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8"/>
  </p:notes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0" r:id="rId67"/>
  </p:sldIdLst>
  <p:sldSz cx="12192000" cy="6858000"/>
  <p:notesSz cx="6858000" cy="12192000"/>
  <p:custDataLst>
    <p:tags r:id="rId6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269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38ee86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799167C-787D-4FBD-9D3B-5187867C3C4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认识大洲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38ee86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9DE7306-47B3-40DA-956F-634FB40C139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497d1e7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982f856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cf2a15c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6593785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497d1e7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982f856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cf2a15c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6593785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认识大洲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b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9E29CA5-CF31-191C-6D49-4B579ED48DD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7C835CB-A827-4799-8543-FF695B4F4EB4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E0DAFFD-6702-4C97-979E-68E8214FD9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89A20E0-C519-4215-8F19-A46BC026DB2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497d1e7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982f856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cf2a15c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6593785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497d1e7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982f856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cf2a15c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6593785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959962B-713F-A2B8-5D16-7E6492ED4DF2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7_BD.41_1#e4429a1f7?colgroup=3,3,22&amp;vaa=1&amp;vcp=1&amp;vis=1&amp;pid=ae46bc430&amp;color=0,0,0&amp;mp=1&amp;vtp=1&amp;vaab=1&amp;bt=1&amp;bbb=1"/>
          <p:cNvGraphicFramePr>
            <a:graphicFrameLocks noGrp="1"/>
          </p:cNvGraphicFramePr>
          <p:nvPr/>
        </p:nvGraphicFramePr>
        <p:xfrm>
          <a:off x="539496" y="2931572"/>
          <a:ext cx="11112602" cy="1699452"/>
        </p:xfrm>
        <a:graphic>
          <a:graphicData uri="http://schemas.openxmlformats.org/drawingml/2006/table">
            <a:tbl>
              <a:tblPr/>
              <a:tblGrid>
                <a:gridCol w="1254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51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43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贝加尔湖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蓄水量最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的淡水湖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里海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世界上面积最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的咸水湖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死海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世界上湖面海拔最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含盐度很高的咸水湖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42_1#e4429a1f7.blank?vaa=1&amp;vcp=1&amp;vis=1&amp;pid=ae46bc430&amp;color=0,0,0&amp;mp=1&amp;vpa=34&amp;vtp=1&amp;vaab=1"/>
          <p:cNvSpPr/>
          <p:nvPr/>
        </p:nvSpPr>
        <p:spPr>
          <a:xfrm>
            <a:off x="4913592" y="291722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</a:t>
            </a:r>
            <a:endParaRPr lang="en-US" altLang="zh-CN" sz="2800" dirty="0"/>
          </a:p>
        </p:txBody>
      </p:sp>
      <p:sp>
        <p:nvSpPr>
          <p:cNvPr id="4" name="QB_7_AN.43_1#e4429a1f7.blank?vaa=1&amp;vcp=1&amp;vis=1&amp;pid=ae46bc430&amp;color=0,0,0&amp;mp=1&amp;vpa=35&amp;vtp=1&amp;vaab=1"/>
          <p:cNvSpPr/>
          <p:nvPr/>
        </p:nvSpPr>
        <p:spPr>
          <a:xfrm>
            <a:off x="7390091" y="291722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5" name="QB_7_AN.44_1#e4429a1f7.blank?vaa=1&amp;vcp=1&amp;vis=1&amp;pid=ae46bc430&amp;color=0,0,0&amp;mp=1&amp;vpa=36&amp;vtp=1&amp;vaab=1"/>
          <p:cNvSpPr/>
          <p:nvPr/>
        </p:nvSpPr>
        <p:spPr>
          <a:xfrm>
            <a:off x="5624792" y="348370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7_AN.45_1#e4429a1f7.blank?vaa=1&amp;vcp=1&amp;vis=1&amp;pid=ae46bc430&amp;color=0,0,0&amp;mp=1&amp;vpa=37&amp;vtp=1&amp;vaab=1"/>
          <p:cNvSpPr/>
          <p:nvPr/>
        </p:nvSpPr>
        <p:spPr>
          <a:xfrm>
            <a:off x="6335992" y="405018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2" name="QB_7_BD.41_1#e4429a1f7?colgroup=3,3,22&amp;vaa=1&amp;vcp=1&amp;vis=1&amp;pid=ae46bc430&amp;color=0,0,0&amp;mp=1&amp;vtp=1&amp;vaab=1&amp;bt=1&amp;bbb=1"/>
          <p:cNvSpPr txBox="1"/>
          <p:nvPr/>
        </p:nvSpPr>
        <p:spPr>
          <a:xfrm>
            <a:off x="10933953" y="22231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41c7db85?vcp=1&amp;pid=ae46bc430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拓展提升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亚洲地形地势与气候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、河流之间的关系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地形对河流水文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水系特征的影响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亚洲地势中高周低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系结构呈辐射状注入周边海洋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地形以高原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山地为主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地势起伏大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河流上游流速较快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水能资源丰富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河流下游地形平坦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流速较慢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运价值高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地形对气候的影响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亚洲是世界第一大洲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地形复杂多样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使得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气候类型复杂多样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6_1#cba9504fc?sp=1&amp;vaa=1&amp;vcp=1&amp;vis=1&amp;pid=ae46bc430&amp;color=0,0,0&amp;vtp=1&amp;vaab=1&amp;bt=1&amp;bbb=1"/>
          <p:cNvSpPr/>
          <p:nvPr/>
        </p:nvSpPr>
        <p:spPr>
          <a:xfrm>
            <a:off x="539496" y="13996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3.人口与国家</a:t>
            </a:r>
            <a:endParaRPr lang="en-US" altLang="zh-CN" sz="2800" dirty="0"/>
          </a:p>
        </p:txBody>
      </p:sp>
      <p:graphicFrame>
        <p:nvGraphicFramePr>
          <p:cNvPr id="21" name="QB_7_BD.46_2#cba9504fc?colgroup=5,23&amp;vaa=1&amp;vcp=1&amp;vis=1&amp;pid=ae46bc430&amp;color=0,0,0&amp;vtp=1&amp;vaab=1&amp;bbb=1&amp;hb=1"/>
          <p:cNvGraphicFramePr>
            <a:graphicFrameLocks noGrp="1"/>
          </p:cNvGraphicFramePr>
          <p:nvPr/>
        </p:nvGraphicFramePr>
        <p:xfrm>
          <a:off x="539496" y="2081307"/>
          <a:ext cx="11082528" cy="3363660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69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亚洲总人口达45.53亿（2020年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是世界上人口最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部人口稠密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部人口稀疏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人口超过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印度尼西亚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巴基斯坦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孟加拉国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和菲律宾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47_1#cba9504fc.blank?vaa=1&amp;vcp=1&amp;vis=1&amp;pid=ae46bc430&amp;color=0,0,0&amp;vpa=38&amp;vtp=1&amp;vaab=1"/>
          <p:cNvSpPr/>
          <p:nvPr/>
        </p:nvSpPr>
        <p:spPr>
          <a:xfrm>
            <a:off x="10834646" y="208499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5" name="QB_7_AN.48_1#cba9504fc.blank?vaa=1&amp;vcp=1&amp;vis=1&amp;pid=ae46bc430&amp;color=0,0,0&amp;vpa=39&amp;vtp=1&amp;vaab=1"/>
          <p:cNvSpPr/>
          <p:nvPr/>
        </p:nvSpPr>
        <p:spPr>
          <a:xfrm>
            <a:off x="3646446" y="320621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6" name="QB_7_AN.49_1#cba9504fc.blank?vaa=1&amp;vcp=1&amp;vis=1&amp;pid=ae46bc430&amp;color=0,0,0&amp;vpa=40&amp;vtp=1&amp;vaab=1"/>
          <p:cNvSpPr/>
          <p:nvPr/>
        </p:nvSpPr>
        <p:spPr>
          <a:xfrm>
            <a:off x="5056146" y="320621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7" name="QB_7_AN.50_1#cba9504fc.blank?vaa=1&amp;vcp=1&amp;vis=1&amp;pid=ae46bc430&amp;color=0,0,0&amp;vpa=41&amp;vtp=1&amp;vaab=1&amp;bbb=1"/>
          <p:cNvSpPr/>
          <p:nvPr/>
        </p:nvSpPr>
        <p:spPr>
          <a:xfrm>
            <a:off x="6478546" y="32062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8" name="QB_7_AN.51_1#cba9504fc.blank?vaa=1&amp;vcp=1&amp;vis=1&amp;pid=ae46bc430&amp;color=0,0,0&amp;vpa=42&amp;vtp=1&amp;vaab=1"/>
          <p:cNvSpPr/>
          <p:nvPr/>
        </p:nvSpPr>
        <p:spPr>
          <a:xfrm>
            <a:off x="10377446" y="320621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endParaRPr lang="en-US" altLang="zh-CN" sz="2800" dirty="0"/>
          </a:p>
        </p:txBody>
      </p:sp>
      <p:sp>
        <p:nvSpPr>
          <p:cNvPr id="9" name="QB_7_AN.52_1#cba9504fc.blank?vaa=1&amp;vcp=1&amp;vis=1&amp;pid=ae46bc430&amp;color=0,0,0&amp;vpa=43&amp;vtp=1&amp;vaab=1"/>
          <p:cNvSpPr/>
          <p:nvPr/>
        </p:nvSpPr>
        <p:spPr>
          <a:xfrm>
            <a:off x="3633746" y="374494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10" name="QB_7_AN.53_1#cba9504fc.blank?vaa=1&amp;vcp=1&amp;vis=1&amp;pid=ae46bc430&amp;color=0,0,0&amp;vpa=44&amp;vtp=1&amp;vaab=1"/>
          <p:cNvSpPr/>
          <p:nvPr/>
        </p:nvSpPr>
        <p:spPr>
          <a:xfrm>
            <a:off x="5043446" y="374494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11" name="QB_7_AN.54_1#cba9504fc.blank?vaa=1&amp;vcp=1&amp;vis=1&amp;pid=ae46bc430&amp;color=0,0,0&amp;vpa=45&amp;vtp=1&amp;vaab=1"/>
          <p:cNvSpPr/>
          <p:nvPr/>
        </p:nvSpPr>
        <p:spPr>
          <a:xfrm>
            <a:off x="4357646" y="4866164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53923591?vcp=1&amp;pid=d982f856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欧洲</a:t>
            </a:r>
            <a:endParaRPr lang="en-US" altLang="zh-CN" sz="3000" dirty="0"/>
          </a:p>
        </p:txBody>
      </p:sp>
      <p:sp>
        <p:nvSpPr>
          <p:cNvPr id="3" name="QB_7_BD.55_1#7baf8c65a?sp=1&amp;vaa=1&amp;vcp=1&amp;vis=1&amp;pid=253923591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1.地理位置</a:t>
            </a:r>
            <a:endParaRPr lang="en-US" altLang="zh-CN" sz="2800" dirty="0"/>
          </a:p>
        </p:txBody>
      </p:sp>
      <p:graphicFrame>
        <p:nvGraphicFramePr>
          <p:cNvPr id="22" name="QB_7_BD.55_2#7baf8c65a?colgroup=5,24&amp;vaa=1&amp;vcp=1&amp;vis=1&amp;pid=253923591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91672" cy="2808924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绝大部分位于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北极圈穿过欧洲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位于亚欧大陆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洲相连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海与非洲相望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56_1#7baf8c65a.blank?vaa=1&amp;vcp=1&amp;vis=1&amp;pid=253923591&amp;color=0,0,0&amp;vpa=46&amp;vtp=1&amp;vaab=1"/>
          <p:cNvSpPr/>
          <p:nvPr/>
        </p:nvSpPr>
        <p:spPr>
          <a:xfrm>
            <a:off x="4959118" y="189298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6" name="QB_7_AN.57_1#7baf8c65a.blank?vaa=1&amp;vcp=1&amp;vis=1&amp;pid=253923591&amp;color=0,0,0&amp;vpa=47&amp;vtp=1&amp;vaab=1"/>
          <p:cNvSpPr/>
          <p:nvPr/>
        </p:nvSpPr>
        <p:spPr>
          <a:xfrm>
            <a:off x="6724419" y="189298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7" name="QB_7_AN.58_1#7baf8c65a.blank?vaa=1&amp;vcp=1&amp;vis=1&amp;pid=253923591&amp;color=0,0,0&amp;vpa=48&amp;vtp=1&amp;vaab=1"/>
          <p:cNvSpPr/>
          <p:nvPr/>
        </p:nvSpPr>
        <p:spPr>
          <a:xfrm>
            <a:off x="5314718" y="247749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endParaRPr lang="en-US" altLang="zh-CN" sz="2800" dirty="0"/>
          </a:p>
        </p:txBody>
      </p:sp>
      <p:sp>
        <p:nvSpPr>
          <p:cNvPr id="8" name="QB_7_AN.59_1#7baf8c65a.blank?vaa=1&amp;vcp=1&amp;vis=1&amp;pid=253923591&amp;color=0,0,0&amp;vpa=49&amp;vtp=1&amp;vaab=1&amp;bbb=1"/>
          <p:cNvSpPr/>
          <p:nvPr/>
        </p:nvSpPr>
        <p:spPr>
          <a:xfrm>
            <a:off x="7092717" y="247749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北温</a:t>
            </a:r>
            <a:endParaRPr lang="en-US" altLang="zh-CN" sz="2800" dirty="0"/>
          </a:p>
        </p:txBody>
      </p:sp>
      <p:sp>
        <p:nvSpPr>
          <p:cNvPr id="9" name="QB_7_AN.60_1#7baf8c65a.blank?vaa=1&amp;vcp=1&amp;vis=1&amp;pid=253923591&amp;color=0,0,0&amp;vpa=50&amp;vtp=1&amp;vaab=1"/>
          <p:cNvSpPr/>
          <p:nvPr/>
        </p:nvSpPr>
        <p:spPr>
          <a:xfrm>
            <a:off x="4959118" y="359871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10" name="QB_7_AN.61_1#7baf8c65a.blank?vaa=1&amp;vcp=1&amp;vis=1&amp;pid=253923591&amp;color=0,0,0&amp;vpa=51&amp;vtp=1&amp;vaab=1"/>
          <p:cNvSpPr/>
          <p:nvPr/>
        </p:nvSpPr>
        <p:spPr>
          <a:xfrm>
            <a:off x="7080017" y="359871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11" name="QB_7_AN.62_1#7baf8c65a.blank?vaa=1&amp;vcp=1&amp;vis=1&amp;pid=253923591&amp;color=0,0,0&amp;vpa=52&amp;vtp=1&amp;vaab=1&amp;bbb=1"/>
          <p:cNvSpPr/>
          <p:nvPr/>
        </p:nvSpPr>
        <p:spPr>
          <a:xfrm>
            <a:off x="9912117" y="359871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北冰</a:t>
            </a:r>
            <a:endParaRPr lang="en-US" altLang="zh-CN" sz="2800" dirty="0"/>
          </a:p>
        </p:txBody>
      </p:sp>
      <p:sp>
        <p:nvSpPr>
          <p:cNvPr id="12" name="QB_7_AN.63_1#7baf8c65a.blank?vaa=1&amp;vcp=1&amp;vis=1&amp;pid=253923591&amp;color=0,0,0&amp;vpa=53&amp;vtp=1&amp;vaab=1&amp;bbb=1"/>
          <p:cNvSpPr/>
          <p:nvPr/>
        </p:nvSpPr>
        <p:spPr>
          <a:xfrm>
            <a:off x="4235218" y="413745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/>
          </a:p>
        </p:txBody>
      </p:sp>
      <p:sp>
        <p:nvSpPr>
          <p:cNvPr id="13" name="QB_7_AN.64_1#7baf8c65a.blank?vaa=1&amp;vcp=1&amp;vis=1&amp;pid=253923591&amp;color=0,0,0&amp;vpa=54&amp;vtp=1&amp;vaab=1&amp;bbb=1"/>
          <p:cNvSpPr/>
          <p:nvPr/>
        </p:nvSpPr>
        <p:spPr>
          <a:xfrm>
            <a:off x="6711719" y="413745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5_1#c3080c979?vaa=1&amp;vcp=1&amp;vis=1&amp;pid=253923591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</a:t>
            </a:r>
            <a:endParaRPr lang="en-US" altLang="zh-CN" sz="2800" dirty="0"/>
          </a:p>
        </p:txBody>
      </p:sp>
      <p:graphicFrame>
        <p:nvGraphicFramePr>
          <p:cNvPr id="23" name="QB_7_BD.65_2#c3080c979?colgroup=3,26&amp;vaa=1&amp;vcp=1&amp;vis=1&amp;pid=253923591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82528" cy="5039616"/>
        </p:xfrm>
        <a:graphic>
          <a:graphicData uri="http://schemas.openxmlformats.org/drawingml/2006/table">
            <a:tbl>
              <a:tblPr/>
              <a:tblGrid>
                <a:gridCol w="149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4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是世界上平均海拔最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的大洲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南部的阿尔卑斯山脉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中部的西欧平原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波德平原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北部的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斯堪的纳维亚山脉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河网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水流平缓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水量丰富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季节变化小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航运价值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河流短小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多外流河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主要河流有多瑙河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莱茵河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伏尔加河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少部分地区为寒带气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气候分布广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66_1#c3080c979.blank?vaa=1&amp;vcp=1&amp;vis=1&amp;pid=253923591&amp;color=0,0,0&amp;vpa=55&amp;vtp=1&amp;vaab=1&amp;bbb=1"/>
          <p:cNvSpPr/>
          <p:nvPr/>
        </p:nvSpPr>
        <p:spPr>
          <a:xfrm>
            <a:off x="3188230" y="123969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5" name="QB_7_AN.67_1#c3080c979.blank?vaa=1&amp;vcp=1&amp;vis=1&amp;pid=253923591&amp;color=0,0,0&amp;vpa=56&amp;vtp=1&amp;vaab=1"/>
          <p:cNvSpPr/>
          <p:nvPr/>
        </p:nvSpPr>
        <p:spPr>
          <a:xfrm>
            <a:off x="8509529" y="123969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6" name="QB_7_AN.68_1#c3080c979.blank?vaa=1&amp;vcp=1&amp;vis=1&amp;pid=253923591&amp;color=0,0,0&amp;vpa=57&amp;vtp=1&amp;vaab=1"/>
          <p:cNvSpPr/>
          <p:nvPr/>
        </p:nvSpPr>
        <p:spPr>
          <a:xfrm>
            <a:off x="2832631" y="177842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7" name="QB_7_AN.69_1#c3080c979.blank?vaa=1&amp;vcp=1&amp;vis=1&amp;pid=253923591&amp;color=0,0,0&amp;vpa=58&amp;vtp=1&amp;vaab=1"/>
          <p:cNvSpPr/>
          <p:nvPr/>
        </p:nvSpPr>
        <p:spPr>
          <a:xfrm>
            <a:off x="4597930" y="177842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8" name="QB_7_AN.70_1#c3080c979.blank?vaa=1&amp;vcp=1&amp;vis=1&amp;pid=253923591&amp;color=0,0,0&amp;vpa=59&amp;vtp=1&amp;vaab=1&amp;bbb=1"/>
          <p:cNvSpPr/>
          <p:nvPr/>
        </p:nvSpPr>
        <p:spPr>
          <a:xfrm>
            <a:off x="2832631" y="348010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稠密</a:t>
            </a:r>
            <a:endParaRPr lang="en-US" altLang="zh-CN" sz="2800" dirty="0"/>
          </a:p>
        </p:txBody>
      </p:sp>
      <p:sp>
        <p:nvSpPr>
          <p:cNvPr id="9" name="QB_7_AN.71_1#c3080c979.blank?vaa=1&amp;vcp=1&amp;vis=1&amp;pid=253923591&amp;color=0,0,0&amp;vpa=60&amp;vtp=1&amp;vaab=1"/>
          <p:cNvSpPr/>
          <p:nvPr/>
        </p:nvSpPr>
        <p:spPr>
          <a:xfrm>
            <a:off x="2121431" y="403890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10" name="QB_7_AN.72_1#c3080c979.blank?vaa=1&amp;vcp=1&amp;vis=1&amp;pid=253923591&amp;color=0,0,0&amp;vpa=61&amp;vtp=1&amp;vaab=1"/>
          <p:cNvSpPr/>
          <p:nvPr/>
        </p:nvSpPr>
        <p:spPr>
          <a:xfrm>
            <a:off x="5553479" y="515808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</a:t>
            </a:r>
            <a:endParaRPr lang="en-US" altLang="zh-CN" sz="2800" dirty="0"/>
          </a:p>
        </p:txBody>
      </p:sp>
      <p:sp>
        <p:nvSpPr>
          <p:cNvPr id="11" name="QB_7_AN.73_1#c3080c979.blank?vaa=1&amp;vcp=1&amp;vis=1&amp;pid=253923591&amp;color=0,0,0&amp;vpa=62&amp;vtp=1&amp;vaab=1&amp;bbb=1"/>
          <p:cNvSpPr/>
          <p:nvPr/>
        </p:nvSpPr>
        <p:spPr>
          <a:xfrm>
            <a:off x="4118379" y="5696822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温带海洋性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B_7_BD.74_1#c3080c979?colgroup=3,3,22&amp;vaa=1&amp;vcp=1&amp;vis=1&amp;pid=25392359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42098"/>
          <a:ext cx="11082528" cy="5327777"/>
        </p:xfrm>
        <a:graphic>
          <a:graphicData uri="http://schemas.openxmlformats.org/drawingml/2006/table">
            <a:tbl>
              <a:tblPr/>
              <a:tblGrid>
                <a:gridCol w="149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4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34743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主要气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温带海洋性气候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温带大陆性气候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高山高原气候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苔原气候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气候自西向东由海洋性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特征向大陆性特征过渡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降水量自西向东逐渐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气温年较差自西向东逐渐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3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温带海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洋性气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候分布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广的原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①三面临海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海岸线漫长曲折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大部分地区距海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②大部分地区终年盛行来自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洋的温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暖湿润的西风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③沿岸有北大西洋暖流经过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使西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北部沿海地区显著升温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④山脉多为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走向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平原广阔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连成一片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有利于大西洋上的暖湿气流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长驱直入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75_1#c3080c979.blank?vaa=1&amp;vcp=1&amp;vis=1&amp;pid=253923591&amp;color=0,0,0&amp;mp=1&amp;vpa=63&amp;vtp=1&amp;vaab=1&amp;bbb=1"/>
          <p:cNvSpPr/>
          <p:nvPr/>
        </p:nvSpPr>
        <p:spPr>
          <a:xfrm>
            <a:off x="3419879" y="2626392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</a:t>
            </a:r>
            <a:endParaRPr lang="en-US" altLang="zh-CN" sz="2800" dirty="0"/>
          </a:p>
        </p:txBody>
      </p:sp>
      <p:sp>
        <p:nvSpPr>
          <p:cNvPr id="4" name="QB_7_AN.76_1#c3080c979.blank?vaa=1&amp;vcp=1&amp;vis=1&amp;pid=253923591&amp;color=0,0,0&amp;mp=1&amp;vpa=64&amp;vtp=1&amp;vaab=1&amp;bbb=1"/>
          <p:cNvSpPr/>
          <p:nvPr/>
        </p:nvSpPr>
        <p:spPr>
          <a:xfrm>
            <a:off x="8741179" y="2626392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p:sp>
        <p:nvSpPr>
          <p:cNvPr id="5" name="QB_7_AN.77_1#c3080c979.blank?vaa=1&amp;vcp=1&amp;vis=1&amp;pid=253923591&amp;color=0,0,0&amp;mp=1&amp;vpa=65&amp;vtp=1&amp;vaab=1&amp;bbb=1"/>
          <p:cNvSpPr/>
          <p:nvPr/>
        </p:nvSpPr>
        <p:spPr>
          <a:xfrm>
            <a:off x="3419879" y="3700685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不远</a:t>
            </a:r>
            <a:endParaRPr lang="en-US" altLang="zh-CN" sz="2800" dirty="0"/>
          </a:p>
        </p:txBody>
      </p:sp>
      <p:sp>
        <p:nvSpPr>
          <p:cNvPr id="6" name="QB_7_AN.78_1#c3080c979.blank?vaa=1&amp;vcp=1&amp;vis=1&amp;pid=253923591&amp;color=0,0,0&amp;mp=1&amp;vpa=66&amp;vtp=1&amp;vaab=1&amp;bbb=1"/>
          <p:cNvSpPr/>
          <p:nvPr/>
        </p:nvSpPr>
        <p:spPr>
          <a:xfrm>
            <a:off x="9096779" y="3700685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/>
          </a:p>
        </p:txBody>
      </p:sp>
      <p:sp>
        <p:nvSpPr>
          <p:cNvPr id="7" name="QB_7_AN.79_1#c3080c979.blank?vaa=1&amp;vcp=1&amp;vis=1&amp;pid=253923591&amp;color=0,0,0&amp;mp=1&amp;vpa=67&amp;vtp=1&amp;vaab=1&amp;bbb=1"/>
          <p:cNvSpPr/>
          <p:nvPr/>
        </p:nvSpPr>
        <p:spPr>
          <a:xfrm>
            <a:off x="9096779" y="4767484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</a:t>
            </a:r>
            <a:endParaRPr lang="en-US" altLang="zh-CN" sz="2800" dirty="0"/>
          </a:p>
        </p:txBody>
      </p:sp>
      <p:sp>
        <p:nvSpPr>
          <p:cNvPr id="2" name="QB_7_BD.74_1#c3080c979?colgroup=3,3,22&amp;vaa=1&amp;vcp=1&amp;vis=1&amp;pid=253923591&amp;color=0,0,0&amp;mp=1&amp;vtp=1&amp;vaab=1&amp;bt=1&amp;bbb=1"/>
          <p:cNvSpPr txBox="1"/>
          <p:nvPr/>
        </p:nvSpPr>
        <p:spPr>
          <a:xfrm>
            <a:off x="10903879" y="434659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0_1#3f008f9ae?vaa=1&amp;vcp=1&amp;vis=1&amp;pid=253923591&amp;color=0,0,0&amp;vtp=1&amp;vaab=1&amp;bt=1&amp;bbb=1"/>
          <p:cNvSpPr/>
          <p:nvPr/>
        </p:nvSpPr>
        <p:spPr>
          <a:xfrm>
            <a:off x="539496" y="19603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3.人口与国家</a:t>
            </a:r>
            <a:endParaRPr lang="en-US" altLang="zh-CN" sz="2800" dirty="0"/>
          </a:p>
        </p:txBody>
      </p:sp>
      <p:graphicFrame>
        <p:nvGraphicFramePr>
          <p:cNvPr id="25" name="QB_7_BD.80_2#3f008f9ae?colgroup=2,27&amp;vaa=1&amp;vcp=1&amp;vis=1&amp;pid=253923591&amp;color=0,0,0&amp;vtp=1&amp;vaab=1&amp;bbb=1&amp;hb=1"/>
          <p:cNvGraphicFramePr>
            <a:graphicFrameLocks noGrp="1"/>
          </p:cNvGraphicFramePr>
          <p:nvPr/>
        </p:nvGraphicFramePr>
        <p:xfrm>
          <a:off x="539496" y="2641917"/>
          <a:ext cx="11091672" cy="224244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欧洲总人口达7.45亿（2020年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是人口密度最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的大洲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也是世界上人口自然增长率最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的大洲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（南极洲除外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口老龄化现象较为严重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世界上发达国家最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7_AN.81_1#3f008f9ae.blank?vaa=1&amp;vcp=1&amp;vis=1&amp;pid=253923591&amp;color=0,0,0&amp;vpa=68&amp;vtp=1&amp;vaab=1"/>
          <p:cNvSpPr/>
          <p:nvPr/>
        </p:nvSpPr>
        <p:spPr>
          <a:xfrm>
            <a:off x="9085095" y="264356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5" name="QB_7_AN.82_1#3f008f9ae.blank?vaa=1&amp;vcp=1&amp;vis=1&amp;pid=253923591&amp;color=0,0,0&amp;vpa=69&amp;vtp=1&amp;vaab=1"/>
          <p:cNvSpPr/>
          <p:nvPr/>
        </p:nvSpPr>
        <p:spPr>
          <a:xfrm>
            <a:off x="6341894" y="320236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6" name="QB_7_AN.83_1#3f008f9ae.blank?vaa=1&amp;vcp=1&amp;vis=1&amp;pid=253923591&amp;color=0,0,0&amp;vpa=70&amp;vtp=1&amp;vaab=1"/>
          <p:cNvSpPr/>
          <p:nvPr/>
        </p:nvSpPr>
        <p:spPr>
          <a:xfrm>
            <a:off x="4563894" y="430352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a84d57d4?vcp=1&amp;pid=d982f856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非洲</a:t>
            </a:r>
            <a:endParaRPr lang="en-US" altLang="zh-CN" sz="3000" dirty="0"/>
          </a:p>
        </p:txBody>
      </p:sp>
      <p:sp>
        <p:nvSpPr>
          <p:cNvPr id="3" name="QB_7_BD.84_1#0c5b0abb3?sp=1&amp;vaa=1&amp;vcp=1&amp;vis=1&amp;pid=fa84d57d4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1.地理位置</a:t>
            </a:r>
            <a:endParaRPr lang="en-US" altLang="zh-CN" sz="2800" dirty="0"/>
          </a:p>
        </p:txBody>
      </p:sp>
      <p:graphicFrame>
        <p:nvGraphicFramePr>
          <p:cNvPr id="26" name="QB_7_BD.84_2#0c5b0abb3?colgroup=5,24&amp;vaa=1&amp;vcp=1&amp;vis=1&amp;pid=fa84d57d4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91672" cy="2808924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位于东半球的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地跨赤道南北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贯穿非洲中部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大部分位于南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北回归线之间的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东濒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海峡与欧洲相望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运河与亚洲为邻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85_1#0c5b0abb3.blank?vaa=1&amp;vcp=1&amp;vis=1&amp;pid=fa84d57d4&amp;color=0,0,0&amp;vpa=71&amp;vtp=1&amp;vaab=1"/>
          <p:cNvSpPr/>
          <p:nvPr/>
        </p:nvSpPr>
        <p:spPr>
          <a:xfrm>
            <a:off x="4739662" y="189298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6" name="QB_7_AN.86_1#0c5b0abb3.blank?vaa=1&amp;vcp=1&amp;vis=1&amp;pid=fa84d57d4&amp;color=0,0,0&amp;vpa=72&amp;vtp=1&amp;vaab=1&amp;bbb=1"/>
          <p:cNvSpPr/>
          <p:nvPr/>
        </p:nvSpPr>
        <p:spPr>
          <a:xfrm>
            <a:off x="2606063" y="247749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7" name="QB_7_AN.87_1#0c5b0abb3.blank?vaa=1&amp;vcp=1&amp;vis=1&amp;pid=fa84d57d4&amp;color=0,0,0&amp;vpa=73&amp;vtp=1&amp;vaab=1"/>
          <p:cNvSpPr/>
          <p:nvPr/>
        </p:nvSpPr>
        <p:spPr>
          <a:xfrm>
            <a:off x="2606063" y="301623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  <p:sp>
        <p:nvSpPr>
          <p:cNvPr id="8" name="QB_7_AN.88_1#0c5b0abb3.blank?vaa=1&amp;vcp=1&amp;vis=1&amp;pid=fa84d57d4&amp;color=0,0,0&amp;vpa=74&amp;vtp=1&amp;vaab=1&amp;bbb=1"/>
          <p:cNvSpPr/>
          <p:nvPr/>
        </p:nvSpPr>
        <p:spPr>
          <a:xfrm>
            <a:off x="3317262" y="359871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  <p:sp>
        <p:nvSpPr>
          <p:cNvPr id="9" name="QB_7_AN.89_1#0c5b0abb3.blank?vaa=1&amp;vcp=1&amp;vis=1&amp;pid=fa84d57d4&amp;color=0,0,0&amp;vpa=75&amp;vtp=1&amp;vaab=1&amp;bbb=1"/>
          <p:cNvSpPr/>
          <p:nvPr/>
        </p:nvSpPr>
        <p:spPr>
          <a:xfrm>
            <a:off x="5793762" y="359871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/>
          </a:p>
        </p:txBody>
      </p:sp>
      <p:sp>
        <p:nvSpPr>
          <p:cNvPr id="10" name="QB_7_AN.90_1#0c5b0abb3.blank?vaa=1&amp;vcp=1&amp;vis=1&amp;pid=fa84d57d4&amp;color=0,0,0&amp;vpa=76&amp;vtp=1&amp;vaab=1&amp;bbb=1"/>
          <p:cNvSpPr/>
          <p:nvPr/>
        </p:nvSpPr>
        <p:spPr>
          <a:xfrm>
            <a:off x="8270263" y="359871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</a:t>
            </a:r>
            <a:endParaRPr lang="en-US" altLang="zh-CN" sz="2800" dirty="0"/>
          </a:p>
        </p:txBody>
      </p:sp>
      <p:sp>
        <p:nvSpPr>
          <p:cNvPr id="11" name="QB_7_AN.91_1#0c5b0abb3.blank?vaa=1&amp;vcp=1&amp;vis=1&amp;pid=fa84d57d4&amp;color=0,0,0&amp;vpa=77&amp;vtp=1&amp;vaab=1&amp;bbb=1&amp;hb=1"/>
          <p:cNvSpPr/>
          <p:nvPr/>
        </p:nvSpPr>
        <p:spPr>
          <a:xfrm>
            <a:off x="2570344" y="3598718"/>
            <a:ext cx="8980424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直布罗陀</a:t>
            </a:r>
            <a:endParaRPr lang="en-US" altLang="zh-CN" sz="2800" dirty="0"/>
          </a:p>
        </p:txBody>
      </p:sp>
      <p:sp>
        <p:nvSpPr>
          <p:cNvPr id="12" name="QB_7_AN.92_1#0c5b0abb3.blank?vaa=1&amp;vcp=1&amp;vis=1&amp;pid=fa84d57d4&amp;color=0,0,0&amp;vpa=78&amp;vtp=1&amp;vaab=1&amp;bbb=1"/>
          <p:cNvSpPr/>
          <p:nvPr/>
        </p:nvSpPr>
        <p:spPr>
          <a:xfrm>
            <a:off x="7038363" y="413745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苏伊士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3_1#1164c58b4?vaa=1&amp;vcp=1&amp;vis=1&amp;pid=fa84d57d4&amp;color=0,0,0&amp;vtp=1&amp;vaab=1&amp;bt=1&amp;bbb=1"/>
          <p:cNvSpPr/>
          <p:nvPr/>
        </p:nvSpPr>
        <p:spPr>
          <a:xfrm>
            <a:off x="539496" y="11282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2.自然环境和自然资源</a:t>
            </a:r>
            <a:endParaRPr lang="en-US" altLang="zh-CN" sz="2800" dirty="0"/>
          </a:p>
        </p:txBody>
      </p:sp>
      <p:graphicFrame>
        <p:nvGraphicFramePr>
          <p:cNvPr id="27" name="QB_7_BD.93_2#1164c58b4?colgroup=2,3,23&amp;vaa=1&amp;vcp=1&amp;vis=1&amp;pid=fa84d57d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391534"/>
              </p:ext>
            </p:extLst>
          </p:nvPr>
        </p:nvGraphicFramePr>
        <p:xfrm>
          <a:off x="539496" y="1809813"/>
          <a:ext cx="11082528" cy="3906648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23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非洲大陆高原面积广大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500~1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000米的高原占全洲面积的60%以上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形区或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世界上最大的沙漠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世界三大热带雨林区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之一的刚果盆地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号称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的埃塞俄比亚高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赤道雪峰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世界陆地上最大的断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裂带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大裂谷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南非高原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东非高原等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7_AN.94_1#1164c58b4.blank?vaa=1&amp;vcp=1&amp;vis=1&amp;pid=fa84d57d4&amp;color=0,0,0&amp;vpa=79&amp;vtp=1&amp;vaab=1&amp;bbb=1"/>
          <p:cNvSpPr/>
          <p:nvPr/>
        </p:nvSpPr>
        <p:spPr>
          <a:xfrm>
            <a:off x="8003245" y="181146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高原大陆</a:t>
            </a:r>
            <a:endParaRPr lang="en-US" altLang="zh-CN" sz="2800" dirty="0"/>
          </a:p>
        </p:txBody>
      </p:sp>
      <p:sp>
        <p:nvSpPr>
          <p:cNvPr id="5" name="QB_7_AN.95_1#1164c58b4.blank?vaa=1&amp;vcp=1&amp;vis=1&amp;pid=fa84d57d4&amp;color=0,0,0&amp;vpa=80&amp;vtp=1&amp;vaab=1&amp;bbb=1"/>
          <p:cNvSpPr/>
          <p:nvPr/>
        </p:nvSpPr>
        <p:spPr>
          <a:xfrm>
            <a:off x="10487555" y="237026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6" name="QB_7_AN.96_1#1164c58b4.blank?vaa=1&amp;vcp=1&amp;vis=1&amp;pid=fa84d57d4&amp;color=0,0,0&amp;vpa=81&amp;vtp=1&amp;vaab=1&amp;bbb=1"/>
          <p:cNvSpPr/>
          <p:nvPr/>
        </p:nvSpPr>
        <p:spPr>
          <a:xfrm>
            <a:off x="3578882" y="290899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</a:t>
            </a:r>
            <a:endParaRPr lang="en-US" altLang="zh-CN" sz="2800" dirty="0"/>
          </a:p>
        </p:txBody>
      </p:sp>
      <p:sp>
        <p:nvSpPr>
          <p:cNvPr id="7" name="QB_7_AN.97_1#1164c58b4.blank?vaa=1&amp;vcp=1&amp;vis=1&amp;pid=fa84d57d4&amp;color=0,0,0&amp;vpa=82&amp;vtp=1&amp;vaab=1&amp;bbb=1"/>
          <p:cNvSpPr/>
          <p:nvPr/>
        </p:nvSpPr>
        <p:spPr>
          <a:xfrm>
            <a:off x="5725182" y="348538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撒哈拉</a:t>
            </a:r>
            <a:endParaRPr lang="en-US" altLang="zh-CN" sz="2800" dirty="0"/>
          </a:p>
        </p:txBody>
      </p:sp>
      <p:sp>
        <p:nvSpPr>
          <p:cNvPr id="8" name="QB_7_AN.98_1#1164c58b4.blank?vaa=1&amp;vcp=1&amp;vis=1&amp;pid=fa84d57d4&amp;color=0,0,0&amp;vpa=83&amp;vtp=1&amp;vaab=1&amp;bbb=1"/>
          <p:cNvSpPr/>
          <p:nvPr/>
        </p:nvSpPr>
        <p:spPr>
          <a:xfrm>
            <a:off x="6580845" y="404418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非洲屋脊</a:t>
            </a:r>
            <a:endParaRPr lang="en-US" altLang="zh-CN" sz="2800" dirty="0"/>
          </a:p>
        </p:txBody>
      </p:sp>
      <p:sp>
        <p:nvSpPr>
          <p:cNvPr id="9" name="QB_7_AN.99_1#1164c58b4.blank?vaa=1&amp;vcp=1&amp;vis=1&amp;pid=fa84d57d4&amp;color=0,0,0&amp;vpa=84&amp;vtp=1&amp;vaab=1&amp;bbb=1"/>
          <p:cNvSpPr/>
          <p:nvPr/>
        </p:nvSpPr>
        <p:spPr>
          <a:xfrm>
            <a:off x="5315607" y="4602988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乞力马扎罗</a:t>
            </a:r>
            <a:endParaRPr lang="en-US" altLang="zh-CN" sz="2800" dirty="0"/>
          </a:p>
        </p:txBody>
      </p:sp>
      <p:sp>
        <p:nvSpPr>
          <p:cNvPr id="10" name="QB_7_AN.100_1#1164c58b4.blank?vaa=1&amp;vcp=1&amp;vis=1&amp;pid=fa84d57d4&amp;color=0,0,0&amp;vpa=85&amp;vtp=1&amp;vaab=1&amp;bbb=1"/>
          <p:cNvSpPr/>
          <p:nvPr/>
        </p:nvSpPr>
        <p:spPr>
          <a:xfrm>
            <a:off x="3591582" y="514172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" name="QB_7_BD.101_1#1164c58b4?colgroup=2,3,23&amp;vaa=1&amp;vcp=1&amp;vis=1&amp;pid=fa84d57d4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73238"/>
              <a:ext cx="11082528" cy="5016120"/>
            </p:xfrm>
            <a:graphic>
              <a:graphicData uri="http://schemas.openxmlformats.org/drawingml/2006/table">
                <a:tbl>
                  <a:tblPr/>
                  <a:tblGrid>
                    <a:gridCol w="9509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07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823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9490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自然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环境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非洲3/4的面积在南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北回归线之间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绝大部分地区年平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均气温在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以上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气候普遍炎热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被称为“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降水地区分布很不均衡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赤道附近的刚果盆地和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几内亚湾沿岸降水非常丰富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北回归线两侧大多干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旱少雨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是世界上干旱区面积最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的大洲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以热带雨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林气候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热带草原气候和热带沙漠气候为主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气候类型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大致以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为轴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呈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对称分布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河流和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湖泊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尼罗河是世界上最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的河流,刚果河是非洲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最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大的河流,维多利亚湖是非洲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最大的湖泊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8" name="QB_7_BD.101_1#1164c58b4?colgroup=2,3,23&amp;vaa=1&amp;vcp=1&amp;vis=1&amp;pid=fa84d57d4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73238"/>
              <a:ext cx="11082528" cy="5016120"/>
            </p:xfrm>
            <a:graphic>
              <a:graphicData uri="http://schemas.openxmlformats.org/drawingml/2006/table">
                <a:tbl>
                  <a:tblPr/>
                  <a:tblGrid>
                    <a:gridCol w="950976"/>
                    <a:gridCol w="1307592"/>
                    <a:gridCol w="8823960"/>
                  </a:tblGrid>
                  <a:tr h="389509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自然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环境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22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河流和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湖泊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尼罗河是世界上最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的河流,刚果河是非洲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最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大的河流,维多利亚湖是非洲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最大的湖泊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QB_7_AN.102_1#1164c58b4.blank?vaa=1&amp;vcp=1&amp;vis=1&amp;pid=fa84d57d4&amp;color=0,0,0&amp;mp=1&amp;vpa=86&amp;vtp=1&amp;vaab=1&amp;bbb=1"/>
          <p:cNvSpPr/>
          <p:nvPr/>
        </p:nvSpPr>
        <p:spPr>
          <a:xfrm>
            <a:off x="4302782" y="1825561"/>
            <a:ext cx="6143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endParaRPr lang="en-US" altLang="zh-CN" sz="2800" dirty="0"/>
          </a:p>
        </p:txBody>
      </p:sp>
      <p:sp>
        <p:nvSpPr>
          <p:cNvPr id="4" name="QB_7_AN.103_1#1164c58b4.blank?vaa=1&amp;vcp=1&amp;vis=1&amp;pid=fa84d57d4&amp;color=0,0,0&amp;mp=1&amp;vpa=87&amp;vtp=1&amp;vaab=1&amp;bbb=1&amp;hb=1"/>
          <p:cNvSpPr/>
          <p:nvPr/>
        </p:nvSpPr>
        <p:spPr>
          <a:xfrm>
            <a:off x="2831964" y="1825561"/>
            <a:ext cx="8696960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热带大陆</a:t>
            </a:r>
            <a:endParaRPr lang="en-US" altLang="zh-CN" sz="2800" dirty="0"/>
          </a:p>
        </p:txBody>
      </p:sp>
      <p:sp>
        <p:nvSpPr>
          <p:cNvPr id="5" name="QB_7_AN.104_1#1164c58b4.blank?vaa=1&amp;vcp=1&amp;vis=1&amp;pid=fa84d57d4&amp;color=0,0,0&amp;mp=1&amp;vpa=88&amp;vtp=1&amp;vaab=1"/>
          <p:cNvSpPr/>
          <p:nvPr/>
        </p:nvSpPr>
        <p:spPr>
          <a:xfrm>
            <a:off x="7846083" y="350196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7_AN.105_1#1164c58b4.blank?vaa=1&amp;vcp=1&amp;vis=1&amp;pid=fa84d57d4&amp;color=0,0,0&amp;mp=1&amp;vpa=89&amp;vtp=1&amp;vaab=1&amp;bbb=1"/>
          <p:cNvSpPr/>
          <p:nvPr/>
        </p:nvSpPr>
        <p:spPr>
          <a:xfrm>
            <a:off x="3947182" y="459949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7" name="QB_7_AN.106_1#1164c58b4.blank?vaa=1&amp;vcp=1&amp;vis=1&amp;pid=fa84d57d4&amp;color=0,0,0&amp;mp=1&amp;vpa=90&amp;vtp=1&amp;vaab=1&amp;bbb=1"/>
          <p:cNvSpPr/>
          <p:nvPr/>
        </p:nvSpPr>
        <p:spPr>
          <a:xfrm>
            <a:off x="6423683" y="459949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南北</a:t>
            </a:r>
            <a:endParaRPr lang="en-US" altLang="zh-CN" sz="2800" dirty="0"/>
          </a:p>
        </p:txBody>
      </p:sp>
      <p:sp>
        <p:nvSpPr>
          <p:cNvPr id="8" name="QB_7_AN.107_1#1164c58b4.blank?vaa=1&amp;vcp=1&amp;vis=1&amp;pid=fa84d57d4&amp;color=0,0,0&amp;mp=1&amp;vpa=91&amp;vtp=1&amp;vaab=1"/>
          <p:cNvSpPr/>
          <p:nvPr/>
        </p:nvSpPr>
        <p:spPr>
          <a:xfrm>
            <a:off x="5725182" y="517182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endParaRPr lang="en-US" altLang="zh-CN" sz="2800" dirty="0"/>
          </a:p>
        </p:txBody>
      </p:sp>
      <p:sp>
        <p:nvSpPr>
          <p:cNvPr id="9" name="QB_7_AN.108_1#1164c58b4.blank?vaa=1&amp;vcp=1&amp;vis=1&amp;pid=fa84d57d4&amp;color=0,0,0&amp;mp=1&amp;vpa=92&amp;vtp=1&amp;vaab=1&amp;bbb=1"/>
          <p:cNvSpPr/>
          <p:nvPr/>
        </p:nvSpPr>
        <p:spPr>
          <a:xfrm>
            <a:off x="9725683" y="5171821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径流量</a:t>
            </a:r>
            <a:endParaRPr lang="en-US" altLang="zh-CN" sz="2800" dirty="0"/>
          </a:p>
        </p:txBody>
      </p:sp>
      <p:sp>
        <p:nvSpPr>
          <p:cNvPr id="10" name="QB_7_AN.109_1#1164c58b4.blank?vaa=1&amp;vcp=1&amp;vis=1&amp;pid=fa84d57d4&amp;color=0,0,0&amp;mp=1&amp;vpa=93&amp;vtp=1&amp;vaab=1&amp;bbb=1"/>
          <p:cNvSpPr/>
          <p:nvPr/>
        </p:nvSpPr>
        <p:spPr>
          <a:xfrm>
            <a:off x="7236483" y="571055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面积</a:t>
            </a:r>
            <a:endParaRPr lang="en-US" altLang="zh-CN" sz="2800" dirty="0"/>
          </a:p>
        </p:txBody>
      </p:sp>
      <p:sp>
        <p:nvSpPr>
          <p:cNvPr id="2" name="QB_7_BD.101_1#1164c58b4?colgroup=2,3,23&amp;vaa=1&amp;vcp=1&amp;vis=1&amp;pid=fa84d57d4&amp;color=0,0,0&amp;mp=1&amp;vtp=1&amp;vaab=1&amp;bt=1&amp;bbb=1"/>
          <p:cNvSpPr txBox="1"/>
          <p:nvPr/>
        </p:nvSpPr>
        <p:spPr>
          <a:xfrm>
            <a:off x="10903879" y="5648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fa530270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7fa530270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7fa530270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B_7_BD.110_1#1164c58b4?colgroup=2,3,23&amp;vaa=1&amp;vcp=1&amp;vis=1&amp;pid=fa84d57d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05342"/>
          <a:ext cx="11082528" cy="3351912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23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矿产资源种类多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储量大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铬铁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磷酸盐等储量和产量都居世界前列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动植物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动植物资源极为丰富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名贵树种有桃花心木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檀木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梨木等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等作物的原产地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大型野生动物的种类和数量均居世界各洲之冠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有非洲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斑马等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111_1#1164c58b4.blank?vaa=1&amp;vcp=1&amp;vis=1&amp;pid=fa84d57d4&amp;color=0,0,0&amp;mp=1&amp;vpa=94&amp;vtp=1&amp;vaab=1&amp;bbb=1"/>
          <p:cNvSpPr/>
          <p:nvPr/>
        </p:nvSpPr>
        <p:spPr>
          <a:xfrm>
            <a:off x="7122183" y="210902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金刚石</a:t>
            </a:r>
            <a:endParaRPr lang="en-US" altLang="zh-CN" sz="2800" dirty="0"/>
          </a:p>
        </p:txBody>
      </p:sp>
      <p:sp>
        <p:nvSpPr>
          <p:cNvPr id="4" name="QB_7_AN.112_1#1164c58b4.blank?vaa=1&amp;vcp=1&amp;vis=1&amp;pid=fa84d57d4&amp;color=0,0,0&amp;mp=1&amp;vpa=95&amp;vtp=1&amp;vaab=1&amp;bbb=1"/>
          <p:cNvSpPr/>
          <p:nvPr/>
        </p:nvSpPr>
        <p:spPr>
          <a:xfrm>
            <a:off x="8887483" y="210902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黄金</a:t>
            </a:r>
            <a:endParaRPr lang="en-US" altLang="zh-CN" sz="2800" dirty="0"/>
          </a:p>
        </p:txBody>
      </p:sp>
      <p:sp>
        <p:nvSpPr>
          <p:cNvPr id="5" name="QB_7_AN.113_1#1164c58b4.blank?vaa=1&amp;vcp=1&amp;vis=1&amp;pid=fa84d57d4&amp;color=0,0,0&amp;mp=1&amp;vpa=96&amp;vtp=1&amp;vaab=1&amp;bbb=1"/>
          <p:cNvSpPr/>
          <p:nvPr/>
        </p:nvSpPr>
        <p:spPr>
          <a:xfrm>
            <a:off x="5356882" y="378498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咖啡</a:t>
            </a:r>
            <a:endParaRPr lang="en-US" altLang="zh-CN" sz="2800" dirty="0"/>
          </a:p>
        </p:txBody>
      </p:sp>
      <p:sp>
        <p:nvSpPr>
          <p:cNvPr id="6" name="QB_7_AN.114_1#1164c58b4.blank?vaa=1&amp;vcp=1&amp;vis=1&amp;pid=fa84d57d4&amp;color=0,0,0&amp;mp=1&amp;vpa=97&amp;vtp=1&amp;vaab=1&amp;bbb=1"/>
          <p:cNvSpPr/>
          <p:nvPr/>
        </p:nvSpPr>
        <p:spPr>
          <a:xfrm>
            <a:off x="6779283" y="378498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油棕</a:t>
            </a:r>
            <a:endParaRPr lang="en-US" altLang="zh-CN" sz="2800" dirty="0"/>
          </a:p>
        </p:txBody>
      </p:sp>
      <p:sp>
        <p:nvSpPr>
          <p:cNvPr id="2" name="QB_7_BD.110_1#1164c58b4?colgroup=2,3,23&amp;vaa=1&amp;vcp=1&amp;vis=1&amp;pid=fa84d57d4&amp;color=0,0,0&amp;mp=1&amp;vtp=1&amp;vaab=1&amp;bt=1&amp;bbb=1"/>
          <p:cNvSpPr txBox="1"/>
          <p:nvPr/>
        </p:nvSpPr>
        <p:spPr>
          <a:xfrm>
            <a:off x="10903879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5_1#7aab6e1a4?vaa=1&amp;vcp=1&amp;vis=1&amp;pid=fa84d57d4&amp;color=0,0,0&amp;vtp=1&amp;vaab=1&amp;bt=1&amp;bbb=1"/>
          <p:cNvSpPr/>
          <p:nvPr/>
        </p:nvSpPr>
        <p:spPr>
          <a:xfrm>
            <a:off x="539496" y="11223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3.人口与人种、国家、经济</a:t>
            </a:r>
            <a:endParaRPr lang="en-US" altLang="zh-CN" sz="2800" dirty="0"/>
          </a:p>
        </p:txBody>
      </p:sp>
      <p:graphicFrame>
        <p:nvGraphicFramePr>
          <p:cNvPr id="30" name="QB_7_BD.115_2#7aab6e1a4?colgroup=3,26&amp;vaa=1&amp;vcp=1&amp;vis=1&amp;pid=fa84d57d4&amp;color=0,0,0&amp;vtp=1&amp;vaab=1&amp;bbb=1&amp;hb=1"/>
          <p:cNvGraphicFramePr>
            <a:graphicFrameLocks noGrp="1"/>
          </p:cNvGraphicFramePr>
          <p:nvPr/>
        </p:nvGraphicFramePr>
        <p:xfrm>
          <a:off x="539496" y="1803939"/>
          <a:ext cx="11091672" cy="3918396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非洲是目前世界上人口自然增长率最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的大洲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人口总数居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世界第二位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撒哈拉以北地区多为白色人种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撒哈拉以南地区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的故乡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”之称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非洲是世界上国家和地区最多的大洲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由于长期的殖民统治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非洲许多国家只生产或出口一种或几种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经济作物和矿产品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大量进口粮食和工业制成品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在国际贸易中处于不利地位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116_1#7aab6e1a4.blank?vaa=1&amp;vcp=1&amp;vis=1&amp;pid=fa84d57d4&amp;color=0,0,0&amp;vpa=98&amp;vtp=1&amp;vaab=1"/>
          <p:cNvSpPr/>
          <p:nvPr/>
        </p:nvSpPr>
        <p:spPr>
          <a:xfrm>
            <a:off x="7609863" y="180559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5" name="QB_7_AN.117_1#7aab6e1a4.blank?vaa=1&amp;vcp=1&amp;vis=1&amp;pid=fa84d57d4&amp;color=0,0,0&amp;vpa=99&amp;vtp=1&amp;vaab=1&amp;bbb=1"/>
          <p:cNvSpPr/>
          <p:nvPr/>
        </p:nvSpPr>
        <p:spPr>
          <a:xfrm>
            <a:off x="2631463" y="290312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黑色</a:t>
            </a:r>
            <a:endParaRPr lang="en-US" altLang="zh-CN" sz="2800" dirty="0"/>
          </a:p>
        </p:txBody>
      </p:sp>
      <p:sp>
        <p:nvSpPr>
          <p:cNvPr id="6" name="QB_7_AN.118_1#7aab6e1a4.blank?vaa=1&amp;vcp=1&amp;vis=1&amp;pid=fa84d57d4&amp;color=0,0,0&amp;vpa=100&amp;vtp=1&amp;vaab=1&amp;bbb=1"/>
          <p:cNvSpPr/>
          <p:nvPr/>
        </p:nvSpPr>
        <p:spPr>
          <a:xfrm>
            <a:off x="5265126" y="290312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黑种人</a:t>
            </a:r>
            <a:endParaRPr lang="en-US" altLang="zh-CN" sz="2800" dirty="0"/>
          </a:p>
        </p:txBody>
      </p:sp>
      <p:sp>
        <p:nvSpPr>
          <p:cNvPr id="7" name="QB_7_AN.119_1#7aab6e1a4.blank?vaa=1&amp;vcp=1&amp;vis=1&amp;pid=fa84d57d4&amp;color=0,0,0&amp;vpa=101&amp;vtp=1&amp;vaab=1&amp;bbb=1&amp;hb=1"/>
          <p:cNvSpPr/>
          <p:nvPr/>
        </p:nvSpPr>
        <p:spPr>
          <a:xfrm>
            <a:off x="1884544" y="4606830"/>
            <a:ext cx="9666224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单一商品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187b8350?vcp=1&amp;pid=d982f856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美洲</a:t>
            </a:r>
            <a:endParaRPr lang="en-US" altLang="zh-CN" sz="3000" dirty="0"/>
          </a:p>
        </p:txBody>
      </p:sp>
      <p:sp>
        <p:nvSpPr>
          <p:cNvPr id="3" name="QB_7_BD.120_1#2563576cf?sp=1&amp;vaa=1&amp;vcp=1&amp;vis=1&amp;pid=e187b8350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1.地理位置</a:t>
            </a:r>
            <a:endParaRPr lang="en-US" altLang="zh-CN" sz="2800" dirty="0"/>
          </a:p>
        </p:txBody>
      </p:sp>
      <p:graphicFrame>
        <p:nvGraphicFramePr>
          <p:cNvPr id="31" name="QB_7_BD.120_2#2563576cf?colgroup=4,25&amp;vaa=1&amp;vcp=1&amp;vis=1&amp;pid=e187b8350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82528" cy="3918396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绝大部分位于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地跨南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北极圈和北回归线分别穿过北美洲的北部和南部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部分位于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小部分位于热带和北寒带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赤道和南回归线分别穿过南美洲的北部和中部偏南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西三面分别濒临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北美洲的分界线是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121_1#2563576cf.blank?vaa=1&amp;vcp=1&amp;vis=1&amp;pid=e187b8350&amp;color=0,0,0&amp;vpa=102&amp;vtp=1&amp;vaab=1"/>
          <p:cNvSpPr/>
          <p:nvPr/>
        </p:nvSpPr>
        <p:spPr>
          <a:xfrm>
            <a:off x="4401335" y="189298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6" name="QB_7_AN.122_1#2563576cf.blank?vaa=1&amp;vcp=1&amp;vis=1&amp;pid=e187b8350&amp;color=0,0,0&amp;vpa=103&amp;vtp=1&amp;vaab=1"/>
          <p:cNvSpPr/>
          <p:nvPr/>
        </p:nvSpPr>
        <p:spPr>
          <a:xfrm>
            <a:off x="3690135" y="303223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endParaRPr lang="en-US" altLang="zh-CN" sz="2800" dirty="0"/>
          </a:p>
        </p:txBody>
      </p:sp>
      <p:sp>
        <p:nvSpPr>
          <p:cNvPr id="7" name="QB_7_AN.123_1#2563576cf.blank?vaa=1&amp;vcp=1&amp;vis=1&amp;pid=e187b8350&amp;color=0,0,0&amp;vpa=104&amp;vtp=1&amp;vaab=1&amp;bbb=1"/>
          <p:cNvSpPr/>
          <p:nvPr/>
        </p:nvSpPr>
        <p:spPr>
          <a:xfrm>
            <a:off x="5455435" y="303223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北温</a:t>
            </a:r>
            <a:endParaRPr lang="en-US" altLang="zh-CN" sz="2800" dirty="0"/>
          </a:p>
        </p:txBody>
      </p:sp>
      <p:sp>
        <p:nvSpPr>
          <p:cNvPr id="8" name="QB_7_AN.124_1#2563576cf.blank?vaa=1&amp;vcp=1&amp;vis=1&amp;pid=e187b8350&amp;color=0,0,0&amp;vpa=105&amp;vtp=1&amp;vaab=1"/>
          <p:cNvSpPr/>
          <p:nvPr/>
        </p:nvSpPr>
        <p:spPr>
          <a:xfrm>
            <a:off x="4045735" y="412976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  <p:sp>
        <p:nvSpPr>
          <p:cNvPr id="9" name="QB_7_AN.125_1#2563576cf.blank?vaa=1&amp;vcp=1&amp;vis=1&amp;pid=e187b8350&amp;color=0,0,0&amp;vpa=106&amp;vtp=1&amp;vaab=1&amp;bbb=1"/>
          <p:cNvSpPr/>
          <p:nvPr/>
        </p:nvSpPr>
        <p:spPr>
          <a:xfrm>
            <a:off x="6153935" y="47081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北冰</a:t>
            </a:r>
            <a:endParaRPr lang="en-US" altLang="zh-CN" sz="2800" dirty="0"/>
          </a:p>
        </p:txBody>
      </p:sp>
      <p:sp>
        <p:nvSpPr>
          <p:cNvPr id="10" name="QB_7_AN.126_1#2563576cf.blank?vaa=1&amp;vcp=1&amp;vis=1&amp;pid=e187b8350&amp;color=0,0,0&amp;vpa=107&amp;vtp=1&amp;vaab=1&amp;bbb=1"/>
          <p:cNvSpPr/>
          <p:nvPr/>
        </p:nvSpPr>
        <p:spPr>
          <a:xfrm>
            <a:off x="7919234" y="47081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/>
          </a:p>
        </p:txBody>
      </p:sp>
      <p:sp>
        <p:nvSpPr>
          <p:cNvPr id="11" name="QB_7_AN.127_1#2563576cf.blank?vaa=1&amp;vcp=1&amp;vis=1&amp;pid=e187b8350&amp;color=0,0,0&amp;vpa=108&amp;vtp=1&amp;vaab=1&amp;bbb=1"/>
          <p:cNvSpPr/>
          <p:nvPr/>
        </p:nvSpPr>
        <p:spPr>
          <a:xfrm>
            <a:off x="9697234" y="47081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12" name="QB_7_AN.128_1#2563576cf.blank?vaa=1&amp;vcp=1&amp;vis=1&amp;pid=e187b8350&amp;color=0,0,0&amp;vpa=109&amp;vtp=1&amp;vaab=1&amp;bbb=1"/>
          <p:cNvSpPr/>
          <p:nvPr/>
        </p:nvSpPr>
        <p:spPr>
          <a:xfrm>
            <a:off x="5811035" y="524692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巴拿马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9_1#9118bcc59?vaa=1&amp;vcp=1&amp;vis=1&amp;pid=e187b8350&amp;color=0,0,0&amp;vtp=1&amp;vaab=1&amp;bt=1&amp;bbb=1"/>
          <p:cNvSpPr/>
          <p:nvPr/>
        </p:nvSpPr>
        <p:spPr>
          <a:xfrm>
            <a:off x="539496" y="16888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</a:t>
            </a:r>
            <a:endParaRPr lang="en-US" altLang="zh-CN" sz="2800" dirty="0"/>
          </a:p>
        </p:txBody>
      </p:sp>
      <p:graphicFrame>
        <p:nvGraphicFramePr>
          <p:cNvPr id="32" name="QB_7_BD.129_2#9118bcc59?colgroup=2,3,23&amp;vaa=1&amp;vcp=1&amp;vis=1&amp;pid=e187b8350&amp;color=0,0,0&amp;vtp=1&amp;vaab=1&amp;bbb=1&amp;hb=1"/>
          <p:cNvGraphicFramePr>
            <a:graphicFrameLocks noGrp="1"/>
          </p:cNvGraphicFramePr>
          <p:nvPr/>
        </p:nvGraphicFramePr>
        <p:xfrm>
          <a:off x="539496" y="2370423"/>
          <a:ext cx="11082528" cy="2785428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平均海拔较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地势起伏较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地形分为三大南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北纵列带：西部是高大的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中部是广阔的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东部是低缓的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两侧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东北部分布有世界第一大岛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——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7_AN.130_1#9118bcc59.blank?vaa=1&amp;vcp=1&amp;vis=1&amp;pid=e187b8350&amp;color=0,0,0&amp;vpa=110&amp;vtp=1&amp;vaab=1"/>
          <p:cNvSpPr/>
          <p:nvPr/>
        </p:nvSpPr>
        <p:spPr>
          <a:xfrm>
            <a:off x="4850406" y="236801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5" name="QB_7_AN.131_1#9118bcc59.blank?vaa=1&amp;vcp=1&amp;vis=1&amp;pid=e187b8350&amp;color=0,0,0&amp;vpa=111&amp;vtp=1&amp;vaab=1"/>
          <p:cNvSpPr/>
          <p:nvPr/>
        </p:nvSpPr>
        <p:spPr>
          <a:xfrm>
            <a:off x="7682507" y="236801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7_AN.132_1#9118bcc59.blank?vaa=1&amp;vcp=1&amp;vis=1&amp;pid=e187b8350&amp;color=0,0,0&amp;vpa=112&amp;vtp=1&amp;vaab=1&amp;bbb=1"/>
          <p:cNvSpPr/>
          <p:nvPr/>
        </p:nvSpPr>
        <p:spPr>
          <a:xfrm>
            <a:off x="6984007" y="29268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山系</a:t>
            </a:r>
            <a:endParaRPr lang="en-US" altLang="zh-CN" sz="2800" dirty="0"/>
          </a:p>
        </p:txBody>
      </p:sp>
      <p:sp>
        <p:nvSpPr>
          <p:cNvPr id="7" name="QB_7_AN.133_1#9118bcc59.blank?vaa=1&amp;vcp=1&amp;vis=1&amp;pid=e187b8350&amp;color=0,0,0&amp;vpa=113&amp;vtp=1&amp;vaab=1&amp;bbb=1"/>
          <p:cNvSpPr/>
          <p:nvPr/>
        </p:nvSpPr>
        <p:spPr>
          <a:xfrm>
            <a:off x="3072407" y="34856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8" name="QB_7_AN.134_1#9118bcc59.blank?vaa=1&amp;vcp=1&amp;vis=1&amp;pid=e187b8350&amp;color=0,0,0&amp;vpa=114&amp;vtp=1&amp;vaab=1&amp;bbb=1"/>
          <p:cNvSpPr/>
          <p:nvPr/>
        </p:nvSpPr>
        <p:spPr>
          <a:xfrm>
            <a:off x="6615707" y="34856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9" name="QB_7_AN.135_1#9118bcc59.blank?vaa=1&amp;vcp=1&amp;vis=1&amp;pid=e187b8350&amp;color=0,0,0&amp;vpa=115&amp;vtp=1&amp;vaab=1&amp;bbb=1"/>
          <p:cNvSpPr/>
          <p:nvPr/>
        </p:nvSpPr>
        <p:spPr>
          <a:xfrm>
            <a:off x="8038107" y="34856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10" name="QB_7_AN.136_1#9118bcc59.blank?vaa=1&amp;vcp=1&amp;vis=1&amp;pid=e187b8350&amp;color=0,0,0&amp;vpa=116&amp;vtp=1&amp;vaab=1"/>
          <p:cNvSpPr/>
          <p:nvPr/>
        </p:nvSpPr>
        <p:spPr>
          <a:xfrm>
            <a:off x="3783606" y="404441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11" name="QB_7_AN.137_1#9118bcc59.blank?vaa=1&amp;vcp=1&amp;vis=1&amp;pid=e187b8350&amp;color=0,0,0&amp;vpa=117&amp;vtp=1&amp;vaab=1"/>
          <p:cNvSpPr/>
          <p:nvPr/>
        </p:nvSpPr>
        <p:spPr>
          <a:xfrm>
            <a:off x="5548906" y="404441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12" name="QB_7_AN.138_1#9118bcc59.blank?vaa=1&amp;vcp=1&amp;vis=1&amp;pid=e187b8350&amp;color=0,0,0&amp;vpa=118&amp;vtp=1&amp;vaab=1&amp;bbb=1"/>
          <p:cNvSpPr/>
          <p:nvPr/>
        </p:nvSpPr>
        <p:spPr>
          <a:xfrm>
            <a:off x="3867743" y="459286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格陵兰岛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QB_7_BD.139_1#9118bcc59?colgroup=2,3,23&amp;vaa=1&amp;vcp=1&amp;vis=1&amp;pid=e187b835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05342"/>
          <a:ext cx="11082528" cy="3351912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地跨寒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热三带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地区位于温带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热带范围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相对狭小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主要河流有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五大湖是世界上最大的淡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水湖群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素有“北美地中海”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湖是世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界上最大的淡水湖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140_1#9118bcc59.blank?vaa=1&amp;vcp=1&amp;vis=1&amp;pid=e187b8350&amp;color=0,0,0&amp;mp=1&amp;vpa=119&amp;vtp=1&amp;vaab=1&amp;bbb=1"/>
          <p:cNvSpPr/>
          <p:nvPr/>
        </p:nvSpPr>
        <p:spPr>
          <a:xfrm>
            <a:off x="8012707" y="210699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复杂多样</a:t>
            </a:r>
            <a:endParaRPr lang="en-US" altLang="zh-CN" sz="2800" dirty="0"/>
          </a:p>
        </p:txBody>
      </p:sp>
      <p:sp>
        <p:nvSpPr>
          <p:cNvPr id="4" name="QB_7_AN.141_1#9118bcc59.blank?vaa=1&amp;vcp=1&amp;vis=1&amp;pid=e187b8350&amp;color=0,0,0&amp;mp=1&amp;vpa=120&amp;vtp=1&amp;vaab=1&amp;bbb=1"/>
          <p:cNvSpPr/>
          <p:nvPr/>
        </p:nvSpPr>
        <p:spPr>
          <a:xfrm>
            <a:off x="5904506" y="2665793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温带大陆性</a:t>
            </a:r>
            <a:endParaRPr lang="en-US" altLang="zh-CN" sz="2800" dirty="0"/>
          </a:p>
        </p:txBody>
      </p:sp>
      <p:sp>
        <p:nvSpPr>
          <p:cNvPr id="5" name="QB_7_AN.142_1#9118bcc59.blank?vaa=1&amp;vcp=1&amp;vis=1&amp;pid=e187b8350&amp;color=0,0,0&amp;mp=1&amp;vpa=121&amp;vtp=1&amp;vaab=1&amp;bbb=1"/>
          <p:cNvSpPr/>
          <p:nvPr/>
        </p:nvSpPr>
        <p:spPr>
          <a:xfrm>
            <a:off x="4850406" y="378294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密西西比</a:t>
            </a:r>
            <a:endParaRPr lang="en-US" altLang="zh-CN" sz="2800" dirty="0"/>
          </a:p>
        </p:txBody>
      </p:sp>
      <p:sp>
        <p:nvSpPr>
          <p:cNvPr id="6" name="QB_7_AN.143_1#9118bcc59.blank?vaa=1&amp;vcp=1&amp;vis=1&amp;pid=e187b8350&amp;color=0,0,0&amp;mp=1&amp;vpa=122&amp;vtp=1&amp;vaab=1&amp;bbb=1"/>
          <p:cNvSpPr/>
          <p:nvPr/>
        </p:nvSpPr>
        <p:spPr>
          <a:xfrm>
            <a:off x="8339732" y="434174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苏必利尔</a:t>
            </a:r>
            <a:endParaRPr lang="en-US" altLang="zh-CN" sz="2800" dirty="0"/>
          </a:p>
        </p:txBody>
      </p:sp>
      <p:sp>
        <p:nvSpPr>
          <p:cNvPr id="2" name="QB_7_BD.139_1#9118bcc59?colgroup=2,3,23&amp;vaa=1&amp;vcp=1&amp;vis=1&amp;pid=e187b8350&amp;color=0,0,0&amp;mp=1&amp;vtp=1&amp;vaab=1&amp;bt=1&amp;bbb=1"/>
          <p:cNvSpPr txBox="1"/>
          <p:nvPr/>
        </p:nvSpPr>
        <p:spPr>
          <a:xfrm>
            <a:off x="10903879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QB_7_BD.144_1#9118bcc59?colgroup=2,3,23&amp;vaa=1&amp;vcp=1&amp;vis=1&amp;pid=e187b835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2100"/>
          <a:ext cx="11082528" cy="3918396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1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西部是高大的山脉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山脉以东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相间分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带范围广阔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温带面积不大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带缺失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充沛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河是世界上径流量最大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流域面积最广的河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145_1#9118bcc59.blank?vaa=1&amp;vcp=1&amp;vis=1&amp;pid=e187b8350&amp;color=0,0,0&amp;mp=1&amp;vpa=123&amp;vtp=1&amp;vaab=1&amp;bbb=1"/>
          <p:cNvSpPr/>
          <p:nvPr/>
        </p:nvSpPr>
        <p:spPr>
          <a:xfrm>
            <a:off x="7682507" y="182578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4" name="QB_7_AN.146_1#9118bcc59.blank?vaa=1&amp;vcp=1&amp;vis=1&amp;pid=e187b8350&amp;color=0,0,0&amp;mp=1&amp;vpa=124&amp;vtp=1&amp;vaab=1&amp;bbb=1"/>
          <p:cNvSpPr/>
          <p:nvPr/>
        </p:nvSpPr>
        <p:spPr>
          <a:xfrm>
            <a:off x="9104907" y="182578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5" name="QB_7_AN.147_1#9118bcc59.blank?vaa=1&amp;vcp=1&amp;vis=1&amp;pid=e187b8350&amp;color=0,0,0&amp;mp=1&amp;vpa=125&amp;vtp=1&amp;vaab=1"/>
          <p:cNvSpPr/>
          <p:nvPr/>
        </p:nvSpPr>
        <p:spPr>
          <a:xfrm>
            <a:off x="3072407" y="294497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  <p:sp>
        <p:nvSpPr>
          <p:cNvPr id="6" name="QB_7_AN.148_1#9118bcc59.blank?vaa=1&amp;vcp=1&amp;vis=1&amp;pid=e187b8350&amp;color=0,0,0&amp;mp=1&amp;vpa=126&amp;vtp=1&amp;vaab=1"/>
          <p:cNvSpPr/>
          <p:nvPr/>
        </p:nvSpPr>
        <p:spPr>
          <a:xfrm>
            <a:off x="8381007" y="294497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寒</a:t>
            </a:r>
            <a:endParaRPr lang="en-US" altLang="zh-CN" sz="2800" dirty="0"/>
          </a:p>
        </p:txBody>
      </p:sp>
      <p:sp>
        <p:nvSpPr>
          <p:cNvPr id="7" name="QB_7_AN.149_1#9118bcc59.blank?vaa=1&amp;vcp=1&amp;vis=1&amp;pid=e187b8350&amp;color=0,0,0&amp;mp=1&amp;vpa=127&amp;vtp=1&amp;vaab=1&amp;bbb=1"/>
          <p:cNvSpPr/>
          <p:nvPr/>
        </p:nvSpPr>
        <p:spPr>
          <a:xfrm>
            <a:off x="4139206" y="350377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</a:t>
            </a:r>
            <a:endParaRPr lang="en-US" altLang="zh-CN" sz="2800" dirty="0"/>
          </a:p>
        </p:txBody>
      </p:sp>
      <p:sp>
        <p:nvSpPr>
          <p:cNvPr id="8" name="QB_7_AN.150_1#9118bcc59.blank?vaa=1&amp;vcp=1&amp;vis=1&amp;pid=e187b8350&amp;color=0,0,0&amp;mp=1&amp;vpa=128&amp;vtp=1&amp;vaab=1&amp;bbb=1"/>
          <p:cNvSpPr/>
          <p:nvPr/>
        </p:nvSpPr>
        <p:spPr>
          <a:xfrm>
            <a:off x="6984007" y="350377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热带草原</a:t>
            </a:r>
            <a:endParaRPr lang="en-US" altLang="zh-CN" sz="2800" dirty="0"/>
          </a:p>
        </p:txBody>
      </p:sp>
      <p:sp>
        <p:nvSpPr>
          <p:cNvPr id="9" name="QB_7_AN.151_1#9118bcc59.blank?vaa=1&amp;vcp=1&amp;vis=1&amp;pid=e187b8350&amp;color=0,0,0&amp;mp=1&amp;vpa=129&amp;vtp=1&amp;vaab=1&amp;bbb=1"/>
          <p:cNvSpPr/>
          <p:nvPr/>
        </p:nvSpPr>
        <p:spPr>
          <a:xfrm>
            <a:off x="5904506" y="404250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湿润</a:t>
            </a:r>
            <a:endParaRPr lang="en-US" altLang="zh-CN" sz="2800" dirty="0"/>
          </a:p>
        </p:txBody>
      </p:sp>
      <p:sp>
        <p:nvSpPr>
          <p:cNvPr id="10" name="QB_7_AN.152_1#9118bcc59.blank?vaa=1&amp;vcp=1&amp;vis=1&amp;pid=e187b8350&amp;color=0,0,0&amp;mp=1&amp;vpa=130&amp;vtp=1&amp;vaab=1&amp;bbb=1"/>
          <p:cNvSpPr/>
          <p:nvPr/>
        </p:nvSpPr>
        <p:spPr>
          <a:xfrm>
            <a:off x="3072407" y="462296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亚马孙</a:t>
            </a:r>
            <a:endParaRPr lang="en-US" altLang="zh-CN" sz="2800" dirty="0"/>
          </a:p>
        </p:txBody>
      </p:sp>
      <p:sp>
        <p:nvSpPr>
          <p:cNvPr id="2" name="QB_7_BD.144_1#9118bcc59?colgroup=2,3,23&amp;vaa=1&amp;vcp=1&amp;vis=1&amp;pid=e187b8350&amp;color=0,0,0&amp;mp=1&amp;vtp=1&amp;vaab=1&amp;bt=1&amp;bbb=1"/>
          <p:cNvSpPr txBox="1"/>
          <p:nvPr/>
        </p:nvSpPr>
        <p:spPr>
          <a:xfrm>
            <a:off x="1090387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3_1#df2cadbad?vaa=1&amp;vcp=1&amp;vis=1&amp;pid=e187b8350&amp;color=0,0,0&amp;vtp=1&amp;vaab=1&amp;bt=1&amp;bbb=1"/>
          <p:cNvSpPr/>
          <p:nvPr/>
        </p:nvSpPr>
        <p:spPr>
          <a:xfrm>
            <a:off x="539496" y="16829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3.居民与经济</a:t>
            </a:r>
            <a:endParaRPr lang="en-US" altLang="zh-CN" sz="2800" dirty="0"/>
          </a:p>
        </p:txBody>
      </p:sp>
      <p:graphicFrame>
        <p:nvGraphicFramePr>
          <p:cNvPr id="35" name="QB_7_BD.153_2#df2cadbad?colgroup=2,27&amp;vaa=1&amp;vcp=1&amp;vis=1&amp;pid=e187b8350&amp;color=0,0,0&amp;vtp=1&amp;vaab=1&amp;bbb=1&amp;hb=1"/>
          <p:cNvGraphicFramePr>
            <a:graphicFrameLocks noGrp="1"/>
          </p:cNvGraphicFramePr>
          <p:nvPr/>
        </p:nvGraphicFramePr>
        <p:xfrm>
          <a:off x="539496" y="2364549"/>
          <a:ext cx="11091672" cy="2797176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77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北美洲居民以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大部分是欧洲移民的后裔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人种数量和所占比例居各大洲之首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“世界人种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美洲的经济发展很不平衡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属于发达国家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余国家则属于发展中国家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7_AN.154_1#df2cadbad.blank?vaa=1&amp;vcp=1&amp;vis=1&amp;pid=e187b8350&amp;color=0,0,0&amp;vpa=131&amp;vtp=1&amp;vaab=1&amp;bbb=1"/>
          <p:cNvSpPr/>
          <p:nvPr/>
        </p:nvSpPr>
        <p:spPr>
          <a:xfrm>
            <a:off x="3669814" y="236620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</a:t>
            </a:r>
            <a:endParaRPr lang="en-US" altLang="zh-CN" sz="2800" dirty="0"/>
          </a:p>
        </p:txBody>
      </p:sp>
      <p:sp>
        <p:nvSpPr>
          <p:cNvPr id="5" name="QB_7_AN.155_1#df2cadbad.blank?vaa=1&amp;vcp=1&amp;vis=1&amp;pid=e187b8350&amp;color=0,0,0&amp;vpa=132&amp;vtp=1&amp;vaab=1&amp;bbb=1"/>
          <p:cNvSpPr/>
          <p:nvPr/>
        </p:nvSpPr>
        <p:spPr>
          <a:xfrm>
            <a:off x="1891815" y="292500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混血</a:t>
            </a:r>
            <a:endParaRPr lang="en-US" altLang="zh-CN" sz="2800" dirty="0"/>
          </a:p>
        </p:txBody>
      </p:sp>
      <p:sp>
        <p:nvSpPr>
          <p:cNvPr id="6" name="QB_7_AN.156_1#df2cadbad.blank?vaa=1&amp;vcp=1&amp;vis=1&amp;pid=e187b8350&amp;color=0,0,0&amp;vpa=133&amp;vtp=1&amp;vaab=1&amp;bbb=1"/>
          <p:cNvSpPr/>
          <p:nvPr/>
        </p:nvSpPr>
        <p:spPr>
          <a:xfrm>
            <a:off x="1536215" y="346373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大熔炉</a:t>
            </a:r>
            <a:endParaRPr lang="en-US" altLang="zh-CN" sz="2800" dirty="0"/>
          </a:p>
        </p:txBody>
      </p:sp>
      <p:sp>
        <p:nvSpPr>
          <p:cNvPr id="7" name="QB_7_AN.157_1#df2cadbad.blank?vaa=1&amp;vcp=1&amp;vis=1&amp;pid=e187b8350&amp;color=0,0,0&amp;vpa=134&amp;vtp=1&amp;vaab=1&amp;bbb=1"/>
          <p:cNvSpPr/>
          <p:nvPr/>
        </p:nvSpPr>
        <p:spPr>
          <a:xfrm>
            <a:off x="5790714" y="404418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</a:t>
            </a:r>
            <a:endParaRPr lang="en-US" altLang="zh-CN" sz="2800" dirty="0"/>
          </a:p>
        </p:txBody>
      </p:sp>
      <p:sp>
        <p:nvSpPr>
          <p:cNvPr id="8" name="QB_7_AN.158_1#df2cadbad.blank?vaa=1&amp;vcp=1&amp;vis=1&amp;pid=e187b8350&amp;color=0,0,0&amp;vpa=135&amp;vtp=1&amp;vaab=1&amp;bbb=1"/>
          <p:cNvSpPr/>
          <p:nvPr/>
        </p:nvSpPr>
        <p:spPr>
          <a:xfrm>
            <a:off x="7200415" y="404418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加拿大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1cf2a15c3.fixed?vcp=1&amp;pid=d38ee862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认识大洲</a:t>
            </a:r>
            <a:endParaRPr lang="en-US" altLang="zh-CN" sz="4000" dirty="0"/>
          </a:p>
        </p:txBody>
      </p:sp>
      <p:sp>
        <p:nvSpPr>
          <p:cNvPr id="3" name="C_5_BD#1cf2a15c3.fixed?vcp=1&amp;pid=d38ee862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19bde0c?vcp=1&amp;pid=1cf2a15c3&amp;color=0,0,0&amp;vtp=1&amp;vaab=1&amp;bt=1&amp;bbb=1"/>
          <p:cNvSpPr/>
          <p:nvPr/>
        </p:nvSpPr>
        <p:spPr>
          <a:xfrm>
            <a:off x="539496" y="333468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亚洲</a:t>
            </a:r>
            <a:endParaRPr lang="en-US" altLang="zh-CN" sz="3000" dirty="0"/>
          </a:p>
        </p:txBody>
      </p:sp>
      <p:sp>
        <p:nvSpPr>
          <p:cNvPr id="3" name="QO_7_BD.159_1#f63cb3e7a?sp=1&amp;vaa=1&amp;vcp=1&amp;vis=1&amp;pid=c919bde0c&amp;color=0,0,0&amp;vtp=1&amp;vaab=1&amp;bbb=1"/>
          <p:cNvSpPr/>
          <p:nvPr/>
        </p:nvSpPr>
        <p:spPr>
          <a:xfrm>
            <a:off x="539496" y="8783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（2024·河南周口·模拟）下图为某大洲简图，据此完成下列各题。</a:t>
            </a:r>
            <a:endParaRPr lang="en-US" altLang="zh-CN" sz="2800" dirty="0"/>
          </a:p>
        </p:txBody>
      </p:sp>
      <p:pic>
        <p:nvPicPr>
          <p:cNvPr id="5" name="QO_7_BD.160_1#404c49c57?htil=3&amp;vaa=1&amp;vcp=1&amp;vis=1&amp;pid=f63cb3e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0975" y="1631770"/>
            <a:ext cx="4343400" cy="38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60_2#404c49c57?htil=3&amp;vaa=1&amp;vcp=1&amp;vis=1&amp;pid=f63cb3e7a&amp;color=0,0,0&amp;vtp=1&amp;vaab=1&amp;bt=1&amp;bbb=1&amp;hb=1"/>
          <p:cNvSpPr/>
          <p:nvPr/>
        </p:nvSpPr>
        <p:spPr>
          <a:xfrm>
            <a:off x="539496" y="1494610"/>
            <a:ext cx="663854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）甲地所在大洲是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洲，该大洲的地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势特征是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，其水系结构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呈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162_1#404c49c57.blank?vaa=1&amp;vcp=1&amp;vis=1&amp;pid=f63cb3e7a&amp;color=0,0,0&amp;vpa=136&amp;vtp=1&amp;vaab=1"/>
          <p:cNvSpPr/>
          <p:nvPr/>
        </p:nvSpPr>
        <p:spPr>
          <a:xfrm>
            <a:off x="3928015" y="146413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8" name="QB_8_AN.163_1#404c49c57.blank?vaa=1&amp;vcp=1&amp;vis=1&amp;pid=f63cb3e7a&amp;color=0,0,0&amp;vpa=137&amp;vtp=1&amp;vaab=1&amp;bbb=1"/>
          <p:cNvSpPr/>
          <p:nvPr/>
        </p:nvSpPr>
        <p:spPr>
          <a:xfrm>
            <a:off x="1972214" y="2111830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中部高，四周低</a:t>
            </a:r>
            <a:endParaRPr lang="en-US" altLang="zh-CN" sz="2800" dirty="0"/>
          </a:p>
        </p:txBody>
      </p:sp>
      <p:sp>
        <p:nvSpPr>
          <p:cNvPr id="9" name="QB_8_AN.164_1#404c49c57.blank?vaa=1&amp;vcp=1&amp;vis=1&amp;pid=f63cb3e7a&amp;color=0,0,0&amp;vpa=138&amp;vtp=1&amp;vaab=1&amp;bbb=1"/>
          <p:cNvSpPr/>
          <p:nvPr/>
        </p:nvSpPr>
        <p:spPr>
          <a:xfrm>
            <a:off x="905415" y="27385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辐射</a:t>
            </a:r>
            <a:endParaRPr lang="en-US" altLang="zh-CN" sz="2800" dirty="0"/>
          </a:p>
        </p:txBody>
      </p:sp>
      <p:sp>
        <p:nvSpPr>
          <p:cNvPr id="10" name="QB_8_AS.1_1#404c49c57?htil=3&amp;vaa=1&amp;vcp=1&amp;vis=1&amp;pid=f63cb3e7a&amp;color=0,0,0&amp;vtp=1&amp;vaab=1&amp;bbb=1&amp;hb=1"/>
          <p:cNvSpPr/>
          <p:nvPr/>
        </p:nvSpPr>
        <p:spPr>
          <a:xfrm>
            <a:off x="539496" y="3422914"/>
            <a:ext cx="663854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甲地所在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的大洲是亚洲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该大洲的地势特征是中部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四周低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水系结构呈辐射状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6_1#091582e1a?htil=4&amp;vaa=1&amp;vcp=1&amp;vis=1&amp;pid=f63cb3e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7768" y="1504188"/>
            <a:ext cx="4343400" cy="38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66_2#091582e1a?htil=4&amp;vaa=1&amp;vcp=1&amp;vis=1&amp;pid=f63cb3e7a&amp;color=0,0,0&amp;vtp=1&amp;vaab=1&amp;bt=1&amp;bbb=1&amp;hb=1"/>
          <p:cNvSpPr/>
          <p:nvPr/>
        </p:nvSpPr>
        <p:spPr>
          <a:xfrm>
            <a:off x="539496" y="1485900"/>
            <a:ext cx="66385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2）①②③④四条河流中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，流经国家最多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的河流是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填数字序号和名称）。</a:t>
            </a:r>
            <a:endParaRPr lang="en-US" altLang="zh-CN" sz="2800" spc="-50" dirty="0"/>
          </a:p>
        </p:txBody>
      </p:sp>
      <p:sp>
        <p:nvSpPr>
          <p:cNvPr id="4" name="QB_8_AN.168_1#091582e1a.blank?vaa=1&amp;vcp=1&amp;vis=1&amp;pid=f63cb3e7a&amp;color=0,0,0&amp;vpa=139&amp;vtp=1&amp;vaab=1&amp;bbb=1"/>
          <p:cNvSpPr/>
          <p:nvPr/>
        </p:nvSpPr>
        <p:spPr>
          <a:xfrm>
            <a:off x="1937289" y="2082165"/>
            <a:ext cx="1649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④湄公河</a:t>
            </a:r>
            <a:endParaRPr lang="en-US" altLang="zh-CN" sz="2800" spc="-50" dirty="0"/>
          </a:p>
        </p:txBody>
      </p:sp>
      <p:sp>
        <p:nvSpPr>
          <p:cNvPr id="5" name="QB_8_AS.1_1#091582e1a?htil=4&amp;vaa=1&amp;vcp=1&amp;vis=1&amp;pid=f63cb3e7a&amp;color=0,0,0&amp;vtp=1&amp;vaab=1&amp;bbb=1&amp;hb=1"/>
          <p:cNvSpPr/>
          <p:nvPr/>
        </p:nvSpPr>
        <p:spPr>
          <a:xfrm>
            <a:off x="539496" y="2768917"/>
            <a:ext cx="663854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是叶尼塞河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是长江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是湄公河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四条河流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流经国家最多的是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湄公河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497d1e76.fixed?vcp=1&amp;pid=d38ee862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认识大洲</a:t>
            </a:r>
            <a:endParaRPr lang="en-US" altLang="zh-CN" sz="4000" dirty="0"/>
          </a:p>
        </p:txBody>
      </p:sp>
      <p:sp>
        <p:nvSpPr>
          <p:cNvPr id="3" name="C_5_BD#3497d1e76.fixed?vcp=1&amp;pid=d38ee862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0_1#395250725?htil=5&amp;vaa=1&amp;vcp=1&amp;vis=1&amp;pid=f63cb3e7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1763" y="1358392"/>
            <a:ext cx="4343400" cy="38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70_2#395250725?htil=5&amp;vaa=1&amp;vcp=1&amp;vis=1&amp;pid=f63cb3e7a&amp;color=0,0,0&amp;vtp=1&amp;vaab=1&amp;bt=1&amp;bbb=1&amp;hb=1"/>
          <p:cNvSpPr/>
          <p:nvPr/>
        </p:nvSpPr>
        <p:spPr>
          <a:xfrm>
            <a:off x="539496" y="1221232"/>
            <a:ext cx="663854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A山脉以东的北亚地区人口分布较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填“稠密”或“稀疏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”），主要原因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72_1#395250725.blank?vaa=1&amp;vcp=1&amp;vis=1&amp;pid=f63cb3e7a&amp;color=0,0,0&amp;vpa=140&amp;vtp=1&amp;vaab=1&amp;bbb=1"/>
          <p:cNvSpPr/>
          <p:nvPr/>
        </p:nvSpPr>
        <p:spPr>
          <a:xfrm>
            <a:off x="549815" y="183845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稀疏</a:t>
            </a:r>
            <a:endParaRPr lang="en-US" altLang="zh-CN" sz="2800" dirty="0"/>
          </a:p>
        </p:txBody>
      </p:sp>
      <p:sp>
        <p:nvSpPr>
          <p:cNvPr id="5" name="QB_8_AN.173_1#395250725.blank?vaa=1&amp;vcp=1&amp;vis=1&amp;pid=f63cb3e7a&amp;color=0,0,0&amp;vpa=141&amp;vtp=1&amp;vaab=1&amp;bbb=1"/>
          <p:cNvSpPr/>
          <p:nvPr/>
        </p:nvSpPr>
        <p:spPr>
          <a:xfrm>
            <a:off x="905415" y="2465197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北亚地区纬度高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，气温低</a:t>
            </a:r>
            <a:endParaRPr lang="en-US" altLang="zh-CN" sz="2800" dirty="0"/>
          </a:p>
        </p:txBody>
      </p:sp>
      <p:sp>
        <p:nvSpPr>
          <p:cNvPr id="6" name="QB_8_AS.1_1#395250725?htil=5&amp;vaa=1&amp;vcp=1&amp;vis=1&amp;pid=f63cb3e7a&amp;color=0,0,0&amp;vtp=1&amp;vaab=1&amp;bbb=1&amp;hb=1"/>
          <p:cNvSpPr/>
          <p:nvPr/>
        </p:nvSpPr>
        <p:spPr>
          <a:xfrm>
            <a:off x="539496" y="3149536"/>
            <a:ext cx="663854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是乌拉尔山脉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以东的北亚地区人口分布稀疏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主要原因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是该地区纬度高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气温低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冬季寒冷而漫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不适宜大量人口长期居住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b62fcdcd?vcp=1&amp;pid=c919bde0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175_1#ea51f1702?htil=6&amp;vaa=1&amp;vcp=1&amp;vis=1&amp;pid=fb62fcd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4736" y="1251757"/>
            <a:ext cx="3465576" cy="309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75_2#ea51f1702?htil=6&amp;vaa=1&amp;vcp=1&amp;vis=1&amp;pid=fb62fcdcd&amp;color=0,0,0&amp;vtp=1&amp;vaab=1&amp;bbb=1&amp;hb=1"/>
          <p:cNvSpPr/>
          <p:nvPr/>
        </p:nvSpPr>
        <p:spPr>
          <a:xfrm>
            <a:off x="539496" y="1233469"/>
            <a:ext cx="751636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（2023·云南·中考）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亚洲是世界上面积最大、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人口最多的大洲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。读亚洲示意图，完成1~2题。</a:t>
            </a:r>
            <a:endParaRPr lang="en-US" altLang="zh-CN" sz="2800" dirty="0"/>
          </a:p>
        </p:txBody>
      </p:sp>
      <p:sp>
        <p:nvSpPr>
          <p:cNvPr id="5" name="QC_9_BD.176_1#edbe81b49?htil=6&amp;vaa=1&amp;vcp=1&amp;vis=1&amp;pid=ea51f1702&amp;color=0,0,0&amp;vtp=1&amp;vaab=1&amp;bbb=1"/>
          <p:cNvSpPr/>
          <p:nvPr/>
        </p:nvSpPr>
        <p:spPr>
          <a:xfrm>
            <a:off x="539496" y="2510454"/>
            <a:ext cx="751636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亚洲的河流(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176_2#edbe81b49.choices?htil=6&amp;vaa=1&amp;vcp=1&amp;vis=1&amp;pid=ea51f1702&amp;color=0,0,0&amp;vtp=1&amp;vaab=1&amp;bbb=1"/>
          <p:cNvSpPr/>
          <p:nvPr/>
        </p:nvSpPr>
        <p:spPr>
          <a:xfrm>
            <a:off x="539496" y="3139929"/>
            <a:ext cx="751636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A.呈辐射状注入周边海洋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.多大江大河，航运价值都较高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.西部和中部的河流径流量大，流速快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.东部和南部的河流水位季节变化小</a:t>
            </a:r>
            <a:endParaRPr lang="en-US" altLang="zh-CN" sz="2800" dirty="0"/>
          </a:p>
        </p:txBody>
      </p:sp>
      <p:sp>
        <p:nvSpPr>
          <p:cNvPr id="7" name="QC_9_AN.177_1#edbe81b49.bracket?vaa=1&amp;vcp=1&amp;vis=1&amp;pid=ea51f1702&amp;color=0,0,0&amp;vpa=142&amp;vtp=1&amp;vaab=1"/>
          <p:cNvSpPr/>
          <p:nvPr/>
        </p:nvSpPr>
        <p:spPr>
          <a:xfrm>
            <a:off x="2861214" y="249711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78_1#b808b1c14?htil=7&amp;vaa=1&amp;vcp=1&amp;vis=1&amp;pid=ea51f170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6762" y="1892808"/>
            <a:ext cx="3465576" cy="309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78_2#b808b1c14?htil=7&amp;vaa=1&amp;vcp=1&amp;vis=1&amp;pid=ea51f1702&amp;color=0,0,0&amp;vtp=1&amp;vaab=1&amp;bt=1&amp;bbb=1&amp;hb=1"/>
          <p:cNvSpPr/>
          <p:nvPr/>
        </p:nvSpPr>
        <p:spPr>
          <a:xfrm>
            <a:off x="539496" y="1874520"/>
            <a:ext cx="751636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图中甲、乙、丙、丁四地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，人口分布较稀疏的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79_1#b808b1c14.bracket?vaa=1&amp;vcp=1&amp;vis=1&amp;pid=ea51f1702&amp;color=0,0,0&amp;vpa=143&amp;vtp=1&amp;vaab=1"/>
          <p:cNvSpPr/>
          <p:nvPr/>
        </p:nvSpPr>
        <p:spPr>
          <a:xfrm>
            <a:off x="1172115" y="25088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178_3#b808b1c14.choices?htil=7&amp;vaa=1&amp;vcp=1&amp;vis=1&amp;pid=ea51f1702&amp;color=0,0,0&amp;vtp=1&amp;vaab=1&amp;bbb=1"/>
          <p:cNvSpPr/>
          <p:nvPr/>
        </p:nvSpPr>
        <p:spPr>
          <a:xfrm>
            <a:off x="539496" y="3149727"/>
            <a:ext cx="751636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951990" algn="l"/>
                <a:tab pos="3865880" algn="l"/>
                <a:tab pos="57797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63fc35d4?vcp=1&amp;pid=1cf2a15c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欧洲</a:t>
            </a:r>
            <a:endParaRPr lang="en-US" altLang="zh-CN" sz="3000" dirty="0"/>
          </a:p>
        </p:txBody>
      </p:sp>
      <p:pic>
        <p:nvPicPr>
          <p:cNvPr id="3" name="QO_7_BD.180_1#f22db5327?htil=8&amp;vaa=1&amp;vcp=1&amp;vis=1&amp;pid=d63fc35d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180" y="1229532"/>
            <a:ext cx="5422392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80_2#f22db5327?htil=8&amp;sp=1&amp;vaa=1&amp;vcp=1&amp;vis=1&amp;pid=d63fc35d4&amp;color=0,0,0&amp;vtp=1&amp;vaab=1&amp;bbb=1&amp;hb=1&amp;hs=1"/>
          <p:cNvSpPr/>
          <p:nvPr/>
        </p:nvSpPr>
        <p:spPr>
          <a:xfrm>
            <a:off x="539496" y="1211244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图是欧洲部分城市7月和1月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平均气温状况示意图。读图，完成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S.1_1#f22db5327?htil=8&amp;vaa=1&amp;vcp=1&amp;vis=1&amp;pid=d63fc35d4&amp;color=0,0,0&amp;vtp=1&amp;vaab=1&amp;bbb=1&amp;hb=1&amp;hs=1"/>
          <p:cNvSpPr/>
          <p:nvPr/>
        </p:nvSpPr>
        <p:spPr>
          <a:xfrm>
            <a:off x="539496" y="3136754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本题组主要考查欧洲气候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的相关知识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北部以山地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中部为平原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有利于来自大</a:t>
            </a:r>
            <a:endParaRPr lang="en-US" altLang="zh-CN" sz="2800" dirty="0"/>
          </a:p>
        </p:txBody>
      </p:sp>
      <p:sp>
        <p:nvSpPr>
          <p:cNvPr id="6" name="QO_7_AS.1_1#f22db5327?htil=8&amp;vaa=1&amp;vcp=1&amp;vis=1&amp;pid=d63fc35d4&amp;color=0,0,0&amp;vtp=1&amp;vaab=1&amp;bbb=1&amp;hb=1&amp;hs=1"/>
          <p:cNvSpPr/>
          <p:nvPr/>
        </p:nvSpPr>
        <p:spPr>
          <a:xfrm>
            <a:off x="539496" y="506715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西洋的湿润气流深入内陆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受海陆位置的影响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越往东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受大西洋的影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响越小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气候的海洋性越弱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大陆性越强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所以气温年较差越大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82_1#c0be21477?htil=9&amp;vaa=1&amp;vcp=1&amp;vis=1&amp;pid=f22db532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04081"/>
            <a:ext cx="5422392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82_2#c0be21477?htil=9&amp;vaa=1&amp;vcp=1&amp;vis=1&amp;pid=f22db5327&amp;color=0,0,0&amp;vtp=1&amp;vaab=1&amp;bt=1&amp;bbb=1&amp;hb=1&amp;hs=1"/>
          <p:cNvSpPr/>
          <p:nvPr/>
        </p:nvSpPr>
        <p:spPr>
          <a:xfrm>
            <a:off x="539496" y="88579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下列关于图中城市气温的描述,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c0be21477.bracket?vaa=1&amp;vcp=1&amp;vis=1&amp;pid=f22db5327&amp;color=0,0,0&amp;vpa=144&amp;vtp=1&amp;vaab=1"/>
          <p:cNvSpPr/>
          <p:nvPr/>
        </p:nvSpPr>
        <p:spPr>
          <a:xfrm>
            <a:off x="2238914" y="15201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82_3#c0be21477.choices?htil=9&amp;vaa=1&amp;vcp=1&amp;vis=1&amp;pid=f22db5327&amp;color=0,0,0&amp;vtp=1&amp;vaab=1&amp;bbb=1&amp;hs=1"/>
          <p:cNvSpPr/>
          <p:nvPr/>
        </p:nvSpPr>
        <p:spPr>
          <a:xfrm>
            <a:off x="539496" y="216881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A.越往东，气温越高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.越往东，气温越低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.越往东，气温年较差越大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.越往东，气温年较差越小</a:t>
            </a:r>
            <a:endParaRPr lang="en-US" altLang="zh-CN" sz="2800" dirty="0"/>
          </a:p>
        </p:txBody>
      </p:sp>
      <p:sp>
        <p:nvSpPr>
          <p:cNvPr id="6" name="QC_8_BD.184_1#79e2f1c87?vaa=1&amp;vcp=1&amp;vis=1&amp;pid=f22db5327&amp;color=0,0,0&amp;vtp=1&amp;vaab=1&amp;bbb=1&amp;hs=1"/>
          <p:cNvSpPr/>
          <p:nvPr/>
        </p:nvSpPr>
        <p:spPr>
          <a:xfrm>
            <a:off x="539496" y="4726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影响图中城市气温分布的主要因素是(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85_1#79e2f1c87.bracket?vaa=1&amp;vcp=1&amp;vis=1&amp;pid=f22db5327&amp;color=0,0,0&amp;vpa=145&amp;vtp=1&amp;vaab=1"/>
          <p:cNvSpPr/>
          <p:nvPr/>
        </p:nvSpPr>
        <p:spPr>
          <a:xfrm>
            <a:off x="7395114" y="47130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84_2#79e2f1c87.choices?vaa=1&amp;vcp=1&amp;vis=1&amp;pid=f22db5327&amp;color=0,0,0&amp;vtp=1&amp;vaab=1&amp;bbb=1&amp;hs=1"/>
          <p:cNvSpPr/>
          <p:nvPr/>
        </p:nvSpPr>
        <p:spPr>
          <a:xfrm>
            <a:off x="539496" y="53480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B.太阳辐射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.地形地势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afe9afa6?vcp=1&amp;pid=d63fc35d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186_1#16b4927e9?vaa=1&amp;vcp=1&amp;vis=1&amp;pid=8afe9afa6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读下图，完成3～4题。</a:t>
            </a:r>
            <a:endParaRPr lang="en-US" altLang="zh-CN" sz="2800" dirty="0"/>
          </a:p>
        </p:txBody>
      </p:sp>
      <p:pic>
        <p:nvPicPr>
          <p:cNvPr id="4" name="QM_8#16b4927e9?vaa=1&amp;vcp=1&amp;vis=1&amp;pid=8afe9af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5184" y="1929556"/>
            <a:ext cx="6958584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187_1#f644e82ca?vaa=1&amp;vcp=1&amp;vis=1&amp;pid=16b4927e9&amp;color=0,0,0&amp;vtp=1&amp;vaab=1&amp;bbb=1"/>
          <p:cNvSpPr/>
          <p:nvPr/>
        </p:nvSpPr>
        <p:spPr>
          <a:xfrm>
            <a:off x="539496" y="32376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图中能够正确表示欧洲地理位置的是(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1_1#f644e82ca.bracket?vaa=1&amp;vcp=1&amp;vis=1&amp;pid=16b4927e9&amp;color=0,0,0&amp;vpa=146&amp;vtp=1&amp;vaab=1"/>
          <p:cNvSpPr/>
          <p:nvPr/>
        </p:nvSpPr>
        <p:spPr>
          <a:xfrm>
            <a:off x="6772814" y="322432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9_BD.187_2#f644e82ca.choices?vaa=1&amp;vcp=1&amp;vis=1&amp;pid=16b4927e9&amp;color=0,0,0&amp;vtp=1&amp;vaab=1&amp;bbb=1"/>
          <p:cNvSpPr/>
          <p:nvPr/>
        </p:nvSpPr>
        <p:spPr>
          <a:xfrm>
            <a:off x="539496" y="38610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</a:t>
            </a:r>
            <a:endParaRPr lang="en-US" altLang="zh-CN" sz="2800" dirty="0"/>
          </a:p>
        </p:txBody>
      </p:sp>
      <p:sp>
        <p:nvSpPr>
          <p:cNvPr id="8" name="QC_9_BD.189_1#48538586b?vaa=1&amp;vcp=1&amp;vis=1&amp;pid=16b4927e9&amp;color=0,0,0&amp;vtp=1&amp;vaab=1&amp;bbb=1"/>
          <p:cNvSpPr/>
          <p:nvPr/>
        </p:nvSpPr>
        <p:spPr>
          <a:xfrm>
            <a:off x="539496" y="44827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欧洲分布最广泛且亚洲缺失的气候类型是(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9_AN.190_1#48538586b.bracket?vaa=1&amp;vcp=1&amp;vis=1&amp;pid=16b4927e9&amp;color=0,0,0&amp;vpa=147&amp;vtp=1&amp;vaab=1"/>
          <p:cNvSpPr/>
          <p:nvPr/>
        </p:nvSpPr>
        <p:spPr>
          <a:xfrm>
            <a:off x="7484014" y="446942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C_9_BD.189_2#48538586b.choices?vaa=1&amp;vcp=1&amp;vis=1&amp;pid=16b4927e9&amp;color=0,0,0&amp;vtp=1&amp;vaab=1&amp;bbb=1"/>
          <p:cNvSpPr/>
          <p:nvPr/>
        </p:nvSpPr>
        <p:spPr>
          <a:xfrm>
            <a:off x="539496" y="511223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.高山高原气候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.温带季风气候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C.地中海气候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.温带海洋性气候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5db24662?vcp=1&amp;pid=1cf2a15c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非洲</a:t>
            </a:r>
            <a:endParaRPr lang="en-US" altLang="zh-CN" sz="3000" dirty="0"/>
          </a:p>
        </p:txBody>
      </p:sp>
      <p:pic>
        <p:nvPicPr>
          <p:cNvPr id="3" name="QO_7_BD.191_1#43f8db28f?htil=10&amp;vaa=1&amp;vcp=1&amp;vis=1&amp;pid=f5db2466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0168" y="1229532"/>
            <a:ext cx="542239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91_2#43f8db28f?htil=10&amp;sp=1&amp;vaa=1&amp;vcp=1&amp;vis=1&amp;pid=f5db24662&amp;color=0,0,0&amp;vtp=1&amp;vaab=1&amp;bbb=1&amp;hb=1&amp;hs=1"/>
          <p:cNvSpPr/>
          <p:nvPr/>
        </p:nvSpPr>
        <p:spPr>
          <a:xfrm>
            <a:off x="539496" y="1211244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（2022·云南·中考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）猴面包树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喜热耐旱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，干季时完全落叶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，湿季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时可大量储水于树干中。猴面包树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在撒哈拉以南的非洲分布较广，果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实可食用，常在粮食供应不足时为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当地居民提供食物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，被称为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“生命之</a:t>
            </a:r>
            <a:endParaRPr lang="en-US" altLang="zh-CN" sz="2800" dirty="0"/>
          </a:p>
        </p:txBody>
      </p:sp>
      <p:sp>
        <p:nvSpPr>
          <p:cNvPr id="5" name="QO_7_BD.191_2#43f8db28f?htil=10&amp;sp=1&amp;vaa=1&amp;vcp=1&amp;vis=1&amp;pid=f5db24662&amp;color=0,0,0&amp;vtp=1&amp;vaab=1&amp;bbb=1&amp;hb=1&amp;hs=1"/>
          <p:cNvSpPr/>
          <p:nvPr/>
        </p:nvSpPr>
        <p:spPr>
          <a:xfrm>
            <a:off x="539995" y="505445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”。图1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为非洲气候类型分布图，图2为某摄影师在坦桑尼亚拍摄到的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猴面包树照片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，据此完成下列各题。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92_1#fd584a52e?htil=11&amp;vaa=1&amp;vcp=1&amp;vis=1&amp;pid=43f8db28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241806"/>
            <a:ext cx="542239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92_2#fd584a52e?htil=11&amp;vaa=1&amp;vcp=1&amp;vis=1&amp;pid=43f8db28f&amp;color=0,0,0&amp;vtp=1&amp;vaab=1&amp;bt=1&amp;bbb=1&amp;hb=1"/>
          <p:cNvSpPr/>
          <p:nvPr/>
        </p:nvSpPr>
        <p:spPr>
          <a:xfrm>
            <a:off x="539496" y="122351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（1）摄影师拍摄图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2照片的时间最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94_1#fd584a52e.bracket?vaa=1&amp;vcp=1&amp;vis=1&amp;pid=43f8db28f&amp;color=0,0,0&amp;vpa=148&amp;vtp=1&amp;vaab=1"/>
          <p:cNvSpPr/>
          <p:nvPr/>
        </p:nvSpPr>
        <p:spPr>
          <a:xfrm>
            <a:off x="2238914" y="185788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92_3#fd584a52e.choices?htil=11&amp;vaa=1&amp;vcp=1&amp;vis=1&amp;pid=43f8db28f&amp;color=0,0,0&amp;vtp=1&amp;vaab=1&amp;bbb=1"/>
          <p:cNvSpPr/>
          <p:nvPr/>
        </p:nvSpPr>
        <p:spPr>
          <a:xfrm>
            <a:off x="539496" y="249872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17955" algn="l"/>
                <a:tab pos="2798445" algn="l"/>
                <a:tab pos="41789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.12月</a:t>
            </a:r>
            <a:endParaRPr lang="en-US" altLang="zh-CN" sz="2800" dirty="0"/>
          </a:p>
        </p:txBody>
      </p:sp>
      <p:sp>
        <p:nvSpPr>
          <p:cNvPr id="6" name="QC_8_AS.1_1#fd584a52e?htil=11&amp;vaa=1&amp;vcp=1&amp;vis=1&amp;pid=43f8db28f&amp;color=0,0,0&amp;vtp=1&amp;vaab=1&amp;bbb=1&amp;hb=1"/>
          <p:cNvSpPr/>
          <p:nvPr/>
        </p:nvSpPr>
        <p:spPr>
          <a:xfrm>
            <a:off x="539496" y="312820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中的猴面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包树枝繁叶茂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推断此时应为湿季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坦桑尼亚位于南半球的热带草原气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，12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月正值当地的湿季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96_1#7c67e9e3a?htil=12&amp;vaa=1&amp;vcp=1&amp;vis=1&amp;pid=43f8db28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7605" y="1540256"/>
            <a:ext cx="542239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96_2#7c67e9e3a?htil=12&amp;vaa=1&amp;vcp=1&amp;vis=1&amp;pid=43f8db28f&amp;color=0,0,0&amp;vtp=1&amp;vaab=1&amp;bt=1&amp;bbb=1&amp;hb=1"/>
          <p:cNvSpPr/>
          <p:nvPr/>
        </p:nvSpPr>
        <p:spPr>
          <a:xfrm>
            <a:off x="539496" y="152196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（2）下列场景中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，摄影师在坦桑尼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亚不可能拍摄到的是(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96_3#7c67e9e3a.choices?htil=12&amp;vaa=1&amp;vcp=1&amp;vis=1&amp;pid=43f8db28f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A.终年被积雪覆盖的山峰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.当地属于黑色人种的居民击鼓歌唱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.鸸鹋在猴面包树下漫步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.咖啡、可可等热带作物种植园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7c67e9e3a?htil=13&amp;vaa=1&amp;vcp=1&amp;vis=1&amp;pid=43f8db28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572688"/>
            <a:ext cx="542239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7c67e9e3a?htil=13&amp;vaa=1&amp;vcp=1&amp;vis=1&amp;pid=43f8db28f&amp;color=0,0,0&amp;vtp=1&amp;vaab=1&amp;bt=1&amp;bbb=1&amp;hb=1&amp;hs=1"/>
          <p:cNvSpPr/>
          <p:nvPr/>
        </p:nvSpPr>
        <p:spPr>
          <a:xfrm>
            <a:off x="539496" y="554400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坦桑尼亚有非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洲最高峰乞力马扎罗山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因地势高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气温低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乞力马扎罗山山顶终年积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雪覆盖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当地居民以黑色人种为主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黑色人种擅长击鼓歌唱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撒哈拉以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南的非洲非常适宜热带经济作物的</a:t>
            </a:r>
            <a:endParaRPr lang="en-US" altLang="zh-CN" sz="2800" dirty="0"/>
          </a:p>
        </p:txBody>
      </p:sp>
      <p:sp>
        <p:nvSpPr>
          <p:cNvPr id="4" name="QC_8_AN.2_1#7c67e9e3a?vaa=1&amp;vcp=1&amp;vis=1&amp;pid=43f8db28f&amp;color=0,0,0&amp;vtp=1&amp;vaab=1&amp;bbb=1&amp;hs=1"/>
          <p:cNvSpPr/>
          <p:nvPr/>
        </p:nvSpPr>
        <p:spPr>
          <a:xfrm>
            <a:off x="539496" y="56650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AS.1_1#7c67e9e3a?htil=13&amp;vaa=1&amp;vcp=1&amp;vis=1&amp;pid=43f8db28f&amp;color=0,0,0&amp;vtp=1&amp;vaab=1&amp;bt=1&amp;bbb=1&amp;hb=1&amp;hs=1"/>
          <p:cNvSpPr/>
          <p:nvPr/>
        </p:nvSpPr>
        <p:spPr>
          <a:xfrm>
            <a:off x="539496" y="439583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是咖啡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可可等热带作物的原产地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鸸鹋是一种古老的且澳大利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亚特有的动物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6_BD#043b4c5f5?colgroup=17,12&amp;vcp=1&amp;pid=3497d1e76&amp;color=0,0,0&amp;vtp=1&amp;vaab=1&amp;bt=1&amp;bbb=1&amp;hb=1"/>
          <p:cNvGraphicFramePr>
            <a:graphicFrameLocks noGrp="1"/>
          </p:cNvGraphicFramePr>
          <p:nvPr/>
        </p:nvGraphicFramePr>
        <p:xfrm>
          <a:off x="539496" y="905129"/>
          <a:ext cx="11100816" cy="5047742"/>
        </p:xfrm>
        <a:graphic>
          <a:graphicData uri="http://schemas.openxmlformats.org/drawingml/2006/table">
            <a:tbl>
              <a:tblPr/>
              <a:tblGrid>
                <a:gridCol w="6409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0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1.运用地图等资料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描述亚洲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非洲和美洲的半球位置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纬度位置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和海陆位置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.运用地图和其他资料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归纳亚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非洲和美洲的地形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水系等自然环境特征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简要分析大洲自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然环境的相互关系及其对生产生活的影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500"/>
                        </a:lnSpc>
                      </a:pPr>
                      <a:r>
                        <a:rPr lang="en-US" altLang="zh-CN" sz="136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043b4c5f5.table_image?tii=1&amp;vcp=1&amp;pid=3497d1e7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028" y="2336673"/>
            <a:ext cx="442569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00_1#233f38e01?htil=14&amp;vaa=1&amp;vcp=1&amp;vis=1&amp;pid=43f8db28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34186"/>
            <a:ext cx="542239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00_2#233f38e01?htil=14&amp;sp=1&amp;vaa=1&amp;vcp=1&amp;vis=1&amp;pid=43f8db28f&amp;color=0,0,0&amp;vtp=1&amp;vaab=1&amp;bt=1&amp;bbb=1&amp;hb=1"/>
          <p:cNvSpPr/>
          <p:nvPr/>
        </p:nvSpPr>
        <p:spPr>
          <a:xfrm>
            <a:off x="539496" y="121589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）非洲的居民常因粮食供应不足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而忍饥受饿。造成该区域粮食供应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不足的原因主要有(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00_3#233f38e01?htil=14&amp;vaa=1&amp;vcp=1&amp;vis=1&amp;pid=43f8db28f&amp;color=0,0,0&amp;vtp=1&amp;vaab=1&amp;bbb=1&amp;hb=1"/>
          <p:cNvSpPr/>
          <p:nvPr/>
        </p:nvSpPr>
        <p:spPr>
          <a:xfrm>
            <a:off x="539496" y="313963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①人口增长过快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农业生产落后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旱灾频发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④能源短缺</a:t>
            </a:r>
            <a:endParaRPr lang="en-US" altLang="zh-CN" sz="2800" dirty="0"/>
          </a:p>
        </p:txBody>
      </p:sp>
      <p:sp>
        <p:nvSpPr>
          <p:cNvPr id="6" name="QC_8_BD.200_4#233f38e01.choices?htil=14&amp;vaa=1&amp;vcp=1&amp;vis=1&amp;pid=43f8db28f&amp;color=0,0,0&amp;vtp=1&amp;vaab=1&amp;bbb=1"/>
          <p:cNvSpPr/>
          <p:nvPr/>
        </p:nvSpPr>
        <p:spPr>
          <a:xfrm>
            <a:off x="539496" y="441661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233f38e01?htil=15&amp;vaa=1&amp;vcp=1&amp;vis=1&amp;pid=43f8db28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8080" y="927417"/>
            <a:ext cx="542239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233f38e01?htil=15&amp;vaa=1&amp;vcp=1&amp;vis=1&amp;pid=43f8db28f&amp;color=0,0,0&amp;vtp=1&amp;vaab=1&amp;bt=1&amp;bbb=1&amp;hb=1&amp;hs=1"/>
          <p:cNvSpPr/>
          <p:nvPr/>
        </p:nvSpPr>
        <p:spPr>
          <a:xfrm>
            <a:off x="539496" y="909129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非洲的农业生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产较落后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加上热带草原气候区旱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灾频发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导致该区域粮食产量低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该区域是世界上人口增长较快的地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人口压力大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易造成粮食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供应不足现象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能源短缺与粮食供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应不足关系不大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AN.2_1#233f38e01?vaa=1&amp;vcp=1&amp;vis=1&amp;pid=43f8db28f&amp;color=0,0,0&amp;vtp=1&amp;vaab=1&amp;bbb=1&amp;hs=1"/>
          <p:cNvSpPr/>
          <p:nvPr/>
        </p:nvSpPr>
        <p:spPr>
          <a:xfrm>
            <a:off x="539496" y="5381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54dda4536?vcp=1&amp;pid=f5db2466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204_1#1680266ad?vaa=1&amp;vcp=1&amp;vis=1&amp;pid=54dda4536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据研究数据显示，有“赤道雪峰”奇观的非洲最高峰——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乞力马扎罗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山的冰川面积在过去80年中萎缩了80%以上，雪冠有可能在近50年内消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失。读图，完成5～6题。</a:t>
            </a:r>
            <a:endParaRPr lang="en-US" altLang="zh-CN" sz="2800" dirty="0"/>
          </a:p>
        </p:txBody>
      </p:sp>
      <p:pic>
        <p:nvPicPr>
          <p:cNvPr id="4" name="QM_8_BD.204_2#1680266ad?vaa=1&amp;vcp=1&amp;vis=1&amp;pid=54dda453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4963" y="3071740"/>
            <a:ext cx="5439026" cy="3193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205_1#ee4cec658?vaa=1&amp;vcp=1&amp;vis=1&amp;pid=1680266ad&amp;color=0,0,0&amp;vtp=1&amp;vaab=1&amp;bt=1&amp;bbb=1"/>
          <p:cNvSpPr/>
          <p:nvPr/>
        </p:nvSpPr>
        <p:spPr>
          <a:xfrm>
            <a:off x="539496" y="10113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影响“赤道雪峰”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形成的因素是(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206_1#ee4cec658.bracket?vaa=1&amp;vcp=1&amp;vis=1&amp;pid=1680266ad&amp;color=0,0,0&amp;vpa=151&amp;vtp=1&amp;vaab=1"/>
          <p:cNvSpPr/>
          <p:nvPr/>
        </p:nvSpPr>
        <p:spPr>
          <a:xfrm>
            <a:off x="5664740" y="9980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M_8_BD.205_2#ee4cec658?vaa=1&amp;vcp=1&amp;vis=1&amp;pid=1680266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2968" y="1697577"/>
            <a:ext cx="5843016" cy="343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205_3#ee4cec658.choices?vaa=1&amp;vcp=1&amp;vis=1&amp;pid=1680266ad&amp;color=0,0,0&amp;vtp=1&amp;vaab=1&amp;bbb=1"/>
          <p:cNvSpPr/>
          <p:nvPr/>
        </p:nvSpPr>
        <p:spPr>
          <a:xfrm>
            <a:off x="539496" y="52662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6018530" algn="l"/>
                <a:tab pos="90087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.季风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207_1#8cc99a6a9?vaa=1&amp;vcp=1&amp;vis=1&amp;pid=1680266ad&amp;color=0,0,0&amp;vtp=1&amp;vaab=1&amp;bt=1&amp;bbb=1"/>
          <p:cNvSpPr/>
          <p:nvPr/>
        </p:nvSpPr>
        <p:spPr>
          <a:xfrm>
            <a:off x="539496" y="6164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乞力马扎罗山的雪冠面临消失的主要原因是(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208_1#8cc99a6a9.bracket?vaa=1&amp;vcp=1&amp;vis=1&amp;pid=1680266ad&amp;color=0,0,0&amp;vpa=152&amp;vtp=1&amp;vaab=1"/>
          <p:cNvSpPr/>
          <p:nvPr/>
        </p:nvSpPr>
        <p:spPr>
          <a:xfrm>
            <a:off x="7839614" y="60309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M_8_BD.207_2#8cc99a6a9?vaa=1&amp;vcp=1&amp;vis=1&amp;pid=1680266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0764" y="1302606"/>
            <a:ext cx="4862477" cy="286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207_3#8cc99a6a9.choices?vaa=1&amp;vcp=1&amp;vis=1&amp;pid=1680266ad&amp;color=0,0,0&amp;vtp=1&amp;vaab=1&amp;bbb=1"/>
          <p:cNvSpPr/>
          <p:nvPr/>
        </p:nvSpPr>
        <p:spPr>
          <a:xfrm>
            <a:off x="539496" y="370290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A.空气污染严重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B.海拔高，紫外线强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C.全球气候变暖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D.当地缺水严重，人们采集大量冰川用作生产生活用水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7a1ac06c?vcp=1&amp;pid=1cf2a15c3&amp;color=0,0,0&amp;vtp=1&amp;vaab=1&amp;bt=1&amp;bbb=1"/>
          <p:cNvSpPr/>
          <p:nvPr/>
        </p:nvSpPr>
        <p:spPr>
          <a:xfrm>
            <a:off x="539496" y="486893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美洲</a:t>
            </a:r>
            <a:endParaRPr lang="en-US" altLang="zh-CN" sz="3000" dirty="0"/>
          </a:p>
        </p:txBody>
      </p:sp>
      <p:pic>
        <p:nvPicPr>
          <p:cNvPr id="3" name="QO_7_BD.209_1#70c28396b?htil=16&amp;vaa=1&amp;vcp=1&amp;vis=1&amp;pid=c7a1ac06c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19898" y="1181127"/>
            <a:ext cx="3355780" cy="382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09_2#70c28396b?htil=16&amp;sp=1&amp;vaa=1&amp;vcp=1&amp;vis=1&amp;pid=c7a1ac06c&amp;color=0,0,0&amp;vtp=1&amp;vaab=1&amp;bbb=1&amp;hb=1"/>
          <p:cNvSpPr/>
          <p:nvPr/>
        </p:nvSpPr>
        <p:spPr>
          <a:xfrm>
            <a:off x="539496" y="1143737"/>
            <a:ext cx="72603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图示意北美洲的区域轮廓及部分地区的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年降水量图，据此完成下列各题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8_BD.210_1#bb77a91d0?htil=16&amp;vaa=1&amp;vcp=1&amp;vis=1&amp;pid=70c28396b&amp;color=0,0,0&amp;vtp=1&amp;vaab=1&amp;bbb=1"/>
          <p:cNvSpPr/>
          <p:nvPr/>
        </p:nvSpPr>
        <p:spPr>
          <a:xfrm>
            <a:off x="539995" y="2303417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（1）下列关于北美洲的描述，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210_2#bb77a91d0.choices?htil=16&amp;vaa=1&amp;vcp=1&amp;vis=1&amp;pid=70c28396b&amp;color=0,0,0&amp;vtp=1&amp;vaab=1&amp;bbb=1"/>
          <p:cNvSpPr/>
          <p:nvPr/>
        </p:nvSpPr>
        <p:spPr>
          <a:xfrm>
            <a:off x="539496" y="2939070"/>
            <a:ext cx="72603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A.大部分位于北温带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.中部的密西西比河是世界第四长河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.西部有高大的科迪勒拉山系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.东临太平洋，西临大西洋</a:t>
            </a:r>
            <a:endParaRPr lang="en-US" altLang="zh-CN" sz="2800" dirty="0"/>
          </a:p>
        </p:txBody>
      </p:sp>
      <p:sp>
        <p:nvSpPr>
          <p:cNvPr id="7" name="QC_8_AS.2_1#bb77a91d0?vaa=1&amp;vcp=1&amp;vis=1&amp;pid=70c28396b&amp;color=0,0,0&amp;vtp=1&amp;vaab=1&amp;bbb=1&amp;htil=1&amp;hb=1"/>
          <p:cNvSpPr/>
          <p:nvPr/>
        </p:nvSpPr>
        <p:spPr>
          <a:xfrm>
            <a:off x="539496" y="5509550"/>
            <a:ext cx="9641642" cy="5783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北美洲西临太平洋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临大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C_8_AN.1_1#bb77a91d0.bracket?vaa=1&amp;vcp=1&amp;vis=1&amp;pid=70c28396b&amp;color=0,0,0&amp;vpa=153&amp;vtp=1&amp;vaab=1"/>
          <p:cNvSpPr/>
          <p:nvPr/>
        </p:nvSpPr>
        <p:spPr>
          <a:xfrm>
            <a:off x="7040014" y="229008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14_1#efcd9d846?htil=17&amp;vaa=1&amp;vcp=1&amp;vis=1&amp;pid=70c28396b&amp;color=0,0,0&amp;tib=255,255,255&amp;vtp=1&amp;vaab=1&amp;hs=1&amp;hs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77495" y="826407"/>
            <a:ext cx="3037411" cy="345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14_2#efcd9d846?htil=17&amp;vaa=1&amp;vcp=1&amp;vis=1&amp;pid=70c28396b&amp;color=0,0,0&amp;vtp=1&amp;vaab=1&amp;bt=1&amp;bbb=1&amp;hb=1&amp;hs=1"/>
          <p:cNvSpPr/>
          <p:nvPr/>
        </p:nvSpPr>
        <p:spPr>
          <a:xfrm>
            <a:off x="539496" y="790829"/>
            <a:ext cx="726033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（2）由图可知，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①②③三地的年降水量依次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16_1#efcd9d846.bracket?vaa=1&amp;vcp=1&amp;vis=1&amp;pid=70c28396b&amp;color=0,0,0&amp;vpa=154&amp;vtp=1&amp;vaab=1"/>
          <p:cNvSpPr/>
          <p:nvPr/>
        </p:nvSpPr>
        <p:spPr>
          <a:xfrm>
            <a:off x="1172115" y="1374648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214_3#efcd9d846.choices?htil=17&amp;vaa=1&amp;vcp=1&amp;vis=1&amp;pid=70c28396b&amp;color=0,0,0&amp;vtp=1&amp;vaab=1&amp;bbb=1&amp;hs=1"/>
          <p:cNvSpPr/>
          <p:nvPr/>
        </p:nvSpPr>
        <p:spPr>
          <a:xfrm>
            <a:off x="539496" y="1972754"/>
            <a:ext cx="726033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37376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A.多—少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.少—多—少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37376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.少—少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.多—多—少</a:t>
            </a:r>
            <a:endParaRPr lang="en-US" altLang="zh-CN" sz="2800" dirty="0"/>
          </a:p>
        </p:txBody>
      </p:sp>
      <p:sp>
        <p:nvSpPr>
          <p:cNvPr id="6" name="QC_8_AS.1_1#efcd9d846?htil=17&amp;vaa=1&amp;vcp=1&amp;vis=1&amp;pid=70c28396b&amp;color=0,0,0&amp;vtp=1&amp;vaab=1&amp;bbb=1&amp;hb=1&amp;hs=1"/>
          <p:cNvSpPr/>
          <p:nvPr/>
        </p:nvSpPr>
        <p:spPr>
          <a:xfrm>
            <a:off x="539496" y="3148774"/>
            <a:ext cx="7260336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读图并结合所学知识可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美国西部是高大的山脉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山脉阻挡了太平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洋暖湿气流的深入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丰富的降水仅局限于西部</a:t>
            </a:r>
            <a:endParaRPr lang="en-US" altLang="zh-CN" sz="2800" dirty="0"/>
          </a:p>
        </p:txBody>
      </p:sp>
      <p:sp>
        <p:nvSpPr>
          <p:cNvPr id="8" name="QC_8_AS.1_1#efcd9d846?htil=17&amp;vaa=1&amp;vcp=1&amp;vis=1&amp;pid=70c28396b&amp;color=0,0,0&amp;vtp=1&amp;vaab=1&amp;bbb=1&amp;hb=1&amp;hs=1"/>
          <p:cNvSpPr/>
          <p:nvPr/>
        </p:nvSpPr>
        <p:spPr>
          <a:xfrm>
            <a:off x="539496" y="4926774"/>
            <a:ext cx="11112011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沿海地区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美国本土的东部和南部地区受大西洋暖湿气流的影响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较多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内陆地区降水较少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三地的年降水量为多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48118866?vcp=1&amp;pid=c7a1ac06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C_8_BD.218_1#72d0c71a6?vaa=1&amp;vcp=1&amp;vis=1&amp;pid=a48118866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有关美洲居民与经济的叙述，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19_1#72d0c71a6.bracket?vaa=1&amp;vcp=1&amp;vis=1&amp;pid=a48118866&amp;color=0,0,0&amp;vpa=155&amp;vtp=1&amp;vaab=1"/>
          <p:cNvSpPr/>
          <p:nvPr/>
        </p:nvSpPr>
        <p:spPr>
          <a:xfrm>
            <a:off x="7128414" y="12254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218_2#72d0c71a6.choices?vaa=1&amp;vcp=1&amp;vis=1&amp;pid=a48118866&amp;color=0,0,0&amp;vtp=1&amp;vaab=1&amp;bbb=1"/>
          <p:cNvSpPr/>
          <p:nvPr/>
        </p:nvSpPr>
        <p:spPr>
          <a:xfrm>
            <a:off x="539496" y="18756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A.美洲的原住居民为印第安人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.北美洲的国家均为发达国家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.南美洲被称为“世界人种大熔炉”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.美国和加拿大都是典型的移民国家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d65937850.fixed?vcp=1&amp;pid=d38ee862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认识大洲</a:t>
            </a:r>
            <a:endParaRPr lang="en-US" altLang="zh-CN" sz="4000" dirty="0"/>
          </a:p>
        </p:txBody>
      </p:sp>
      <p:sp>
        <p:nvSpPr>
          <p:cNvPr id="3" name="C_5_BD#d65937850.fixed?vcp=1&amp;pid=d38ee862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1dfa253a?vcp=1&amp;pid=d6593785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M_7_BD.220_1#9d4fad9f7?vaa=1&amp;vcp=1&amp;vis=1&amp;pid=01dfa253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图，完成1～4题。</a:t>
            </a:r>
            <a:endParaRPr lang="en-US" altLang="zh-CN" sz="2800" dirty="0"/>
          </a:p>
        </p:txBody>
      </p:sp>
      <p:pic>
        <p:nvPicPr>
          <p:cNvPr id="4" name="QM_7_BD.220_2#9d4fad9f7?htil=18&amp;vaa=1&amp;vcp=1&amp;vis=1&amp;pid=01dfa253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8254" y="1900219"/>
            <a:ext cx="3489623" cy="336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221_1#f13542825?htil=18&amp;vaa=1&amp;vcp=1&amp;vis=1&amp;pid=9d4fad9f7&amp;color=0,0,0&amp;vtp=1&amp;vaab=1&amp;bbb=1"/>
          <p:cNvSpPr/>
          <p:nvPr/>
        </p:nvSpPr>
        <p:spPr>
          <a:xfrm>
            <a:off x="539496" y="1900219"/>
            <a:ext cx="7699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下列关于亚洲地理位置的描述，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221_2#f13542825.choices?htil=18&amp;vaa=1&amp;vcp=1&amp;vis=1&amp;pid=9d4fad9f7&amp;color=0,0,0&amp;vtp=1&amp;vaab=1&amp;bbb=1"/>
          <p:cNvSpPr/>
          <p:nvPr/>
        </p:nvSpPr>
        <p:spPr>
          <a:xfrm>
            <a:off x="539496" y="2529694"/>
            <a:ext cx="76992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A.绝大部分位于北半球和东半球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.东部与欧洲陆上接壤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.东北隔苏伊士运河与北美洲相望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.地跨温带和热带，没有地区位于寒带</a:t>
            </a:r>
            <a:endParaRPr lang="en-US" altLang="zh-CN" sz="2800" dirty="0"/>
          </a:p>
        </p:txBody>
      </p:sp>
      <p:sp>
        <p:nvSpPr>
          <p:cNvPr id="7" name="QC_8_AN.1_1#f13542825.bracket?vaa=1&amp;vcp=1&amp;vis=1&amp;pid=9d4fad9f7&amp;color=0,0,0&amp;vpa=156&amp;vtp=1&amp;vaab=1"/>
          <p:cNvSpPr/>
          <p:nvPr/>
        </p:nvSpPr>
        <p:spPr>
          <a:xfrm>
            <a:off x="7484014" y="188688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043b4c5f5?colgroup=17,12&amp;vcp=1&amp;pid=3497d1e7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011807"/>
          <a:ext cx="11100816" cy="3538982"/>
        </p:xfrm>
        <a:graphic>
          <a:graphicData uri="http://schemas.openxmlformats.org/drawingml/2006/table">
            <a:tbl>
              <a:tblPr/>
              <a:tblGrid>
                <a:gridCol w="6409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0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04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3.运用地图和其他资料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非洲和美洲人口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济发展的特点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500"/>
                        </a:lnSpc>
                      </a:pPr>
                      <a:r>
                        <a:rPr lang="en-US" altLang="zh-CN" sz="136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043b4c5f5.table_image?tii=2&amp;vcp=1&amp;pid=3497d1e7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028" y="2688971"/>
            <a:ext cx="442569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043b4c5f5?colgroup=17,12&amp;vcp=1&amp;pid=3497d1e76&amp;color=0,0,0&amp;mp=1&amp;vtp=1&amp;vaab=1&amp;bt=1&amp;bbb=1"/>
          <p:cNvSpPr txBox="1"/>
          <p:nvPr/>
        </p:nvSpPr>
        <p:spPr>
          <a:xfrm>
            <a:off x="10922167" y="130340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23_1#f0342d855?htil=19&amp;vaa=1&amp;vcp=1&amp;vis=1&amp;pid=9d4fad9f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8197" y="1110628"/>
            <a:ext cx="3525559" cy="3397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23_2#f0342d855?htil=19&amp;vaa=1&amp;vcp=1&amp;vis=1&amp;pid=9d4fad9f7&amp;color=0,0,0&amp;vtp=1&amp;vaab=1&amp;bt=1&amp;bbb=1&amp;hb=1&amp;hs=1"/>
          <p:cNvSpPr/>
          <p:nvPr/>
        </p:nvSpPr>
        <p:spPr>
          <a:xfrm>
            <a:off x="539496" y="554400"/>
            <a:ext cx="7690104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亚洲占据了亚欧大陆的大部，北、东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、南三面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分别濒临(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f0342d855.bracket?vaa=1&amp;vcp=1&amp;vis=1&amp;pid=9d4fad9f7&amp;color=0,0,0&amp;vpa=157&amp;vtp=1&amp;vaab=1"/>
          <p:cNvSpPr/>
          <p:nvPr/>
        </p:nvSpPr>
        <p:spPr>
          <a:xfrm>
            <a:off x="2238914" y="113821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23_3#f0342d855.choices?htil=19&amp;vaa=1&amp;vcp=1&amp;vis=1&amp;pid=9d4fad9f7&amp;color=0,0,0&amp;vtp=1&amp;vaab=1&amp;bbb=1&amp;hs=1"/>
          <p:cNvSpPr/>
          <p:nvPr/>
        </p:nvSpPr>
        <p:spPr>
          <a:xfrm>
            <a:off x="539496" y="1736325"/>
            <a:ext cx="769010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A.北冰洋、大西洋、印度洋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.大西洋、北冰洋、印度洋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.北冰洋、太平洋、印度洋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.太平洋、大西洋、印度洋</a:t>
            </a:r>
            <a:endParaRPr lang="en-US" altLang="zh-CN" sz="2800" dirty="0"/>
          </a:p>
        </p:txBody>
      </p:sp>
      <p:sp>
        <p:nvSpPr>
          <p:cNvPr id="6" name="QC_8_BD.225_1#a0c4943c4?sp=1&amp;vaa=1&amp;vcp=1&amp;vis=1&amp;pid=9d4fad9f7&amp;color=0,0,0&amp;vtp=1&amp;vaab=1&amp;bbb=1&amp;hs=1"/>
          <p:cNvSpPr/>
          <p:nvPr/>
        </p:nvSpPr>
        <p:spPr>
          <a:xfrm>
            <a:off x="539496" y="410354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亚洲是世界第一大洲，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主要表现为(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226_1#a0c4943c4.bracket?vaa=1&amp;vcp=1&amp;vis=1&amp;pid=9d4fad9f7&amp;color=0,0,0&amp;vpa=158&amp;vtp=1&amp;vaab=1"/>
          <p:cNvSpPr/>
          <p:nvPr/>
        </p:nvSpPr>
        <p:spPr>
          <a:xfrm>
            <a:off x="6417214" y="4090461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225_2#a0c4943c4?vaa=1&amp;vcp=1&amp;vis=1&amp;pid=9d4fad9f7&amp;color=0,0,0&amp;vtp=1&amp;vaab=1&amp;bbb=1&amp;hb=1&amp;hs=1"/>
          <p:cNvSpPr/>
          <p:nvPr/>
        </p:nvSpPr>
        <p:spPr>
          <a:xfrm>
            <a:off x="539496" y="4690726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①跨纬度最广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②面积最大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③周围被大面积的海洋包围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④东西距离最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⑤是东方日出之地</a:t>
            </a:r>
            <a:endParaRPr lang="en-US" altLang="zh-CN" sz="2800" dirty="0"/>
          </a:p>
        </p:txBody>
      </p:sp>
      <p:sp>
        <p:nvSpPr>
          <p:cNvPr id="9" name="QC_8_BD.225_3#a0c4943c4.choices?vaa=1&amp;vcp=1&amp;vis=1&amp;pid=9d4fad9f7&amp;color=0,0,0&amp;vtp=1&amp;vaab=1&amp;bbb=1&amp;hs=1"/>
          <p:cNvSpPr/>
          <p:nvPr/>
        </p:nvSpPr>
        <p:spPr>
          <a:xfrm>
            <a:off x="539496" y="5871763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27_1#78e7b8a8e?htil=20&amp;vaa=1&amp;vcp=1&amp;vis=1&amp;pid=9d4fad9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9743" y="1663192"/>
            <a:ext cx="3328416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27_2#78e7b8a8e?htil=20&amp;vaa=1&amp;vcp=1&amp;vis=1&amp;pid=9d4fad9f7&amp;color=0,0,0&amp;vtp=1&amp;vaab=1&amp;bt=1&amp;bbb=1&amp;hb=1"/>
          <p:cNvSpPr/>
          <p:nvPr/>
        </p:nvSpPr>
        <p:spPr>
          <a:xfrm>
            <a:off x="539496" y="1526032"/>
            <a:ext cx="76535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下列关于亚洲自然特征的叙述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28_1#78e7b8a8e.bracket?vaa=1&amp;vcp=1&amp;vis=1&amp;pid=9d4fad9f7&amp;color=0,0,0&amp;vpa=159&amp;vtp=1&amp;vaab=1"/>
          <p:cNvSpPr/>
          <p:nvPr/>
        </p:nvSpPr>
        <p:spPr>
          <a:xfrm>
            <a:off x="816515" y="21603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227_3#78e7b8a8e.choices?htil=20&amp;vaa=1&amp;vcp=1&amp;vis=1&amp;pid=9d4fad9f7&amp;color=0,0,0&amp;vtp=1&amp;vaab=1&amp;bbb=1"/>
          <p:cNvSpPr/>
          <p:nvPr/>
        </p:nvSpPr>
        <p:spPr>
          <a:xfrm>
            <a:off x="539496" y="2800921"/>
            <a:ext cx="76535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A.地势西高东低，呈阶梯状分布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.地形以平原为主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.河流众多，短小湍急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.季风气候显著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29_1#8dd982a62?vaa=1&amp;vcp=1&amp;vis=1&amp;pid=01dfa253a&amp;color=0,0,0&amp;vtp=1&amp;vaab=1&amp;bt=1&amp;bbb=1"/>
          <p:cNvSpPr/>
          <p:nvPr/>
        </p:nvSpPr>
        <p:spPr>
          <a:xfrm>
            <a:off x="539496" y="12044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图为世界局部区域人口分布示意图，据此完成5～6题。</a:t>
            </a:r>
            <a:endParaRPr lang="en-US" altLang="zh-CN" sz="2800" dirty="0"/>
          </a:p>
        </p:txBody>
      </p:sp>
      <p:pic>
        <p:nvPicPr>
          <p:cNvPr id="3" name="QM_7_BD.229_2#8dd982a62?htil=21&amp;vaa=1&amp;vcp=1&amp;vis=1&amp;pid=01dfa253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1474" y="1886077"/>
            <a:ext cx="4873752" cy="320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230_1#a8b8d9366?htil=21&amp;vaa=1&amp;vcp=1&amp;vis=1&amp;pid=8dd982a62&amp;color=0,0,0&amp;vtp=1&amp;vaab=1&amp;bbb=1&amp;hb=1"/>
          <p:cNvSpPr/>
          <p:nvPr/>
        </p:nvSpPr>
        <p:spPr>
          <a:xfrm>
            <a:off x="539496" y="1832165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从图中可以看出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，亚洲人口密度较大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的地区是(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30_2#a8b8d9366.choices?htil=21&amp;vaa=1&amp;vcp=1&amp;vis=1&amp;pid=8dd982a62&amp;color=0,0,0&amp;vtp=1&amp;vaab=1&amp;bbb=1"/>
          <p:cNvSpPr/>
          <p:nvPr/>
        </p:nvSpPr>
        <p:spPr>
          <a:xfrm>
            <a:off x="539496" y="3109150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A.亚洲的北部、东部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.亚洲的东部、南部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.亚洲的南部、西部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.亚洲的东部、西部</a:t>
            </a:r>
            <a:endParaRPr lang="en-US" altLang="zh-CN" sz="2800" dirty="0"/>
          </a:p>
        </p:txBody>
      </p:sp>
      <p:sp>
        <p:nvSpPr>
          <p:cNvPr id="6" name="QC_8_AN.231_1#a8b8d9366.bracket?vaa=1&amp;vcp=1&amp;vis=1&amp;pid=8dd982a62&amp;color=0,0,0&amp;vpa=160&amp;vtp=1&amp;vaab=1"/>
          <p:cNvSpPr/>
          <p:nvPr/>
        </p:nvSpPr>
        <p:spPr>
          <a:xfrm>
            <a:off x="2238914" y="24665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32_1#ae4ffaab9?htil=22&amp;vaa=1&amp;vcp=1&amp;vis=1&amp;pid=8dd982a6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9074" y="1020572"/>
            <a:ext cx="4873752" cy="320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32_2#ae4ffaab9?htil=22&amp;vaa=1&amp;vcp=1&amp;vis=1&amp;pid=8dd982a62&amp;color=0,0,0&amp;vtp=1&amp;vaab=1&amp;bt=1&amp;bbb=1&amp;hb=1&amp;hs=1"/>
          <p:cNvSpPr/>
          <p:nvPr/>
        </p:nvSpPr>
        <p:spPr>
          <a:xfrm>
            <a:off x="539496" y="883412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图中M地人口稀疏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34_1#ae4ffaab9.bracket?vaa=1&amp;vcp=1&amp;vis=1&amp;pid=8dd982a62&amp;color=0,0,0&amp;vpa=161&amp;vtp=1&amp;vaab=1"/>
          <p:cNvSpPr/>
          <p:nvPr/>
        </p:nvSpPr>
        <p:spPr>
          <a:xfrm>
            <a:off x="816515" y="15177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232_3#ae4ffaab9.choices?htil=22&amp;vaa=1&amp;vcp=1&amp;vis=1&amp;pid=8dd982a62&amp;color=0,0,0&amp;vtp=1&amp;vaab=1&amp;bbb=1&amp;hs=1"/>
          <p:cNvSpPr/>
          <p:nvPr/>
        </p:nvSpPr>
        <p:spPr>
          <a:xfrm>
            <a:off x="539496" y="2158301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A.该地位于极端干旱的沙漠地区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.该地位于气候湿热的热带雨林地区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.该地位于终年严寒的高纬度地区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.该地位于地势高峻的高原山区</a:t>
            </a:r>
            <a:endParaRPr lang="en-US" altLang="zh-CN" sz="2800" dirty="0"/>
          </a:p>
        </p:txBody>
      </p:sp>
      <p:sp>
        <p:nvSpPr>
          <p:cNvPr id="6" name="QC_8_AS.1_1#ae4ffaab9?htil=22&amp;vaa=1&amp;vcp=1&amp;vis=1&amp;pid=8dd982a62&amp;color=0,0,0&amp;vtp=1&amp;vaab=1&amp;bbb=1&amp;hb=1&amp;hs=1"/>
          <p:cNvSpPr/>
          <p:nvPr/>
        </p:nvSpPr>
        <p:spPr>
          <a:xfrm>
            <a:off x="539995" y="4723701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提示：M地位于青藏高原，地势高，气温低，高寒缺氧，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自然环境恶劣，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人口稀疏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36_1#a4e70cd80?htil=23&amp;vaa=1&amp;vcp=1&amp;vis=1&amp;pid=01dfa253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0612" y="1508760"/>
            <a:ext cx="4379976" cy="385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236_2#a4e70cd80?htil=23&amp;vaa=1&amp;vcp=1&amp;vis=1&amp;pid=01dfa253a&amp;color=0,0,0&amp;vtp=1&amp;vaab=1&amp;bt=1&amp;bbb=1&amp;hb=1"/>
          <p:cNvSpPr/>
          <p:nvPr/>
        </p:nvSpPr>
        <p:spPr>
          <a:xfrm>
            <a:off x="539496" y="1490472"/>
            <a:ext cx="6592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（2023·江西·模拟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）欧洲轮廓支离破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，多半岛和岛屿，海岸线漫长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。读欧洲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气候类型分布示意图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，完成7～9题。</a:t>
            </a:r>
            <a:endParaRPr lang="en-US" altLang="zh-CN" sz="2800" dirty="0"/>
          </a:p>
        </p:txBody>
      </p:sp>
      <p:sp>
        <p:nvSpPr>
          <p:cNvPr id="4" name="QC_8_BD.237_1#f63c34c5f?htil=23&amp;vaa=1&amp;vcp=1&amp;vis=1&amp;pid=a4e70cd80&amp;color=0,0,0&amp;vtp=1&amp;vaab=1&amp;bbb=1"/>
          <p:cNvSpPr/>
          <p:nvPr/>
        </p:nvSpPr>
        <p:spPr>
          <a:xfrm>
            <a:off x="539496" y="3406394"/>
            <a:ext cx="6592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欧洲西部分布最广的气候类型是(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37_2#f63c34c5f.choices?htil=23&amp;vaa=1&amp;vcp=1&amp;vis=1&amp;pid=a4e70cd80&amp;color=0,0,0&amp;vtp=1&amp;vaab=1&amp;bbb=1"/>
          <p:cNvSpPr/>
          <p:nvPr/>
        </p:nvSpPr>
        <p:spPr>
          <a:xfrm>
            <a:off x="539496" y="4035869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042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.地中海气候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.高山高原气候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042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C.温带海洋性气候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.寒带气候</a:t>
            </a:r>
            <a:endParaRPr lang="en-US" altLang="zh-CN" sz="2800" dirty="0"/>
          </a:p>
        </p:txBody>
      </p:sp>
      <p:sp>
        <p:nvSpPr>
          <p:cNvPr id="6" name="QC_8_AN.238_1#f63c34c5f.bracket?vaa=1&amp;vcp=1&amp;vis=1&amp;pid=a4e70cd80&amp;color=0,0,0&amp;vpa=162&amp;vtp=1&amp;vaab=1"/>
          <p:cNvSpPr/>
          <p:nvPr/>
        </p:nvSpPr>
        <p:spPr>
          <a:xfrm>
            <a:off x="6061615" y="33930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39_1#03b80daea?htil=24&amp;vaa=1&amp;vcp=1&amp;vis=1&amp;pid=a4e70cd8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8826" y="904081"/>
            <a:ext cx="4270248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39_2#03b80daea?htil=24&amp;vaa=1&amp;vcp=1&amp;vis=1&amp;pid=a4e70cd80&amp;color=0,0,0&amp;vtp=1&amp;vaab=1&amp;bt=1&amp;bbb=1&amp;hb=1&amp;hs=1"/>
          <p:cNvSpPr/>
          <p:nvPr/>
        </p:nvSpPr>
        <p:spPr>
          <a:xfrm>
            <a:off x="539496" y="885793"/>
            <a:ext cx="67116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在图中甲地最有可能看到的地方性代表动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03b80daea.bracket?vaa=1&amp;vcp=1&amp;vis=1&amp;pid=a4e70cd80&amp;color=0,0,0&amp;vpa=163&amp;vtp=1&amp;vaab=1"/>
          <p:cNvSpPr/>
          <p:nvPr/>
        </p:nvSpPr>
        <p:spPr>
          <a:xfrm>
            <a:off x="1527714" y="15201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39_3#03b80daea.choices?htil=24&amp;vaa=1&amp;vcp=1&amp;vis=1&amp;pid=a4e70cd80&amp;color=0,0,0&amp;vtp=1&amp;vaab=1&amp;bbb=1&amp;hs=1"/>
          <p:cNvSpPr/>
          <p:nvPr/>
        </p:nvSpPr>
        <p:spPr>
          <a:xfrm>
            <a:off x="539496" y="2168810"/>
            <a:ext cx="671169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A.骆驼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.斑马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.驯鹿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.企鹅</a:t>
            </a:r>
            <a:endParaRPr lang="en-US" altLang="zh-CN" sz="2800" dirty="0"/>
          </a:p>
        </p:txBody>
      </p:sp>
      <p:sp>
        <p:nvSpPr>
          <p:cNvPr id="6" name="QC_8_BD.241_1#c69ec9723?vaa=1&amp;vcp=1&amp;vis=1&amp;pid=a4e70cd80&amp;color=0,0,0&amp;vtp=1&amp;vaab=1&amp;bbb=1&amp;hs=1"/>
          <p:cNvSpPr/>
          <p:nvPr/>
        </p:nvSpPr>
        <p:spPr>
          <a:xfrm>
            <a:off x="539496" y="4726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造成欧洲没有热带气候分布的主要因素是(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242_1#c69ec9723.bracket?vaa=1&amp;vcp=1&amp;vis=1&amp;pid=a4e70cd80&amp;color=0,0,0&amp;vpa=164&amp;vtp=1&amp;vaab=1"/>
          <p:cNvSpPr/>
          <p:nvPr/>
        </p:nvSpPr>
        <p:spPr>
          <a:xfrm>
            <a:off x="7484014" y="47130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241_2#c69ec9723.choices?vaa=1&amp;vcp=1&amp;vis=1&amp;pid=a4e70cd80&amp;color=0,0,0&amp;vtp=1&amp;vaab=1&amp;bbb=1&amp;hs=1"/>
          <p:cNvSpPr/>
          <p:nvPr/>
        </p:nvSpPr>
        <p:spPr>
          <a:xfrm>
            <a:off x="539496" y="53480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60185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C.洋流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.地形地势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43_1#2971ef0a9?vaa=1&amp;vcp=1&amp;vis=1&amp;pid=01dfa253a&amp;color=0,0,0&amp;vtp=1&amp;vaab=1&amp;bt=1&amp;bbb=1"/>
          <p:cNvSpPr/>
          <p:nvPr/>
        </p:nvSpPr>
        <p:spPr>
          <a:xfrm>
            <a:off x="539496" y="8844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读非洲地形图和气候类型分布图，完成10～11题。</a:t>
            </a:r>
            <a:endParaRPr lang="en-US" altLang="zh-CN" sz="2800" dirty="0"/>
          </a:p>
        </p:txBody>
      </p:sp>
      <p:pic>
        <p:nvPicPr>
          <p:cNvPr id="3" name="QM_7_BD.243_2#2971ef0a9?htil=25&amp;vaa=1&amp;vcp=1&amp;vis=1&amp;pid=01dfa253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566037"/>
            <a:ext cx="54223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244_1#082a7632d?htil=25&amp;vaa=1&amp;vcp=1&amp;vis=1&amp;pid=2971ef0a9&amp;color=0,0,0&amp;vtp=1&amp;vaab=1&amp;bbb=1&amp;hb=1"/>
          <p:cNvSpPr/>
          <p:nvPr/>
        </p:nvSpPr>
        <p:spPr>
          <a:xfrm>
            <a:off x="539496" y="151212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下列关于非洲自然环境的叙述，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44_2#082a7632d.choices?htil=25&amp;vaa=1&amp;vcp=1&amp;vis=1&amp;pid=2971ef0a9&amp;color=0,0,0&amp;vtp=1&amp;vaab=1&amp;bbb=1&amp;hb=1"/>
          <p:cNvSpPr/>
          <p:nvPr/>
        </p:nvSpPr>
        <p:spPr>
          <a:xfrm>
            <a:off x="539496" y="2789110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A.地形以高原为主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.气候类型以赤道为轴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，南北大致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对称分布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.地势西北高，东南低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.热带沙漠气候分布面积广</a:t>
            </a:r>
            <a:endParaRPr lang="en-US" altLang="zh-CN" sz="2800" dirty="0"/>
          </a:p>
        </p:txBody>
      </p:sp>
      <p:sp>
        <p:nvSpPr>
          <p:cNvPr id="6" name="QC_8_AN.245_1#082a7632d.bracket?vaa=1&amp;vcp=1&amp;vis=1&amp;pid=2971ef0a9&amp;color=0,0,0&amp;vpa=165&amp;vtp=1&amp;vaab=1"/>
          <p:cNvSpPr/>
          <p:nvPr/>
        </p:nvSpPr>
        <p:spPr>
          <a:xfrm>
            <a:off x="2238914" y="21464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46_1#c9f064eef?htil=26&amp;vaa=1&amp;vcp=1&amp;vis=1&amp;pid=2971ef0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0644" y="900176"/>
            <a:ext cx="54223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46_2#c9f064eef?htil=26&amp;vaa=1&amp;vcp=1&amp;vis=1&amp;pid=2971ef0a9&amp;color=0,0,0&amp;vtp=1&amp;vaab=1&amp;bt=1&amp;bbb=1&amp;hb=1"/>
          <p:cNvSpPr/>
          <p:nvPr/>
        </p:nvSpPr>
        <p:spPr>
          <a:xfrm>
            <a:off x="539496" y="88188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图中甲、乙、丙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、丁四种地理事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47_1#c9f064eef.bracket?vaa=1&amp;vcp=1&amp;vis=1&amp;pid=2971ef0a9&amp;color=0,0,0&amp;vpa=166&amp;vtp=1&amp;vaab=1"/>
          <p:cNvSpPr/>
          <p:nvPr/>
        </p:nvSpPr>
        <p:spPr>
          <a:xfrm>
            <a:off x="3661315" y="151625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246_3#c9f064eef.choices?htil=26&amp;vaa=1&amp;vcp=1&amp;vis=1&amp;pid=2971ef0a9&amp;color=0,0,0&amp;vtp=1&amp;vaab=1&amp;bbb=1&amp;hb=1"/>
          <p:cNvSpPr/>
          <p:nvPr/>
        </p:nvSpPr>
        <p:spPr>
          <a:xfrm>
            <a:off x="539496" y="2164905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A.甲——世界上最长的河流尼罗河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——世界上最大的沙漠撒哈拉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.丙——非洲最大的盆地刚果盆地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——世界上最高的高原埃塞俄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比亚高原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48_1#4f463a5bd?vaa=1&amp;vcp=1&amp;vis=1&amp;pid=01dfa253a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读美洲简图，完成12～14题。</a:t>
            </a:r>
            <a:endParaRPr lang="en-US" altLang="zh-CN" sz="2800" dirty="0"/>
          </a:p>
        </p:txBody>
      </p:sp>
      <p:pic>
        <p:nvPicPr>
          <p:cNvPr id="3" name="QM_7_BD.248_2#4f463a5bd?htil=27&amp;vaa=1&amp;vcp=1&amp;vis=1&amp;pid=01dfa253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4037" y="1236009"/>
            <a:ext cx="3750186" cy="511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249_1#b1b1be903?htil=27&amp;vaa=1&amp;vcp=1&amp;vis=1&amp;pid=4f463a5bd&amp;color=0,0,0&amp;vtp=1&amp;vaab=1&amp;bbb=1"/>
          <p:cNvSpPr/>
          <p:nvPr/>
        </p:nvSpPr>
        <p:spPr>
          <a:xfrm>
            <a:off x="539496" y="1174287"/>
            <a:ext cx="70683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洲界①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49_2#b1b1be903.choices?htil=27&amp;vaa=1&amp;vcp=1&amp;vis=1&amp;pid=4f463a5bd&amp;color=0,0,0&amp;vtp=1&amp;vaab=1&amp;bbb=1"/>
          <p:cNvSpPr/>
          <p:nvPr/>
        </p:nvSpPr>
        <p:spPr>
          <a:xfrm>
            <a:off x="539496" y="1803763"/>
            <a:ext cx="70683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4172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.巴拿马运河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.苏伊士运河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4172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C.马六甲海峡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.土耳其海峡</a:t>
            </a:r>
            <a:endParaRPr lang="en-US" altLang="zh-CN" sz="2800" dirty="0"/>
          </a:p>
        </p:txBody>
      </p:sp>
      <p:sp>
        <p:nvSpPr>
          <p:cNvPr id="6" name="QC_8_AN.1_1#b1b1be903.bracket?vaa=1&amp;vcp=1&amp;vis=1&amp;pid=4f463a5bd&amp;color=0,0,0&amp;vpa=167&amp;vtp=1&amp;vaab=1"/>
          <p:cNvSpPr/>
          <p:nvPr/>
        </p:nvSpPr>
        <p:spPr>
          <a:xfrm>
            <a:off x="2683414" y="116095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51_1#ecb70806f?htil=28&amp;vaa=1&amp;vcp=1&amp;vis=1&amp;pid=4f463a5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8991" y="918972"/>
            <a:ext cx="3703320" cy="503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51_2#ecb70806f?htil=28&amp;vaa=1&amp;vcp=1&amp;vis=1&amp;pid=4f463a5bd&amp;color=0,0,0&amp;vtp=1&amp;vaab=1&amp;bt=1&amp;bbb=1&amp;hb=1"/>
          <p:cNvSpPr/>
          <p:nvPr/>
        </p:nvSpPr>
        <p:spPr>
          <a:xfrm>
            <a:off x="539496" y="900684"/>
            <a:ext cx="72786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下列关于南、北美洲自然环境的叙述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52_1#ecb70806f.bracket?vaa=1&amp;vcp=1&amp;vis=1&amp;pid=4f463a5bd&amp;color=0,0,0&amp;vpa=168&amp;vtp=1&amp;vaab=1"/>
          <p:cNvSpPr/>
          <p:nvPr/>
        </p:nvSpPr>
        <p:spPr>
          <a:xfrm>
            <a:off x="1527714" y="153504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51_3#ecb70806f.choices?htil=28&amp;vaa=1&amp;vcp=1&amp;vis=1&amp;pid=4f463a5bd&amp;color=0,0,0&amp;vtp=1&amp;vaab=1&amp;bbb=1"/>
          <p:cNvSpPr/>
          <p:nvPr/>
        </p:nvSpPr>
        <p:spPr>
          <a:xfrm>
            <a:off x="539496" y="2183701"/>
            <a:ext cx="72786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A.北美洲平均海拔低，地势起伏小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.南美洲的亚马孙河自北向南流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.南、北美洲西部均分布有高大的山系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.南、北美洲的气候均具有暖湿的特点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d982f856d.fixed?vcp=1&amp;pid=d38ee862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认识大洲</a:t>
            </a:r>
            <a:endParaRPr lang="en-US" altLang="zh-CN" sz="4000" dirty="0"/>
          </a:p>
        </p:txBody>
      </p:sp>
      <p:sp>
        <p:nvSpPr>
          <p:cNvPr id="3" name="C_5_BD#d982f856d.fixed?vcp=1&amp;pid=d38ee862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53_1#cad8647ad?htil=29&amp;vaa=1&amp;vcp=1&amp;vis=1&amp;pid=4f463a5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8991" y="900176"/>
            <a:ext cx="3703320" cy="503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53_2#cad8647ad?htil=29&amp;vaa=1&amp;vcp=1&amp;vis=1&amp;pid=4f463a5bd&amp;color=0,0,0&amp;vtp=1&amp;vaab=1&amp;bt=1&amp;bbb=1&amp;hb=1"/>
          <p:cNvSpPr/>
          <p:nvPr/>
        </p:nvSpPr>
        <p:spPr>
          <a:xfrm>
            <a:off x="539496" y="881888"/>
            <a:ext cx="72786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下列关于南、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北美洲经济发展差异的叙述，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54_1#cad8647ad.bracket?vaa=1&amp;vcp=1&amp;vis=1&amp;pid=4f463a5bd&amp;color=0,0,0&amp;vpa=169&amp;vtp=1&amp;vaab=1"/>
          <p:cNvSpPr/>
          <p:nvPr/>
        </p:nvSpPr>
        <p:spPr>
          <a:xfrm>
            <a:off x="2238914" y="151625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253_3#cad8647ad.choices?htil=29&amp;vaa=1&amp;vcp=1&amp;vis=1&amp;pid=4f463a5bd&amp;color=0,0,0&amp;vtp=1&amp;vaab=1&amp;bbb=1&amp;hb=1"/>
          <p:cNvSpPr/>
          <p:nvPr/>
        </p:nvSpPr>
        <p:spPr>
          <a:xfrm>
            <a:off x="539496" y="2164905"/>
            <a:ext cx="727862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A.北美洲的国家都属于发展中国家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.南美洲的国家都属于发达国家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.北美洲的国家以出口初级农矿产品为主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美洲的国家以出口工业制成品为主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.美国与巴西之间关于经济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、政治等方面问题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的商谈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，属于“南北对话”范畴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8b5e9afc?vcp=1&amp;pid=d6593785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QO_7_BD.255_1#059ed3102?sp=1&amp;vaa=1&amp;vcp=1&amp;vis=1&amp;pid=f8b5e9afc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读亚洲气候类型分布图，完成下列各题。</a:t>
            </a:r>
            <a:endParaRPr lang="en-US" altLang="zh-CN" sz="2800" dirty="0"/>
          </a:p>
        </p:txBody>
      </p:sp>
      <p:pic>
        <p:nvPicPr>
          <p:cNvPr id="4" name="QO_7_BD.255_2#059ed3102?htil=30&amp;vaa=1&amp;vcp=1&amp;vis=1&amp;pid=f8b5e9af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094" y="1961941"/>
            <a:ext cx="4782312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256_1#99a138e3d?htil=30&amp;vaa=1&amp;vcp=1&amp;vis=1&amp;pid=059ed3102&amp;color=0,0,0&amp;vtp=1&amp;vaab=1&amp;bbb=1&amp;hb=1"/>
          <p:cNvSpPr/>
          <p:nvPr/>
        </p:nvSpPr>
        <p:spPr>
          <a:xfrm>
            <a:off x="539496" y="1908029"/>
            <a:ext cx="619963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（1）亚洲气候复杂多样，其中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气候，这三种气候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的共同特征是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99a138e3d.blank?vaa=1&amp;vcp=1&amp;vis=1&amp;pid=059ed3102&amp;color=0,0,0&amp;vpa=170&amp;vtp=1&amp;vaab=1&amp;bbb=1"/>
          <p:cNvSpPr/>
          <p:nvPr/>
        </p:nvSpPr>
        <p:spPr>
          <a:xfrm>
            <a:off x="549815" y="252524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7" name="QB_8_AN.2_1#99a138e3d.blank?vaa=1&amp;vcp=1&amp;vis=1&amp;pid=059ed3102&amp;color=0,0,0&amp;vpa=171&amp;vtp=1&amp;vaab=1&amp;bbb=1"/>
          <p:cNvSpPr/>
          <p:nvPr/>
        </p:nvSpPr>
        <p:spPr>
          <a:xfrm>
            <a:off x="4105815" y="2525249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亚热带季风</a:t>
            </a:r>
            <a:endParaRPr lang="en-US" altLang="zh-CN" sz="2800" dirty="0"/>
          </a:p>
        </p:txBody>
      </p:sp>
      <p:sp>
        <p:nvSpPr>
          <p:cNvPr id="8" name="QB_8_AN.3_1#99a138e3d.blank?vaa=1&amp;vcp=1&amp;vis=1&amp;pid=059ed3102&amp;color=0,0,0&amp;vpa=172&amp;vtp=1&amp;vaab=1&amp;bbb=1"/>
          <p:cNvSpPr/>
          <p:nvPr/>
        </p:nvSpPr>
        <p:spPr>
          <a:xfrm>
            <a:off x="1972214" y="317294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温带季风</a:t>
            </a:r>
            <a:endParaRPr lang="en-US" altLang="zh-CN" sz="2800" dirty="0"/>
          </a:p>
        </p:txBody>
      </p:sp>
      <p:sp>
        <p:nvSpPr>
          <p:cNvPr id="9" name="QB_8_AN.4_1#99a138e3d.blank?vaa=1&amp;vcp=1&amp;vis=1&amp;pid=059ed3102&amp;color=0,0,0&amp;vpa=173&amp;vtp=1&amp;vaab=1&amp;bbb=1&amp;hb=1"/>
          <p:cNvSpPr/>
          <p:nvPr/>
        </p:nvSpPr>
        <p:spPr>
          <a:xfrm>
            <a:off x="539496" y="3820649"/>
            <a:ext cx="619963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降水集中在夏季（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或雨热同期），降水年际变化大</a:t>
            </a:r>
            <a:endParaRPr lang="en-US" altLang="zh-CN" sz="2800" dirty="0"/>
          </a:p>
        </p:txBody>
      </p:sp>
      <p:sp>
        <p:nvSpPr>
          <p:cNvPr id="10" name="QB_8_BD.261_1#b22270214?htil=30&amp;vaa=1&amp;vcp=1&amp;vis=1&amp;pid=059ed3102&amp;color=0,0,0&amp;vtp=1&amp;vaab=1&amp;bbb=1&amp;hb=1"/>
          <p:cNvSpPr/>
          <p:nvPr/>
        </p:nvSpPr>
        <p:spPr>
          <a:xfrm>
            <a:off x="539496" y="5121129"/>
            <a:ext cx="61996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）图中甲是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半岛，乙是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），丙是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262_1#b22270214.blank?vaa=1&amp;vcp=1&amp;vis=1&amp;pid=059ed3102&amp;color=0,0,0&amp;vpa=174&amp;vtp=1&amp;vaab=1&amp;bbb=1"/>
          <p:cNvSpPr/>
          <p:nvPr/>
        </p:nvSpPr>
        <p:spPr>
          <a:xfrm>
            <a:off x="2861214" y="509064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</a:t>
            </a:r>
            <a:endParaRPr lang="en-US" altLang="zh-CN" sz="2800" dirty="0"/>
          </a:p>
        </p:txBody>
      </p:sp>
      <p:sp>
        <p:nvSpPr>
          <p:cNvPr id="12" name="QB_8_AN.263_1#b22270214.blank?vaa=1&amp;vcp=1&amp;vis=1&amp;pid=059ed3102&amp;color=0,0,0&amp;vpa=175&amp;vtp=1&amp;vaab=1&amp;bbb=1"/>
          <p:cNvSpPr/>
          <p:nvPr/>
        </p:nvSpPr>
        <p:spPr>
          <a:xfrm>
            <a:off x="549815" y="571739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</a:t>
            </a:r>
            <a:endParaRPr lang="en-US" altLang="zh-CN" sz="2800" dirty="0"/>
          </a:p>
        </p:txBody>
      </p:sp>
      <p:sp>
        <p:nvSpPr>
          <p:cNvPr id="13" name="QB_8_AN.264_1#b22270214.blank?vaa=1&amp;vcp=1&amp;vis=1&amp;pid=059ed3102&amp;color=0,0,0&amp;vpa=176&amp;vtp=1&amp;vaab=1&amp;bbb=1"/>
          <p:cNvSpPr/>
          <p:nvPr/>
        </p:nvSpPr>
        <p:spPr>
          <a:xfrm>
            <a:off x="4105815" y="571739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马六甲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65_1#5bd3a4a6f?htil=31&amp;vaa=1&amp;vcp=1&amp;vis=1&amp;pid=059ed310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094" y="572688"/>
            <a:ext cx="4782312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65_2#5bd3a4a6f?htil=31&amp;vaa=1&amp;vcp=1&amp;vis=1&amp;pid=059ed3102&amp;color=0,0,0&amp;vtp=1&amp;vaab=1&amp;bt=1&amp;bbb=1&amp;hb=1&amp;hs=1"/>
          <p:cNvSpPr/>
          <p:nvPr/>
        </p:nvSpPr>
        <p:spPr>
          <a:xfrm>
            <a:off x="539496" y="554400"/>
            <a:ext cx="61996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（3）中亚和西亚地区河流稀少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、河流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径流量小，主要原因是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5bd3a4a6f.blank?vaa=1&amp;vcp=1&amp;vis=1&amp;pid=059ed3102&amp;color=0,0,0&amp;vpa=177&amp;vtp=1&amp;vaab=1&amp;bbb=1&amp;hb=1"/>
          <p:cNvSpPr/>
          <p:nvPr/>
        </p:nvSpPr>
        <p:spPr>
          <a:xfrm>
            <a:off x="539496" y="1171620"/>
            <a:ext cx="619963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这些地区降水少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，气候干旱</a:t>
            </a:r>
            <a:endParaRPr lang="en-US" altLang="zh-CN" sz="2800" dirty="0"/>
          </a:p>
        </p:txBody>
      </p:sp>
      <p:sp>
        <p:nvSpPr>
          <p:cNvPr id="5" name="QB_8_BD.267_1#322c613c7?htil=31&amp;sp=1&amp;vaa=1&amp;vcp=1&amp;vis=1&amp;pid=059ed3102&amp;color=0,0,0&amp;vtp=1&amp;vaab=1&amp;bbb=1&amp;hb=1&amp;hs=1"/>
          <p:cNvSpPr/>
          <p:nvPr/>
        </p:nvSpPr>
        <p:spPr>
          <a:xfrm>
            <a:off x="539496" y="2478132"/>
            <a:ext cx="619963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）流经俄罗斯西西伯利亚平原的丁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河支流众多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，径流量丰富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，但该河的航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运价值却较低，其主要原因有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；。</a:t>
            </a:r>
            <a:endParaRPr lang="en-US" altLang="zh-CN" sz="2800" dirty="0"/>
          </a:p>
        </p:txBody>
      </p:sp>
      <p:sp>
        <p:nvSpPr>
          <p:cNvPr id="6" name="QB_8_AN.268_1#322c613c7.blank?vaa=1&amp;vcp=1&amp;vis=1&amp;pid=059ed3102&amp;color=0,0,0&amp;vpa=178&amp;vtp=1&amp;vaab=1&amp;bbb=1&amp;hb=1"/>
          <p:cNvSpPr/>
          <p:nvPr/>
        </p:nvSpPr>
        <p:spPr>
          <a:xfrm>
            <a:off x="539496" y="3743052"/>
            <a:ext cx="6199632" cy="18471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纬度高，河流结冰期长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人口分布稀疏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，经济不发达</a:t>
            </a:r>
            <a:endParaRPr lang="en-US" altLang="zh-CN" sz="2800" dirty="0"/>
          </a:p>
        </p:txBody>
      </p:sp>
      <p:sp>
        <p:nvSpPr>
          <p:cNvPr id="7" name="QB_8_BD.267_1#322c613c7?htil=31&amp;sp=1&amp;vaa=1&amp;vcp=1&amp;vis=1&amp;pid=059ed3102&amp;color=0,0,0&amp;vtp=1&amp;vaab=1&amp;bbb=1&amp;hb=1&amp;hs=1"/>
          <p:cNvSpPr/>
          <p:nvPr/>
        </p:nvSpPr>
        <p:spPr>
          <a:xfrm>
            <a:off x="539995" y="561814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提示：从自然和人文两个方面作答）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9_1#2b9436065?sp=1&amp;vaa=1&amp;vcp=1&amp;vis=1&amp;pid=f8b5e9afc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读非洲气候类型分布图和南美洲简图，完成下列各题。</a:t>
            </a:r>
            <a:endParaRPr lang="en-US" altLang="zh-CN" sz="2800" dirty="0"/>
          </a:p>
        </p:txBody>
      </p:sp>
      <p:pic>
        <p:nvPicPr>
          <p:cNvPr id="3" name="QO_7_BD.269_3#2b9436065?htil=1&amp;vaa=1&amp;vcp=1&amp;vis=1&amp;pid=f8b5e9af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896" y="1236009"/>
            <a:ext cx="3730752" cy="364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7_BD.269_4#2b9436065?htil=1&amp;vaa=1&amp;vcp=1&amp;vis=1&amp;pid=f8b5e9af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3216" y="1245153"/>
            <a:ext cx="2862072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270_1#c46b6fc8e?vaa=1&amp;vcp=1&amp;vis=1&amp;pid=2b9436065&amp;color=0,0,0&amp;vtp=1&amp;vaab=1&amp;bbb=1&amp;hb=1"/>
          <p:cNvSpPr/>
          <p:nvPr/>
        </p:nvSpPr>
        <p:spPr>
          <a:xfrm>
            <a:off x="539496" y="502060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（1）甲河流程较长，越往中下游径流量越小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，主要自然原因是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271_1#c46b6fc8e.blank?vaa=1&amp;vcp=1&amp;vis=1&amp;pid=2b9436065&amp;color=0,0,0&amp;vpa=179&amp;vtp=1&amp;vaab=1&amp;bbb=1&amp;hb=1"/>
          <p:cNvSpPr/>
          <p:nvPr/>
        </p:nvSpPr>
        <p:spPr>
          <a:xfrm>
            <a:off x="539496" y="4990129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甲河中下游流经热带沙漠气候区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，降水量少，蒸发量大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72_1#dd2be2b4c?vaa=1&amp;vcp=1&amp;vis=1&amp;pid=2b9436065&amp;color=0,0,0&amp;vtp=1&amp;vaab=1&amp;bt=1&amp;bbb=1&amp;hb=1"/>
          <p:cNvSpPr/>
          <p:nvPr/>
        </p:nvSpPr>
        <p:spPr>
          <a:xfrm>
            <a:off x="539496" y="63271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）图中乙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河与丙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河都具有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等水文特征。两河沿岸都分布有大面积的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填植被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植被面积的变化对全球气候有重要影响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273_1#dd2be2b4c.blank?vaa=1&amp;vcp=1&amp;vis=1&amp;pid=2b9436065&amp;color=0,0,0&amp;vpa=180&amp;vtp=1&amp;vaab=1&amp;bbb=1"/>
          <p:cNvSpPr/>
          <p:nvPr/>
        </p:nvSpPr>
        <p:spPr>
          <a:xfrm>
            <a:off x="2505614" y="60223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刚果</a:t>
            </a:r>
            <a:endParaRPr lang="en-US" altLang="zh-CN" sz="2800" dirty="0"/>
          </a:p>
        </p:txBody>
      </p:sp>
      <p:sp>
        <p:nvSpPr>
          <p:cNvPr id="4" name="QB_8_AN.274_1#dd2be2b4c.blank?vaa=1&amp;vcp=1&amp;vis=1&amp;pid=2b9436065&amp;color=0,0,0&amp;vpa=181&amp;vtp=1&amp;vaab=1&amp;bbb=1"/>
          <p:cNvSpPr/>
          <p:nvPr/>
        </p:nvSpPr>
        <p:spPr>
          <a:xfrm>
            <a:off x="4639215" y="60223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亚马孙</a:t>
            </a:r>
            <a:endParaRPr lang="en-US" altLang="zh-CN" sz="2800" dirty="0"/>
          </a:p>
        </p:txBody>
      </p:sp>
      <p:sp>
        <p:nvSpPr>
          <p:cNvPr id="5" name="QB_8_AN.275_1#dd2be2b4c.blank?vaa=1&amp;vcp=1&amp;vis=1&amp;pid=2b9436065&amp;color=0,0,0&amp;vpa=182&amp;vtp=1&amp;vaab=1&amp;bbb=1"/>
          <p:cNvSpPr/>
          <p:nvPr/>
        </p:nvSpPr>
        <p:spPr>
          <a:xfrm>
            <a:off x="7395114" y="602234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水量大、水位季节变化小</a:t>
            </a:r>
            <a:endParaRPr lang="en-US" altLang="zh-CN" sz="2800" dirty="0"/>
          </a:p>
        </p:txBody>
      </p:sp>
      <p:sp>
        <p:nvSpPr>
          <p:cNvPr id="6" name="QB_8_AN.277_1#dd2be2b4c.blank?vaa=1&amp;vcp=1&amp;vis=1&amp;pid=2b9436065&amp;color=0,0,0&amp;vpa=183&amp;vtp=1&amp;vaab=1&amp;bbb=1"/>
          <p:cNvSpPr/>
          <p:nvPr/>
        </p:nvSpPr>
        <p:spPr>
          <a:xfrm>
            <a:off x="6950614" y="124993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</a:t>
            </a:r>
            <a:endParaRPr lang="en-US" altLang="zh-CN" sz="2800" dirty="0"/>
          </a:p>
        </p:txBody>
      </p:sp>
      <p:pic>
        <p:nvPicPr>
          <p:cNvPr id="7" name="QO_7_BD.276_2#dd2be2b4c?htil=1&amp;vaa=1&amp;vcp=1&amp;vis=1&amp;pid=2b943606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896" y="2614930"/>
            <a:ext cx="3730752" cy="364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O_7_BD.276_3#dd2be2b4c?htil=1&amp;vaa=1&amp;vcp=1&amp;vis=1&amp;pid=2b943606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3216" y="2614930"/>
            <a:ext cx="2862072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78_1#e65ac9d3c?vaa=1&amp;vcp=1&amp;vis=1&amp;pid=2b9436065&amp;color=0,0,0&amp;vtp=1&amp;vaab=1&amp;bt=1&amp;bbb=1"/>
          <p:cNvSpPr/>
          <p:nvPr/>
        </p:nvSpPr>
        <p:spPr>
          <a:xfrm>
            <a:off x="539496" y="12740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3）非洲气候普遍炎热，其中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A为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B为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B_8_AN.279_1#e65ac9d3c.blank?vaa=1&amp;vcp=1&amp;vis=1&amp;pid=2b9436065&amp;color=0,0,0&amp;vpa=184&amp;vtp=1&amp;vaab=1&amp;bbb=1"/>
          <p:cNvSpPr/>
          <p:nvPr/>
        </p:nvSpPr>
        <p:spPr>
          <a:xfrm>
            <a:off x="5858415" y="1222629"/>
            <a:ext cx="1649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热带沙漠</a:t>
            </a:r>
            <a:endParaRPr lang="en-US" altLang="zh-CN" sz="2800" spc="-50" dirty="0"/>
          </a:p>
        </p:txBody>
      </p:sp>
      <p:sp>
        <p:nvSpPr>
          <p:cNvPr id="4" name="QB_8_AN.281_1#e65ac9d3c.blank?vaa=1&amp;vcp=1&amp;vis=1&amp;pid=2b9436065&amp;color=0,0,0&amp;vpa=185&amp;vtp=1&amp;vaab=1&amp;bbb=1"/>
          <p:cNvSpPr/>
          <p:nvPr/>
        </p:nvSpPr>
        <p:spPr>
          <a:xfrm>
            <a:off x="9200103" y="1222629"/>
            <a:ext cx="1649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热带草原</a:t>
            </a:r>
            <a:endParaRPr lang="en-US" altLang="zh-CN" sz="2800" spc="-50" dirty="0"/>
          </a:p>
        </p:txBody>
      </p:sp>
      <p:pic>
        <p:nvPicPr>
          <p:cNvPr id="5" name="QO_7_BD.280_2#e65ac9d3c?htil=1&amp;vaa=1&amp;vcp=1&amp;vis=1&amp;pid=2b943606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896" y="1960245"/>
            <a:ext cx="3730752" cy="364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280_3#e65ac9d3c?htil=1&amp;vaa=1&amp;vcp=1&amp;vis=1&amp;pid=2b943606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3216" y="1969389"/>
            <a:ext cx="2862072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82_1#5e1a9c0d5?vaa=1&amp;vcp=1&amp;vis=1&amp;pid=2b9436065&amp;color=0,0,0&amp;vtp=1&amp;vaab=1&amp;bt=1&amp;bbb=1&amp;hb=1"/>
          <p:cNvSpPr/>
          <p:nvPr/>
        </p:nvSpPr>
        <p:spPr>
          <a:xfrm>
            <a:off x="539496" y="61595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（4）世界上大多数城市分布在平原上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，而南美洲许多城市却分布在高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山高原上。图中基多分布在高山上的原因是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283_1#5e1a9c0d5.blank?vaa=1&amp;vcp=1&amp;vis=1&amp;pid=2b9436065&amp;color=0,0,0&amp;vpa=186&amp;vtp=1&amp;vaab=1&amp;bbb=1&amp;hb=1"/>
          <p:cNvSpPr/>
          <p:nvPr/>
        </p:nvSpPr>
        <p:spPr>
          <a:xfrm>
            <a:off x="539496" y="123317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南美洲热带面积广大，气候终年炎热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，高山高原海拔高，气候凉爽</a:t>
            </a:r>
            <a:endParaRPr lang="en-US" altLang="zh-CN" sz="2800" dirty="0"/>
          </a:p>
        </p:txBody>
      </p:sp>
      <p:pic>
        <p:nvPicPr>
          <p:cNvPr id="4" name="QO_7_BD.282_3#5e1a9c0d5?htil=1&amp;vaa=1&amp;vcp=1&amp;vis=1&amp;pid=2b943606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896" y="2593594"/>
            <a:ext cx="3730752" cy="364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282_4#5e1a9c0d5?htil=1&amp;vaa=1&amp;vcp=1&amp;vis=1&amp;pid=2b943606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3216" y="2593594"/>
            <a:ext cx="2862072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e46bc430?vcp=1&amp;pid=d982f856d&amp;color=0,0,0&amp;vtp=1&amp;vaab=1&amp;bt=1&amp;bbb=1"/>
          <p:cNvSpPr/>
          <p:nvPr/>
        </p:nvSpPr>
        <p:spPr>
          <a:xfrm>
            <a:off x="539496" y="379450"/>
            <a:ext cx="11109960" cy="5149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亚洲</a:t>
            </a:r>
            <a:endParaRPr lang="en-US" altLang="zh-CN" sz="3000" dirty="0"/>
          </a:p>
        </p:txBody>
      </p:sp>
      <p:sp>
        <p:nvSpPr>
          <p:cNvPr id="3" name="QB_7_BD.7_1#df846d320?sp=1&amp;vaa=1&amp;vcp=1&amp;vis=1&amp;pid=ae46bc430&amp;color=0,0,0&amp;vtp=1&amp;vaab=1&amp;bbb=1"/>
          <p:cNvSpPr/>
          <p:nvPr/>
        </p:nvSpPr>
        <p:spPr>
          <a:xfrm>
            <a:off x="539496" y="958919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1.地理位置与范围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QB_7_BD.7_2#df846d320?colgroup=2,2,24&amp;vaa=1&amp;vcp=1&amp;vis=1&amp;pid=ae46bc430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562075"/>
              <a:ext cx="11073384" cy="4733292"/>
            </p:xfrm>
            <a:graphic>
              <a:graphicData uri="http://schemas.openxmlformats.org/drawingml/2006/table">
                <a:tbl>
                  <a:tblPr/>
                  <a:tblGrid>
                    <a:gridCol w="11064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601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0068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69023">
                    <a:tc rowSpan="3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半球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主要位于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半球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半球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69023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纬度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北部深入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内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南部延伸到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以南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地跨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三带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大部分位于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59391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南三面分别濒临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洋和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西与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洲相连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西南与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洲为邻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东北隔白令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海峡与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洲相望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东南隔海与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洲相望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720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范围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亚洲是世界第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大洲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（面积约4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400万千米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也是世界上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跨纬度最广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东西距离最长的大洲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QB_7_BD.7_2#df846d320?colgroup=2,2,24&amp;vaa=1&amp;vcp=1&amp;vis=1&amp;pid=ae46bc430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562075"/>
              <a:ext cx="11073384" cy="4733292"/>
            </p:xfrm>
            <a:graphic>
              <a:graphicData uri="http://schemas.openxmlformats.org/drawingml/2006/table">
                <a:tbl>
                  <a:tblPr/>
                  <a:tblGrid>
                    <a:gridCol w="1106424"/>
                    <a:gridCol w="960120"/>
                    <a:gridCol w="9006840"/>
                  </a:tblGrid>
                  <a:tr h="1069023">
                    <a:tc rowSpan="3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地理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半球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主要位于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半球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半球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69023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纬度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北部深入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内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南部延伸到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以南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地跨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三带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大部分位于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593914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海陆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南三面分别濒临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洋和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2800" i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西与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洲相连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西南与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洲为邻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东北隔白令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海峡与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洲相望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东南隔海与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洲相望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414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范围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B_7_AN.8_1#df846d320.blank?vaa=1&amp;vcp=1&amp;vis=1&amp;pid=ae46bc430&amp;color=0,0,0&amp;vpa=3&amp;vtp=1&amp;vaab=1"/>
          <p:cNvSpPr/>
          <p:nvPr/>
        </p:nvSpPr>
        <p:spPr>
          <a:xfrm>
            <a:off x="4110758" y="1811821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6" name="QB_7_AN.9_1#df846d320.blank?vaa=1&amp;vcp=1&amp;vis=1&amp;pid=ae46bc430&amp;color=0,0,0&amp;vpa=4&amp;vtp=1&amp;vaab=1"/>
          <p:cNvSpPr/>
          <p:nvPr/>
        </p:nvSpPr>
        <p:spPr>
          <a:xfrm>
            <a:off x="5876058" y="1811821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7" name="QB_7_AN.10_1#df846d320.blank?vaa=1&amp;vcp=1&amp;vis=1&amp;pid=ae46bc430&amp;color=0,0,0&amp;vpa=5&amp;vtp=1&amp;vaab=1&amp;bbb=1"/>
          <p:cNvSpPr/>
          <p:nvPr/>
        </p:nvSpPr>
        <p:spPr>
          <a:xfrm>
            <a:off x="4110758" y="2635352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北极圈</a:t>
            </a:r>
            <a:endParaRPr lang="en-US" altLang="zh-CN" sz="2800" dirty="0"/>
          </a:p>
        </p:txBody>
      </p:sp>
      <p:sp>
        <p:nvSpPr>
          <p:cNvPr id="8" name="QB_7_AN.11_1#df846d320.blank?vaa=1&amp;vcp=1&amp;vis=1&amp;pid=ae46bc430&amp;color=0,0,0&amp;vpa=6&amp;vtp=1&amp;vaab=1&amp;bbb=1"/>
          <p:cNvSpPr/>
          <p:nvPr/>
        </p:nvSpPr>
        <p:spPr>
          <a:xfrm>
            <a:off x="8009658" y="2635352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9" name="QB_7_AN.12_1#df846d320.blank?vaa=1&amp;vcp=1&amp;vis=1&amp;pid=ae46bc430&amp;color=0,0,0&amp;vpa=7&amp;vtp=1&amp;vaab=1"/>
          <p:cNvSpPr/>
          <p:nvPr/>
        </p:nvSpPr>
        <p:spPr>
          <a:xfrm>
            <a:off x="2688359" y="3147544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寒</a:t>
            </a:r>
            <a:endParaRPr lang="en-US" altLang="zh-CN" sz="2800" dirty="0"/>
          </a:p>
        </p:txBody>
      </p:sp>
      <p:sp>
        <p:nvSpPr>
          <p:cNvPr id="10" name="QB_7_AN.13_1#df846d320.blank?vaa=1&amp;vcp=1&amp;vis=1&amp;pid=ae46bc430&amp;color=0,0,0&amp;vpa=8&amp;vtp=1&amp;vaab=1"/>
          <p:cNvSpPr/>
          <p:nvPr/>
        </p:nvSpPr>
        <p:spPr>
          <a:xfrm>
            <a:off x="3742458" y="3147544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</a:t>
            </a:r>
            <a:endParaRPr lang="en-US" altLang="zh-CN" sz="2800" dirty="0"/>
          </a:p>
        </p:txBody>
      </p:sp>
      <p:sp>
        <p:nvSpPr>
          <p:cNvPr id="11" name="QB_7_AN.14_1#df846d320.blank?vaa=1&amp;vcp=1&amp;vis=1&amp;pid=ae46bc430&amp;color=0,0,0&amp;vpa=9&amp;vtp=1&amp;vaab=1"/>
          <p:cNvSpPr/>
          <p:nvPr/>
        </p:nvSpPr>
        <p:spPr>
          <a:xfrm>
            <a:off x="4796558" y="3147544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  <p:sp>
        <p:nvSpPr>
          <p:cNvPr id="12" name="QB_7_AN.15_1#df846d320.blank?vaa=1&amp;vcp=1&amp;vis=1&amp;pid=ae46bc430&amp;color=0,0,0&amp;vpa=10&amp;vtp=1&amp;vaab=1&amp;bbb=1"/>
          <p:cNvSpPr/>
          <p:nvPr/>
        </p:nvSpPr>
        <p:spPr>
          <a:xfrm>
            <a:off x="8339858" y="3147544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北温</a:t>
            </a:r>
            <a:endParaRPr lang="en-US" altLang="zh-CN" sz="2800" dirty="0"/>
          </a:p>
        </p:txBody>
      </p:sp>
      <p:sp>
        <p:nvSpPr>
          <p:cNvPr id="13" name="QB_7_AN.16_1#df846d320.blank?vaa=1&amp;vcp=1&amp;vis=1&amp;pid=ae46bc430&amp;color=0,0,0&amp;vpa=11&amp;vtp=1&amp;vaab=1&amp;bbb=1"/>
          <p:cNvSpPr/>
          <p:nvPr/>
        </p:nvSpPr>
        <p:spPr>
          <a:xfrm>
            <a:off x="6574558" y="3700121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14" name="QB_7_AN.17_1#df846d320.blank?vaa=1&amp;vcp=1&amp;vis=1&amp;pid=ae46bc430&amp;color=0,0,0&amp;vpa=12&amp;vtp=1&amp;vaab=1&amp;bbb=1"/>
          <p:cNvSpPr/>
          <p:nvPr/>
        </p:nvSpPr>
        <p:spPr>
          <a:xfrm>
            <a:off x="8339858" y="3700121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北冰</a:t>
            </a:r>
            <a:endParaRPr lang="en-US" altLang="zh-CN" sz="2800" dirty="0"/>
          </a:p>
        </p:txBody>
      </p:sp>
      <p:sp>
        <p:nvSpPr>
          <p:cNvPr id="15" name="QB_7_AN.18_1#df846d320.blank?vaa=1&amp;vcp=1&amp;vis=1&amp;pid=ae46bc430&amp;color=0,0,0&amp;vpa=13&amp;vtp=1&amp;vaab=1&amp;bbb=1"/>
          <p:cNvSpPr/>
          <p:nvPr/>
        </p:nvSpPr>
        <p:spPr>
          <a:xfrm>
            <a:off x="10117858" y="3700121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  <p:sp>
        <p:nvSpPr>
          <p:cNvPr id="4" name="QB_7_AN.19_1#df846d320.blank?vaa=1&amp;vcp=1&amp;vis=1&amp;pid=ae46bc430&amp;color=0,0,0&amp;vpa=14&amp;vtp=1&amp;vaab=1"/>
          <p:cNvSpPr/>
          <p:nvPr/>
        </p:nvSpPr>
        <p:spPr>
          <a:xfrm>
            <a:off x="4098058" y="4233521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17" name="QB_7_AN.20_1#df846d320.blank?vaa=1&amp;vcp=1&amp;vis=1&amp;pid=ae46bc430&amp;color=0,0,0&amp;vpa=15&amp;vtp=1&amp;vaab=1"/>
          <p:cNvSpPr/>
          <p:nvPr/>
        </p:nvSpPr>
        <p:spPr>
          <a:xfrm>
            <a:off x="7285758" y="4233521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</a:t>
            </a:r>
            <a:endParaRPr lang="en-US" altLang="zh-CN" sz="2800" dirty="0"/>
          </a:p>
        </p:txBody>
      </p:sp>
      <p:sp>
        <p:nvSpPr>
          <p:cNvPr id="18" name="QB_7_AN.21_1#df846d320.blank?vaa=1&amp;vcp=1&amp;vis=1&amp;pid=ae46bc430&amp;color=0,0,0&amp;vpa=16&amp;vtp=1&amp;vaab=1&amp;bbb=1"/>
          <p:cNvSpPr/>
          <p:nvPr/>
        </p:nvSpPr>
        <p:spPr>
          <a:xfrm>
            <a:off x="3755158" y="4745712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</a:t>
            </a:r>
            <a:endParaRPr lang="en-US" altLang="zh-CN" sz="2800" dirty="0"/>
          </a:p>
        </p:txBody>
      </p:sp>
      <p:sp>
        <p:nvSpPr>
          <p:cNvPr id="19" name="QB_7_AN.22_1#df846d320.blank?vaa=1&amp;vcp=1&amp;vis=1&amp;pid=ae46bc430&amp;color=0,0,0&amp;vpa=17&amp;vtp=1&amp;vaab=1&amp;bbb=1"/>
          <p:cNvSpPr/>
          <p:nvPr/>
        </p:nvSpPr>
        <p:spPr>
          <a:xfrm>
            <a:off x="8009658" y="4745712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</a:t>
            </a:r>
            <a:endParaRPr lang="en-US" altLang="zh-CN" sz="2800" dirty="0"/>
          </a:p>
        </p:txBody>
      </p:sp>
      <p:sp>
        <p:nvSpPr>
          <p:cNvPr id="20" name="QB_7_AN.23_1#df846d320.blank?vaa=1&amp;vcp=1&amp;vis=1&amp;pid=ae46bc430&amp;color=0,0,0&amp;vpa=18&amp;vtp=1&amp;vaab=1"/>
          <p:cNvSpPr/>
          <p:nvPr/>
        </p:nvSpPr>
        <p:spPr>
          <a:xfrm>
            <a:off x="3861838" y="5266540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4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_1#e4429a1f7?vaa=1&amp;vcp=1&amp;vis=1&amp;pid=ae46bc430&amp;color=0,0,0&amp;vtp=1&amp;vaab=1&amp;bt=1&amp;bbb=1"/>
          <p:cNvSpPr/>
          <p:nvPr/>
        </p:nvSpPr>
        <p:spPr>
          <a:xfrm>
            <a:off x="539496" y="11223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</a:t>
            </a:r>
            <a:endParaRPr lang="en-US" altLang="zh-CN" sz="2800" dirty="0"/>
          </a:p>
        </p:txBody>
      </p:sp>
      <p:graphicFrame>
        <p:nvGraphicFramePr>
          <p:cNvPr id="17" name="QB_7_BD.24_2#e4429a1f7?colgroup=2,27&amp;vaa=1&amp;vcp=1&amp;vis=1&amp;pid=ae46bc430&amp;color=0,0,0&amp;vtp=1&amp;vaab=1&amp;bbb=1&amp;hb=1"/>
          <p:cNvGraphicFramePr>
            <a:graphicFrameLocks noGrp="1"/>
          </p:cNvGraphicFramePr>
          <p:nvPr/>
        </p:nvGraphicFramePr>
        <p:xfrm>
          <a:off x="539496" y="1803939"/>
          <a:ext cx="11112523" cy="3918396"/>
        </p:xfrm>
        <a:graphic>
          <a:graphicData uri="http://schemas.openxmlformats.org/drawingml/2006/table">
            <a:tbl>
              <a:tblPr/>
              <a:tblGrid>
                <a:gridCol w="97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3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65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平均海拔高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地面起伏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悬殊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地势中部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平原多分布在大陆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陆东侧和东南侧有群岛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这里为环太平洋火山地震带的组成部分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帕米尔高原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伊朗高原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蒙古高原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德干高原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西西伯利亚平原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西伯利亚高原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东西伯利亚山地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恒河平原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印度河平原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25_1#e4429a1f7.blank?vaa=1&amp;vcp=1&amp;vis=1&amp;pid=ae46bc430&amp;color=0,0,0&amp;vpa=19&amp;vtp=1&amp;vaab=1&amp;bbb=1"/>
          <p:cNvSpPr/>
          <p:nvPr/>
        </p:nvSpPr>
        <p:spPr>
          <a:xfrm>
            <a:off x="2661875" y="18055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5" name="QB_7_AN.26_1#e4429a1f7.blank?vaa=1&amp;vcp=1&amp;vis=1&amp;pid=ae46bc430&amp;color=0,0,0&amp;vpa=20&amp;vtp=1&amp;vaab=1&amp;bbb=1"/>
          <p:cNvSpPr/>
          <p:nvPr/>
        </p:nvSpPr>
        <p:spPr>
          <a:xfrm>
            <a:off x="4071574" y="18055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6" name="QB_7_AN.27_1#e4429a1f7.blank?vaa=1&amp;vcp=1&amp;vis=1&amp;pid=ae46bc430&amp;color=0,0,0&amp;vpa=21&amp;vtp=1&amp;vaab=1"/>
          <p:cNvSpPr/>
          <p:nvPr/>
        </p:nvSpPr>
        <p:spPr>
          <a:xfrm>
            <a:off x="9735775" y="180559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7" name="QB_7_AN.28_1#e4429a1f7.blank?vaa=1&amp;vcp=1&amp;vis=1&amp;pid=ae46bc430&amp;color=0,0,0&amp;vpa=22&amp;vtp=1&amp;vaab=1"/>
          <p:cNvSpPr/>
          <p:nvPr/>
        </p:nvSpPr>
        <p:spPr>
          <a:xfrm>
            <a:off x="4071574" y="236439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8" name="QB_7_AN.29_1#e4429a1f7.blank?vaa=1&amp;vcp=1&amp;vis=1&amp;pid=ae46bc430&amp;color=0,0,0&amp;vpa=23&amp;vtp=1&amp;vaab=1"/>
          <p:cNvSpPr/>
          <p:nvPr/>
        </p:nvSpPr>
        <p:spPr>
          <a:xfrm>
            <a:off x="5836874" y="236439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9" name="QB_7_AN.30_1#e4429a1f7.blank?vaa=1&amp;vcp=1&amp;vis=1&amp;pid=ae46bc430&amp;color=0,0,0&amp;vpa=24&amp;vtp=1&amp;vaab=1&amp;bbb=1"/>
          <p:cNvSpPr/>
          <p:nvPr/>
        </p:nvSpPr>
        <p:spPr>
          <a:xfrm>
            <a:off x="9735775" y="23643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边缘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7_BD.31_1#e4429a1f7?colgroup=2,27&amp;vaa=1&amp;vcp=1&amp;vis=1&amp;pid=ae46bc43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42098"/>
          <a:ext cx="11112523" cy="5312221"/>
        </p:xfrm>
        <a:graphic>
          <a:graphicData uri="http://schemas.openxmlformats.org/drawingml/2006/table">
            <a:tbl>
              <a:tblPr/>
              <a:tblGrid>
                <a:gridCol w="97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0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5695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除温带海洋性气候外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其他主要气候类型都有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各地气温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年降水量差异显著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部的季风最强盛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最典型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影响范围也最广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3882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分布特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大江大河很多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水系结构呈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形成从中部高原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山地流向周围海洋的外流水系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内流流域面积广大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06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主要河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有长江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（长度和流量都居亚洲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湄公河（在中国境内称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是亚洲流经国家最多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的河流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恒河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勒拿河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叶尼塞河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鄂毕河等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外流河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还有锡尔河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阿姆河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塔里木河等内流河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32_1#e4429a1f7.blank?vaa=1&amp;vcp=1&amp;vis=1&amp;pid=ae46bc430&amp;color=0,0,0&amp;mp=1&amp;vpa=25&amp;vtp=1&amp;vaab=1&amp;bbb=1"/>
          <p:cNvSpPr/>
          <p:nvPr/>
        </p:nvSpPr>
        <p:spPr>
          <a:xfrm>
            <a:off x="1595075" y="1008760"/>
            <a:ext cx="2392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气候复杂多样</a:t>
            </a:r>
            <a:endParaRPr lang="en-US" altLang="zh-CN" sz="2800" dirty="0"/>
          </a:p>
        </p:txBody>
      </p:sp>
      <p:sp>
        <p:nvSpPr>
          <p:cNvPr id="4" name="QB_7_AN.33_1#e4429a1f7.blank?vaa=1&amp;vcp=1&amp;vis=1&amp;pid=ae46bc430&amp;color=0,0,0&amp;mp=1&amp;vpa=26&amp;vtp=1&amp;vaab=1&amp;bbb=1"/>
          <p:cNvSpPr/>
          <p:nvPr/>
        </p:nvSpPr>
        <p:spPr>
          <a:xfrm>
            <a:off x="3004775" y="1542160"/>
            <a:ext cx="2747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大陆性特征显著</a:t>
            </a:r>
            <a:endParaRPr lang="en-US" altLang="zh-CN" sz="2800" dirty="0"/>
          </a:p>
        </p:txBody>
      </p:sp>
      <p:sp>
        <p:nvSpPr>
          <p:cNvPr id="5" name="QB_7_AN.34_1#e4429a1f7.blank?vaa=1&amp;vcp=1&amp;vis=1&amp;pid=ae46bc430&amp;color=0,0,0&amp;mp=1&amp;vpa=27&amp;vtp=1&amp;vaab=1&amp;bbb=1"/>
          <p:cNvSpPr/>
          <p:nvPr/>
        </p:nvSpPr>
        <p:spPr>
          <a:xfrm>
            <a:off x="1595075" y="2075560"/>
            <a:ext cx="2392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季风气候显著</a:t>
            </a:r>
            <a:endParaRPr lang="en-US" altLang="zh-CN" sz="2800" dirty="0"/>
          </a:p>
        </p:txBody>
      </p:sp>
      <p:sp>
        <p:nvSpPr>
          <p:cNvPr id="6" name="QB_7_AN.35_1#e4429a1f7.blank?vaa=1&amp;vcp=1&amp;vis=1&amp;pid=ae46bc430&amp;color=0,0,0&amp;mp=1&amp;vpa=28&amp;vtp=1&amp;vaab=1"/>
          <p:cNvSpPr/>
          <p:nvPr/>
        </p:nvSpPr>
        <p:spPr>
          <a:xfrm>
            <a:off x="5138374" y="2075560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7" name="QB_7_AN.36_1#e4429a1f7.blank?vaa=1&amp;vcp=1&amp;vis=1&amp;pid=ae46bc430&amp;color=0,0,0&amp;mp=1&amp;vpa=29&amp;vtp=1&amp;vaab=1"/>
          <p:cNvSpPr/>
          <p:nvPr/>
        </p:nvSpPr>
        <p:spPr>
          <a:xfrm>
            <a:off x="6560775" y="2075560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8" name="QB_7_AN.37_1#e4429a1f7.blank?vaa=1&amp;vcp=1&amp;vis=1&amp;pid=ae46bc430&amp;color=0,0,0&amp;mp=1&amp;vpa=30&amp;vtp=1&amp;vaab=1&amp;bbb=1"/>
          <p:cNvSpPr/>
          <p:nvPr/>
        </p:nvSpPr>
        <p:spPr>
          <a:xfrm>
            <a:off x="7138536" y="3127693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辐射</a:t>
            </a:r>
            <a:endParaRPr lang="en-US" altLang="zh-CN" sz="2800" dirty="0"/>
          </a:p>
        </p:txBody>
      </p:sp>
      <p:sp>
        <p:nvSpPr>
          <p:cNvPr id="9" name="QB_7_AN.38_1#e4429a1f7.blank?vaa=1&amp;vcp=1&amp;vis=1&amp;pid=ae46bc430&amp;color=0,0,0&amp;mp=1&amp;vpa=31&amp;vtp=1&amp;vaab=1"/>
          <p:cNvSpPr/>
          <p:nvPr/>
        </p:nvSpPr>
        <p:spPr>
          <a:xfrm>
            <a:off x="7506836" y="4211574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</a:t>
            </a:r>
            <a:endParaRPr lang="en-US" altLang="zh-CN" sz="2800" dirty="0"/>
          </a:p>
        </p:txBody>
      </p:sp>
      <p:sp>
        <p:nvSpPr>
          <p:cNvPr id="10" name="QB_7_AN.39_1#e4429a1f7.blank?vaa=1&amp;vcp=1&amp;vis=1&amp;pid=ae46bc430&amp;color=0,0,0&amp;mp=1&amp;vpa=32&amp;vtp=1&amp;vaab=1"/>
          <p:cNvSpPr/>
          <p:nvPr/>
        </p:nvSpPr>
        <p:spPr>
          <a:xfrm>
            <a:off x="9983336" y="4211574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2800" dirty="0"/>
          </a:p>
        </p:txBody>
      </p:sp>
      <p:sp>
        <p:nvSpPr>
          <p:cNvPr id="11" name="QB_7_AN.40_1#e4429a1f7.blank?vaa=1&amp;vcp=1&amp;vis=1&amp;pid=ae46bc430&amp;color=0,0,0&amp;mp=1&amp;vpa=33&amp;vtp=1&amp;vaab=1&amp;bbb=1"/>
          <p:cNvSpPr/>
          <p:nvPr/>
        </p:nvSpPr>
        <p:spPr>
          <a:xfrm>
            <a:off x="6440036" y="4744974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澜沧江</a:t>
            </a:r>
            <a:endParaRPr lang="en-US" altLang="zh-CN" sz="2800" dirty="0"/>
          </a:p>
        </p:txBody>
      </p:sp>
      <p:sp>
        <p:nvSpPr>
          <p:cNvPr id="2" name="QB_7_BD.31_1#e4429a1f7?colgroup=2,27&amp;vaa=1&amp;vcp=1&amp;vis=1&amp;pid=ae46bc430&amp;color=0,0,0&amp;mp=1&amp;vtp=1&amp;vaab=1&amp;bt=1&amp;bbb=1"/>
          <p:cNvSpPr txBox="1"/>
          <p:nvPr/>
        </p:nvSpPr>
        <p:spPr>
          <a:xfrm>
            <a:off x="10933874" y="437834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2687</Words>
  <Application>Microsoft Office PowerPoint</Application>
  <PresentationFormat>宽屏</PresentationFormat>
  <Paragraphs>781</Paragraphs>
  <Slides>66</Slides>
  <Notes>66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6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12</cp:revision>
  <dcterms:created xsi:type="dcterms:W3CDTF">2024-11-23T11:36:00Z</dcterms:created>
  <dcterms:modified xsi:type="dcterms:W3CDTF">2025-07-28T01:00:31Z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243DD76F0C0340CCAD6C796D53780A53_12</vt:lpwstr>
  </property>
  <property fmtid="{D5CDD505-2E9C-101B-9397-08002B2CF9AE}" pid="3" name="KSOProductBuildVer">
    <vt:lpwstr>2052-12.1.0.17147</vt:lpwstr>
  </property>
</Properties>
</file>