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01" r:id="rId18"/>
    <p:sldId id="300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302" r:id="rId31"/>
    <p:sldId id="287" r:id="rId32"/>
    <p:sldId id="303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694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BB310-87C1-579B-8A32-66BD7E445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16E1DD-76C9-E82F-4F4E-91753093FB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549909-1F3C-CDBD-FBBC-B39044CC44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A263B3-1D1A-02C7-3EA1-9E4DD88240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960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DC7AD-7206-4368-B588-2BCE2F602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E8F9C7-3DEE-A27E-55E3-B0F6B0DED5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DA8878-A440-77FE-C251-C333D79A9E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CE0F17-9A5B-239A-A419-1C62AF1473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6501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8F14A-8B48-A19E-1505-AF2DBCEC3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EC7430-86D6-1BED-1B67-09F8D2EF50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85C458-C652-87CA-6122-41408A84EA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7EE0A-A40C-377C-7429-12B460E7FB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2967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B0854-C04B-CC72-23BD-CF8262D40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86486-E922-F905-9FCB-433B6D372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DC9F91-1F0C-2661-4045-37DC8E89D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B00F9B-2D36-BE8C-5424-18382DE977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989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9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986d62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ED9E943-CCE9-45A0-B600-2274938C5B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986d62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5D4365D-F783-460C-BFEB-F12CC18ED7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232e2d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b5bb81b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75232e2db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b5bb81b7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cc51f6855087e73718b#tid=673ae2d4f38e380009f4da9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F98427B-EC64-EAE4-72BC-46CF0C4C00F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6CBEC1-C14B-4F72-B95C-8E086C55C1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1AFE5D-D38C-4D62-81C4-E403441F5B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232e2d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b5bb81b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75232e2db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b5bb81b7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c38899862?vaa=1&amp;vcp=1&amp;vis=1&amp;pid=75232e2db&amp;color=0,0,0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湖北宜昌·中考）攥紧中国种子，端稳中国饭碗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之子”袁定阳接续“袁梦”，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继续加快耐盐碱水稻配套高产高效栽培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的研发。高寒耐盐碱高产水稻的培育利用的是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3_2#c38899862.choices?vaa=1&amp;vcp=1&amp;vis=1&amp;pid=75232e2d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.生物种类的多样性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.生物数量的多样性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.基因（遗传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.生态系统的多样性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c38899862?vaa=1&amp;vcp=1&amp;vis=1&amp;pid=75232e2db&amp;color=0,0,0&amp;mp=1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掌握基因（遗传）多样性的意义是解题的关键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。生物的多样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性包括生物种类的多样性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、基因（遗传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）的多样性和生态系统的多样性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三个层次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。每种生物都是一个丰富的基因库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，基因的多样性为动植物的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遗传育种提供了丰富的遗传资源，所以高寒耐盐碱高产水稻的培育利用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的是基因的多样性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_1#c38899862?vaa=1&amp;vcp=1&amp;vis=1&amp;pid=75232e2db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1#31d1fd15c?vaa=1&amp;vcp=1&amp;vis=1&amp;pid=75232e2db&amp;color=0,0,0&amp;vtp=1&amp;vaab=1&amp;bt=1&amp;bbb=1&amp;hb=1"/>
          <p:cNvSpPr/>
          <p:nvPr/>
        </p:nvSpPr>
        <p:spPr>
          <a:xfrm>
            <a:off x="539496" y="102816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湖北随州·中考）诗词是中华民族传统文化的瑰宝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词里蕴含着不少生物学知识。下列诗句所提及的植物与其所属类群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13" name="QB_4_BD.17_2#31d1fd15c?colgroup=5,16,7&amp;vaa=1&amp;vcp=1&amp;vis=1&amp;pid=75232e2d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301500"/>
              </p:ext>
            </p:extLst>
          </p:nvPr>
        </p:nvGraphicFramePr>
        <p:xfrm>
          <a:off x="539496" y="3005804"/>
          <a:ext cx="11082528" cy="2824036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所属类群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苔痕上阶绿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草色入帘青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藻类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陟彼南山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言采其蕨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蕨类植物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人闲桂花落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夜静春山空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苔藓植物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西湖春色归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春水绿于染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种子植物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S.1_1#31d1fd15c?vaa=1&amp;vcp=1&amp;vis=1&amp;pid=75232e2db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藻类结构简单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叶的分化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苔藓植物生活在阴湿处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一般都很矮小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通常具有类似茎和叶的分化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但是茎中没有导管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也没有叶脉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根非常简单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称为假根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蕨类植物有了根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叶的分化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根能吸收大量的水分和无机盐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并且体内有输导组织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用孢子繁殖后代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根据种子外面有无果皮包被着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把种子植物分成裸子植物和被子植物两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裸子植物的种子是裸露着的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叶都很发达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里面都有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输导组织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被子植物具有根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种子六大器官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被果皮包被着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AN.2_1#31d1fd15c?vaa=1&amp;vcp=1&amp;vis=1&amp;pid=75232e2db&amp;color=0,0,0&amp;vtp=1&amp;vaab=1&amp;bbb=1"/>
              <p:cNvSpPr/>
              <p:nvPr/>
            </p:nvSpPr>
            <p:spPr>
              <a:xfrm>
                <a:off x="539496" y="5670722"/>
                <a:ext cx="11109960" cy="5423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【答案】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4_AN.2_1#31d1fd15c?vaa=1&amp;vcp=1&amp;vis=1&amp;pid=75232e2d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70722"/>
                <a:ext cx="11109960" cy="542354"/>
              </a:xfrm>
              <a:prstGeom prst="rect">
                <a:avLst/>
              </a:prstGeom>
              <a:blipFill>
                <a:blip r:embed="rId3"/>
                <a:stretch>
                  <a:fillRect l="-1976" t="-1124" b="-38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_1#78d964cd8?vaa=1&amp;vcp=1&amp;vis=1&amp;pid=75232e2db&amp;color=0,0,0&amp;vtp=1&amp;vaab=1&amp;bt=1&amp;bbb=1&amp;hb=1"/>
          <p:cNvSpPr/>
          <p:nvPr/>
        </p:nvSpPr>
        <p:spPr>
          <a:xfrm>
            <a:off x="539496" y="1155446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河北·中考）同学们在路边发现了一种生长异常茂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盛的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植物。查阅资料得知，该植物中文名为喜旱莲子草（如下图所示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于外来入侵植物。下列做法错误的是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22_1#78d964cd8.bracket?vaa=1&amp;vcp=1&amp;vis=1&amp;pid=75232e2db&amp;color=0,0,0&amp;vpa=6&amp;vtp=1&amp;vaab=1"/>
          <p:cNvSpPr/>
          <p:nvPr/>
        </p:nvSpPr>
        <p:spPr>
          <a:xfrm>
            <a:off x="6202808" y="24375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4_BD.21_2#78d964cd8?htil=1&amp;vaa=1&amp;vcp=1&amp;vis=1&amp;pid=75232e2d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0077" y="3133090"/>
            <a:ext cx="184708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21_3#78d964cd8.choices?htil=1&amp;vaa=1&amp;vcp=1&amp;vis=1&amp;pid=75232e2db&amp;color=0,0,0&amp;vtp=1&amp;vaab=1&amp;bbb=1"/>
          <p:cNvSpPr/>
          <p:nvPr/>
        </p:nvSpPr>
        <p:spPr>
          <a:xfrm>
            <a:off x="539496" y="3079178"/>
            <a:ext cx="913485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A.将喜旱莲子草移栽到校园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.向有关部门报告喜旱莲子草的情况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.积极参与清除喜旱莲子草的行动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.向周围人群宣讲外来物种入侵的危害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1#ffd93ea3a?vaa=1&amp;vcp=1&amp;vis=1&amp;pid=75232e2db&amp;color=0,0,0&amp;vtp=1&amp;vaab=1&amp;bt=1&amp;bbb=1&amp;hb=1"/>
          <p:cNvSpPr/>
          <p:nvPr/>
        </p:nvSpPr>
        <p:spPr>
          <a:xfrm>
            <a:off x="539496" y="1200216"/>
            <a:ext cx="4879669" cy="445756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湖南永州·中考）思维导图作为新型的学习工具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帮助我们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建立生物学知识之间的联系，并在此过程中让我们掌握科学的思维方法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图，联系所学知识，回答下列问题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4" name="QO_4_BD.23_3#ffd93ea3a?htil=2&amp;vaa=1&amp;vcp=1&amp;vis=1&amp;pid=75232e2db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F86B9040-0BC1-DCFF-CDB7-D565A8FC1A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9210" y="1101450"/>
            <a:ext cx="6212431" cy="517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3#ffd93ea3a?htil=2&amp;vaa=1&amp;vcp=1&amp;vis=1&amp;pid=75232e2d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9210" y="841722"/>
            <a:ext cx="6212431" cy="517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24_1#f5c805c91?htil=2&amp;vaa=1&amp;vcp=1&amp;vis=1&amp;pid=ffd93ea3a&amp;color=0,0,0&amp;vtp=1&amp;vaab=1&amp;bt=1&amp;bbb=1&amp;hs=1"/>
          <p:cNvSpPr/>
          <p:nvPr/>
        </p:nvSpPr>
        <p:spPr>
          <a:xfrm>
            <a:off x="539496" y="607822"/>
            <a:ext cx="5271757" cy="559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（1）图中①的名称是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25_1#4089cb831?htil=2&amp;vaa=1&amp;vcp=1&amp;vis=1&amp;pid=ffd93ea3a&amp;color=0,0,0&amp;vtp=1&amp;vaab=1&amp;bbb=1&amp;hb=1&amp;hs=1"/>
              <p:cNvSpPr/>
              <p:nvPr/>
            </p:nvSpPr>
            <p:spPr>
              <a:xfrm>
                <a:off x="539496" y="1167003"/>
                <a:ext cx="5059714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（2）图中生物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相比，生物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的种子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包被。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25_1#4089cb831?htil=2&amp;vaa=1&amp;vcp=1&amp;vis=1&amp;pid=ffd93ea3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7003"/>
                <a:ext cx="5059714" cy="1886350"/>
              </a:xfrm>
              <a:prstGeom prst="rect">
                <a:avLst/>
              </a:prstGeom>
              <a:blipFill>
                <a:blip r:embed="rId4"/>
                <a:stretch>
                  <a:fillRect l="-4337" b="-90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4_AS.1_1#ffd93ea3a?vaa=1&amp;vcp=1&amp;vis=1&amp;pid=75232e2db&amp;color=0,0,0&amp;vtp=1&amp;vaab=1&amp;bt=1&amp;bbb=1&amp;hb=1">
                <a:extLst>
                  <a:ext uri="{FF2B5EF4-FFF2-40B4-BE49-F238E27FC236}">
                    <a16:creationId xmlns:a16="http://schemas.microsoft.com/office/drawing/2014/main" id="{BD3DECF9-F63C-140C-6337-EB7D237221E8}"/>
                  </a:ext>
                </a:extLst>
              </p:cNvPr>
              <p:cNvSpPr/>
              <p:nvPr/>
            </p:nvSpPr>
            <p:spPr>
              <a:xfrm>
                <a:off x="539496" y="3053353"/>
                <a:ext cx="4742367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裸子植物的种子裸露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无果皮包被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为被子植物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O_4_AS.1_1#ffd93ea3a?vaa=1&amp;vcp=1&amp;vis=1&amp;pid=75232e2db&amp;color=0,0,0&amp;vtp=1&amp;vaab=1&amp;bt=1&amp;bbb=1&amp;hb=1">
                <a:extLst>
                  <a:ext uri="{FF2B5EF4-FFF2-40B4-BE49-F238E27FC236}">
                    <a16:creationId xmlns:a16="http://schemas.microsoft.com/office/drawing/2014/main" id="{BD3DECF9-F63C-140C-6337-EB7D237221E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3353"/>
                <a:ext cx="4742367" cy="1886350"/>
              </a:xfrm>
              <a:prstGeom prst="rect">
                <a:avLst/>
              </a:prstGeom>
              <a:blipFill>
                <a:blip r:embed="rId5"/>
                <a:stretch>
                  <a:fillRect l="-4633" b="-9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O_4_AN.1_1#ffd93ea3a?vaa=1&amp;vcp=1&amp;vis=1&amp;pid=75232e2db&amp;color=0,0,0&amp;vtp=1&amp;vaab=1&amp;bt=1&amp;bbb=1"/>
          <p:cNvSpPr/>
          <p:nvPr/>
        </p:nvSpPr>
        <p:spPr>
          <a:xfrm>
            <a:off x="4279151" y="564893"/>
            <a:ext cx="20054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物种</a:t>
            </a:r>
            <a:endParaRPr lang="en-US" altLang="zh-CN" sz="2800" dirty="0"/>
          </a:p>
        </p:txBody>
      </p:sp>
      <p:sp>
        <p:nvSpPr>
          <p:cNvPr id="9" name="QO_4_AN.1_1#ffd93ea3a?vaa=1&amp;vcp=1&amp;vis=1&amp;pid=75232e2db&amp;color=0,0,0&amp;vtp=1&amp;vaab=1&amp;bt=1&amp;bbb=1">
            <a:extLst>
              <a:ext uri="{FF2B5EF4-FFF2-40B4-BE49-F238E27FC236}">
                <a16:creationId xmlns:a16="http://schemas.microsoft.com/office/drawing/2014/main" id="{168B9B44-9C86-6308-4910-419BF1780097}"/>
              </a:ext>
            </a:extLst>
          </p:cNvPr>
          <p:cNvSpPr/>
          <p:nvPr/>
        </p:nvSpPr>
        <p:spPr>
          <a:xfrm>
            <a:off x="3829892" y="1804694"/>
            <a:ext cx="20054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8049F-F397-25C6-9DDB-964CC7AE2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3#ffd93ea3a?htil=2&amp;vaa=1&amp;vcp=1&amp;vis=1&amp;pid=75232e2db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0BD4EFA4-3990-03D8-C5D4-B634E402BB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9210" y="841722"/>
            <a:ext cx="6212431" cy="517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5_BD.26_1#d8ee06bc4?htil=2&amp;vaa=1&amp;vcp=1&amp;vis=1&amp;pid=ffd93ea3a&amp;color=0,0,0&amp;vtp=1&amp;vaab=1&amp;bbb=1&amp;hb=1&amp;hs=1">
            <a:extLst>
              <a:ext uri="{FF2B5EF4-FFF2-40B4-BE49-F238E27FC236}">
                <a16:creationId xmlns:a16="http://schemas.microsoft.com/office/drawing/2014/main" id="{A961A9C9-7433-2C31-1B7D-6A66FBCEE4B5}"/>
              </a:ext>
            </a:extLst>
          </p:cNvPr>
          <p:cNvSpPr/>
          <p:nvPr/>
        </p:nvSpPr>
        <p:spPr>
          <a:xfrm>
            <a:off x="539496" y="659069"/>
            <a:ext cx="4847671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（3）大鲵是我国特有的动物，属于图中②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幼体和成体在形态结构、生活习性等方面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显著差异。这种发育类型称为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O_4_AS.1_1#ffd93ea3a?vaa=1&amp;vcp=1&amp;vis=1&amp;pid=75232e2db&amp;color=0,0,0&amp;vtp=1&amp;vaab=1&amp;bt=1&amp;bbb=1&amp;hb=1">
            <a:extLst>
              <a:ext uri="{FF2B5EF4-FFF2-40B4-BE49-F238E27FC236}">
                <a16:creationId xmlns:a16="http://schemas.microsoft.com/office/drawing/2014/main" id="{20B25849-6A4F-7306-5211-D06FB4A12FDB}"/>
              </a:ext>
            </a:extLst>
          </p:cNvPr>
          <p:cNvSpPr/>
          <p:nvPr/>
        </p:nvSpPr>
        <p:spPr>
          <a:xfrm>
            <a:off x="433474" y="4129927"/>
            <a:ext cx="505971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大鲵属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栖动物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幼体和成体在形态结构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生活习性上差别很大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属于变态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O_4_AN.1_1#ffd93ea3a?vaa=1&amp;vcp=1&amp;vis=1&amp;pid=75232e2db&amp;color=0,0,0&amp;vtp=1&amp;vaab=1&amp;bt=1&amp;bbb=1">
            <a:extLst>
              <a:ext uri="{FF2B5EF4-FFF2-40B4-BE49-F238E27FC236}">
                <a16:creationId xmlns:a16="http://schemas.microsoft.com/office/drawing/2014/main" id="{8DC34772-D7B1-AC23-FC61-6624830770A2}"/>
              </a:ext>
            </a:extLst>
          </p:cNvPr>
          <p:cNvSpPr/>
          <p:nvPr/>
        </p:nvSpPr>
        <p:spPr>
          <a:xfrm>
            <a:off x="1279197" y="3236452"/>
            <a:ext cx="20054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827465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9B330-52ED-8BCF-32AD-7754AD45F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3#ffd93ea3a?htil=2&amp;vaa=1&amp;vcp=1&amp;vis=1&amp;pid=75232e2db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127F6819-5527-E93E-8CC2-7F3C21AF4E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2179" y="744982"/>
            <a:ext cx="6228989" cy="518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5_BD.27_1#fe5d7e55a?vaa=1&amp;vcp=1&amp;vis=1&amp;pid=ffd93ea3a&amp;color=0,0,0&amp;vtp=1&amp;vaab=1&amp;bbb=1&amp;hb=1&amp;hs=1">
            <a:extLst>
              <a:ext uri="{FF2B5EF4-FFF2-40B4-BE49-F238E27FC236}">
                <a16:creationId xmlns:a16="http://schemas.microsoft.com/office/drawing/2014/main" id="{5E5B20E5-1CAC-C2FD-7249-3CDA9DCEE32D}"/>
              </a:ext>
            </a:extLst>
          </p:cNvPr>
          <p:cNvSpPr/>
          <p:nvPr/>
        </p:nvSpPr>
        <p:spPr>
          <a:xfrm>
            <a:off x="539497" y="530309"/>
            <a:ext cx="4477672" cy="45024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（4）我国劳动人民在劳动过程中积累了大量的技艺，并代代流传下来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如《汉书》中提到的“曲蘖”酿酒法，其酿制过程中主要用到的微生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（填“乳酸菌”或“酵母菌”）。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O_4_AS.1_1#ffd93ea3a?vaa=1&amp;vcp=1&amp;vis=1&amp;pid=75232e2db&amp;color=0,0,0&amp;vtp=1&amp;vaab=1&amp;bt=1&amp;bbb=1&amp;hb=1">
            <a:extLst>
              <a:ext uri="{FF2B5EF4-FFF2-40B4-BE49-F238E27FC236}">
                <a16:creationId xmlns:a16="http://schemas.microsoft.com/office/drawing/2014/main" id="{2036B822-E64D-D836-D6D4-BF259070A3C8}"/>
              </a:ext>
            </a:extLst>
          </p:cNvPr>
          <p:cNvSpPr/>
          <p:nvPr/>
        </p:nvSpPr>
        <p:spPr>
          <a:xfrm>
            <a:off x="443243" y="5118453"/>
            <a:ext cx="4838619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酵母菌在无氧的条件下分解葡萄糖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产生酒精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4_AN.1_1#ffd93ea3a?vaa=1&amp;vcp=1&amp;vis=1&amp;pid=75232e2db&amp;color=0,0,0&amp;vtp=1&amp;vaab=1&amp;bt=1&amp;bbb=1">
            <a:extLst>
              <a:ext uri="{FF2B5EF4-FFF2-40B4-BE49-F238E27FC236}">
                <a16:creationId xmlns:a16="http://schemas.microsoft.com/office/drawing/2014/main" id="{4BBA6B8A-6BBC-EB37-5A1F-099FF2169FDC}"/>
              </a:ext>
            </a:extLst>
          </p:cNvPr>
          <p:cNvSpPr/>
          <p:nvPr/>
        </p:nvSpPr>
        <p:spPr>
          <a:xfrm>
            <a:off x="2578607" y="3753811"/>
            <a:ext cx="20054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9813658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b5bb81b7.fixed?vcp=1&amp;pid=c986d62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  <p:sp>
        <p:nvSpPr>
          <p:cNvPr id="3" name="C_3_BD#2b5bb81b7.fixed?vcp=1&amp;pid=c986d62a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a4aa257f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da4aa257f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947cb07d?vcp=1&amp;pid=2b5bb81b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30_1#29b3ade79?vaa=1&amp;vcp=1&amp;vis=1&amp;pid=c947cb07d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（重庆·中考）下列四种生物，按照形态和结构划分，明显不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其他三种的是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31_1#29b3ade79.bracket?vaa=1&amp;vcp=1&amp;vis=1&amp;pid=c947cb07d&amp;color=0,0,0&amp;vpa=7&amp;vtp=1&amp;vaab=1"/>
          <p:cNvSpPr/>
          <p:nvPr/>
        </p:nvSpPr>
        <p:spPr>
          <a:xfrm>
            <a:off x="2283738" y="193174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30_2#29b3ade79.choices?vaa=1&amp;vcp=1&amp;vis=1&amp;pid=c947cb07d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.玉米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_1#3ed36819e?vaa=1&amp;vcp=1&amp;vis=1&amp;pid=c947cb07d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（四川·中考）同学们参加果树栽培实践活动时，认为苹果和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梨是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不同的物种，但亲缘关系较近。下列证据对这一观点支持力度最弱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32_2#3ed36819e.choices?vaa=1&amp;vcp=1&amp;vis=1&amp;pid=c947cb07d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A.苹果和梨都在日照充足、气候暖和的地方生长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.检索植物分类表，发现苹果和梨同属于蔷薇科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.苹果和梨的种子都有两片子叶，叶脉均为网状脉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.苹果花和梨花都是两性花，萼片和花瓣都是5片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ed36819e?vaa=1&amp;vcp=1&amp;vis=1&amp;pid=c947cb07d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林奈按照生物间亲缘关系的远近以及性状差异将生物分为界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种几大分类单位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分类单位等级越低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亲缘关系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苹果和梨都在日照充足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气候暖和的地方生长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这是它们生长的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不能作为亲缘关系较近的证据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3ed36819e?vaa=1&amp;vcp=1&amp;vis=1&amp;pid=c947cb07d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6_1#456c5564c?vaa=1&amp;vcp=1&amp;vis=1&amp;pid=c947cb07d&amp;color=0,0,0&amp;vtp=1&amp;vaab=1&amp;bt=1&amp;bbb=1"/>
          <p:cNvSpPr/>
          <p:nvPr/>
        </p:nvSpPr>
        <p:spPr>
          <a:xfrm>
            <a:off x="539496" y="8834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下列关于植物类群的叙述，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8_1#456c5564c.bracket?vaa=1&amp;vcp=1&amp;vis=1&amp;pid=c947cb07d&amp;color=0,0,0&amp;vpa=9&amp;vtp=1&amp;vaab=1"/>
          <p:cNvSpPr/>
          <p:nvPr/>
        </p:nvSpPr>
        <p:spPr>
          <a:xfrm>
            <a:off x="6772814" y="8700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36_2#456c5564c.choices?vaa=1&amp;vcp=1&amp;vis=1&amp;pid=c947cb07d&amp;color=0,0,0&amp;vtp=1&amp;vaab=1&amp;bbb=1&amp;hb=1"/>
          <p:cNvSpPr/>
          <p:nvPr/>
        </p:nvSpPr>
        <p:spPr>
          <a:xfrm>
            <a:off x="539496" y="151568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A.海带是藻类，依靠它的根固着在浅海的岩石上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.蕨类植物有根、茎、叶的分化，而且根、茎、叶中有输导组织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适应了干旱的环境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.银杏是裸子植物，其果实是“银杏”，又称为“白果”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.种子比孢子的生命力强，是种子植物更适于陆地生活的重要原因</a:t>
            </a:r>
            <a:endParaRPr lang="en-US" altLang="zh-CN" sz="2800" dirty="0"/>
          </a:p>
        </p:txBody>
      </p:sp>
      <p:sp>
        <p:nvSpPr>
          <p:cNvPr id="5" name="QC_5_AS.1_1#456c5564c?vaa=1&amp;vcp=1&amp;vis=1&amp;pid=c947cb07d&amp;color=0,0,0&amp;vtp=1&amp;vaab=1&amp;bbb=1&amp;hb=1"/>
          <p:cNvSpPr/>
          <p:nvPr/>
        </p:nvSpPr>
        <p:spPr>
          <a:xfrm>
            <a:off x="539496" y="47160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藻类结构中起固着作用的是根状物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蕨类植物受精不能脱离水的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限制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因此适于生活在阴湿处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白果种子外无果皮包被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不能形成果实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229e0cf83?vaa=1&amp;vcp=1&amp;vis=1&amp;pid=c947cb07d&amp;color=0,0,0&amp;vtp=1&amp;vaab=1&amp;bt=1&amp;bbb=1&amp;hb=1"/>
          <p:cNvSpPr/>
          <p:nvPr/>
        </p:nvSpPr>
        <p:spPr>
          <a:xfrm>
            <a:off x="539496" y="830834"/>
            <a:ext cx="11109960" cy="5302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（云南·中考）下列词语所提到的动物不属于节肢动物的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229e0cf83.bracket?vaa=1&amp;vcp=1&amp;vis=1&amp;pid=c947cb07d&amp;color=0,0,0&amp;vpa=10&amp;vtp=1&amp;vaab=1"/>
          <p:cNvSpPr/>
          <p:nvPr/>
        </p:nvSpPr>
        <p:spPr>
          <a:xfrm>
            <a:off x="10162221" y="85380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0_2#229e0cf83.choices?vaa=1&amp;vcp=1&amp;vis=1&amp;pid=c947cb07d&amp;color=0,0,0&amp;vtp=1&amp;vaab=1&amp;bbb=1"/>
          <p:cNvSpPr/>
          <p:nvPr/>
        </p:nvSpPr>
        <p:spPr>
          <a:xfrm>
            <a:off x="539496" y="1513108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.金蝉脱壳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B.庄周梦蝶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C.乌贼喷墨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.虾兵蟹将</a:t>
            </a:r>
            <a:endParaRPr lang="en-US" altLang="zh-CN" sz="2800" dirty="0"/>
          </a:p>
        </p:txBody>
      </p:sp>
      <p:sp>
        <p:nvSpPr>
          <p:cNvPr id="5" name="QC_5_BD.42_1#19d6c519e?vaa=1&amp;vcp=1&amp;vis=1&amp;pid=c947cb07d&amp;color=0,0,0&amp;vtp=1&amp;vaab=1&amp;bbb=1"/>
          <p:cNvSpPr/>
          <p:nvPr/>
        </p:nvSpPr>
        <p:spPr>
          <a:xfrm>
            <a:off x="539496" y="2097054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（福建·中考）下列有关微生物的叙述，正确的是(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AN.44_1#19d6c519e.bracket?vaa=1&amp;vcp=1&amp;vis=1&amp;pid=c947cb07d&amp;color=0,0,0&amp;vpa=11&amp;vtp=1&amp;vaab=1"/>
          <p:cNvSpPr/>
          <p:nvPr/>
        </p:nvSpPr>
        <p:spPr>
          <a:xfrm>
            <a:off x="8693315" y="209705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42_2#19d6c519e.choices?vaa=1&amp;vcp=1&amp;vis=1&amp;pid=c947cb07d&amp;color=0,0,0&amp;vtp=1&amp;vaab=1&amp;bbb=1"/>
          <p:cNvSpPr/>
          <p:nvPr/>
        </p:nvSpPr>
        <p:spPr>
          <a:xfrm>
            <a:off x="539496" y="2672808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A.噬菌体是细菌病毒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，有细胞结构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.酵母菌有液泡，是植物细胞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.细菌都有叶绿体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，能合成有机物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.曲霉是真菌，利用孢子繁殖</a:t>
            </a:r>
            <a:endParaRPr lang="en-US" altLang="zh-CN" sz="2800" dirty="0"/>
          </a:p>
        </p:txBody>
      </p:sp>
      <p:sp>
        <p:nvSpPr>
          <p:cNvPr id="8" name="QC_5_AS.2_1#19d6c519e?vaa=1&amp;vcp=1&amp;vis=1&amp;pid=c947cb07d&amp;color=0,0,0&amp;vtp=1&amp;vaab=1&amp;bbb=1&amp;hb=1"/>
          <p:cNvSpPr/>
          <p:nvPr/>
        </p:nvSpPr>
        <p:spPr>
          <a:xfrm>
            <a:off x="539496" y="3823682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噬菌体是细菌病毒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没有细胞结构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酵母菌属于真菌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有液泡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但它是单细胞真菌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不是植物细胞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大部分细菌没有叶绿体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不能合成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有机物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只能利用现成的有机物生活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6_1#55a1f78c8?vaa=1&amp;vcp=1&amp;vis=1&amp;pid=c947cb07d&amp;color=0,0,0&amp;vtp=1&amp;vaab=1&amp;bt=1&amp;bbb=1&amp;hb=1"/>
          <p:cNvSpPr/>
          <p:nvPr/>
        </p:nvSpPr>
        <p:spPr>
          <a:xfrm>
            <a:off x="539496" y="12158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（四川内江·中考）酸奶是利用乳酸菌发酵制成的一种饮品。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酸奶时，在新鲜的牛奶中加入适量的蔗糖并煮沸后，下列操作正确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8_1#55a1f78c8.bracket?vaa=1&amp;vcp=1&amp;vis=1&amp;pid=c947cb07d&amp;color=0,0,0&amp;vpa=12&amp;vtp=1&amp;vaab=1"/>
          <p:cNvSpPr/>
          <p:nvPr/>
        </p:nvSpPr>
        <p:spPr>
          <a:xfrm>
            <a:off x="10840551" y="18804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6_2#55a1f78c8.choices?vaa=1&amp;vcp=1&amp;vis=1&amp;pid=c947cb07d&amp;color=0,0,0&amp;vtp=1&amp;vaab=1&amp;bbb=1"/>
          <p:cNvSpPr/>
          <p:nvPr/>
        </p:nvSpPr>
        <p:spPr>
          <a:xfrm>
            <a:off x="539496" y="2538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.立即加入乳酸菌并密封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.立即加入乳酸菌不密封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C.冷却后再加入乳酸菌并密封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.冷却后再加入乳酸菌不密封</a:t>
            </a:r>
            <a:endParaRPr lang="en-US" altLang="zh-CN" sz="2800" dirty="0"/>
          </a:p>
        </p:txBody>
      </p:sp>
      <p:sp>
        <p:nvSpPr>
          <p:cNvPr id="5" name="QC_5_AS.1_1#55a1f78c8?vaa=1&amp;vcp=1&amp;vis=1&amp;pid=c947cb07d&amp;color=0,0,0&amp;vtp=1&amp;vaab=1&amp;bbb=1&amp;hb=1"/>
          <p:cNvSpPr/>
          <p:nvPr/>
        </p:nvSpPr>
        <p:spPr>
          <a:xfrm>
            <a:off x="539496" y="38159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酸奶是利用乳酸菌发酵制成的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乳酸菌需要在无氧的环境下进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行无氧呼吸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若牛奶煮沸后立即加入乳酸菌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则会将其杀死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0_1#0c1f9d1f9?vaa=1&amp;vcp=1&amp;vis=1&amp;pid=c947cb07d&amp;color=0,0,0&amp;vtp=1&amp;vaab=1&amp;bt=1&amp;bbb=1&amp;hb=1"/>
          <p:cNvSpPr/>
          <p:nvPr/>
        </p:nvSpPr>
        <p:spPr>
          <a:xfrm>
            <a:off x="539496" y="121589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（吉林长春·中考）2022年12月，科学家从北极冻土样本中复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冻结万年的古老病毒。迄今为止，样本中复活的病毒仅感染阿米巴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虫一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种动物。下列相关叙述错误的是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2_1#0c1f9d1f9.bracket?vaa=1&amp;vcp=1&amp;vis=1&amp;pid=c947cb07d&amp;color=0,0,0&amp;vpa=13&amp;vtp=1&amp;vaab=1"/>
          <p:cNvSpPr/>
          <p:nvPr/>
        </p:nvSpPr>
        <p:spPr>
          <a:xfrm>
            <a:off x="5168880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0_2#0c1f9d1f9.choices?vaa=1&amp;vcp=1&amp;vis=1&amp;pid=c947cb07d&amp;color=0,0,0&amp;vtp=1&amp;vaab=1&amp;bb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.病毒内部有遗传物质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.该病毒在分类上属于动物病毒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C.病毒利用孢子进行繁殖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.该病毒与阿米巴虫是寄生关系</a:t>
            </a:r>
            <a:endParaRPr lang="en-US" altLang="zh-CN" sz="2800" dirty="0"/>
          </a:p>
        </p:txBody>
      </p:sp>
      <p:sp>
        <p:nvSpPr>
          <p:cNvPr id="5" name="QC_5_AS.1_1#0c1f9d1f9?vaa=1&amp;vcp=1&amp;vis=1&amp;pid=c947cb07d&amp;color=0,0,0&amp;vtp=1&amp;vaab=1&amp;bbb=1&amp;h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病毒没有细胞结构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主要由内部的遗传物质和外部的蛋白质外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壳组成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不能独立生存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只有寄生在活细胞里才能进行生命活动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4_1#4691582c2?sp=1&amp;vaa=1&amp;vcp=1&amp;vis=1&amp;pid=c947cb07d&amp;color=0,0,0&amp;vtp=1&amp;vaab=1&amp;bt=1&amp;bbb=1&amp;hb=1"/>
          <p:cNvSpPr/>
          <p:nvPr/>
        </p:nvSpPr>
        <p:spPr>
          <a:xfrm>
            <a:off x="539496" y="47272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（湖南岳阳·中考）小唐对细菌、真菌、病毒作了列表比较，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学对其表格进行了解读，不合理的是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QC_5_BD.54_2#4691582c2?colgroup=11,11,3,3&amp;vaa=1&amp;vcp=1&amp;vis=1&amp;pid=c947cb07d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335513"/>
                  </p:ext>
                </p:extLst>
              </p:nvPr>
            </p:nvGraphicFramePr>
            <p:xfrm>
              <a:off x="539496" y="1809657"/>
              <a:ext cx="11064240" cy="1986028"/>
            </p:xfrm>
            <a:graphic>
              <a:graphicData uri="http://schemas.openxmlformats.org/drawingml/2006/table">
                <a:tbl>
                  <a:tblPr/>
                  <a:tblGrid>
                    <a:gridCol w="42062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06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87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类别项目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836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真菌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836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细菌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无成形细胞核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391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QC_5_BD.54_2#4691582c2?colgroup=11,11,3,3&amp;vaa=1&amp;vcp=1&amp;vis=1&amp;pid=c947cb07d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335513"/>
                  </p:ext>
                </p:extLst>
              </p:nvPr>
            </p:nvGraphicFramePr>
            <p:xfrm>
              <a:off x="539496" y="1809657"/>
              <a:ext cx="11064240" cy="1986028"/>
            </p:xfrm>
            <a:graphic>
              <a:graphicData uri="http://schemas.openxmlformats.org/drawingml/2006/table">
                <a:tbl>
                  <a:tblPr/>
                  <a:tblGrid>
                    <a:gridCol w="42062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06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96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类别项目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12195" r="-63242" b="-3365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6866" t="-12195" r="-101382" b="-3365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33486" t="-12195" r="-917" b="-3365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6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真菌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96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细菌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无成形细胞核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96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54_3#4691582c2.choices?vaa=1&amp;vcp=1&amp;vis=1&amp;pid=c947cb07d&amp;color=0,0,0&amp;vtp=1&amp;vaab=1&amp;bbb=1"/>
              <p:cNvSpPr/>
              <p:nvPr/>
            </p:nvSpPr>
            <p:spPr>
              <a:xfrm>
                <a:off x="539496" y="3924383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为细胞核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可能是叶绿体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一定是蛋白质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可能是遗传物质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54_3#4691582c2.choices?vaa=1&amp;vcp=1&amp;vis=1&amp;pid=c947cb07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24383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AS.1_1#4691582c2?vaa=1&amp;vcp=1&amp;vis=1&amp;pid=c947cb07d&amp;color=0,0,0&amp;vtp=1&amp;vaab=1&amp;bt=1&amp;bbb=1&amp;hb=1"/>
              <p:cNvSpPr/>
              <p:nvPr/>
            </p:nvSpPr>
            <p:spPr>
              <a:xfrm>
                <a:off x="539496" y="5098368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真菌有真正的细胞核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细菌无成形的细胞核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病毒没有细胞结构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;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真菌和病毒都含有遗传物质和蛋白质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可能是遗传物质或蛋白质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3" name="QC_5_AS.1_1#4691582c2?vaa=1&amp;vcp=1&amp;vis=1&amp;pid=c947cb07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98368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r="-2141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2_1#4691582c2?vaa=1&amp;vcp=1&amp;vis=1&amp;pid=c947cb07d&amp;color=0,0,0&amp;vtp=1&amp;vaab=1&amp;bbb=1"/>
          <p:cNvSpPr/>
          <p:nvPr/>
        </p:nvSpPr>
        <p:spPr>
          <a:xfrm>
            <a:off x="5972815" y="1162120"/>
            <a:ext cx="121711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8_1#f2b1a6f25?vaa=1&amp;vcp=1&amp;vis=1&amp;pid=c947cb07d&amp;color=0,0,0&amp;vtp=1&amp;vaab=1&amp;bt=1&amp;bbb=1&amp;hb=1"/>
          <p:cNvSpPr/>
          <p:nvPr/>
        </p:nvSpPr>
        <p:spPr>
          <a:xfrm>
            <a:off x="539496" y="892684"/>
            <a:ext cx="11109960" cy="167475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（黑龙江齐齐哈尔·中考）今年5月22日是第24个国际生物多样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，主题为“生物多样性，你我共参与”。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下列有关生物多样性的叙述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60_1#f2b1a6f25.bracket?vaa=1&amp;vcp=1&amp;vis=1&amp;pid=c947cb07d&amp;color=0,0,0&amp;vpa=15&amp;vtp=1&amp;vaab=1"/>
          <p:cNvSpPr/>
          <p:nvPr/>
        </p:nvSpPr>
        <p:spPr>
          <a:xfrm>
            <a:off x="1539667" y="2052765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8_2#f2b1a6f25.choices?vaa=1&amp;vcp=1&amp;vis=1&amp;pid=c947cb07d&amp;color=0,0,0&amp;vtp=1&amp;vaab=1&amp;bbb=1"/>
          <p:cNvSpPr/>
          <p:nvPr/>
        </p:nvSpPr>
        <p:spPr>
          <a:xfrm>
            <a:off x="539496" y="2593975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A.生物多样性就是指生物种类的多样性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.建立自然保护区是保护生物多样性最为有效的措施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.长江“十年禁渔”是为了保护长江的生态系统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.我国是裸子植物最丰富的国家，被称为“裸子植物的故乡”</a:t>
            </a:r>
            <a:endParaRPr lang="en-US" altLang="zh-CN" sz="2800" dirty="0"/>
          </a:p>
        </p:txBody>
      </p:sp>
      <p:sp>
        <p:nvSpPr>
          <p:cNvPr id="5" name="QC_5_AS.1_1#f2b1a6f25?vaa=1&amp;vcp=1&amp;vis=1&amp;pid=c947cb07d&amp;color=0,0,0&amp;vtp=1&amp;vaab=1&amp;bbb=1&amp;hb=1"/>
          <p:cNvSpPr/>
          <p:nvPr/>
        </p:nvSpPr>
        <p:spPr>
          <a:xfrm>
            <a:off x="539496" y="485457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生物多样性的内涵通常包括三个方面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即生物种类的多样性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基因的多样性和生态系统的多样性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2_1#dbf5930ed?vaa=1&amp;vcp=1&amp;vis=1&amp;pid=c947cb07d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（广西玉林·中考）银杉是一种珍稀孑遗树种，保护银杉最为有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效的措施是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3_1#dbf5930ed.bracket?vaa=1&amp;vcp=1&amp;vis=1&amp;pid=c947cb07d&amp;color=0,0,0&amp;vpa=16&amp;vtp=1&amp;vaab=1"/>
          <p:cNvSpPr/>
          <p:nvPr/>
        </p:nvSpPr>
        <p:spPr>
          <a:xfrm>
            <a:off x="2594514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62_2#dbf5930ed.choices?vaa=1&amp;vcp=1&amp;vis=1&amp;pid=c947cb07d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.建立种质库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.保护生态系统的多样性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C.建立自然保护区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.移入植物园进行保护管理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5232e2db.fixed?vcp=1&amp;pid=c986d62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  <p:sp>
        <p:nvSpPr>
          <p:cNvPr id="3" name="C_3_BD#75232e2db.fixed?vcp=1&amp;pid=c986d62a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7E97C-5751-2D36-1770-FB311914F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4_1#16c06fb0a?sp=1&amp;vaa=1&amp;vcp=1&amp;vis=1&amp;pid=c947cb07d&amp;color=0,0,0&amp;vtp=1&amp;vaab=1&amp;bt=1&amp;bbb=1&amp;hb=1">
            <a:extLst>
              <a:ext uri="{FF2B5EF4-FFF2-40B4-BE49-F238E27FC236}">
                <a16:creationId xmlns:a16="http://schemas.microsoft.com/office/drawing/2014/main" id="{99D63E8D-6065-9100-86E9-38978513CF22}"/>
              </a:ext>
            </a:extLst>
          </p:cNvPr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（湖南衡阳·中考）我国是生物种类最丰富的国家之一。如图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们所学过的几种动物，请据图回答下列问题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64_2#16c06fb0a?htil=3&amp;vaa=1&amp;vcp=1&amp;vis=1&amp;pid=c947cb07d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751B49D4-B8EB-83BC-8CC0-874EEC3757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6295" y="1891328"/>
            <a:ext cx="5373531" cy="307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65_1#4e3105156?htil=3&amp;vaa=1&amp;vcp=1&amp;vis=1&amp;pid=16c06fb0a&amp;color=0,0,0&amp;vtp=1&amp;vaab=1&amp;bbb=1&amp;hb=1&amp;hs=1">
            <a:extLst>
              <a:ext uri="{FF2B5EF4-FFF2-40B4-BE49-F238E27FC236}">
                <a16:creationId xmlns:a16="http://schemas.microsoft.com/office/drawing/2014/main" id="{3357B933-BA40-B2D9-9B0E-537FC3ED8904}"/>
              </a:ext>
            </a:extLst>
          </p:cNvPr>
          <p:cNvSpPr/>
          <p:nvPr/>
        </p:nvSpPr>
        <p:spPr>
          <a:xfrm>
            <a:off x="539496" y="1837417"/>
            <a:ext cx="614476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（1）A是缢蛏，其柔软的身体表面有外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套膜，具有贝壳，运动器官是足，属于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动物。</a:t>
            </a:r>
            <a:endParaRPr lang="en-US" altLang="zh-CN" sz="2800" dirty="0"/>
          </a:p>
        </p:txBody>
      </p:sp>
      <p:sp>
        <p:nvSpPr>
          <p:cNvPr id="5" name="QB_6_BD.66_1#f928a8e6b?htil=3&amp;vaa=1&amp;vcp=1&amp;vis=1&amp;pid=16c06fb0a&amp;color=0,0,0&amp;vtp=1&amp;vaab=1&amp;bbb=1&amp;hb=1&amp;hs=1">
            <a:extLst>
              <a:ext uri="{FF2B5EF4-FFF2-40B4-BE49-F238E27FC236}">
                <a16:creationId xmlns:a16="http://schemas.microsoft.com/office/drawing/2014/main" id="{D23DC14A-9678-F13A-3737-0F9AB6EE4C68}"/>
              </a:ext>
            </a:extLst>
          </p:cNvPr>
          <p:cNvSpPr/>
          <p:nvPr/>
        </p:nvSpPr>
        <p:spPr>
          <a:xfrm>
            <a:off x="539496" y="3767817"/>
            <a:ext cx="614476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（2）B在成长过程中需要定期蜕皮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会限制其发育和长大。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AS.1_1#16c06fb0a?vaa=1&amp;vcp=1&amp;vis=1&amp;pid=c947cb07d&amp;color=0,0,0&amp;vtp=1&amp;vaab=1&amp;bt=1&amp;bbb=1&amp;hb=1">
                <a:extLst>
                  <a:ext uri="{FF2B5EF4-FFF2-40B4-BE49-F238E27FC236}">
                    <a16:creationId xmlns:a16="http://schemas.microsoft.com/office/drawing/2014/main" id="{104CCCDE-D3EB-0DEB-115B-C0843BF67BF0}"/>
                  </a:ext>
                </a:extLst>
              </p:cNvPr>
              <p:cNvSpPr/>
              <p:nvPr/>
            </p:nvSpPr>
            <p:spPr>
              <a:xfrm>
                <a:off x="539496" y="4978347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缢蛏属于软体动物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蝗虫属于节肢动物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，C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青蛙属于两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栖动物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，D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蜥蜴属于爬行动物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鸟属于鸟类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家兔属于哺乳动物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5_AS.1_1#16c06fb0a?vaa=1&amp;vcp=1&amp;vis=1&amp;pid=c947cb07d&amp;color=0,0,0&amp;vtp=1&amp;vaab=1&amp;bt=1&amp;bbb=1&amp;hb=1">
                <a:extLst>
                  <a:ext uri="{FF2B5EF4-FFF2-40B4-BE49-F238E27FC236}">
                    <a16:creationId xmlns:a16="http://schemas.microsoft.com/office/drawing/2014/main" id="{104CCCDE-D3EB-0DEB-115B-C0843BF67B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78347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1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O_5_AN.2_1#16c06fb0a?vaa=1&amp;vcp=1&amp;vis=1&amp;pid=c947cb07d&amp;color=0,0,0&amp;vtp=1&amp;vaab=1&amp;bbb=1">
            <a:extLst>
              <a:ext uri="{FF2B5EF4-FFF2-40B4-BE49-F238E27FC236}">
                <a16:creationId xmlns:a16="http://schemas.microsoft.com/office/drawing/2014/main" id="{2A668B3D-6CAD-D024-11C8-E16104EBF87D}"/>
              </a:ext>
            </a:extLst>
          </p:cNvPr>
          <p:cNvSpPr/>
          <p:nvPr/>
        </p:nvSpPr>
        <p:spPr>
          <a:xfrm>
            <a:off x="876379" y="3089430"/>
            <a:ext cx="2853410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软体</a:t>
            </a:r>
            <a:endParaRPr lang="en-US" altLang="zh-CN" sz="2800" dirty="0"/>
          </a:p>
        </p:txBody>
      </p:sp>
      <p:sp>
        <p:nvSpPr>
          <p:cNvPr id="9" name="QO_5_AN.2_1#16c06fb0a?vaa=1&amp;vcp=1&amp;vis=1&amp;pid=c947cb07d&amp;color=0,0,0&amp;vtp=1&amp;vaab=1&amp;bbb=1">
            <a:extLst>
              <a:ext uri="{FF2B5EF4-FFF2-40B4-BE49-F238E27FC236}">
                <a16:creationId xmlns:a16="http://schemas.microsoft.com/office/drawing/2014/main" id="{A4295FB2-CA3F-D191-D4A7-6E85DFB31967}"/>
              </a:ext>
            </a:extLst>
          </p:cNvPr>
          <p:cNvSpPr/>
          <p:nvPr/>
        </p:nvSpPr>
        <p:spPr>
          <a:xfrm>
            <a:off x="1514053" y="4352745"/>
            <a:ext cx="2853410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9018088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 animBg="1"/>
      <p:bldP spid="9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8_1#7592afd53?htil=4&amp;vaa=1&amp;vcp=1&amp;vis=1&amp;pid=16c06fb0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8271" y="1474194"/>
            <a:ext cx="5235181" cy="299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68_2#7592afd53?htil=4&amp;vaa=1&amp;vcp=1&amp;vis=1&amp;pid=16c06fb0a&amp;color=0,0,0&amp;vtp=1&amp;vaab=1&amp;bt=1&amp;bbb=1&amp;hb=1&amp;hs=1"/>
              <p:cNvSpPr/>
              <p:nvPr/>
            </p:nvSpPr>
            <p:spPr>
              <a:xfrm>
                <a:off x="539496" y="1648633"/>
                <a:ext cx="6089904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的很多特征都与飞行生活相适应，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如身体呈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，可以减少飞行时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空气的阻力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68_2#7592afd53?htil=4&amp;vaa=1&amp;vcp=1&amp;vis=1&amp;pid=16c06fb0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48633"/>
                <a:ext cx="6089904" cy="1849057"/>
              </a:xfrm>
              <a:prstGeom prst="rect">
                <a:avLst/>
              </a:prstGeom>
              <a:blipFill>
                <a:blip r:embed="rId4"/>
                <a:stretch>
                  <a:fillRect l="-3604" r="-8609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69_1#7fe5aa03e?htil=4&amp;vaa=1&amp;vcp=1&amp;vis=1&amp;pid=16c06fb0a&amp;color=0,0,0&amp;vtp=1&amp;vaab=1&amp;bbb=1&amp;hb=1&amp;hs=1"/>
              <p:cNvSpPr/>
              <p:nvPr/>
            </p:nvSpPr>
            <p:spPr>
              <a:xfrm>
                <a:off x="539496" y="3508421"/>
                <a:ext cx="6089904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生殖发育的特点是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大大提高了后代的成活率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69_1#7fe5aa03e?htil=4&amp;vaa=1&amp;vcp=1&amp;vis=1&amp;pid=16c06fb0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08421"/>
                <a:ext cx="6089904" cy="1201357"/>
              </a:xfrm>
              <a:prstGeom prst="rect">
                <a:avLst/>
              </a:prstGeom>
              <a:blipFill>
                <a:blip r:embed="rId5"/>
                <a:stretch>
                  <a:fillRect l="-3604" r="-5405" b="-172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BD.67_1#895092954?vaa=1&amp;vcp=1&amp;vis=1&amp;pid=16c06fb0a&amp;color=0,0,0&amp;vtp=1&amp;vaab=1&amp;bbb=1&amp;hb=1&amp;hs=1"/>
          <p:cNvSpPr/>
          <p:nvPr/>
        </p:nvSpPr>
        <p:spPr>
          <a:xfrm>
            <a:off x="539496" y="4743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（3）C是很多农田害虫的天敌，号称“农田卫士”。其幼体生活在水中，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呼吸。</a:t>
            </a:r>
            <a:endParaRPr lang="en-US" altLang="zh-CN" sz="2800" dirty="0"/>
          </a:p>
        </p:txBody>
      </p:sp>
      <p:sp>
        <p:nvSpPr>
          <p:cNvPr id="7" name="QO_5_AN.2_1#16c06fb0a?vaa=1&amp;vcp=1&amp;vis=1&amp;pid=c947cb07d&amp;color=0,0,0&amp;vtp=1&amp;vaab=1&amp;bbb=1">
            <a:extLst>
              <a:ext uri="{FF2B5EF4-FFF2-40B4-BE49-F238E27FC236}">
                <a16:creationId xmlns:a16="http://schemas.microsoft.com/office/drawing/2014/main" id="{2527CB56-214E-7A7C-A7E6-8F94CCBD9AB6}"/>
              </a:ext>
            </a:extLst>
          </p:cNvPr>
          <p:cNvSpPr/>
          <p:nvPr/>
        </p:nvSpPr>
        <p:spPr>
          <a:xfrm>
            <a:off x="1237327" y="1031306"/>
            <a:ext cx="2083388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</a:t>
            </a:r>
            <a:endParaRPr lang="en-US" altLang="zh-CN" sz="2800" dirty="0"/>
          </a:p>
        </p:txBody>
      </p:sp>
      <p:sp>
        <p:nvSpPr>
          <p:cNvPr id="8" name="QO_5_AN.2_1#16c06fb0a?vaa=1&amp;vcp=1&amp;vis=1&amp;pid=c947cb07d&amp;color=0,0,0&amp;vtp=1&amp;vaab=1&amp;bbb=1">
            <a:extLst>
              <a:ext uri="{FF2B5EF4-FFF2-40B4-BE49-F238E27FC236}">
                <a16:creationId xmlns:a16="http://schemas.microsoft.com/office/drawing/2014/main" id="{D73949AF-B272-336C-8C6E-CCD9786C13A4}"/>
              </a:ext>
            </a:extLst>
          </p:cNvPr>
          <p:cNvSpPr/>
          <p:nvPr/>
        </p:nvSpPr>
        <p:spPr>
          <a:xfrm>
            <a:off x="2151727" y="2222432"/>
            <a:ext cx="2083388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</a:t>
            </a:r>
            <a:endParaRPr lang="en-US" altLang="zh-CN" sz="2800" dirty="0"/>
          </a:p>
        </p:txBody>
      </p:sp>
      <p:sp>
        <p:nvSpPr>
          <p:cNvPr id="9" name="QO_5_AN.2_1#16c06fb0a?vaa=1&amp;vcp=1&amp;vis=1&amp;pid=c947cb07d&amp;color=0,0,0&amp;vtp=1&amp;vaab=1&amp;bbb=1">
            <a:extLst>
              <a:ext uri="{FF2B5EF4-FFF2-40B4-BE49-F238E27FC236}">
                <a16:creationId xmlns:a16="http://schemas.microsoft.com/office/drawing/2014/main" id="{4F41E5FE-F51D-3595-350D-AC227E6137F7}"/>
              </a:ext>
            </a:extLst>
          </p:cNvPr>
          <p:cNvSpPr/>
          <p:nvPr/>
        </p:nvSpPr>
        <p:spPr>
          <a:xfrm>
            <a:off x="4424975" y="3476053"/>
            <a:ext cx="2083388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胎生、哺乳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07F6E-3355-908C-4BDC-E7F32C74D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8_1#7592afd53?htil=4&amp;vaa=1&amp;vcp=1&amp;vis=1&amp;pid=16c06fb0a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DF7C81E7-1EB5-5B3D-A69C-EADBF97EAF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8271" y="1474194"/>
            <a:ext cx="5235181" cy="299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70_1#df9834045?htil=4&amp;vaa=1&amp;vcp=1&amp;vis=1&amp;pid=16c06fb0a&amp;color=0,0,0&amp;vtp=1&amp;vaab=1&amp;bbb=1&amp;hb=1&amp;hs=1">
            <a:extLst>
              <a:ext uri="{FF2B5EF4-FFF2-40B4-BE49-F238E27FC236}">
                <a16:creationId xmlns:a16="http://schemas.microsoft.com/office/drawing/2014/main" id="{50E97359-6CC4-2CCD-AB4E-E9F88862B6AD}"/>
              </a:ext>
            </a:extLst>
          </p:cNvPr>
          <p:cNvSpPr/>
          <p:nvPr/>
        </p:nvSpPr>
        <p:spPr>
          <a:xfrm>
            <a:off x="539496" y="1087811"/>
            <a:ext cx="6208775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（6）根据体内是否有脊柱可以把以上六种动物分成两类，其中与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D属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一类的还有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（填字母）。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O_5_AS.1_1#16c06fb0a?vaa=1&amp;vcp=1&amp;vis=1&amp;pid=c947cb07d&amp;color=0,0,0&amp;vtp=1&amp;vaab=1&amp;bt=1&amp;bbb=1&amp;hb=1">
                <a:extLst>
                  <a:ext uri="{FF2B5EF4-FFF2-40B4-BE49-F238E27FC236}">
                    <a16:creationId xmlns:a16="http://schemas.microsoft.com/office/drawing/2014/main" id="{A2EBF9EF-FB7B-E6F3-FEA6-F78F163C5D2E}"/>
                  </a:ext>
                </a:extLst>
              </p:cNvPr>
              <p:cNvSpPr/>
              <p:nvPr/>
            </p:nvSpPr>
            <p:spPr>
              <a:xfrm>
                <a:off x="298864" y="3105095"/>
                <a:ext cx="5797136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］C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青蛙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、D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蜥蜴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家兔的体内都具有脊柱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都属于脊椎动物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O_5_AS.1_1#16c06fb0a?vaa=1&amp;vcp=1&amp;vis=1&amp;pid=c947cb07d&amp;color=0,0,0&amp;vtp=1&amp;vaab=1&amp;bt=1&amp;bbb=1&amp;hb=1">
                <a:extLst>
                  <a:ext uri="{FF2B5EF4-FFF2-40B4-BE49-F238E27FC236}">
                    <a16:creationId xmlns:a16="http://schemas.microsoft.com/office/drawing/2014/main" id="{A2EBF9EF-FB7B-E6F3-FEA6-F78F163C5D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864" y="3105095"/>
                <a:ext cx="5797136" cy="1886350"/>
              </a:xfrm>
              <a:prstGeom prst="rect">
                <a:avLst/>
              </a:prstGeom>
              <a:blipFill>
                <a:blip r:embed="rId4"/>
                <a:stretch>
                  <a:fillRect l="-3680" r="-1367" b="-90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O_5_AN.2_1#16c06fb0a?vaa=1&amp;vcp=1&amp;vis=1&amp;pid=c947cb07d&amp;color=0,0,0&amp;vtp=1&amp;vaab=1&amp;bbb=1">
                <a:extLst>
                  <a:ext uri="{FF2B5EF4-FFF2-40B4-BE49-F238E27FC236}">
                    <a16:creationId xmlns:a16="http://schemas.microsoft.com/office/drawing/2014/main" id="{B89A21D4-9248-9C4C-831B-46008014B3D7}"/>
                  </a:ext>
                </a:extLst>
              </p:cNvPr>
              <p:cNvSpPr/>
              <p:nvPr/>
            </p:nvSpPr>
            <p:spPr>
              <a:xfrm>
                <a:off x="2081463" y="2291412"/>
                <a:ext cx="1782599" cy="5552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1" name="QO_5_AN.2_1#16c06fb0a?vaa=1&amp;vcp=1&amp;vis=1&amp;pid=c947cb07d&amp;color=0,0,0&amp;vtp=1&amp;vaab=1&amp;bbb=1">
                <a:extLst>
                  <a:ext uri="{FF2B5EF4-FFF2-40B4-BE49-F238E27FC236}">
                    <a16:creationId xmlns:a16="http://schemas.microsoft.com/office/drawing/2014/main" id="{B89A21D4-9248-9C4C-831B-46008014B3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1463" y="2291412"/>
                <a:ext cx="1782599" cy="555244"/>
              </a:xfrm>
              <a:prstGeom prst="rect">
                <a:avLst/>
              </a:prstGeom>
              <a:blipFill>
                <a:blip r:embed="rId5"/>
                <a:stretch>
                  <a:fillRect l="-11945" b="-395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704466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66690c4c?vcp=1&amp;pid=2b5bb81b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73_1#f46502394?sp=1&amp;vaa=1&amp;vcp=1&amp;vis=1&amp;pid=a66690c4c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（湖南张家界·中考）如图是某同学归纳的狼在部分分类等级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位置。据图分析正确的是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73_2#f46502394?htil=5&amp;vaa=1&amp;vcp=1&amp;vis=1&amp;pid=a66690c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0553" y="2951398"/>
            <a:ext cx="3955003" cy="304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73_3#f46502394.choices?htil=5&amp;vaa=1&amp;vcp=1&amp;vis=1&amp;pid=a66690c4c&amp;color=0,0,0&amp;vtp=1&amp;vaab=1&amp;bbb=1"/>
          <p:cNvSpPr/>
          <p:nvPr/>
        </p:nvSpPr>
        <p:spPr>
          <a:xfrm>
            <a:off x="539496" y="2550649"/>
            <a:ext cx="816559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A.图中从大到小的分类等级依次是种、属、科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.分类等级“科”比“属”包含的生物种类少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.狼群间会为了争夺食物和生存空间进行生存斗争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.图中三种动物之间，狼与狐的亲缘关系最为密切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f46502394?vaa=1&amp;vcp=1&amp;vis=1&amp;pid=a66690c4c&amp;color=0,0,0&amp;vtp=1&amp;vaab=1&amp;bt=1&amp;bbb=1&amp;hb=1"/>
          <p:cNvSpPr/>
          <p:nvPr/>
        </p:nvSpPr>
        <p:spPr>
          <a:xfrm>
            <a:off x="539496" y="6771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分类单位越小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所包含的生物种类越少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生物共同特征越多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亲缘关系越近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图中三种动物之间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狼与狐同科不同属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狼与郊狼同属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狼群间会为了争夺食物和生存空间进行生存斗争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属于种内竞争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f46502394?vaa=1&amp;vcp=1&amp;vis=1&amp;pid=a66690c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384" y="2654776"/>
            <a:ext cx="3758184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f46502394?vaa=1&amp;vcp=1&amp;vis=1&amp;pid=a66690c4c&amp;color=0,0,0&amp;vtp=1&amp;vaab=1&amp;bbb=1"/>
          <p:cNvSpPr/>
          <p:nvPr/>
        </p:nvSpPr>
        <p:spPr>
          <a:xfrm>
            <a:off x="539496" y="5613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7_1#9c5f507df?vaa=1&amp;vcp=1&amp;vis=1&amp;pid=a66690c4c&amp;color=0,0,0&amp;vtp=1&amp;vaab=1&amp;bt=1&amp;bbb=1&amp;hb=1"/>
          <p:cNvSpPr/>
          <p:nvPr/>
        </p:nvSpPr>
        <p:spPr>
          <a:xfrm>
            <a:off x="539496" y="8793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（山东菏泽·中考）在丰富多彩的动物世界里，各种动物都能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定方式繁衍后代。下列说法错误的是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79_1#9c5f507df.bracket?vaa=1&amp;vcp=1&amp;vis=1&amp;pid=a66690c4c&amp;color=0,0,0&amp;vpa=18&amp;vtp=1&amp;vaab=1"/>
          <p:cNvSpPr/>
          <p:nvPr/>
        </p:nvSpPr>
        <p:spPr>
          <a:xfrm>
            <a:off x="5836507" y="15259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77_2#9c5f507df.choices?vaa=1&amp;vcp=1&amp;vis=1&amp;pid=a66690c4c&amp;color=0,0,0&amp;vtp=1&amp;vaab=1&amp;bbb=1"/>
          <p:cNvSpPr/>
          <p:nvPr/>
        </p:nvSpPr>
        <p:spPr>
          <a:xfrm>
            <a:off x="539496" y="21623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A.果蝇的发育经历卵、幼虫、成虫三个阶段，属于不完全变态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.乌龟的生殖和发育真正摆脱了对水的依赖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.鸡蛋卵黄上的小白点是胚盘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.海豚体内受精，胎生、哺乳，可以提高后代的成活率</a:t>
            </a:r>
            <a:endParaRPr lang="en-US" altLang="zh-CN" sz="2800" dirty="0"/>
          </a:p>
        </p:txBody>
      </p:sp>
      <p:sp>
        <p:nvSpPr>
          <p:cNvPr id="5" name="QC_5_AS.1_1#9c5f507df?vaa=1&amp;vcp=1&amp;vis=1&amp;pid=a66690c4c&amp;color=0,0,0&amp;vtp=1&amp;vaab=1&amp;bbb=1&amp;hb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果蝇的发育属于完全变态发育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发育过程要经过卵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幼虫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成虫四个时期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幼虫的形态结构和生活习性与成虫显著不同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1_1#c658cdec3?vaa=1&amp;vcp=1&amp;vis=1&amp;pid=a66690c4c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（山东菏泽·中考）人们利用微生物发酵制作出多种食品，例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菜、酸奶、酒等。下列说法正确的是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81_2#c658cdec3.choices?vaa=1&amp;vcp=1&amp;vis=1&amp;pid=a66690c4c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A.为加快泡菜发酵速度，制作过程中要经常开盖搅拌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.制作酸奶时，先将加入适量蔗糖的牛奶加热煮沸，目的是杀死杂菌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.白酒的酿造过程依次经过制曲、发酵、糖化、蒸馏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.酿酒过程中，酵母菌在适宜温度和有氧条件下将葡萄糖转化成酒精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658cdec3?vaa=1&amp;vcp=1&amp;vis=1&amp;pid=a66690c4c&amp;color=0,0,0&amp;mp=1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泡菜发酵过程中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经常开盖搅拌会引入杂菌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影响乳酸菌的发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酵效果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白酒酿造过程的正确操作顺序是制曲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糖化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蒸馏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酒过程中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酵母菌在适宜的温度和无氧条件下将葡萄糖转化成酒精和二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氧化碳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c658cdec3?vaa=1&amp;vcp=1&amp;vis=1&amp;pid=a66690c4c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5_1#5a568ba37?sp=1&amp;vaa=1&amp;vcp=1&amp;vis=1&amp;pid=a66690c4c&amp;color=0,0,0&amp;vtp=1&amp;vaab=1&amp;bt=1&amp;bbb=1&amp;hb=1"/>
          <p:cNvSpPr/>
          <p:nvPr/>
        </p:nvSpPr>
        <p:spPr>
          <a:xfrm>
            <a:off x="539496" y="892684"/>
            <a:ext cx="11109960" cy="167475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（内蒙古通辽·中考）某同学发现家里贮藏的橘子长了青绿色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推测可能是由青霉的生长和繁殖引起的，如图为青霉结构示意图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87_1#5a568ba37.bracket?vaa=1&amp;vcp=1&amp;vis=1&amp;pid=a66690c4c&amp;color=0,0,0&amp;vpa=20&amp;vtp=1&amp;vaab=1"/>
          <p:cNvSpPr/>
          <p:nvPr/>
        </p:nvSpPr>
        <p:spPr>
          <a:xfrm>
            <a:off x="3390880" y="2079565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85_2#5a568ba37?htil=6&amp;vaa=1&amp;vcp=1&amp;vis=1&amp;pid=a66690c4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6177" y="2667127"/>
            <a:ext cx="2532888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85_3#5a568ba37.choices?htil=6&amp;vaa=1&amp;vcp=1&amp;vis=1&amp;pid=a66690c4c&amp;color=0,0,0&amp;vtp=1&amp;vaab=1&amp;bbb=1&amp;hs=1"/>
          <p:cNvSpPr/>
          <p:nvPr/>
        </p:nvSpPr>
        <p:spPr>
          <a:xfrm>
            <a:off x="539496" y="2593975"/>
            <a:ext cx="8449056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A.①为直立菌丝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.②在适宜条件下能发育成新个体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.③从橘子内部只吸收水分和无机盐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.青霉的菌体是由许多细胞连接起来的菌丝构成的</a:t>
            </a:r>
            <a:endParaRPr lang="en-US" altLang="zh-CN" sz="2800" dirty="0"/>
          </a:p>
        </p:txBody>
      </p:sp>
      <p:sp>
        <p:nvSpPr>
          <p:cNvPr id="6" name="QC_5_AS.1_1#5a568ba37?vaa=1&amp;vcp=1&amp;vis=1&amp;pid=a66690c4c&amp;color=0,0,0&amp;vtp=1&amp;vaab=1&amp;bbb=1&amp;hb=1&amp;hs=1"/>
          <p:cNvSpPr/>
          <p:nvPr/>
        </p:nvSpPr>
        <p:spPr>
          <a:xfrm>
            <a:off x="539496" y="485457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是孢子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在适宜条件下能发育成新个体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是直立菌丝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是营养菌丝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营养菌丝从橘子内部吸收有机物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9_1#cced7cad2?sp=1&amp;vaa=1&amp;vcp=1&amp;vis=1&amp;pid=a66690c4c&amp;color=0,0,0&amp;vtp=1&amp;vaab=1&amp;bt=1&amp;bbb=1&amp;hb=1"/>
          <p:cNvSpPr/>
          <p:nvPr/>
        </p:nvSpPr>
        <p:spPr>
          <a:xfrm>
            <a:off x="539496" y="1060703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（吉林·中考）生活中食品保存不当容易发生霉变现象，为探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响霉菌生活的环境条件，某生物学兴趣小组进行了实验，记录如下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（表中未提及的条件均相同且适宜）。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1" name="QO_5_BD.89_2#cced7cad2?colgroup=2,2,2,4,8,2,4&amp;vaa=1&amp;vcp=1&amp;vis=1&amp;pid=a66690c4c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0577797"/>
                  </p:ext>
                </p:extLst>
              </p:nvPr>
            </p:nvGraphicFramePr>
            <p:xfrm>
              <a:off x="539496" y="3038347"/>
              <a:ext cx="11045952" cy="2758949"/>
            </p:xfrm>
            <a:graphic>
              <a:graphicData uri="http://schemas.openxmlformats.org/drawingml/2006/table">
                <a:tbl>
                  <a:tblPr/>
                  <a:tblGrid>
                    <a:gridCol w="11247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459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3375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64592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均暴露于空气中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再分别置于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保鲜袋中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并扎紧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袋口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放置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d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霉斑很多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霉斑较少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864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1" name="QO_5_BD.89_2#cced7cad2?colgroup=2,2,2,4,8,2,4&amp;vaa=1&amp;vcp=1&amp;vis=1&amp;pid=a66690c4c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0577797"/>
                  </p:ext>
                </p:extLst>
              </p:nvPr>
            </p:nvGraphicFramePr>
            <p:xfrm>
              <a:off x="539496" y="3038347"/>
              <a:ext cx="11045952" cy="2758949"/>
            </p:xfrm>
            <a:graphic>
              <a:graphicData uri="http://schemas.openxmlformats.org/drawingml/2006/table">
                <a:tbl>
                  <a:tblPr/>
                  <a:tblGrid>
                    <a:gridCol w="11247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459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3375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64592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905" t="-26374" r="-82482" b="-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霉斑很多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霉斑较少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864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534844f3b?vaa=1&amp;vcp=1&amp;vis=1&amp;pid=75232e2db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山东聊城·中考）生物分类是研究生物的一种基本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1_2#534844f3b.choices?vaa=1&amp;vcp=1&amp;vis=1&amp;pid=75232e2db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A.生物分类单位等级由高到低是界、门、纲、科、属、种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.亚门是介于界与门之间的一个分类等级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.分类单位等级越高，包含的生物种类就越多，共同特征就越少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.“种”是最基本的分类单位，因此同一属的各种生物间亲缘关系最密切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9_3#cced7cad2?vaa=1&amp;vcp=1&amp;vis=1&amp;pid=a66690c4c&amp;color=0,0,0&amp;mp=1&amp;vtp=1&amp;vaab=1&amp;bt=1&amp;bbb=1"/>
          <p:cNvSpPr/>
          <p:nvPr/>
        </p:nvSpPr>
        <p:spPr>
          <a:xfrm>
            <a:off x="539496" y="26424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分析实验，回答下列问题。</a:t>
            </a:r>
            <a:endParaRPr lang="en-US" altLang="zh-CN" sz="2800" dirty="0"/>
          </a:p>
        </p:txBody>
      </p:sp>
      <p:sp>
        <p:nvSpPr>
          <p:cNvPr id="3" name="QB_6_BD.90_1#48cd2aada?vaa=1&amp;vcp=1&amp;vis=1&amp;pid=cced7cad2&amp;color=0,0,0&amp;vtp=1&amp;vaab=1&amp;bbb=1&amp;hb=1"/>
          <p:cNvSpPr/>
          <p:nvPr/>
        </p:nvSpPr>
        <p:spPr>
          <a:xfrm>
            <a:off x="539496" y="32747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（1）若探究水分对霉菌生活的影响，应选择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①组和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组进行对照实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，分析该组对照实验结果，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可得出的结论：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48cd2aada.blank?vaa=1&amp;vcp=1&amp;vis=1&amp;pid=cced7cad2&amp;color=0,0,0&amp;vpa=21&amp;vtp=1&amp;vaab=1"/>
          <p:cNvSpPr/>
          <p:nvPr/>
        </p:nvSpPr>
        <p:spPr>
          <a:xfrm>
            <a:off x="8550814" y="32442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5" name="QB_6_AN.2_1#48cd2aada.blank?vaa=1&amp;vcp=1&amp;vis=1&amp;pid=cced7cad2&amp;color=0,0,0&amp;vpa=22&amp;vtp=1&amp;vaab=1&amp;bbb=1&amp;hb=1"/>
          <p:cNvSpPr/>
          <p:nvPr/>
        </p:nvSpPr>
        <p:spPr>
          <a:xfrm>
            <a:off x="539496" y="389196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水分对霉菌生活有影响，霉菌生活需要水分</a:t>
            </a:r>
            <a:endParaRPr lang="en-US" altLang="zh-CN" sz="2800" dirty="0"/>
          </a:p>
        </p:txBody>
      </p:sp>
      <p:sp>
        <p:nvSpPr>
          <p:cNvPr id="6" name="QB_6_BD.93_1#3a5fb2014?vaa=1&amp;vcp=1&amp;vis=1&amp;pid=cced7cad2&amp;color=0,0,0&amp;vtp=1&amp;vaab=1&amp;bbb=1&amp;hb=1"/>
          <p:cNvSpPr/>
          <p:nvPr/>
        </p:nvSpPr>
        <p:spPr>
          <a:xfrm>
            <a:off x="539496" y="52051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（2）②组和③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组能否形成对照实验？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94_1#3a5fb2014.blank?vaa=1&amp;vcp=1&amp;vis=1&amp;pid=cced7cad2&amp;color=0,0,0&amp;vpa=23&amp;vtp=1&amp;vaab=1&amp;bbb=1"/>
          <p:cNvSpPr/>
          <p:nvPr/>
        </p:nvSpPr>
        <p:spPr>
          <a:xfrm>
            <a:off x="6417214" y="517466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否（或不能）</a:t>
            </a:r>
            <a:endParaRPr lang="en-US" altLang="zh-CN" sz="2800" dirty="0"/>
          </a:p>
        </p:txBody>
      </p:sp>
      <p:sp>
        <p:nvSpPr>
          <p:cNvPr id="8" name="QB_6_AN.95_1#3a5fb2014.blank?vaa=1&amp;vcp=1&amp;vis=1&amp;pid=cced7cad2&amp;color=0,0,0&amp;vpa=24&amp;vtp=1&amp;vaab=1&amp;bbb=1&amp;hb=1"/>
          <p:cNvSpPr/>
          <p:nvPr/>
        </p:nvSpPr>
        <p:spPr>
          <a:xfrm>
            <a:off x="539496" y="517466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变量不唯一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（或有水分和温度两个变量）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O_5_BD.89_2#cced7cad2?colgroup=2,2,2,4,8,2,4&amp;vaa=1&amp;vcp=1&amp;vis=1&amp;pid=a66690c4c&amp;color=0,0,0&amp;vtp=1&amp;vaab=1&amp;bbb=1&amp;hb=1">
                <a:extLst>
                  <a:ext uri="{FF2B5EF4-FFF2-40B4-BE49-F238E27FC236}">
                    <a16:creationId xmlns:a16="http://schemas.microsoft.com/office/drawing/2014/main" id="{BC63C963-7183-A421-9906-84993580222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2404408"/>
                  </p:ext>
                </p:extLst>
              </p:nvPr>
            </p:nvGraphicFramePr>
            <p:xfrm>
              <a:off x="603504" y="551172"/>
              <a:ext cx="11045952" cy="2108836"/>
            </p:xfrm>
            <a:graphic>
              <a:graphicData uri="http://schemas.openxmlformats.org/drawingml/2006/table">
                <a:tbl>
                  <a:tblPr/>
                  <a:tblGrid>
                    <a:gridCol w="93653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0236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8658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0394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05464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1594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64592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7365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648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均暴露于空气中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再分别置于保鲜袋中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并扎紧袋口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放置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d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霉斑很多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648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霉斑较少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921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O_5_BD.89_2#cced7cad2?colgroup=2,2,2,4,8,2,4&amp;vaa=1&amp;vcp=1&amp;vis=1&amp;pid=a66690c4c&amp;color=0,0,0&amp;vtp=1&amp;vaab=1&amp;bbb=1&amp;hb=1">
                <a:extLst>
                  <a:ext uri="{FF2B5EF4-FFF2-40B4-BE49-F238E27FC236}">
                    <a16:creationId xmlns:a16="http://schemas.microsoft.com/office/drawing/2014/main" id="{BC63C963-7183-A421-9906-84993580222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2404408"/>
                  </p:ext>
                </p:extLst>
              </p:nvPr>
            </p:nvGraphicFramePr>
            <p:xfrm>
              <a:off x="603504" y="551172"/>
              <a:ext cx="11045952" cy="2108836"/>
            </p:xfrm>
            <a:graphic>
              <a:graphicData uri="http://schemas.openxmlformats.org/drawingml/2006/table">
                <a:tbl>
                  <a:tblPr/>
                  <a:tblGrid>
                    <a:gridCol w="93653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0236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8658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0394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05464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1594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64592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96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869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917" t="-35094" r="-66015" b="-120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霉斑很多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869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霉斑较少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383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6_1#851d813dd?vaa=1&amp;vcp=1&amp;vis=1&amp;pid=cced7cad2&amp;color=0,0,0&amp;mp=1&amp;vtp=1&amp;vaab=1&amp;bt=1&amp;bbb=1&amp;hb=1"/>
          <p:cNvSpPr/>
          <p:nvPr/>
        </p:nvSpPr>
        <p:spPr>
          <a:xfrm>
            <a:off x="539496" y="32446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（3）与①组相比，②组面包霉斑较少的原因是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：低温影响了霉菌的生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851d813dd.blank?vaa=1&amp;vcp=1&amp;vis=1&amp;pid=cced7cad2&amp;color=0,0,0&amp;mp=1&amp;vpa=25&amp;vtp=1&amp;vaab=1&amp;bbb=1"/>
          <p:cNvSpPr/>
          <p:nvPr/>
        </p:nvSpPr>
        <p:spPr>
          <a:xfrm>
            <a:off x="1261015" y="38409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</p:txBody>
      </p:sp>
      <p:sp>
        <p:nvSpPr>
          <p:cNvPr id="4" name="QB_6_BD.98_1#633819482?vaa=1&amp;vcp=1&amp;vis=1&amp;pid=cced7cad2&amp;color=0,0,0&amp;vtp=1&amp;vaab=1&amp;bbb=1&amp;hb=1"/>
          <p:cNvSpPr/>
          <p:nvPr/>
        </p:nvSpPr>
        <p:spPr>
          <a:xfrm>
            <a:off x="539496" y="452770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请写出一种生活中常用的防止食品霉变的方法：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99_1#633819482.blank?vaa=1&amp;vcp=1&amp;vis=1&amp;pid=cced7cad2&amp;color=0,0,0&amp;vpa=26&amp;vtp=1&amp;vaab=1&amp;bbb=1&amp;hb=1"/>
          <p:cNvSpPr/>
          <p:nvPr/>
        </p:nvSpPr>
        <p:spPr>
          <a:xfrm>
            <a:off x="539496" y="4497226"/>
            <a:ext cx="11109960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或冷冻；脱水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；晒干；密封；腌制；烟熏；罐藏；真空包装；高温灭菌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；加热灭菌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；巴氏消毒等）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O_5_BD.89_2#cced7cad2?colgroup=2,2,2,4,8,2,4&amp;vaa=1&amp;vcp=1&amp;vis=1&amp;pid=a66690c4c&amp;color=0,0,0&amp;vtp=1&amp;vaab=1&amp;bbb=1&amp;hb=1">
                <a:extLst>
                  <a:ext uri="{FF2B5EF4-FFF2-40B4-BE49-F238E27FC236}">
                    <a16:creationId xmlns:a16="http://schemas.microsoft.com/office/drawing/2014/main" id="{18CC447C-1496-92EE-5EC7-F27195CD9B1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4195399"/>
                  </p:ext>
                </p:extLst>
              </p:nvPr>
            </p:nvGraphicFramePr>
            <p:xfrm>
              <a:off x="603504" y="551171"/>
              <a:ext cx="11045952" cy="2396565"/>
            </p:xfrm>
            <a:graphic>
              <a:graphicData uri="http://schemas.openxmlformats.org/drawingml/2006/table">
                <a:tbl>
                  <a:tblPr/>
                  <a:tblGrid>
                    <a:gridCol w="93653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0236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8658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0394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05464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1594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64592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642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342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均暴露于空气中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再分别置于保鲜袋中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并扎紧袋口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放置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d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霉斑很多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5342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霉斑较少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254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O_5_BD.89_2#cced7cad2?colgroup=2,2,2,4,8,2,4&amp;vaa=1&amp;vcp=1&amp;vis=1&amp;pid=a66690c4c&amp;color=0,0,0&amp;vtp=1&amp;vaab=1&amp;bbb=1&amp;hb=1">
                <a:extLst>
                  <a:ext uri="{FF2B5EF4-FFF2-40B4-BE49-F238E27FC236}">
                    <a16:creationId xmlns:a16="http://schemas.microsoft.com/office/drawing/2014/main" id="{18CC447C-1496-92EE-5EC7-F27195CD9B1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4195399"/>
                  </p:ext>
                </p:extLst>
              </p:nvPr>
            </p:nvGraphicFramePr>
            <p:xfrm>
              <a:off x="603504" y="551171"/>
              <a:ext cx="11045952" cy="2396565"/>
            </p:xfrm>
            <a:graphic>
              <a:graphicData uri="http://schemas.openxmlformats.org/drawingml/2006/table">
                <a:tbl>
                  <a:tblPr/>
                  <a:tblGrid>
                    <a:gridCol w="93653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0236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8658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0394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05464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1594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64592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642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342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917" t="-32558" r="-66015" b="-49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霉斑很多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5342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霉斑较少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254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三块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不含水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室温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534844f3b?vaa=1&amp;vcp=1&amp;vis=1&amp;pid=75232e2db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解答此类题的关键是明确生物的分类单位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。生物的分类单位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等级从高到低依次为界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、门、纲、目、科、属、种7个不同等级，“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是最基本的分类单位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。生物的分类单位等级越高，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包含的生物种类越多，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生物之间的差异越大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，具有的共同特征就越少；反之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，生物的分类单位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等级越低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，包含的生物种类越少，生物之间的共同特征就越多。</a:t>
            </a:r>
            <a:endParaRPr lang="en-US" altLang="zh-CN" sz="2800" dirty="0"/>
          </a:p>
        </p:txBody>
      </p:sp>
      <p:sp>
        <p:nvSpPr>
          <p:cNvPr id="3" name="QC_4_AN.2_1#534844f3b?vaa=1&amp;vcp=1&amp;vis=1&amp;pid=75232e2db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_1#aa88acb87?vaa=1&amp;vcp=1&amp;vis=1&amp;pid=75232e2db&amp;color=0,0,0&amp;vtp=1&amp;vaab=1&amp;bt=1&amp;bbb=1&amp;hb=1"/>
          <p:cNvSpPr/>
          <p:nvPr/>
        </p:nvSpPr>
        <p:spPr>
          <a:xfrm>
            <a:off x="539496" y="147291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河北·中考）河北武强木版年画是国家级非物质文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产。下列年画作品表示的四种动物，体温不恒定的是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4_BD.5_2#aa88acb87.choice_image?htil=1&amp;vaa=1&amp;vcp=1&amp;vis=1&amp;pid=75232e2d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809843"/>
            <a:ext cx="1655064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5_3#aa88acb87?htil=1&amp;vaa=1&amp;vcp=1&amp;vis=1&amp;pid=75232e2db&amp;color=0,0,0&amp;vtp=1&amp;vaab=1&amp;bbb=1"/>
          <p:cNvSpPr/>
          <p:nvPr/>
        </p:nvSpPr>
        <p:spPr>
          <a:xfrm>
            <a:off x="539496" y="481237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A.牛</a:t>
            </a:r>
            <a:endParaRPr lang="en-US" altLang="zh-CN" sz="2800" dirty="0"/>
          </a:p>
        </p:txBody>
      </p:sp>
      <p:pic>
        <p:nvPicPr>
          <p:cNvPr id="6" name="QC_4_BD.5_4#aa88acb87.choice_image?htil=1&amp;vaa=1&amp;vcp=1&amp;vis=1&amp;pid=75232e2d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809843"/>
            <a:ext cx="1865376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4_BD.5_5#aa88acb87?htil=1&amp;vaa=1&amp;vcp=1&amp;vis=1&amp;pid=75232e2db&amp;color=0,0,0&amp;vtp=1&amp;vaab=1&amp;bbb=1"/>
          <p:cNvSpPr/>
          <p:nvPr/>
        </p:nvSpPr>
        <p:spPr>
          <a:xfrm>
            <a:off x="3319272" y="481237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B.虎</a:t>
            </a:r>
            <a:endParaRPr lang="en-US" altLang="zh-CN" sz="2800" dirty="0"/>
          </a:p>
        </p:txBody>
      </p:sp>
      <p:pic>
        <p:nvPicPr>
          <p:cNvPr id="8" name="QC_4_BD.5_6#aa88acb87.choice_image?htil=1&amp;vaa=1&amp;vcp=1&amp;vis=1&amp;pid=75232e2d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809843"/>
            <a:ext cx="1746504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4_BD.5_7#aa88acb87?htil=1&amp;vaa=1&amp;vcp=1&amp;vis=1&amp;pid=75232e2db&amp;color=0,0,0&amp;vtp=1&amp;vaab=1&amp;bbb=1"/>
          <p:cNvSpPr/>
          <p:nvPr/>
        </p:nvSpPr>
        <p:spPr>
          <a:xfrm>
            <a:off x="6099048" y="481237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C.蛇</a:t>
            </a:r>
            <a:endParaRPr lang="en-US" altLang="zh-CN" sz="2800" dirty="0"/>
          </a:p>
        </p:txBody>
      </p:sp>
      <p:pic>
        <p:nvPicPr>
          <p:cNvPr id="10" name="QC_4_BD.5_8#aa88acb87.choice_image?htil=1&amp;vaa=1&amp;vcp=1&amp;vis=1&amp;pid=75232e2db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809843"/>
            <a:ext cx="155448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4_BD.5_9#aa88acb87?htil=1&amp;vaa=1&amp;vcp=1&amp;vis=1&amp;pid=75232e2db&amp;color=0,0,0&amp;vtp=1&amp;vaab=1&amp;bbb=1"/>
          <p:cNvSpPr/>
          <p:nvPr/>
        </p:nvSpPr>
        <p:spPr>
          <a:xfrm>
            <a:off x="8869680" y="481237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aa88acb87?vaa=1&amp;vcp=1&amp;vis=1&amp;pid=75232e2db&amp;color=0,0,0&amp;mp=1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解答此题的关键是掌握动物的主要类群，恒温动物的类别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温不随环境温度的变化而变化的动物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，是恒温动物。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恒温动物只有两类：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鸟类和哺乳动物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。体温随环境温度的变化而变化的动物，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是变温动物。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除了鸟类和哺乳动物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，其他动物都为变温动物。</a:t>
            </a:r>
            <a:endParaRPr lang="en-US" altLang="zh-CN" sz="2800" dirty="0"/>
          </a:p>
        </p:txBody>
      </p:sp>
      <p:sp>
        <p:nvSpPr>
          <p:cNvPr id="3" name="QC_4_AN.2_1#aa88acb87?vaa=1&amp;vcp=1&amp;vis=1&amp;pid=75232e2db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9_1#5bbcd9f40?vaa=1&amp;vcp=1&amp;vis=1&amp;pid=75232e2db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（江苏无锡·中考）2020年诺贝尔化学奖得主通过对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性链球菌（一种细菌）的研究，开发出一种基因编辑技术。下列有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脓性链球菌的叙述正确的是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BD.9_2#5bbcd9f40.choices?vaa=1&amp;vcp=1&amp;vis=1&amp;pid=75232e2db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A.与植物细胞相比，两者最主要的区别是其没有细胞壁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.遗传物质储存在细胞核中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.可以适当使用抗生素抑制其繁殖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.可以进行光合作用，自己制造有机物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5bbcd9f40?vaa=1&amp;vcp=1&amp;vis=1&amp;pid=75232e2db&amp;color=0,0,0&amp;vtp=1&amp;vaab=1&amp;bt=1&amp;bbb=1&amp;hb=1"/>
              <p:cNvSpPr/>
              <p:nvPr/>
            </p:nvSpPr>
            <p:spPr>
              <a:xfrm>
                <a:off x="539496" y="1547971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化脓性链球菌是细菌，具有细胞壁、细胞膜、细胞质、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、荚膜，没有成形的细胞核，遗传物质储存在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；化脓性链球菌与植物细胞相比，没有成形的细胞核，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也没有叶绿体，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不能进行光合作用制造有机物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，只能利用现成的有机物生活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；抗生素对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细菌性疾病起作用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，可以抑制细菌的生长和繁殖。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5bbcd9f40?vaa=1&amp;vcp=1&amp;vis=1&amp;pid=75232e2d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7971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4116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5bbcd9f40?vaa=1&amp;vcp=1&amp;vis=1&amp;pid=75232e2db&amp;color=0,0,0&amp;vtp=1&amp;vaab=1&amp;bbb=1"/>
          <p:cNvSpPr/>
          <p:nvPr/>
        </p:nvSpPr>
        <p:spPr>
          <a:xfrm>
            <a:off x="539496" y="47430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1749</Words>
  <Application>Microsoft Office PowerPoint</Application>
  <PresentationFormat>宽屏</PresentationFormat>
  <Paragraphs>370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13</cp:revision>
  <dcterms:created xsi:type="dcterms:W3CDTF">2024-11-19T09:33:49Z</dcterms:created>
  <dcterms:modified xsi:type="dcterms:W3CDTF">2025-07-25T08:18:16Z</dcterms:modified>
  <cp:category/>
  <cp:contentStatus/>
</cp:coreProperties>
</file>