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25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6874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31aef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3DF830-0218-440B-9FED-0F8B3BCEE9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介词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31aef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4BD1BC9-37E8-4ADB-860B-343290AE51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f3b03b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305ee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ee8ab5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bed8f3b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f3b03bb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305ee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ee8ab5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bed8f3b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介词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31aefa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34850B7-5A9D-4813-833B-0BB873DAD4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f3b03b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305ee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ee8ab5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bed8f3b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f3b03bb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305ee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ee8ab5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bed8f3b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介词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2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879B23-84FF-426C-FF3E-E8E229766B4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6D0EE1-FF8B-4C74-891B-537768E765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916484F-B98E-4A4C-9F40-839534F021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f3b03b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305ee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ee8ab5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bed8f3b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f3b03bb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305ee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ee8ab5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bed8f3b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17F8872-5394-437F-A0EE-29F53F9D13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f3b03b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305eee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ee8ab5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bed8f3b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bf3b03bb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4305eee4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ee8ab53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bbed8f3b9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f4de96b1?sp=1&amp;vcp=1&amp;pid=6c498f73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across与through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的区别。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（1）across意为“横过，穿过”，指从物体表面的“一边到另一边”。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hotel.过了桥你就可以见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到那家宾馆。（指从桥面过去）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（2）through意为“穿过，透过”，指从某一物体或空间内通过。例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window.月光从窗户照进来。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要特别注意across与cross的区别：across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是介词，而cross是动词。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f4de96b1?sp=1&amp;vcp=1&amp;pid=6c498f73f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between与among的区别。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指“在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（两者）之间”，among指“在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（三者或三者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）之间”。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983fca8d?sp=1&amp;vcp=1&amp;pid=b4305eee4&amp;color=0,0,0&amp;vtp=1&amp;vaab=1&amp;bt=1&amp;bbb=1"/>
          <p:cNvSpPr/>
          <p:nvPr/>
        </p:nvSpPr>
        <p:spPr>
          <a:xfrm>
            <a:off x="539496" y="459305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三、表示方式的介词</a:t>
            </a:r>
            <a:endParaRPr lang="en-US" altLang="zh-CN" sz="3200" dirty="0"/>
          </a:p>
        </p:txBody>
      </p:sp>
      <p:sp>
        <p:nvSpPr>
          <p:cNvPr id="3" name="P_6_BD#d25db5f61?vcp=1&amp;pid=9983fca8d&amp;color=0,0,0&amp;vtp=1&amp;vaab=1&amp;bbb=1"/>
          <p:cNvSpPr/>
          <p:nvPr/>
        </p:nvSpPr>
        <p:spPr>
          <a:xfrm>
            <a:off x="539496" y="1131143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表示方式的介词有in,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in的用法。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（1）表示“使用某种语言”。例如：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我们用英语交谈。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（2）表示“用某种方式、方法”。例如：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way用这种方法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用不同的方式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（3）“in+服装/颜色”表示“穿着什么颜色的衣服”。例如：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Kate.穿红色裙子的那个女孩是凯特。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db5f61?sp=1&amp;vcp=1&amp;pid=9983fca8d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with常用来表示借助某一具体的工具、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材料或身体部位做某事。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我们用眼睛看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耳朵听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汤姆正在用钢笔画画。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Edison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有了钱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，爱迪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生为他的实验室添置了东西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25db5f61?sp=1&amp;vcp=1&amp;pid=9983fca8d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by通常表示借助某种交通、通信工具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，用某种手段或方式达到某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bus/bike/plane（air）/ship（sea）,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那个老人不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得不靠修自行车挣钱。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on与foot连用表示“步行”。例如：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foot.他步行去上学。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on／in也可与某一交通工具连用，意为“乘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”，但这些交通工具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前必须有不定冠词或物主代词等。例如：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a/his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刘涛骑自行车去上学。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28baca52?sp=1&amp;vcp=1&amp;pid=b4305eee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四、一些常用介词（短语）的辨析</a:t>
            </a:r>
            <a:endParaRPr lang="en-US" altLang="zh-CN" sz="3200" dirty="0"/>
          </a:p>
        </p:txBody>
      </p:sp>
      <p:sp>
        <p:nvSpPr>
          <p:cNvPr id="3" name="P_6_BD#e3fcdd3ad?vcp=1&amp;pid=a28baca5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见下表：</a:t>
            </a:r>
            <a:endParaRPr lang="en-US" altLang="zh-CN" sz="2800" dirty="0"/>
          </a:p>
        </p:txBody>
      </p:sp>
      <p:graphicFrame>
        <p:nvGraphicFramePr>
          <p:cNvPr id="16" name="P_6_BD#e3fcdd3ad?colgroup=2,4,9,12&amp;vcp=1&amp;pid=a28baca5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274000"/>
              </p:ext>
            </p:extLst>
          </p:nvPr>
        </p:nvGraphicFramePr>
        <p:xfrm>
          <a:off x="539496" y="1958766"/>
          <a:ext cx="11091672" cy="335038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9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说话时的一段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般将来时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188459"/>
              </p:ext>
            </p:extLst>
          </p:nvPr>
        </p:nvGraphicFramePr>
        <p:xfrm>
          <a:off x="539496" y="1829212"/>
          <a:ext cx="11091672" cy="3904172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month.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过去一段时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用于一般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left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DB39348B-B154-F577-5595-97D8F38DC0FF}"/>
              </a:ext>
            </a:extLst>
          </p:cNvPr>
          <p:cNvSpPr txBox="1"/>
          <p:nvPr/>
        </p:nvSpPr>
        <p:spPr>
          <a:xfrm>
            <a:off x="10913023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61276"/>
              </p:ext>
            </p:extLst>
          </p:nvPr>
        </p:nvGraphicFramePr>
        <p:xfrm>
          <a:off x="539496" y="1262806"/>
          <a:ext cx="11091672" cy="5038092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具体时间点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用于一般将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5:00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afternoon.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后接时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表示一段时间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1996.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后接时间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表示一段时间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39CC4972-075F-6953-43BB-FB6CB7CAA2BC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e3fcdd3ad?colgroup=2,4,9,12&amp;vcp=1&amp;pid=a28baca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76933"/>
              </p:ext>
            </p:extLst>
          </p:nvPr>
        </p:nvGraphicFramePr>
        <p:xfrm>
          <a:off x="539496" y="1541335"/>
          <a:ext cx="11091672" cy="4479926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含有接触的意思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正上方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bridge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覆盖在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piece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vtp=1&amp;vaab=1&amp;bt=1&amp;bbb=1">
            <a:extLst>
              <a:ext uri="{FF2B5EF4-FFF2-40B4-BE49-F238E27FC236}">
                <a16:creationId xmlns:a16="http://schemas.microsoft.com/office/drawing/2014/main" id="{3115340E-3354-F19C-DD5D-03B761367FC5}"/>
              </a:ext>
            </a:extLst>
          </p:cNvPr>
          <p:cNvSpPr txBox="1"/>
          <p:nvPr/>
        </p:nvSpPr>
        <p:spPr>
          <a:xfrm>
            <a:off x="10913023" y="83292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692699"/>
              </p:ext>
            </p:extLst>
          </p:nvPr>
        </p:nvGraphicFramePr>
        <p:xfrm>
          <a:off x="539496" y="1543652"/>
          <a:ext cx="11091672" cy="4475291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的上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反义词是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fireplace.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between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三者或三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者以上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among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81F0EFB3-F0B3-863C-1927-CE2C6F1EF259}"/>
              </a:ext>
            </a:extLst>
          </p:cNvPr>
          <p:cNvSpPr txBox="1"/>
          <p:nvPr/>
        </p:nvSpPr>
        <p:spPr>
          <a:xfrm>
            <a:off x="10913023" y="8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984761"/>
              </p:ext>
            </p:extLst>
          </p:nvPr>
        </p:nvGraphicFramePr>
        <p:xfrm>
          <a:off x="539496" y="1165015"/>
          <a:ext cx="11091672" cy="521436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05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091"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具体的事物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picture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pencil.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36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语言或材料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39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某种方式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jumping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monkey.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交通工具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8BB58ED6-973B-417A-FD34-11622ADAFC87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e3fcdd3ad?colgroup=2,4,9,12&amp;vcp=1&amp;pid=a28baca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768985"/>
              </p:ext>
            </p:extLst>
          </p:nvPr>
        </p:nvGraphicFramePr>
        <p:xfrm>
          <a:off x="539496" y="1165015"/>
          <a:ext cx="11091672" cy="5191894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9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2898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36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某种方式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353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正下方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901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的关怀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Children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under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Party’s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89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vtp=1&amp;vaab=1&amp;bt=1&amp;bbb=1">
            <a:extLst>
              <a:ext uri="{FF2B5EF4-FFF2-40B4-BE49-F238E27FC236}">
                <a16:creationId xmlns:a16="http://schemas.microsoft.com/office/drawing/2014/main" id="{B77F69C0-EFC4-CFEF-048C-7CD2F1338293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557662"/>
              </p:ext>
            </p:extLst>
          </p:nvPr>
        </p:nvGraphicFramePr>
        <p:xfrm>
          <a:off x="539496" y="1543652"/>
          <a:ext cx="11091672" cy="4475291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putting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4AE2CAEE-3A87-8F09-FACC-6E42FD9126C3}"/>
              </a:ext>
            </a:extLst>
          </p:cNvPr>
          <p:cNvSpPr txBox="1"/>
          <p:nvPr/>
        </p:nvSpPr>
        <p:spPr>
          <a:xfrm>
            <a:off x="10913023" y="8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378489"/>
              </p:ext>
            </p:extLst>
          </p:nvPr>
        </p:nvGraphicFramePr>
        <p:xfrm>
          <a:off x="539496" y="1262806"/>
          <a:ext cx="11091672" cy="5042727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9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示动作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jumped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间和顺序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days.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B438ACF1-8F63-7CAD-6001-2FD1C1ECD174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505081"/>
              </p:ext>
            </p:extLst>
          </p:nvPr>
        </p:nvGraphicFramePr>
        <p:xfrm>
          <a:off x="539496" y="1543652"/>
          <a:ext cx="11091672" cy="4475291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behind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behind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Linda.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表示学术性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论述性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表示涉猎性的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76108C66-C6E9-2A72-79E8-81E0C2463BA2}"/>
              </a:ext>
            </a:extLst>
          </p:cNvPr>
          <p:cNvSpPr txBox="1"/>
          <p:nvPr/>
        </p:nvSpPr>
        <p:spPr>
          <a:xfrm>
            <a:off x="10913023" y="8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469296"/>
              </p:ext>
            </p:extLst>
          </p:nvPr>
        </p:nvGraphicFramePr>
        <p:xfrm>
          <a:off x="539496" y="1539017"/>
          <a:ext cx="11091672" cy="4484561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hospital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旁边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多指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有意识的活动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near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表示的距离近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window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B9EBD382-A45D-362F-59BE-F2384B1D59B0}"/>
              </a:ext>
            </a:extLst>
          </p:cNvPr>
          <p:cNvSpPr txBox="1"/>
          <p:nvPr/>
        </p:nvSpPr>
        <p:spPr>
          <a:xfrm>
            <a:off x="10913023" y="8306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8978"/>
              </p:ext>
            </p:extLst>
          </p:nvPr>
        </p:nvGraphicFramePr>
        <p:xfrm>
          <a:off x="539496" y="1262806"/>
          <a:ext cx="11091672" cy="5071810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1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旁边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紧挨着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standing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father.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doesn’t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do）.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3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people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second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language.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746A4E28-C0EC-41BE-27F0-D64C9680E46D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904731"/>
              </p:ext>
            </p:extLst>
          </p:nvPr>
        </p:nvGraphicFramePr>
        <p:xfrm>
          <a:off x="539496" y="1545494"/>
          <a:ext cx="11091672" cy="447160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强调目的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多用于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等动词后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London.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towards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含有没有到达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towards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farmland.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E8950CC2-80DD-6A61-F4A2-96E8F5051BE9}"/>
              </a:ext>
            </a:extLst>
          </p:cNvPr>
          <p:cNvSpPr txBox="1"/>
          <p:nvPr/>
        </p:nvSpPr>
        <p:spPr>
          <a:xfrm>
            <a:off x="10913023" y="8370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962311"/>
              </p:ext>
            </p:extLst>
          </p:nvPr>
        </p:nvGraphicFramePr>
        <p:xfrm>
          <a:off x="539496" y="1829212"/>
          <a:ext cx="11091672" cy="3904172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多用于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start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等动词后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Beijing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表示所属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DB8AE37C-8026-5119-7898-F839D7EF68FB}"/>
              </a:ext>
            </a:extLst>
          </p:cNvPr>
          <p:cNvSpPr txBox="1"/>
          <p:nvPr/>
        </p:nvSpPr>
        <p:spPr>
          <a:xfrm>
            <a:off x="10913023" y="1120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562521"/>
              </p:ext>
            </p:extLst>
          </p:nvPr>
        </p:nvGraphicFramePr>
        <p:xfrm>
          <a:off x="539496" y="2106580"/>
          <a:ext cx="11091672" cy="3349436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表示对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answer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question.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tickets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film.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5E7AD49A-D66B-8535-8EB1-2CA7BA9C3147}"/>
              </a:ext>
            </a:extLst>
          </p:cNvPr>
          <p:cNvSpPr txBox="1"/>
          <p:nvPr/>
        </p:nvSpPr>
        <p:spPr>
          <a:xfrm>
            <a:off x="10913023" y="13981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f3b03bb.fixed?vcp=1&amp;pid=e31aef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6bf3b03bb.fixed?vcp=1&amp;pid=e31aefab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935894"/>
              </p:ext>
            </p:extLst>
          </p:nvPr>
        </p:nvGraphicFramePr>
        <p:xfrm>
          <a:off x="539496" y="1280350"/>
          <a:ext cx="11091672" cy="5001896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is+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.+of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nice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等描述人物性格特征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后的人物与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形容词有主表关系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06A5368B-44AD-C655-79E5-16C09926C228}"/>
              </a:ext>
            </a:extLst>
          </p:cNvPr>
          <p:cNvSpPr txBox="1"/>
          <p:nvPr/>
        </p:nvSpPr>
        <p:spPr>
          <a:xfrm>
            <a:off x="10913023" y="5719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e3fcdd3ad?colgroup=2,4,9,12&amp;vcp=1&amp;pid=a28baca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082009"/>
              </p:ext>
            </p:extLst>
          </p:nvPr>
        </p:nvGraphicFramePr>
        <p:xfrm>
          <a:off x="539496" y="1832769"/>
          <a:ext cx="11091672" cy="3897059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6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is+</a:t>
                      </a:r>
                      <a:r>
                        <a:rPr lang="en-US" altLang="zh-CN" sz="2800" b="0" i="1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adj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.+for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容词为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vtp=1&amp;vaab=1&amp;bt=1&amp;bbb=1">
            <a:extLst>
              <a:ext uri="{FF2B5EF4-FFF2-40B4-BE49-F238E27FC236}">
                <a16:creationId xmlns:a16="http://schemas.microsoft.com/office/drawing/2014/main" id="{4288E609-8E06-A80F-AB6A-2BF793D50258}"/>
              </a:ext>
            </a:extLst>
          </p:cNvPr>
          <p:cNvSpPr txBox="1"/>
          <p:nvPr/>
        </p:nvSpPr>
        <p:spPr>
          <a:xfrm>
            <a:off x="10913023" y="11243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47526"/>
              </p:ext>
            </p:extLst>
          </p:nvPr>
        </p:nvGraphicFramePr>
        <p:xfrm>
          <a:off x="539496" y="1161839"/>
          <a:ext cx="11091672" cy="517969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243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868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等表示事物的特征的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后的人物与形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容词没有主表关系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868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besides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包括其后的成分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besides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Lei.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C973AB00-3881-1953-CDAD-62DEE66CB79D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62368"/>
              </p:ext>
            </p:extLst>
          </p:nvPr>
        </p:nvGraphicFramePr>
        <p:xfrm>
          <a:off x="539496" y="1165015"/>
          <a:ext cx="11091672" cy="5116956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254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824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不包括其后的成分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except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常用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于不定代词之后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6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Tuesday.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5E4D8993-A7CF-5872-323F-F723F7B01ED0}"/>
              </a:ext>
            </a:extLst>
          </p:cNvPr>
          <p:cNvSpPr txBox="1"/>
          <p:nvPr/>
        </p:nvSpPr>
        <p:spPr>
          <a:xfrm>
            <a:off x="1091302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554764"/>
              </p:ext>
            </p:extLst>
          </p:nvPr>
        </p:nvGraphicFramePr>
        <p:xfrm>
          <a:off x="539496" y="1543652"/>
          <a:ext cx="11091672" cy="4475291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外部的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trees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classroom.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in/at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front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classroom.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76C52847-CD78-2D75-4DA1-FC4DEC1DB85A}"/>
              </a:ext>
            </a:extLst>
          </p:cNvPr>
          <p:cNvSpPr txBox="1"/>
          <p:nvPr/>
        </p:nvSpPr>
        <p:spPr>
          <a:xfrm>
            <a:off x="10913023" y="8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e3fcdd3ad?colgroup=2,4,9,12&amp;vcp=1&amp;pid=a28baca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381005"/>
              </p:ext>
            </p:extLst>
          </p:nvPr>
        </p:nvGraphicFramePr>
        <p:xfrm>
          <a:off x="539496" y="1539017"/>
          <a:ext cx="11091672" cy="4484561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699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（短语）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指内部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Shanghai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方向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指相邻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Canada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America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方向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指分离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Japan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e3fcdd3ad?colgroup=2,4,9,12&amp;vcp=1&amp;pid=a28baca52&amp;color=0,0,0&amp;mp=1&amp;vtp=1&amp;vaab=1&amp;bt=1&amp;bbb=1">
            <a:extLst>
              <a:ext uri="{FF2B5EF4-FFF2-40B4-BE49-F238E27FC236}">
                <a16:creationId xmlns:a16="http://schemas.microsoft.com/office/drawing/2014/main" id="{9BBCEE23-A612-AEEA-46EB-7F135B864497}"/>
              </a:ext>
            </a:extLst>
          </p:cNvPr>
          <p:cNvSpPr txBox="1"/>
          <p:nvPr/>
        </p:nvSpPr>
        <p:spPr>
          <a:xfrm>
            <a:off x="10913023" y="8306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ee8ab53.fixed?vcp=1&amp;pid=e31aef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f7ee8ab53.fixed?vcp=1&amp;pid=e31aefab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5d8a3d15a?vaa=1&amp;vcp=1&amp;pid=f7ee8ab53&amp;color=0,0,0&amp;vtp=1&amp;vaab=1&amp;bt=1&amp;bbb=1&amp;hb=1"/>
          <p:cNvSpPr/>
          <p:nvPr/>
        </p:nvSpPr>
        <p:spPr>
          <a:xfrm>
            <a:off x="539496" y="926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September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farmers.</a:t>
            </a:r>
            <a:endParaRPr lang="en-US" altLang="zh-CN" sz="2800" dirty="0"/>
          </a:p>
        </p:txBody>
      </p:sp>
      <p:sp>
        <p:nvSpPr>
          <p:cNvPr id="3" name="QC_5_AN.3_1#5d8a3d15a.blank?vaa=1&amp;vcp=1&amp;pid=f7ee8ab53&amp;color=0,0,0&amp;vpa=1&amp;vtp=1&amp;vaab=1"/>
          <p:cNvSpPr/>
          <p:nvPr/>
        </p:nvSpPr>
        <p:spPr>
          <a:xfrm>
            <a:off x="8660353" y="89611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5d8a3d15a.choices?vaa=1&amp;vcp=1&amp;pid=f7ee8ab53&amp;color=0,0,0&amp;vtp=1&amp;vaab=1&amp;bbb=1"/>
          <p:cNvSpPr/>
          <p:nvPr/>
        </p:nvSpPr>
        <p:spPr>
          <a:xfrm>
            <a:off x="539496" y="21936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44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5" name="QC_5_AS.1_1#5d8a3d15a?vaa=1&amp;vcp=1&amp;pid=f7ee8ab53&amp;color=0,0,0&amp;vtp=1&amp;vaab=1&amp;bbb=1&amp;hb=1"/>
          <p:cNvSpPr/>
          <p:nvPr/>
        </p:nvSpPr>
        <p:spPr>
          <a:xfrm>
            <a:off x="539496" y="28231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in后跟年份、月份、季节等；for后接一段时间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，表示的是时间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的长短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，常用于完成时，和持续性动词连用；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on后接具体到某一天的时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间或具体某一天的早晨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、下午和晚上。September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是具体的一天，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所以用介词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on。句意：去年9月23日举行了一个特别的节日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，以纪念中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国农民的辛勤劳动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b07444c8c?vaa=1&amp;vcp=1&amp;pid=f7ee8ab53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（2024·黑龙江龙东地区·中考）Hainan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C_5_AN.7_1#b07444c8c.blank?vaa=1&amp;vcp=1&amp;pid=f7ee8ab53&amp;color=0,0,0&amp;vpa=2&amp;vtp=1&amp;vaab=1"/>
          <p:cNvSpPr/>
          <p:nvPr/>
        </p:nvSpPr>
        <p:spPr>
          <a:xfrm>
            <a:off x="8928639" y="12161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b07444c8c.choices?vaa=1&amp;vcp=1&amp;pid=f7ee8ab53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5353" algn="l"/>
                <a:tab pos="7592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endParaRPr lang="en-US" altLang="zh-CN" sz="2800" dirty="0"/>
          </a:p>
        </p:txBody>
      </p:sp>
      <p:sp>
        <p:nvSpPr>
          <p:cNvPr id="5" name="QC_5_AS.1_1#b07444c8c?vaa=1&amp;vcp=1&amp;pid=f7ee8ab53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for“因为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而闻名”；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to“为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as“作为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而闻名”。根据上下文可知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，海南以海滩闻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。句意：海南以其美丽的海滩而闻名。每年都有许多游客来参观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1585e805b?sp=1&amp;vaa=1&amp;vcp=1&amp;pid=f7ee8ab53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（2024·黑龙江齐齐哈尔·中考）—It’s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“Thanks”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</p:txBody>
      </p:sp>
      <p:sp>
        <p:nvSpPr>
          <p:cNvPr id="3" name="QC_5_AN.11_1#1585e805b.blank?vaa=1&amp;vcp=1&amp;pid=f7ee8ab53&amp;color=0,0,0&amp;vpa=3&amp;vtp=1&amp;vaab=1"/>
          <p:cNvSpPr/>
          <p:nvPr/>
        </p:nvSpPr>
        <p:spPr>
          <a:xfrm>
            <a:off x="7360317" y="21436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1585e805b.choices?vaa=1&amp;vcp=1&amp;pid=f7ee8ab53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80553" algn="l"/>
                <a:tab pos="7592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B.through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.under</a:t>
            </a:r>
            <a:endParaRPr lang="en-US" altLang="zh-CN" sz="2800" dirty="0"/>
          </a:p>
        </p:txBody>
      </p:sp>
      <p:sp>
        <p:nvSpPr>
          <p:cNvPr id="5" name="QC_5_AS.1_1#1585e805b?vaa=1&amp;vcp=1&amp;pid=f7ee8ab53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with“有”；through“通过”；under“在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下面”。with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“在某人的帮助下”，是固定搭配。句意：——该毕业了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。我们应该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对老师说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“谢谢”。——我想是的。在老师的帮助下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，我们取得了很大的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d9b9b132c?vcp=1&amp;pid=6bf3b03b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01852"/>
            <a:ext cx="11064240" cy="46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18ebc3873?vaa=1&amp;vcp=1&amp;pid=f7ee8ab53&amp;color=0,0,0&amp;vtp=1&amp;vaab=1&amp;bt=1&amp;bbb=1&amp;hb=1"/>
          <p:cNvSpPr/>
          <p:nvPr/>
        </p:nvSpPr>
        <p:spPr>
          <a:xfrm>
            <a:off x="539496" y="80048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Dongguan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Yangzhou.</a:t>
            </a:r>
            <a:endParaRPr lang="en-US" altLang="zh-CN" sz="2800" dirty="0"/>
          </a:p>
        </p:txBody>
      </p:sp>
      <p:sp>
        <p:nvSpPr>
          <p:cNvPr id="3" name="QC_5_AN.15_1#18ebc3873.blank?vaa=1&amp;vcp=1&amp;pid=f7ee8ab53&amp;color=0,0,0&amp;vpa=4&amp;vtp=1&amp;vaab=1"/>
          <p:cNvSpPr/>
          <p:nvPr/>
        </p:nvSpPr>
        <p:spPr>
          <a:xfrm>
            <a:off x="5682202" y="13462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3_2#18ebc3873.choices?vaa=1&amp;vcp=1&amp;pid=f7ee8ab53&amp;color=0,0,0&amp;vtp=1&amp;vaab=1&amp;bbb=1"/>
          <p:cNvSpPr/>
          <p:nvPr/>
        </p:nvSpPr>
        <p:spPr>
          <a:xfrm>
            <a:off x="539496" y="198742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837815" algn="l"/>
                <a:tab pos="57137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5_AS.1_1#18ebc3873?vaa=1&amp;vcp=1&amp;pid=f7ee8ab53&amp;color=0,0,0&amp;vtp=1&amp;vaab=1&amp;bbb=1&amp;hb=1"/>
          <p:cNvSpPr/>
          <p:nvPr/>
        </p:nvSpPr>
        <p:spPr>
          <a:xfrm>
            <a:off x="539496" y="2566225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当表示方位时，in表示“在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”，一个地点属于另一个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；to表示不接壤，常指隔海相望，一个与另一个互不相属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，中间有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隔开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；on表示相邻并接壤，一个与另一个接壤，互不相属。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at表示地点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,指空间位置上的某一点。根据地理常识可知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，马可波罗纪念馆在扬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州内部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，所以用介词in。句意：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马可波罗纪念馆位于扬州东关街东端。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be5bebc53?vaa=1&amp;vcp=1&amp;pid=f7ee8ab53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greener.</a:t>
            </a:r>
            <a:endParaRPr lang="en-US" altLang="zh-CN" sz="2800" dirty="0"/>
          </a:p>
        </p:txBody>
      </p:sp>
      <p:sp>
        <p:nvSpPr>
          <p:cNvPr id="3" name="QC_5_AN.19_1#be5bebc53.blank?vaa=1&amp;vcp=1&amp;pid=f7ee8ab53&amp;color=0,0,0&amp;vpa=5&amp;vtp=1&amp;vaab=1"/>
          <p:cNvSpPr/>
          <p:nvPr/>
        </p:nvSpPr>
        <p:spPr>
          <a:xfrm>
            <a:off x="8423942" y="12161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be5bebc53.choices?vaa=1&amp;vcp=1&amp;pid=f7ee8ab53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1853" algn="l"/>
                <a:tab pos="7605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5_AS.1_1#be5bebc53?vaa=1&amp;vcp=1&amp;pid=f7ee8ab53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by意为“乘；坐”，后接交通工具，表示乘坐某种交通工具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；on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；in意为“在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里面”。根据bike（自行车）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此处指乘坐交通工具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bike意为“骑自行车”。句意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：我们可以骑自行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车去上学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，使我们的城市更环保。故答案为A。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7bd556af1?sp=1&amp;vaa=1&amp;vcp=1&amp;pid=f7ee8ab53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endParaRPr lang="en-US" altLang="zh-CN" sz="2800" dirty="0"/>
          </a:p>
        </p:txBody>
      </p:sp>
      <p:sp>
        <p:nvSpPr>
          <p:cNvPr id="3" name="QC_5_AN.23_1#7bd556af1.blank?vaa=1&amp;vcp=1&amp;pid=f7ee8ab53&amp;color=0,0,0&amp;vpa=6&amp;vtp=1&amp;vaab=1"/>
          <p:cNvSpPr/>
          <p:nvPr/>
        </p:nvSpPr>
        <p:spPr>
          <a:xfrm>
            <a:off x="4383627" y="21436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7bd556af1.choices?vaa=1&amp;vcp=1&amp;pid=f7ee8ab53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377353" algn="l"/>
                <a:tab pos="74151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C_5_AS.1_1#7bd556af1?vaa=1&amp;vcp=1&amp;pid=f7ee8ab53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旁边”；across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对面”；in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前面”。根据上下文可知，“我”看不见球员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，是因为一个高个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子男士站在了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“我”前面。句意：——你看排球比赛开心吗？——不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个高个子男士站在我面前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。我根本看不见球员。故答案为C。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2e6979c4e?sp=1&amp;vaa=1&amp;vcp=1&amp;pid=f7ee8ab53&amp;color=0,0,0&amp;vtp=1&amp;vaab=1&amp;bt=1&amp;bbb=1"/>
          <p:cNvSpPr/>
          <p:nvPr/>
        </p:nvSpPr>
        <p:spPr>
          <a:xfrm>
            <a:off x="539496" y="1560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（2023·辽宁阜新·中考）—What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  <a:endParaRPr lang="en-US" altLang="zh-CN" sz="2800" dirty="0"/>
          </a:p>
        </p:txBody>
      </p:sp>
      <p:sp>
        <p:nvSpPr>
          <p:cNvPr id="3" name="QC_5_AN.27_1#2e6979c4e.blank?vaa=1&amp;vcp=1&amp;pid=f7ee8ab53&amp;color=0,0,0&amp;vpa=7&amp;vtp=1&amp;vaab=1"/>
          <p:cNvSpPr/>
          <p:nvPr/>
        </p:nvSpPr>
        <p:spPr>
          <a:xfrm>
            <a:off x="9008014" y="15298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5_2#2e6979c4e.choices?vaa=1&amp;vcp=1&amp;pid=f7ee8ab53&amp;color=0,0,0&amp;vtp=1&amp;vaab=1&amp;bbb=1"/>
          <p:cNvSpPr/>
          <p:nvPr/>
        </p:nvSpPr>
        <p:spPr>
          <a:xfrm>
            <a:off x="539496" y="2827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37815" algn="l"/>
                <a:tab pos="5637530" algn="l"/>
                <a:tab pos="8411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5" name="QC_5_AS.1_1#2e6979c4e?vaa=1&amp;vcp=1&amp;pid=f7ee8ab53&amp;color=0,0,0&amp;vtp=1&amp;vaab=1&amp;bbb=1&amp;h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表示在具体的某一天或具体某一天的上午/下午/晚上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，要用介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on。rainy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days意为“下雨天”，前面要用介词on。句意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：——在下雨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天你经常做什么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？——画一些画。故答案为D。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a8691ee0d?vaa=1&amp;vcp=1&amp;pid=f7ee8ab53&amp;color=0,0,0&amp;vtp=1&amp;vaab=1&amp;bt=1&amp;bbb=1&amp;hb=1"/>
          <p:cNvSpPr/>
          <p:nvPr/>
        </p:nvSpPr>
        <p:spPr>
          <a:xfrm>
            <a:off x="539496" y="9060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（2023·江苏常州·中考）My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Changzhou.</a:t>
            </a:r>
            <a:endParaRPr lang="en-US" altLang="zh-CN" sz="2800" dirty="0"/>
          </a:p>
        </p:txBody>
      </p:sp>
      <p:sp>
        <p:nvSpPr>
          <p:cNvPr id="3" name="QC_5_AN.31_1#a8691ee0d.blank?vaa=1&amp;vcp=1&amp;pid=f7ee8ab53&amp;color=0,0,0&amp;vpa=8&amp;vtp=1&amp;vaab=1"/>
          <p:cNvSpPr/>
          <p:nvPr/>
        </p:nvSpPr>
        <p:spPr>
          <a:xfrm>
            <a:off x="4709065" y="15232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9_2#a8691ee0d.choices?vaa=1&amp;vcp=1&amp;pid=f7ee8ab53&amp;color=0,0,0&amp;vtp=1&amp;vaab=1&amp;bbb=1"/>
          <p:cNvSpPr/>
          <p:nvPr/>
        </p:nvSpPr>
        <p:spPr>
          <a:xfrm>
            <a:off x="539496" y="2821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336290" algn="l"/>
                <a:tab pos="6037580" algn="l"/>
                <a:tab pos="8929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.including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C.except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.till</a:t>
            </a:r>
            <a:endParaRPr lang="en-US" altLang="zh-CN" sz="2800" dirty="0"/>
          </a:p>
        </p:txBody>
      </p:sp>
      <p:sp>
        <p:nvSpPr>
          <p:cNvPr id="5" name="QC_5_AS.1_1#a8691ee0d?vaa=1&amp;vcp=1&amp;pid=f7ee8ab53&amp;color=0,0,0&amp;vtp=1&amp;vaab=1&amp;bbb=1&amp;hb=1"/>
          <p:cNvSpPr/>
          <p:nvPr/>
        </p:nvSpPr>
        <p:spPr>
          <a:xfrm>
            <a:off x="539496" y="34514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including“包括”；since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“自从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以来”；except“除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之外”，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表示不包括其后的成分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till“直到”。根据句意可知，“我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”父亲去年没有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回南京过年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，所以此处应用介词except。句意：除了去年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，我父亲每年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都回南京过年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，因为当时他在常州工作很忙。故答案为C。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6811d7c98?vcp=1&amp;pid=f7ee8ab53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学习至此，请完成第30讲备考练习（第251页）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bed8f3b9.fixed?vcp=1&amp;pid=e31aef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bbed8f3b9.fixed?vcp=1&amp;pid=e31aefabe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第30讲备考练习（介词）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33_1#36520c379?vaa=1&amp;vcp=1&amp;pid=aa58cadb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36520c379.bracket?vaa=1&amp;vcp=1&amp;pid=aa58cadba&amp;color=0,0,0&amp;vpa=9&amp;vtp=1&amp;vaab=1"/>
          <p:cNvSpPr/>
          <p:nvPr/>
        </p:nvSpPr>
        <p:spPr>
          <a:xfrm>
            <a:off x="5383752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3_2#36520c379.choices?vaa=1&amp;vcp=1&amp;pid=aa58cadba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6" name="QC_6_BD.35_1#000ac9962?vaa=1&amp;vcp=1&amp;pid=aa58cadba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（2024·河北·中考改编）Hurry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Nancy!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36_1#000ac9962.bracket?vaa=1&amp;vcp=1&amp;pid=aa58cadba&amp;color=0,0,0&amp;vpa=10&amp;vtp=1&amp;vaab=1"/>
          <p:cNvSpPr/>
          <p:nvPr/>
        </p:nvSpPr>
        <p:spPr>
          <a:xfrm>
            <a:off x="4240752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35_2#000ac9962.choices?vaa=1&amp;vcp=1&amp;pid=aa58cadba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032d74432?vaa=1&amp;vcp=1&amp;pid=aa58cadba&amp;color=0,0,0&amp;vtp=1&amp;vaab=1&amp;bbb=1&amp;hb=1">
            <a:extLst>
              <a:ext uri="{FF2B5EF4-FFF2-40B4-BE49-F238E27FC236}">
                <a16:creationId xmlns:a16="http://schemas.microsoft.com/office/drawing/2014/main" id="{CEB11BF9-1049-F3D3-8A04-7334F4CCD2E9}"/>
              </a:ext>
            </a:extLst>
          </p:cNvPr>
          <p:cNvSpPr/>
          <p:nvPr/>
        </p:nvSpPr>
        <p:spPr>
          <a:xfrm>
            <a:off x="539496" y="2507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7_2#032d74432.choices?vaa=1&amp;vcp=1&amp;pid=aa58cadba&amp;color=0,0,0&amp;vtp=1&amp;vaab=1&amp;bbb=1">
            <a:extLst>
              <a:ext uri="{FF2B5EF4-FFF2-40B4-BE49-F238E27FC236}">
                <a16:creationId xmlns:a16="http://schemas.microsoft.com/office/drawing/2014/main" id="{37C38218-C866-1934-D749-624647EF371A}"/>
              </a:ext>
            </a:extLst>
          </p:cNvPr>
          <p:cNvSpPr/>
          <p:nvPr/>
        </p:nvSpPr>
        <p:spPr>
          <a:xfrm>
            <a:off x="539496" y="37778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B.Between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.During</a:t>
            </a:r>
            <a:endParaRPr lang="en-US" altLang="zh-CN" sz="2800" dirty="0"/>
          </a:p>
        </p:txBody>
      </p:sp>
      <p:sp>
        <p:nvSpPr>
          <p:cNvPr id="4" name="QC_6_AN.38_1#032d74432.bracket?vaa=1&amp;vcp=1&amp;pid=aa58cadba&amp;color=0,0,0&amp;vpa=11&amp;vtp=1&amp;vaab=1">
            <a:extLst>
              <a:ext uri="{FF2B5EF4-FFF2-40B4-BE49-F238E27FC236}">
                <a16:creationId xmlns:a16="http://schemas.microsoft.com/office/drawing/2014/main" id="{592D468E-7A6B-40E7-5F4E-9677F05DA0AB}"/>
              </a:ext>
            </a:extLst>
          </p:cNvPr>
          <p:cNvSpPr/>
          <p:nvPr/>
        </p:nvSpPr>
        <p:spPr>
          <a:xfrm>
            <a:off x="7258589" y="31417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2216007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0cf85e407?sp=1&amp;vaa=1&amp;vcp=1&amp;pid=aa58cadba&amp;color=0,0,0&amp;vtp=1&amp;vaab=1&amp;bt=1&amp;bbb=1&amp;hb=1"/>
          <p:cNvSpPr/>
          <p:nvPr/>
        </p:nvSpPr>
        <p:spPr>
          <a:xfrm>
            <a:off x="539496" y="792289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（2024·山东东营·中考改编）Jack: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thunders（打雷）,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lightning（闪电）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thunder?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Ha-ha!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joke!(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cf85e407.bracket?vaa=1&amp;vcp=1&amp;pid=aa58cadba&amp;color=0,0,0&amp;vpa=12&amp;vtp=1&amp;vaab=1"/>
          <p:cNvSpPr/>
          <p:nvPr/>
        </p:nvSpPr>
        <p:spPr>
          <a:xfrm>
            <a:off x="10392747" y="1955473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9_2#0cf85e407.choices?vaa=1&amp;vcp=1&amp;pid=aa58cadba&amp;color=0,0,0&amp;vtp=1&amp;vaab=1&amp;bbb=1"/>
          <p:cNvSpPr/>
          <p:nvPr/>
        </p:nvSpPr>
        <p:spPr>
          <a:xfrm>
            <a:off x="539496" y="255904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A.before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B.opposite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C.beside</a:t>
            </a:r>
            <a:endParaRPr lang="en-US" altLang="zh-CN" sz="2800" dirty="0"/>
          </a:p>
        </p:txBody>
      </p:sp>
      <p:sp>
        <p:nvSpPr>
          <p:cNvPr id="5" name="QC_6_BD.41_1#7d79fd417?vaa=1&amp;vcp=1&amp;pid=aa58cadba&amp;color=0,0,0&amp;vtp=1&amp;vaab=1&amp;bbb=1&amp;hb=1"/>
          <p:cNvSpPr/>
          <p:nvPr/>
        </p:nvSpPr>
        <p:spPr>
          <a:xfrm>
            <a:off x="539496" y="314001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“Growth”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2023”.(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3_1#7d79fd417.bracket?vaa=1&amp;vcp=1&amp;pid=aa58cadba&amp;color=0,0,0&amp;vpa=13&amp;vtp=1&amp;vaab=1"/>
          <p:cNvSpPr/>
          <p:nvPr/>
        </p:nvSpPr>
        <p:spPr>
          <a:xfrm>
            <a:off x="4808505" y="372706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1_2#7d79fd417.choices?vaa=1&amp;vcp=1&amp;pid=aa58cadba&amp;color=0,0,0&amp;vtp=1&amp;vaab=1&amp;bbb=1"/>
          <p:cNvSpPr/>
          <p:nvPr/>
        </p:nvSpPr>
        <p:spPr>
          <a:xfrm>
            <a:off x="539496" y="432720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B.after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8" name="QC_6_AS.2_1#7d79fd417?vaa=1&amp;vcp=1&amp;pid=aa58cadba&amp;color=0,0,0&amp;vtp=1&amp;vaab=1&amp;bbb=1"/>
          <p:cNvSpPr/>
          <p:nvPr/>
        </p:nvSpPr>
        <p:spPr>
          <a:xfrm>
            <a:off x="539496" y="491426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“把某物命名为”，是固定搭配。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305eee4.fixed?vcp=1&amp;pid=e31aefa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介词</a:t>
            </a:r>
            <a:endParaRPr lang="en-US" altLang="zh-CN" sz="4000" dirty="0"/>
          </a:p>
        </p:txBody>
      </p:sp>
      <p:sp>
        <p:nvSpPr>
          <p:cNvPr id="3" name="C_4_BD#b4305eee4.fixed?vcp=1&amp;pid=e31aefab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5992e2fdd?sp=1&amp;vaa=1&amp;vcp=1&amp;pid=aa58cadba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（2024·四川凉山州·中考）—Maria.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992e2fdd.bracket?vaa=1&amp;vcp=1&amp;pid=aa58cadba&amp;color=0,0,0&amp;vpa=14&amp;vtp=1&amp;vaab=1"/>
          <p:cNvSpPr/>
          <p:nvPr/>
        </p:nvSpPr>
        <p:spPr>
          <a:xfrm>
            <a:off x="9850913" y="17383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5_2#5992e2fdd.choices?vaa=1&amp;vcp=1&amp;pid=aa58cadba&amp;color=0,0,0&amp;vtp=1&amp;vaab=1&amp;bbb=1"/>
          <p:cNvSpPr/>
          <p:nvPr/>
        </p:nvSpPr>
        <p:spPr>
          <a:xfrm>
            <a:off x="539496" y="23179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B.without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6_BD.47_1#59087fadc?vaa=1&amp;vcp=1&amp;pid=aa58cadba&amp;color=0,0,0&amp;vtp=1&amp;vaab=1&amp;bbb=1&amp;hb=1"/>
          <p:cNvSpPr/>
          <p:nvPr/>
        </p:nvSpPr>
        <p:spPr>
          <a:xfrm>
            <a:off x="539496" y="28988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website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59087fadc.bracket?vaa=1&amp;vcp=1&amp;pid=aa58cadba&amp;color=0,0,0&amp;vpa=15&amp;vtp=1&amp;vaab=1"/>
          <p:cNvSpPr/>
          <p:nvPr/>
        </p:nvSpPr>
        <p:spPr>
          <a:xfrm>
            <a:off x="5994940" y="34859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7_2#59087fadc.choices?vaa=1&amp;vcp=1&amp;pid=aa58cadba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endParaRPr lang="en-US" altLang="zh-CN" sz="2800" dirty="0"/>
          </a:p>
        </p:txBody>
      </p:sp>
      <p:sp>
        <p:nvSpPr>
          <p:cNvPr id="8" name="QC_6_BD.49_1#121211cd8?vaa=1&amp;vcp=1&amp;pid=aa58cadba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Chang’e-6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0_1#121211cd8.bracket?vaa=1&amp;vcp=1&amp;pid=aa58cadba&amp;color=0,0,0&amp;vpa=16&amp;vtp=1&amp;vaab=1"/>
          <p:cNvSpPr/>
          <p:nvPr/>
        </p:nvSpPr>
        <p:spPr>
          <a:xfrm>
            <a:off x="5477415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49_2#121211cd8.choices?vaa=1&amp;vcp=1&amp;pid=aa58cadba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d54e5427d?sp=1&amp;vaa=1&amp;vcp=1&amp;pid=aa58cadba&amp;color=0,0,0&amp;vtp=1&amp;vaab=1&amp;bt=1&amp;bb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（2024·福建·中考）—May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54e5427d.bracket?vaa=1&amp;vcp=1&amp;pid=aa58cadba&amp;color=0,0,0&amp;vpa=17&amp;vtp=1&amp;vaab=1"/>
          <p:cNvSpPr/>
          <p:nvPr/>
        </p:nvSpPr>
        <p:spPr>
          <a:xfrm>
            <a:off x="8398352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1_2#d54e5427d.choices?vaa=1&amp;vcp=1&amp;pid=aa58cadba&amp;color=0,0,0&amp;vtp=1&amp;vaab=1&amp;bbb=1"/>
          <p:cNvSpPr/>
          <p:nvPr/>
        </p:nvSpPr>
        <p:spPr>
          <a:xfrm>
            <a:off x="539496" y="2815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endParaRPr lang="en-US" altLang="zh-CN" sz="2800" dirty="0"/>
          </a:p>
        </p:txBody>
      </p:sp>
      <p:sp>
        <p:nvSpPr>
          <p:cNvPr id="5" name="QC_6_BD.53_1#341572cbe?vaa=1&amp;vcp=1&amp;pid=aa58cadba&amp;color=0,0,0&amp;vtp=1&amp;vaab=1&amp;bbb=1&amp;hb=1"/>
          <p:cNvSpPr/>
          <p:nvPr/>
        </p:nvSpPr>
        <p:spPr>
          <a:xfrm>
            <a:off x="539496" y="34445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4_1#341572cbe.bracket?vaa=1&amp;vcp=1&amp;pid=aa58cadba&amp;color=0,0,0&amp;vpa=18&amp;vtp=1&amp;vaab=1"/>
          <p:cNvSpPr/>
          <p:nvPr/>
        </p:nvSpPr>
        <p:spPr>
          <a:xfrm>
            <a:off x="4753515" y="40788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3_2#341572cbe.choices?vaa=1&amp;vcp=1&amp;pid=aa58cadba&amp;color=0,0,0&amp;vtp=1&amp;vaab=1&amp;bbb=1"/>
          <p:cNvSpPr/>
          <p:nvPr/>
        </p:nvSpPr>
        <p:spPr>
          <a:xfrm>
            <a:off x="539496" y="4713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d14323183?sp=1&amp;vaa=1&amp;vcp=1&amp;pid=aa58cadba&amp;color=0,0,0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7_1#d14323183.bracket?vaa=1&amp;vcp=1&amp;pid=aa58cadba&amp;color=0,0,0&amp;vpa=19&amp;vtp=1&amp;vaab=1"/>
          <p:cNvSpPr/>
          <p:nvPr/>
        </p:nvSpPr>
        <p:spPr>
          <a:xfrm>
            <a:off x="5443505" y="31456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5_2#d14323183.choices?vaa=1&amp;vcp=1&amp;pid=aa58cadba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2220" algn="l"/>
                <a:tab pos="73558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C_6_AS.1_1#d14323183?vaa=1&amp;vcp=1&amp;pid=aa58cadba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for通常与一段时间连用;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使某人想起某事”，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是固定搭配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9_1#b39d5b5de?vaa=1&amp;vcp=1&amp;pid=aa58cadba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（2024·江苏宿迁·中考改编）Fan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Jinshi,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1938,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devoted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Dunhuang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heritage.(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39d5b5de.bracket?vaa=1&amp;vcp=1&amp;pid=aa58cadba&amp;color=0,0,0&amp;vpa=20&amp;vtp=1&amp;vaab=1"/>
          <p:cNvSpPr/>
          <p:nvPr/>
        </p:nvSpPr>
        <p:spPr>
          <a:xfrm>
            <a:off x="10314528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9_2#b39d5b5de.choices?vaa=1&amp;vcp=1&amp;pid=aa58cadba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6_BD.61_1#0605542b5?sp=1&amp;vaa=1&amp;vcp=1&amp;pid=aa58cadba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（2024·黑龙江绥化·中考）—I’m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0605542b5.bracket?vaa=1&amp;vcp=1&amp;pid=aa58cadba&amp;color=0,0,0&amp;vpa=21&amp;vtp=1&amp;vaab=1"/>
          <p:cNvSpPr/>
          <p:nvPr/>
        </p:nvSpPr>
        <p:spPr>
          <a:xfrm>
            <a:off x="8658702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1_2#0605542b5.choices?vaa=1&amp;vcp=1&amp;pid=aa58cadba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endParaRPr lang="en-US" altLang="zh-CN" sz="2800" dirty="0"/>
          </a:p>
        </p:txBody>
      </p:sp>
      <p:sp>
        <p:nvSpPr>
          <p:cNvPr id="8" name="QC_6_BD.63_1#a1276dea0?vaa=1&amp;vcp=1&amp;pid=aa58cadba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（2023·湖南株洲·中考）China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launched（发射）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Shenzhou-16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4_1#a1276dea0.bracket?vaa=1&amp;vcp=1&amp;pid=aa58cadba&amp;color=0,0,0&amp;vpa=22&amp;vtp=1&amp;vaab=1"/>
          <p:cNvSpPr/>
          <p:nvPr/>
        </p:nvSpPr>
        <p:spPr>
          <a:xfrm>
            <a:off x="9439814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63_2#a1276dea0.choices?vaa=1&amp;vcp=1&amp;pid=aa58cadba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819219ec3?sp=1&amp;vaa=1&amp;vcp=1&amp;pid=aa58cadba&amp;color=0,0,0&amp;vtp=1&amp;vaab=1&amp;bt=1&amp;bbb=1&amp;hb=1"/>
          <p:cNvSpPr/>
          <p:nvPr/>
        </p:nvSpPr>
        <p:spPr>
          <a:xfrm>
            <a:off x="539496" y="79514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（2023·云南·中考改编）—Hi,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19219ec3.bracket?vaa=1&amp;vcp=1&amp;pid=aa58cadba&amp;color=0,0,0&amp;vpa=23&amp;vtp=1&amp;vaab=1"/>
          <p:cNvSpPr/>
          <p:nvPr/>
        </p:nvSpPr>
        <p:spPr>
          <a:xfrm>
            <a:off x="7065931" y="197910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5_2#819219ec3.choices?vaa=1&amp;vcp=1&amp;pid=aa58cadba&amp;color=0,0,0&amp;vtp=1&amp;vaab=1&amp;bbb=1"/>
          <p:cNvSpPr/>
          <p:nvPr/>
        </p:nvSpPr>
        <p:spPr>
          <a:xfrm>
            <a:off x="539496" y="255866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5" name="QC_6_BD.67_1#29a320ae4?sp=1&amp;vaa=1&amp;vcp=1&amp;pid=aa58cadba&amp;color=0,0,0&amp;vtp=1&amp;vaab=1&amp;bbb=1"/>
          <p:cNvSpPr/>
          <p:nvPr/>
        </p:nvSpPr>
        <p:spPr>
          <a:xfrm>
            <a:off x="539496" y="313963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（2023·辽宁大连·中考改编）—How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9_1#29a320ae4.bracket?vaa=1&amp;vcp=1&amp;pid=aa58cadba&amp;color=0,0,0&amp;vpa=24&amp;vtp=1&amp;vaab=1"/>
          <p:cNvSpPr/>
          <p:nvPr/>
        </p:nvSpPr>
        <p:spPr>
          <a:xfrm>
            <a:off x="4380452" y="37266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67_2#29a320ae4.choices?vaa=1&amp;vcp=1&amp;pid=aa58cadba&amp;color=0,0,0&amp;vtp=1&amp;vaab=1&amp;bbb=1"/>
          <p:cNvSpPr/>
          <p:nvPr/>
        </p:nvSpPr>
        <p:spPr>
          <a:xfrm>
            <a:off x="539496" y="43268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</a:t>
            </a:r>
            <a:endParaRPr lang="en-US" altLang="zh-CN" sz="2800" dirty="0"/>
          </a:p>
        </p:txBody>
      </p:sp>
      <p:sp>
        <p:nvSpPr>
          <p:cNvPr id="8" name="QC_6_AS.2_1#29a320ae4?vaa=1&amp;vcp=1&amp;pid=aa58cadba&amp;color=0,0,0&amp;vtp=1&amp;vaab=1&amp;bbb=1&amp;hb=1"/>
          <p:cNvSpPr/>
          <p:nvPr/>
        </p:nvSpPr>
        <p:spPr>
          <a:xfrm>
            <a:off x="539496" y="490778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for后接一段时间，表示时间的长短，常用于完成时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，与延续性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动词连用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1_1#fe31ba842?vaa=1&amp;vcp=1&amp;pid=aa58cadba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（2023·江苏南通·中考改编）Shenzhou-16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e31ba842.bracket?vaa=1&amp;vcp=1&amp;pid=aa58cadba&amp;color=0,0,0&amp;vpa=25&amp;vtp=1&amp;vaab=1"/>
          <p:cNvSpPr/>
          <p:nvPr/>
        </p:nvSpPr>
        <p:spPr>
          <a:xfrm>
            <a:off x="7136353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1_2#fe31ba842.choices?vaa=1&amp;vcp=1&amp;pid=aa58cadba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endParaRPr lang="en-US" altLang="zh-CN" sz="2800" dirty="0"/>
          </a:p>
        </p:txBody>
      </p:sp>
      <p:sp>
        <p:nvSpPr>
          <p:cNvPr id="5" name="QC_6_BD.73_1#a6eaa1c4c?vaa=1&amp;vcp=1&amp;pid=aa58cadba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（2023·福建·中考）The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a6eaa1c4c.bracket?vaa=1&amp;vcp=1&amp;pid=aa58cadba&amp;color=0,0,0&amp;vpa=26&amp;vtp=1&amp;vaab=1"/>
          <p:cNvSpPr/>
          <p:nvPr/>
        </p:nvSpPr>
        <p:spPr>
          <a:xfrm>
            <a:off x="2617438" y="31223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3_2#a6eaa1c4c.choices?vaa=1&amp;vcp=1&amp;pid=aa58cadba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endParaRPr lang="en-US" altLang="zh-CN" sz="2800" dirty="0"/>
          </a:p>
        </p:txBody>
      </p:sp>
      <p:sp>
        <p:nvSpPr>
          <p:cNvPr id="8" name="QC_6_BD.75_1#b4388b7b5?vaa=1&amp;vcp=1&amp;pid=aa58cadba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76_1#b4388b7b5.bracket?vaa=1&amp;vcp=1&amp;pid=aa58cadba&amp;color=0,0,0&amp;vpa=27&amp;vtp=1&amp;vaab=1"/>
          <p:cNvSpPr/>
          <p:nvPr/>
        </p:nvSpPr>
        <p:spPr>
          <a:xfrm>
            <a:off x="4530693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75_2#b4388b7b5.choices?vaa=1&amp;vcp=1&amp;pid=aa58cadba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5f474b431?sp=1&amp;vaa=1&amp;vcp=1&amp;pid=aa58cadba&amp;color=0,0,0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（2023·湖北十堰·中考改编）—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f474b431.bracket?vaa=1&amp;vcp=1&amp;pid=aa58cadba&amp;color=0,0,0&amp;vpa=28&amp;vtp=1&amp;vaab=1"/>
          <p:cNvSpPr/>
          <p:nvPr/>
        </p:nvSpPr>
        <p:spPr>
          <a:xfrm>
            <a:off x="5047202" y="17636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7_2#5f474b431.choices?vaa=1&amp;vcp=1&amp;pid=aa58cadba&amp;color=0,0,0&amp;vtp=1&amp;vaab=1&amp;bbb=1"/>
          <p:cNvSpPr/>
          <p:nvPr/>
        </p:nvSpPr>
        <p:spPr>
          <a:xfrm>
            <a:off x="539496" y="23605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endParaRPr lang="en-US" altLang="zh-CN" sz="2800" dirty="0"/>
          </a:p>
        </p:txBody>
      </p:sp>
      <p:sp>
        <p:nvSpPr>
          <p:cNvPr id="5" name="QC_6_BD.79_1#1da809c76?vaa=1&amp;vcp=1&amp;pid=aa58cadba&amp;color=0,0,0&amp;vtp=1&amp;vaab=1&amp;bbb=1&amp;hb=1"/>
          <p:cNvSpPr/>
          <p:nvPr/>
        </p:nvSpPr>
        <p:spPr>
          <a:xfrm>
            <a:off x="539496" y="29574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（2023·安徽·中考）Do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da809c76.bracket?vaa=1&amp;vcp=1&amp;pid=aa58cadba&amp;color=0,0,0&amp;vpa=29&amp;vtp=1&amp;vaab=1"/>
          <p:cNvSpPr/>
          <p:nvPr/>
        </p:nvSpPr>
        <p:spPr>
          <a:xfrm>
            <a:off x="8839739" y="35571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9_2#1da809c76.choices?vaa=1&amp;vcp=1&amp;pid=aa58cadba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.like</a:t>
            </a:r>
            <a:endParaRPr lang="en-US" altLang="zh-CN" sz="2800" dirty="0"/>
          </a:p>
        </p:txBody>
      </p:sp>
      <p:sp>
        <p:nvSpPr>
          <p:cNvPr id="8" name="QC_6_BD.81_1#7ac38d6e5?vaa=1&amp;vcp=1&amp;pid=aa58cadba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（2023·江苏镇江·中考改编）Dance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2_1#7ac38d6e5.bracket?vaa=1&amp;vcp=1&amp;pid=aa58cadba&amp;color=0,0,0&amp;vpa=30&amp;vtp=1&amp;vaab=1"/>
          <p:cNvSpPr/>
          <p:nvPr/>
        </p:nvSpPr>
        <p:spPr>
          <a:xfrm>
            <a:off x="8656289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81_2#7ac38d6e5.choices?vaa=1&amp;vcp=1&amp;pid=aa58cadba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.towards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3_1#a92e42d59?vaa=1&amp;vcp=1&amp;pid=aa58cadba&amp;color=0,0,0&amp;vtp=1&amp;vaab=1&amp;bt=1&amp;bbb=1&amp;hb=1"/>
          <p:cNvSpPr/>
          <p:nvPr/>
        </p:nvSpPr>
        <p:spPr>
          <a:xfrm>
            <a:off x="539496" y="554400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（2023·江苏连云港·中考改编）The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instrument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EyeHarp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disabled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92e42d59.bracket?vaa=1&amp;vcp=1&amp;pid=aa58cadba&amp;color=0,0,0&amp;vpa=31&amp;vtp=1&amp;vaab=1"/>
          <p:cNvSpPr/>
          <p:nvPr/>
        </p:nvSpPr>
        <p:spPr>
          <a:xfrm>
            <a:off x="10138314" y="10751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3_2#a92e42d59.choices?vaa=1&amp;vcp=1&amp;pid=aa58cadba&amp;color=0,0,0&amp;vtp=1&amp;vaab=1&amp;bbb=1"/>
          <p:cNvSpPr/>
          <p:nvPr/>
        </p:nvSpPr>
        <p:spPr>
          <a:xfrm>
            <a:off x="539496" y="16279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6_BD.85_1#ea770cfdd?sp=1&amp;vaa=1&amp;vcp=1&amp;pid=aa58cadba&amp;color=0,0,0&amp;vtp=1&amp;vaab=1&amp;bbb=1&amp;hb=1"/>
          <p:cNvSpPr/>
          <p:nvPr/>
        </p:nvSpPr>
        <p:spPr>
          <a:xfrm>
            <a:off x="539496" y="2140312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（2023·四川泸州·中考改编）—Congratulations!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ea770cfdd.bracket?vaa=1&amp;vcp=1&amp;pid=aa58cadba&amp;color=0,0,0&amp;vpa=32&amp;vtp=1&amp;vaab=1"/>
          <p:cNvSpPr/>
          <p:nvPr/>
        </p:nvSpPr>
        <p:spPr>
          <a:xfrm>
            <a:off x="1516603" y="37278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5_2#ea770cfdd.choices?vaa=1&amp;vcp=1&amp;pid=aa58cadba&amp;color=0,0,0&amp;vtp=1&amp;vaab=1&amp;bbb=1"/>
          <p:cNvSpPr/>
          <p:nvPr/>
        </p:nvSpPr>
        <p:spPr>
          <a:xfrm>
            <a:off x="539496" y="42695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8" name="QC_6_BD.87_1#f7b91ddd4?vaa=1&amp;vcp=1&amp;pid=aa58cadba&amp;color=0,0,0&amp;vtp=1&amp;vaab=1&amp;bbb=1&amp;hb=1"/>
          <p:cNvSpPr/>
          <p:nvPr/>
        </p:nvSpPr>
        <p:spPr>
          <a:xfrm>
            <a:off x="539496" y="47819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（2023·辽宁抚顺·中考改编）The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8_1#f7b91ddd4.bracket?vaa=1&amp;vcp=1&amp;pid=aa58cadba&amp;color=0,0,0&amp;vpa=33&amp;vtp=1&amp;vaab=1"/>
          <p:cNvSpPr/>
          <p:nvPr/>
        </p:nvSpPr>
        <p:spPr>
          <a:xfrm>
            <a:off x="6056852" y="53026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87_2#f7b91ddd4.choices?vaa=1&amp;vcp=1&amp;pid=aa58cadba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B.along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.over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9_1#0a6a0a86a?vaa=1&amp;vcp=1&amp;pid=aa58cadba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（2023·湖北武汉·中考改编）Please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a6a0a86a.bracket?vaa=1&amp;vcp=1&amp;pid=aa58cadba&amp;color=0,0,0&amp;vpa=34&amp;vtp=1&amp;vaab=1"/>
          <p:cNvSpPr/>
          <p:nvPr/>
        </p:nvSpPr>
        <p:spPr>
          <a:xfrm>
            <a:off x="9469978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9_2#0a6a0a86a.choices?vaa=1&amp;vcp=1&amp;pid=aa58cadba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.without</a:t>
            </a:r>
            <a:endParaRPr lang="en-US" altLang="zh-CN" sz="2800" dirty="0"/>
          </a:p>
        </p:txBody>
      </p:sp>
      <p:sp>
        <p:nvSpPr>
          <p:cNvPr id="5" name="QC_6_BD.91_1#651a6725d?vaa=1&amp;vcp=1&amp;pid=aa58cadba&amp;color=0,0,0&amp;vtp=1&amp;vaab=1&amp;bbb=1&amp;hb=1"/>
          <p:cNvSpPr/>
          <p:nvPr/>
        </p:nvSpPr>
        <p:spPr>
          <a:xfrm>
            <a:off x="539496" y="23146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（2023·江苏扬州·中考改编）We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51a6725d.bracket?vaa=1&amp;vcp=1&amp;pid=aa58cadba&amp;color=0,0,0&amp;vpa=35&amp;vtp=1&amp;vaab=1"/>
          <p:cNvSpPr/>
          <p:nvPr/>
        </p:nvSpPr>
        <p:spPr>
          <a:xfrm>
            <a:off x="7633939" y="29017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1_2#651a6725d.choices?vaa=1&amp;vcp=1&amp;pid=aa58cadba&amp;color=0,0,0&amp;vtp=1&amp;vaab=1&amp;bbb=1"/>
          <p:cNvSpPr/>
          <p:nvPr/>
        </p:nvSpPr>
        <p:spPr>
          <a:xfrm>
            <a:off x="539496" y="35018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C_6_BD.93_1#6c520c8fd?vaa=1&amp;vcp=1&amp;pid=aa58cadba&amp;color=0,0,0&amp;vtp=1&amp;vaab=1&amp;bbb=1&amp;hb=1"/>
          <p:cNvSpPr/>
          <p:nvPr/>
        </p:nvSpPr>
        <p:spPr>
          <a:xfrm>
            <a:off x="539496" y="408284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newly-built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94_1#6c520c8fd.bracket?vaa=1&amp;vcp=1&amp;pid=aa58cadba&amp;color=0,0,0&amp;vpa=36&amp;vtp=1&amp;vaab=1"/>
          <p:cNvSpPr/>
          <p:nvPr/>
        </p:nvSpPr>
        <p:spPr>
          <a:xfrm>
            <a:off x="2700878" y="52668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93_2#6c520c8fd.choices?vaa=1&amp;vcp=1&amp;pid=aa58cadba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5_1#71fb8504f?vaa=1&amp;vcp=1&amp;pid=aa58cadba&amp;color=0,0,0&amp;vtp=1&amp;vaab=1&amp;bt=1&amp;bbb=1&amp;h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（2023·山东东营·中考改编）Bees（蜜蜂）can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1fb8504f.bracket?vaa=1&amp;vcp=1&amp;pid=aa58cadba&amp;color=0,0,0&amp;vpa=37&amp;vtp=1&amp;vaab=1"/>
          <p:cNvSpPr/>
          <p:nvPr/>
        </p:nvSpPr>
        <p:spPr>
          <a:xfrm>
            <a:off x="8174513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5_2#71fb8504f.choices?vaa=1&amp;vcp=1&amp;pid=aa58cadba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B.Without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.Except</a:t>
            </a:r>
            <a:endParaRPr lang="en-US" altLang="zh-CN" sz="2800" dirty="0"/>
          </a:p>
        </p:txBody>
      </p:sp>
      <p:sp>
        <p:nvSpPr>
          <p:cNvPr id="5" name="QC_6_BD.97_1#830b24f00?sp=1&amp;vaa=1&amp;vcp=1&amp;pid=aa58cadba&amp;color=0,0,0&amp;vtp=1&amp;vaab=1&amp;bbb=1&amp;hb=1"/>
          <p:cNvSpPr/>
          <p:nvPr/>
        </p:nvSpPr>
        <p:spPr>
          <a:xfrm>
            <a:off x="539496" y="27991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（2023·四川凉山州·中考）—The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Chengdu-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Kunming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Railway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December,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Chengdu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Xichang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8_1#830b24f00.bracket?vaa=1&amp;vcp=1&amp;pid=aa58cadba&amp;color=0,0,0&amp;vpa=38&amp;vtp=1&amp;vaab=1"/>
          <p:cNvSpPr/>
          <p:nvPr/>
        </p:nvSpPr>
        <p:spPr>
          <a:xfrm>
            <a:off x="9057228" y="47288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7_2#830b24f00.choices?vaa=1&amp;vcp=1&amp;pid=aa58cadba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.between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6051de08?vcp=1&amp;pid=b4305eee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介词是英语中最活跃的词类之一，特别是一些常用介词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，它们的搭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配力特别强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，可用来表示多种不同的意思。在这一讲中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，主要与大家一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起复习最常用的介词的含义及它们用法上的区别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bcd2f8abb?sp=1&amp;vaa=1&amp;vcp=1&amp;pid=aa58cadba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（2023·湖南益阳·中考）—Where’s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cd2f8abb.bracket?vaa=1&amp;vcp=1&amp;pid=aa58cadba&amp;color=0,0,0&amp;vpa=39&amp;vtp=1&amp;vaab=1"/>
          <p:cNvSpPr/>
          <p:nvPr/>
        </p:nvSpPr>
        <p:spPr>
          <a:xfrm>
            <a:off x="7419944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9_2#bcd2f8abb.choices?vaa=1&amp;vcp=1&amp;pid=aa58cadba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B.between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.behind</a:t>
            </a:r>
            <a:endParaRPr lang="en-US" altLang="zh-CN" sz="2800" dirty="0"/>
          </a:p>
        </p:txBody>
      </p:sp>
      <p:sp>
        <p:nvSpPr>
          <p:cNvPr id="5" name="QC_6_BD.101_1#79e25509f?vaa=1&amp;vcp=1&amp;pid=aa58cadba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（2023·江苏徐州·中考改编）No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9e25509f.bracket?vaa=1&amp;vcp=1&amp;pid=aa58cadba&amp;color=0,0,0&amp;vpa=40&amp;vtp=1&amp;vaab=1"/>
          <p:cNvSpPr/>
          <p:nvPr/>
        </p:nvSpPr>
        <p:spPr>
          <a:xfrm>
            <a:off x="3472402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1_2#79e25509f.choices?vaa=1&amp;vcp=1&amp;pid=aa58cadba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endParaRPr lang="en-US" altLang="zh-CN" sz="2800" dirty="0"/>
          </a:p>
        </p:txBody>
      </p:sp>
      <p:sp>
        <p:nvSpPr>
          <p:cNvPr id="8" name="QC_6_BD.103_1#39112fc71?vaa=1&amp;vcp=1&amp;pid=aa58cadba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（2023·河北·中考改编）Many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04_1#39112fc71.bracket?vaa=1&amp;vcp=1&amp;pid=aa58cadba&amp;color=0,0,0&amp;vpa=41&amp;vtp=1&amp;vaab=1"/>
          <p:cNvSpPr/>
          <p:nvPr/>
        </p:nvSpPr>
        <p:spPr>
          <a:xfrm>
            <a:off x="1102265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03_2#39112fc71.choices?vaa=1&amp;vcp=1&amp;pid=aa58cadba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5_1#db5d1c948?vaa=1&amp;vcp=1&amp;pid=aa58cadba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（2023·黑龙江齐齐哈尔·中考）Bill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winner.(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b5d1c948.bracket?vaa=1&amp;vcp=1&amp;pid=aa58cadba&amp;color=0,0,0&amp;vpa=42&amp;vtp=1&amp;vaab=1"/>
          <p:cNvSpPr/>
          <p:nvPr/>
        </p:nvSpPr>
        <p:spPr>
          <a:xfrm>
            <a:off x="7723156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5_2#db5d1c948.choices?vaa=1&amp;vcp=1&amp;pid=aa58cadba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.ahead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C_6_BD.107_1#4270d3075?vaa=1&amp;vcp=1&amp;pid=aa58cadba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impolite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4270d3075.bracket?vaa=1&amp;vcp=1&amp;pid=aa58cadba&amp;color=0,0,0&amp;vpa=43&amp;vtp=1&amp;vaab=1"/>
          <p:cNvSpPr/>
          <p:nvPr/>
        </p:nvSpPr>
        <p:spPr>
          <a:xfrm>
            <a:off x="2505614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7_2#4270d3075.choices?vaa=1&amp;vcp=1&amp;pid=aa58cadba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8" name="QC_6_BD.109_1#befbad21b?vaa=1&amp;vcp=1&amp;pid=aa58cadba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0_1#befbad21b.bracket?vaa=1&amp;vcp=1&amp;pid=aa58cadba&amp;color=0,0,0&amp;vpa=44&amp;vtp=1&amp;vaab=1"/>
          <p:cNvSpPr/>
          <p:nvPr/>
        </p:nvSpPr>
        <p:spPr>
          <a:xfrm>
            <a:off x="4023265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09_2#befbad21b.choices?vaa=1&amp;vcp=1&amp;pid=aa58cadba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d3e84fbd8?vaa=1&amp;vcp=1&amp;pid=aa58cadba&amp;color=0,0,0&amp;vtp=1&amp;vaab=1&amp;bt=1&amp;bbb=1&amp;hb=1"/>
          <p:cNvSpPr/>
          <p:nvPr/>
        </p:nvSpPr>
        <p:spPr>
          <a:xfrm>
            <a:off x="539496" y="1215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（2022·江苏无锡·中考改编）Our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3e84fbd8.bracket?vaa=1&amp;vcp=1&amp;pid=aa58cadba&amp;color=0,0,0&amp;vpa=45&amp;vtp=1&amp;vaab=1"/>
          <p:cNvSpPr/>
          <p:nvPr/>
        </p:nvSpPr>
        <p:spPr>
          <a:xfrm>
            <a:off x="7160164" y="18503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1_2#d3e84fbd8.choices?vaa=1&amp;vcp=1&amp;pid=aa58cadba&amp;color=0,0,0&amp;vtp=1&amp;vaab=1&amp;bbb=1"/>
          <p:cNvSpPr/>
          <p:nvPr/>
        </p:nvSpPr>
        <p:spPr>
          <a:xfrm>
            <a:off x="539496" y="24912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5" name="QC_6_BD.113_1#328d15fac?sp=1&amp;vaa=1&amp;vcp=1&amp;pid=aa58cadba&amp;color=0,0,0&amp;vtp=1&amp;vaab=1&amp;bbb=1&amp;hb=1"/>
          <p:cNvSpPr/>
          <p:nvPr/>
        </p:nvSpPr>
        <p:spPr>
          <a:xfrm>
            <a:off x="539496" y="3120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（2022·贵州黔东南州·中考改编）—Ms.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4_1#328d15fac.bracket?vaa=1&amp;vcp=1&amp;pid=aa58cadba&amp;color=0,0,0&amp;vpa=46&amp;vtp=1&amp;vaab=1"/>
          <p:cNvSpPr/>
          <p:nvPr/>
        </p:nvSpPr>
        <p:spPr>
          <a:xfrm>
            <a:off x="8914288" y="44027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3_2#328d15fac.choices?vaa=1&amp;vcp=1&amp;pid=aa58cadba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5_1#c90961f7b?sp=1&amp;vaa=1&amp;vcp=1&amp;pid=aa58cadba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（2022·黑龙江齐齐哈尔·中考）—Why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reduction”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policy（“双减”政策）,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90961f7b.bracket?vaa=1&amp;vcp=1&amp;pid=aa58cadba&amp;color=0,0,0&amp;vpa=47&amp;vtp=1&amp;vaab=1"/>
          <p:cNvSpPr/>
          <p:nvPr/>
        </p:nvSpPr>
        <p:spPr>
          <a:xfrm>
            <a:off x="2265903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5_2#c90961f7b.choices?vaa=1&amp;vcp=1&amp;pid=aa58cadba&amp;color=0,0,0&amp;vtp=1&amp;vaab=1&amp;bbb=1"/>
          <p:cNvSpPr/>
          <p:nvPr/>
        </p:nvSpPr>
        <p:spPr>
          <a:xfrm>
            <a:off x="539496" y="3462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C_6_BD.117_1#689b90af2?vaa=1&amp;vcp=1&amp;pid=aa58cadba&amp;color=0,0,0&amp;vtp=1&amp;vaab=1&amp;bbb=1&amp;hb=1"/>
          <p:cNvSpPr/>
          <p:nvPr/>
        </p:nvSpPr>
        <p:spPr>
          <a:xfrm>
            <a:off x="539496" y="40915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（2022·新疆生产建设兵团中考改编）Poems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Juyi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8_1#689b90af2.bracket?vaa=1&amp;vcp=1&amp;pid=aa58cadba&amp;color=0,0,0&amp;vpa=48&amp;vtp=1&amp;vaab=1"/>
          <p:cNvSpPr/>
          <p:nvPr/>
        </p:nvSpPr>
        <p:spPr>
          <a:xfrm>
            <a:off x="10107264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7_2#689b90af2.choices?vaa=1&amp;vcp=1&amp;pid=aa58cadba&amp;color=0,0,0&amp;vtp=1&amp;vaab=1&amp;bbb=1"/>
          <p:cNvSpPr/>
          <p:nvPr/>
        </p:nvSpPr>
        <p:spPr>
          <a:xfrm>
            <a:off x="539496" y="536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89736be?sp=1&amp;vcp=1&amp;pid=b4305eee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一、与时间连用的介词</a:t>
            </a:r>
            <a:endParaRPr lang="en-US" altLang="zh-CN" sz="3200" dirty="0"/>
          </a:p>
        </p:txBody>
      </p:sp>
      <p:sp>
        <p:nvSpPr>
          <p:cNvPr id="3" name="P_6_BD#bf5aed519?vcp=1&amp;pid=f689736be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与时间连用的介词有at,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“在”，用来表示在具体的时刻或年龄。如：at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12:30,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“在”，用来表示在具体的某一天或特定某一天的上午、下午或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晚上。如：on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September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10th等。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f5aed519?sp=1&amp;vcp=1&amp;pid=f689736be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“在”，用来表示在比一天长的时间（如：在某月、某季节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、某学期、某世纪等）或泛指在上午、下午或晚上。如：in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October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/afternoon/evening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期间”，用来表示在某一段特定的时间之内。如：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“持续”，since“自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以来”，常用于现在完成时中。for后接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一个时间段，since后接一个时间点（或指时间的分界线）或表示时间点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的时间状语从句。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c498f73f?sp=1&amp;vcp=1&amp;pid=b4305eee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二、表示地点、方位的介词</a:t>
            </a:r>
            <a:endParaRPr lang="en-US" altLang="zh-CN" sz="3200" dirty="0"/>
          </a:p>
        </p:txBody>
      </p:sp>
      <p:sp>
        <p:nvSpPr>
          <p:cNvPr id="3" name="P_6_BD#9f4de96b1?vcp=1&amp;pid=6c498f73f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表示地点、方位的介词有at,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towards,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below等。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4400</Words>
  <Application>Microsoft Office PowerPoint</Application>
  <PresentationFormat>宽屏</PresentationFormat>
  <Paragraphs>826</Paragraphs>
  <Slides>63</Slides>
  <Notes>62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2024-11-19T09:33:53Z</dcterms:created>
  <dcterms:modified xsi:type="dcterms:W3CDTF">2025-07-25T08:36:30Z</dcterms:modified>
  <cp:category/>
  <cp:contentStatus/>
</cp:coreProperties>
</file>