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327" r:id="rId36"/>
    <p:sldId id="292" r:id="rId37"/>
    <p:sldId id="293" r:id="rId38"/>
    <p:sldId id="329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30" r:id="rId49"/>
    <p:sldId id="303" r:id="rId50"/>
    <p:sldId id="304" r:id="rId51"/>
    <p:sldId id="332" r:id="rId52"/>
    <p:sldId id="333" r:id="rId53"/>
    <p:sldId id="334" r:id="rId54"/>
    <p:sldId id="305" r:id="rId55"/>
    <p:sldId id="306" r:id="rId56"/>
    <p:sldId id="307" r:id="rId57"/>
    <p:sldId id="335" r:id="rId58"/>
    <p:sldId id="336" r:id="rId59"/>
    <p:sldId id="308" r:id="rId60"/>
    <p:sldId id="309" r:id="rId61"/>
    <p:sldId id="337" r:id="rId62"/>
    <p:sldId id="338" r:id="rId63"/>
    <p:sldId id="350" r:id="rId64"/>
    <p:sldId id="339" r:id="rId65"/>
    <p:sldId id="310" r:id="rId66"/>
    <p:sldId id="311" r:id="rId67"/>
    <p:sldId id="312" r:id="rId68"/>
    <p:sldId id="340" r:id="rId69"/>
    <p:sldId id="341" r:id="rId70"/>
    <p:sldId id="343" r:id="rId71"/>
    <p:sldId id="313" r:id="rId72"/>
    <p:sldId id="344" r:id="rId73"/>
    <p:sldId id="345" r:id="rId74"/>
    <p:sldId id="314" r:id="rId75"/>
    <p:sldId id="346" r:id="rId76"/>
    <p:sldId id="315" r:id="rId77"/>
    <p:sldId id="316" r:id="rId78"/>
    <p:sldId id="317" r:id="rId79"/>
    <p:sldId id="318" r:id="rId80"/>
    <p:sldId id="348" r:id="rId81"/>
    <p:sldId id="319" r:id="rId82"/>
    <p:sldId id="320" r:id="rId83"/>
    <p:sldId id="321" r:id="rId84"/>
    <p:sldId id="322" r:id="rId85"/>
    <p:sldId id="323" r:id="rId86"/>
    <p:sldId id="349" r:id="rId87"/>
  </p:sldIdLst>
  <p:sldSz cx="12192000" cy="6858000"/>
  <p:notesSz cx="6858000" cy="12192000"/>
  <p:custDataLst>
    <p:tags r:id="rId8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gs" Target="tags/tag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0d92eb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724E41B-18C7-4DB7-9054-B092460B932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0d92eb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6A5DFF6-9005-44B7-B392-1B9EBE90CA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4f3a6b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b9762b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2ef9021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4003ab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4f3a6b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b9762b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a2ef9021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34003ab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认识地区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AD6ABDB-3EFB-62FD-BDA6-92A0DF75AE4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9EF6197-ECEA-4C0C-91C2-AC63FCEF64D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145A430-47EB-4E8B-A800-F9AA78EFEA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4f3a6b5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6b9762b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2ef9021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4003ab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4f3a6b5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46b9762b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a2ef9021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534003ab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42806B05-2319-8F68-0E9C-6781A17B6C5A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_1#9f73c977e?sp=1&amp;vaa=1&amp;vcp=1&amp;vis=1&amp;pid=39b1036d0&amp;color=0,0,0&amp;mp=1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11" name="QB_6_BD.4_2#9f73c977e?colgroup=2,4,21&amp;vaa=1&amp;vcp=1&amp;vis=1&amp;pid=39b1036d0&amp;color=0,0,0&amp;mp=1&amp;vtp=1&amp;vaab=1&amp;bbb=1&amp;hb=1"/>
          <p:cNvGraphicFramePr>
            <a:graphicFrameLocks noGrp="1"/>
          </p:cNvGraphicFramePr>
          <p:nvPr/>
        </p:nvGraphicFramePr>
        <p:xfrm>
          <a:off x="539496" y="1157396"/>
          <a:ext cx="11073384" cy="521964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1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9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448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纵列分布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地势北高南低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平原多分布在河流中下游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河流中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下游地区是人口稠密区和重要农业区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地形崎岖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山岭众多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多火山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：印度尼西亚是世界上火山最多的国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被称为“火山国”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48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雨季分明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以热带雨林气候为主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终年高温多雨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（上游在我国境内称澜沧江）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萨尔温江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洛瓦底江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6_AN.5_1#9f73c977e.blank?vaa=1&amp;vcp=1&amp;vis=1&amp;pid=39b1036d0&amp;color=0,0,0&amp;mp=1&amp;vpa=3&amp;vtp=1&amp;vaab=1&amp;bbb=1"/>
          <p:cNvSpPr/>
          <p:nvPr/>
        </p:nvSpPr>
        <p:spPr>
          <a:xfrm>
            <a:off x="4387111" y="1149522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山河相间</a:t>
            </a:r>
            <a:endParaRPr lang="en-US" altLang="zh-CN" sz="2800" dirty="0"/>
          </a:p>
        </p:txBody>
      </p:sp>
      <p:sp>
        <p:nvSpPr>
          <p:cNvPr id="5" name="QB_6_AN.6_1#9f73c977e.blank?vaa=1&amp;vcp=1&amp;vis=1&amp;pid=39b1036d0&amp;color=0,0,0&amp;mp=1&amp;vpa=4&amp;vtp=1&amp;vaab=1&amp;bbb=1"/>
          <p:cNvSpPr/>
          <p:nvPr/>
        </p:nvSpPr>
        <p:spPr>
          <a:xfrm>
            <a:off x="4031511" y="4311570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6" name="QB_6_AN.7_1#9f73c977e.blank?vaa=1&amp;vcp=1&amp;vis=1&amp;pid=39b1036d0&amp;color=0,0,0&amp;mp=1&amp;vpa=5&amp;vtp=1&amp;vaab=1&amp;bbb=1"/>
          <p:cNvSpPr/>
          <p:nvPr/>
        </p:nvSpPr>
        <p:spPr>
          <a:xfrm>
            <a:off x="2831615" y="535614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湄公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ef3273f3?sp=1&amp;vcp=1&amp;pid=39b1036d0&amp;color=0,0,0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3.经济</a:t>
            </a:r>
            <a:endParaRPr lang="en-US" altLang="zh-CN" sz="2800" dirty="0"/>
          </a:p>
        </p:txBody>
      </p:sp>
      <p:graphicFrame>
        <p:nvGraphicFramePr>
          <p:cNvPr id="13" name="P_6_BD#1ef3273f3?colgroup=2,3,23&amp;vcp=1&amp;pid=39b1036d0&amp;color=0,0,0&amp;vtp=1&amp;vaab=1&amp;bbb=1&amp;hb=1"/>
          <p:cNvGraphicFramePr>
            <a:graphicFrameLocks noGrp="1"/>
          </p:cNvGraphicFramePr>
          <p:nvPr/>
        </p:nvGraphicFramePr>
        <p:xfrm>
          <a:off x="539496" y="2636043"/>
          <a:ext cx="11114866" cy="2254188"/>
        </p:xfrm>
        <a:graphic>
          <a:graphicData uri="http://schemas.openxmlformats.org/drawingml/2006/table">
            <a:tbl>
              <a:tblPr/>
              <a:tblGrid>
                <a:gridCol w="1153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6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4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世界著名的稻米生产和出口地区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稻米出口国：泰国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越南等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热带经济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世界上天然橡胶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棕榈油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椰子和蕉麻纤维的最大产地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6_BD#1ef3273f3?colgroup=2,3,23&amp;vcp=1&amp;pid=39b1036d0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093594"/>
          <a:ext cx="11114866" cy="3375408"/>
        </p:xfrm>
        <a:graphic>
          <a:graphicData uri="http://schemas.openxmlformats.org/drawingml/2006/table">
            <a:tbl>
              <a:tblPr/>
              <a:tblGrid>
                <a:gridCol w="1153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157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马来西亚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锡矿产量世界第一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世界第二大棕榈油生产国与出口国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泰国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世界最大的天然橡胶生产国与出口国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菲律宾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世界最大的蕉麻纤维生产国与出口国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印度尼西亚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石油产量居东南亚首位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世界最大的椰子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棕榈油生产国与出口国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ef3273f3?colgroup=2,3,23&amp;vcp=1&amp;pid=39b1036d0&amp;color=0,0,0&amp;mp=1&amp;vtp=1&amp;vaab=1&amp;bt=1&amp;bbb=1"/>
          <p:cNvSpPr txBox="1"/>
          <p:nvPr/>
        </p:nvSpPr>
        <p:spPr>
          <a:xfrm>
            <a:off x="10936216" y="13851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6_BD#1ef3273f3?colgroup=2,26&amp;vcp=1&amp;pid=39b1036d0&amp;color=0,0,0&amp;vtp=1&amp;vaab=1&amp;bt=1&amp;bbb=1&amp;hb=1"/>
          <p:cNvGraphicFramePr>
            <a:graphicFrameLocks noGrp="1"/>
          </p:cNvGraphicFramePr>
          <p:nvPr/>
        </p:nvGraphicFramePr>
        <p:xfrm>
          <a:off x="539496" y="1206911"/>
          <a:ext cx="11112524" cy="4520124"/>
        </p:xfrm>
        <a:graphic>
          <a:graphicData uri="http://schemas.openxmlformats.org/drawingml/2006/table">
            <a:tbl>
              <a:tblPr/>
              <a:tblGrid>
                <a:gridCol w="1164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60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489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7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热带旅游胜地：迷人的热带海滨风光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不同类型的宗教建筑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多姿多彩的民俗风情等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著名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景点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缅甸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大金塔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泰国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大皇宫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曼谷水上市场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柬埔寨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吴哥窟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印度尼西亚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婆罗浮屠塔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巴厘岛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越南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下龙湾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新加坡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鱼尾狮公园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P_6_BD#1ef3273f3?colgroup=2,26&amp;vcp=1&amp;pid=39b1036d0&amp;color=0,0,0&amp;vtp=1&amp;vaab=1&amp;bt=1&amp;bbb=1"/>
          <p:cNvSpPr txBox="1"/>
          <p:nvPr/>
        </p:nvSpPr>
        <p:spPr>
          <a:xfrm>
            <a:off x="10933875" y="49850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ef3273f3?sp=1&amp;vcp=1&amp;pid=39b1036d0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4.海外华人、华侨分布集中的地区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东南亚是海外华人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、华侨分布最集中的地区，东南亚的华人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、华侨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主要来自我国广东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、福建两省。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4be1ab28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中东</a:t>
            </a:r>
            <a:endParaRPr lang="en-US" altLang="zh-CN" sz="3200" dirty="0"/>
          </a:p>
        </p:txBody>
      </p:sp>
      <p:sp>
        <p:nvSpPr>
          <p:cNvPr id="3" name="QB_6_BD.8_1#5c68aa341?sp=1&amp;vaa=1&amp;vcp=1&amp;vis=1&amp;pid=b4be1ab2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17" name="QB_6_BD.8_2#5c68aa341?colgroup=1,2,26&amp;vaa=1&amp;vcp=1&amp;vis=1&amp;pid=b4be1ab28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112681" cy="2230692"/>
        </p:xfrm>
        <a:graphic>
          <a:graphicData uri="http://schemas.openxmlformats.org/drawingml/2006/table">
            <a:tbl>
              <a:tblPr/>
              <a:tblGrid>
                <a:gridCol w="50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2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14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三洲五海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位于亚洲西南部和非洲东北部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非三大洲交界地带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位于阿拉伯海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黑海和里海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内陆湖）之间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沟通大西洋和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地理位置十分重要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B_6_AN.9_1#5c68aa341.blank?vaa=1&amp;vcp=1&amp;vis=1&amp;pid=b4be1ab28&amp;color=0,0,0&amp;vpa=6&amp;vtp=1&amp;vaab=1&amp;bbb=1"/>
          <p:cNvSpPr/>
          <p:nvPr/>
        </p:nvSpPr>
        <p:spPr>
          <a:xfrm>
            <a:off x="7717640" y="254328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</a:t>
            </a:r>
            <a:endParaRPr lang="en-US" altLang="zh-CN" sz="2800" dirty="0"/>
          </a:p>
        </p:txBody>
      </p:sp>
      <p:sp>
        <p:nvSpPr>
          <p:cNvPr id="6" name="QB_6_AN.10_1#5c68aa341.blank?vaa=1&amp;vcp=1&amp;vis=1&amp;pid=b4be1ab28&amp;color=0,0,0&amp;vpa=7&amp;vtp=1&amp;vaab=1&amp;bbb=1"/>
          <p:cNvSpPr/>
          <p:nvPr/>
        </p:nvSpPr>
        <p:spPr>
          <a:xfrm>
            <a:off x="7574765" y="308612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6_BD.11_1#5c68aa341?colgroup=1,2,3,22&amp;vaa=1&amp;vcp=1&amp;vis=1&amp;pid=b4be1ab2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09134"/>
          <a:ext cx="11091672" cy="4496628"/>
        </p:xfrm>
        <a:graphic>
          <a:graphicData uri="http://schemas.openxmlformats.org/drawingml/2006/table">
            <a:tbl>
              <a:tblPr/>
              <a:tblGrid>
                <a:gridCol w="51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7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要道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波斯湾的唯一出口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被称为“石油海峡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”“西方的海上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生命线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亚洲与欧洲的分界线之一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沟通了黑海和地中海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亚洲与非洲的分界线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是沟通大西洋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地中海和红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印度洋的便捷交通要道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西亚的大部分和非洲的埃及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识记中东的主要国家及其首都（面积最大的国家是沙特阿拉伯）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QB_6_AN.12_1#5c68aa341.blank?vaa=1&amp;vcp=1&amp;vis=1&amp;pid=b4be1ab28&amp;color=0,0,0&amp;mp=1&amp;vpa=8&amp;vtp=1&amp;vaab=1&amp;bbb=1&amp;hb=1"/>
          <p:cNvSpPr/>
          <p:nvPr/>
        </p:nvSpPr>
        <p:spPr>
          <a:xfrm>
            <a:off x="2107184" y="1212817"/>
            <a:ext cx="1381760" cy="10577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霍尔木兹</a:t>
            </a:r>
            <a:endParaRPr lang="en-US" altLang="zh-CN" sz="2800" dirty="0"/>
          </a:p>
        </p:txBody>
      </p:sp>
      <p:sp>
        <p:nvSpPr>
          <p:cNvPr id="4" name="QB_6_AN.13_1#5c68aa341.blank?vaa=1&amp;vcp=1&amp;vis=1&amp;pid=b4be1ab28&amp;color=0,0,0&amp;mp=1&amp;vpa=9&amp;vtp=1&amp;vaab=1&amp;bbb=1"/>
          <p:cNvSpPr/>
          <p:nvPr/>
        </p:nvSpPr>
        <p:spPr>
          <a:xfrm>
            <a:off x="2028603" y="233403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土耳其</a:t>
            </a:r>
            <a:endParaRPr lang="en-US" altLang="zh-CN" sz="2800" dirty="0"/>
          </a:p>
        </p:txBody>
      </p:sp>
      <p:sp>
        <p:nvSpPr>
          <p:cNvPr id="5" name="QB_6_AN.14_1#5c68aa341.blank?vaa=1&amp;vcp=1&amp;vis=1&amp;pid=b4be1ab28&amp;color=0,0,0&amp;mp=1&amp;vpa=10&amp;vtp=1&amp;vaab=1&amp;bbb=1"/>
          <p:cNvSpPr/>
          <p:nvPr/>
        </p:nvSpPr>
        <p:spPr>
          <a:xfrm>
            <a:off x="2028603" y="3455257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苏伊士</a:t>
            </a:r>
            <a:endParaRPr lang="en-US" altLang="zh-CN" sz="2800" dirty="0"/>
          </a:p>
        </p:txBody>
      </p:sp>
      <p:sp>
        <p:nvSpPr>
          <p:cNvPr id="2" name="QB_6_BD.11_1#5c68aa341?colgroup=1,2,3,22&amp;vaa=1&amp;vcp=1&amp;vis=1&amp;pid=b4be1ab28&amp;color=0,0,0&amp;mp=1&amp;vtp=1&amp;vaab=1&amp;bt=1&amp;bbb=1"/>
          <p:cNvSpPr txBox="1"/>
          <p:nvPr/>
        </p:nvSpPr>
        <p:spPr>
          <a:xfrm>
            <a:off x="10913023" y="5007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e88b1abe9?sp=1&amp;vaa=1&amp;vcp=1&amp;vis=1&amp;pid=b4be1ab28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</a:t>
            </a:r>
            <a:endParaRPr lang="en-US" altLang="zh-CN" sz="2800" dirty="0"/>
          </a:p>
        </p:txBody>
      </p:sp>
      <p:graphicFrame>
        <p:nvGraphicFramePr>
          <p:cNvPr id="19" name="QB_6_BD.15_2#e88b1abe9?colgroup=5,24&amp;vaa=1&amp;vcp=1&amp;vis=1&amp;pid=b4be1ab28&amp;color=0,0,0&amp;vtp=1&amp;vaab=1&amp;bbb=1"/>
          <p:cNvGraphicFramePr>
            <a:graphicFrameLocks noGrp="1"/>
          </p:cNvGraphicFramePr>
          <p:nvPr/>
        </p:nvGraphicFramePr>
        <p:xfrm>
          <a:off x="539496" y="1169908"/>
          <a:ext cx="11091672" cy="111379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8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终年高温少雨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8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地表河流稀少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水资源匮乏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1_1#e88b1abe9.blank?vaa=1&amp;vcp=1&amp;vis=1&amp;pid=b4be1ab28&amp;color=0,0,0&amp;vpa=11&amp;vtp=1&amp;vaab=1&amp;bbb=1"/>
          <p:cNvSpPr/>
          <p:nvPr/>
        </p:nvSpPr>
        <p:spPr>
          <a:xfrm>
            <a:off x="3181118" y="1155589"/>
            <a:ext cx="16811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5" name="QB_6_BD.17_1#804226e67?sp=1&amp;vaa=1&amp;vcp=1&amp;vis=1&amp;pid=b4be1ab28&amp;color=0,0,0&amp;vtp=1&amp;vaab=1&amp;bbb=1"/>
          <p:cNvSpPr/>
          <p:nvPr/>
        </p:nvSpPr>
        <p:spPr>
          <a:xfrm>
            <a:off x="539496" y="2414508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3.世界石油宝库</a:t>
            </a:r>
            <a:endParaRPr lang="en-US" altLang="zh-CN" sz="2800" dirty="0"/>
          </a:p>
        </p:txBody>
      </p:sp>
      <p:graphicFrame>
        <p:nvGraphicFramePr>
          <p:cNvPr id="37" name="QB_6_BD.17_2#804226e67?colgroup=7,22&amp;vaa=1&amp;vcp=1&amp;vis=1&amp;pid=b4be1ab28&amp;color=0,0,0&amp;vtp=1&amp;vaab=1&amp;bbb=1&amp;hb=1"/>
          <p:cNvGraphicFramePr>
            <a:graphicFrameLocks noGrp="1"/>
          </p:cNvGraphicFramePr>
          <p:nvPr/>
        </p:nvGraphicFramePr>
        <p:xfrm>
          <a:off x="539496" y="3020870"/>
          <a:ext cx="11082528" cy="3311398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8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油田特点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储量大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埋藏浅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出油多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油质好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80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集中分布在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及其沿岸地区（中东是世界上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石油储量最大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生产石油最多的地区）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880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主要产油国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沙特阿拉伯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伊拉克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科威特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阿拉伯联合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酋长国等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68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主要输往东亚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欧洲西部和北美洲等地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QB_6_AN.18_1#804226e67.blank?vaa=1&amp;vcp=1&amp;vis=1&amp;pid=b4be1ab28&amp;color=0,0,0&amp;vpa=12&amp;vtp=1&amp;vaab=1&amp;bbb=1"/>
          <p:cNvSpPr/>
          <p:nvPr/>
        </p:nvSpPr>
        <p:spPr>
          <a:xfrm>
            <a:off x="5161302" y="3581480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波斯湾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_1#07e91cd48?sp=1&amp;vaa=1&amp;vcp=1&amp;vis=1&amp;pid=b4be1ab28&amp;color=0,0,0&amp;vtp=1&amp;vaab=1&amp;bt=1&amp;bbb=1"/>
          <p:cNvSpPr/>
          <p:nvPr/>
        </p:nvSpPr>
        <p:spPr>
          <a:xfrm>
            <a:off x="539496" y="16711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4.人文环境</a:t>
            </a:r>
            <a:endParaRPr lang="en-US" altLang="zh-CN" sz="2800" dirty="0"/>
          </a:p>
        </p:txBody>
      </p:sp>
      <p:graphicFrame>
        <p:nvGraphicFramePr>
          <p:cNvPr id="20" name="QB_6_BD.19_2#07e91cd48?colgroup=3,25&amp;vaa=1&amp;vcp=1&amp;vis=1&amp;pid=b4be1ab28&amp;color=0,0,0&amp;vtp=1&amp;vaab=1&amp;bbb=1&amp;hb=1"/>
          <p:cNvGraphicFramePr>
            <a:graphicFrameLocks noGrp="1"/>
          </p:cNvGraphicFramePr>
          <p:nvPr/>
        </p:nvGraphicFramePr>
        <p:xfrm>
          <a:off x="539496" y="2352801"/>
          <a:ext cx="11232000" cy="2820672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居民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世界上阿拉伯人的主要聚居地之一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以白种人为主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中东是伊斯兰教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基督教和犹太教的发源地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大多数居民信仰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冲突不断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地理背景：战略要地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石油资源丰富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水资源匮乏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民族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宗教情况复杂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外部势力的干预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0_1#07e91cd48.blank?vaa=1&amp;vcp=1&amp;vis=1&amp;pid=b4be1ab28&amp;color=0,0,0&amp;vpa=13&amp;vtp=1&amp;vaab=1&amp;bbb=1"/>
          <p:cNvSpPr/>
          <p:nvPr/>
        </p:nvSpPr>
        <p:spPr>
          <a:xfrm>
            <a:off x="4999631" y="346741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c99c9323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欧洲西部</a:t>
            </a:r>
            <a:endParaRPr lang="en-US" altLang="zh-CN" sz="3200" dirty="0"/>
          </a:p>
        </p:txBody>
      </p:sp>
      <p:sp>
        <p:nvSpPr>
          <p:cNvPr id="3" name="QB_6_BD.21_1#728e9f457?sp=1&amp;vaa=1&amp;vcp=1&amp;vis=1&amp;pid=7c99c932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21" name="QB_6_BD.21_2#728e9f457?colgroup=2,27&amp;vaa=1&amp;vcp=1&amp;vis=1&amp;pid=7c99c9323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91672" cy="1687704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欧洲的西半部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北临北冰洋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西临大西洋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南临地中海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面积约占欧洲的一半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包括30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多个国家（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面积最大的是法国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面积最小的是梵蒂冈）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是世界上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国家最为集中的地区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22_1#728e9f457.blank?vaa=1&amp;vcp=1&amp;vis=1&amp;pid=7c99c9323&amp;color=0,0,0&amp;vpa=14&amp;vtp=1&amp;vaab=1&amp;bbb=1"/>
          <p:cNvSpPr/>
          <p:nvPr/>
        </p:nvSpPr>
        <p:spPr>
          <a:xfrm>
            <a:off x="7040395" y="306766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0475d20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a0475d20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a0475d20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_1#b65df448e?sp=1&amp;vaa=1&amp;vcp=1&amp;vis=1&amp;pid=7c99c9323&amp;color=0,0,0&amp;mp=1&amp;vtp=1&amp;vaab=1&amp;bt=1&amp;bbb=1"/>
          <p:cNvSpPr/>
          <p:nvPr/>
        </p:nvSpPr>
        <p:spPr>
          <a:xfrm>
            <a:off x="539496" y="16711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2.自然环境与农业</a:t>
            </a:r>
            <a:endParaRPr lang="en-US" altLang="zh-CN" sz="2800" dirty="0"/>
          </a:p>
        </p:txBody>
      </p:sp>
      <p:graphicFrame>
        <p:nvGraphicFramePr>
          <p:cNvPr id="22" name="QB_6_BD.23_2#b65df448e?colgroup=3,20,5&amp;vaa=1&amp;vcp=1&amp;vis=1&amp;pid=7c99c9323&amp;color=0,0,0&amp;mp=1&amp;vtp=1&amp;vaab=1&amp;bbb=1&amp;hb=1"/>
          <p:cNvGraphicFramePr>
            <a:graphicFrameLocks noGrp="1"/>
          </p:cNvGraphicFramePr>
          <p:nvPr/>
        </p:nvGraphicFramePr>
        <p:xfrm>
          <a:off x="539496" y="2352801"/>
          <a:ext cx="11082528" cy="282067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山地分布在北部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（如斯堪的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纳维亚山脉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）和南部（如阿尔卑斯山脉）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畜牧业与园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艺业发达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典型气候：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河流众多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河网稠密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水流平稳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主要有莱茵河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多瑙河等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4_1#b65df448e.blank?vaa=1&amp;vcp=1&amp;vis=1&amp;pid=7c99c9323&amp;color=0,0,0&amp;mp=1&amp;vpa=15&amp;vtp=1&amp;vaab=1&amp;bbb=1"/>
          <p:cNvSpPr/>
          <p:nvPr/>
        </p:nvSpPr>
        <p:spPr>
          <a:xfrm>
            <a:off x="3005350" y="2356484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5" name="QB_6_AN.25_1#b65df448e.blank?vaa=1&amp;vcp=1&amp;vis=1&amp;pid=7c99c9323&amp;color=0,0,0&amp;mp=1&amp;vpa=16&amp;vtp=1&amp;vaab=1&amp;bbb=1"/>
          <p:cNvSpPr/>
          <p:nvPr/>
        </p:nvSpPr>
        <p:spPr>
          <a:xfrm>
            <a:off x="3716550" y="3459670"/>
            <a:ext cx="20367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温带海洋性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18c53807?vcp=1&amp;pid=7c99c9323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方法技巧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欧洲西部的气候与农业</a:t>
            </a:r>
            <a:endParaRPr lang="en-US" altLang="zh-CN" sz="2800" dirty="0"/>
          </a:p>
        </p:txBody>
      </p:sp>
      <p:graphicFrame>
        <p:nvGraphicFramePr>
          <p:cNvPr id="24" name="P_6_BD#d18c53807?colgroup=2,2,24&amp;vcp=1&amp;pid=7c99c9323&amp;color=0,0,0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124000" cy="5000944"/>
        </p:xfrm>
        <a:graphic>
          <a:graphicData uri="http://schemas.openxmlformats.org/drawingml/2006/table">
            <a:tbl>
              <a:tblPr/>
              <a:tblGrid>
                <a:gridCol w="12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温带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海洋性气候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气候温凉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潮湿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多雨多雾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日照较少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虽然不利于农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作物的后期成熟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但是有利于多汁牧草的生长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草场广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欧洲西部许多国家畜牧业发达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畜牧业产值占农业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总产值的比重较高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荷兰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丹麦是著名的乳畜生产大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法国等国的畜牧业也较发达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地中海气候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园艺业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夏季炎热干燥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冬季温和多雨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欧洲西部的地中海沿岸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是重要的亚热带蔬菜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花卉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水果产区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园艺业发达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主要出产柑橘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柠檬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无花果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葡萄等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18c53807?sp=1&amp;vcp=1&amp;pid=7c99c9323&amp;color=0,0,0&amp;vtp=1&amp;vaab=1&amp;bt=1&amp;bbb=1"/>
          <p:cNvSpPr/>
          <p:nvPr/>
        </p:nvSpPr>
        <p:spPr>
          <a:xfrm>
            <a:off x="539496" y="16829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3.工业与旅游业</a:t>
            </a:r>
            <a:endParaRPr lang="en-US" altLang="zh-CN" sz="2800" dirty="0"/>
          </a:p>
        </p:txBody>
      </p:sp>
      <p:graphicFrame>
        <p:nvGraphicFramePr>
          <p:cNvPr id="25" name="P_6_BD#d18c53807?colgroup=1,5,22&amp;vcp=1&amp;pid=7c99c9323&amp;color=0,0,0&amp;vtp=1&amp;vaab=1&amp;bbb=1&amp;hb=1"/>
          <p:cNvGraphicFramePr>
            <a:graphicFrameLocks noGrp="1"/>
          </p:cNvGraphicFramePr>
          <p:nvPr/>
        </p:nvGraphicFramePr>
        <p:xfrm>
          <a:off x="539496" y="2364549"/>
          <a:ext cx="11112603" cy="2797176"/>
        </p:xfrm>
        <a:graphic>
          <a:graphicData uri="http://schemas.openxmlformats.org/drawingml/2006/table">
            <a:tbl>
              <a:tblPr/>
              <a:tblGrid>
                <a:gridCol w="1032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66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工业革命的发源地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济发展水平居世界前列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制造业发达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早期的工业中心多靠近煤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铁产地（如英国的伯明翰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德国的鲁尔区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工业大国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意大利等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d18c53807?colgroup=1,5,22&amp;vcp=1&amp;pid=7c99c932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72306"/>
          <a:ext cx="11073384" cy="5098356"/>
        </p:xfrm>
        <a:graphic>
          <a:graphicData uri="http://schemas.openxmlformats.org/drawingml/2006/table">
            <a:tbl>
              <a:tblPr/>
              <a:tblGrid>
                <a:gridCol w="713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6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37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 rowSpan="9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欧洲西部是世界上旅游业最发达的地区之一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旅游大国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意大利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西班牙等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著名旅游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景点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（或景观）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埃菲尔铁塔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凯旋门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卢浮宫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伦敦塔桥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白金汉宫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西班牙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地中海沿岸阳光沙滩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意大利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水城威尼斯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罗马古斗兽场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瑞士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阿尔卑斯山滑雪场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挪威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峡湾风光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荷兰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郁金香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6_BD#d18c53807?colgroup=1,5,22&amp;vcp=1&amp;pid=7c99c9323&amp;color=0,0,0&amp;mp=1&amp;vtp=1&amp;vaab=1&amp;bt=1&amp;bbb=1"/>
          <p:cNvSpPr txBox="1"/>
          <p:nvPr/>
        </p:nvSpPr>
        <p:spPr>
          <a:xfrm>
            <a:off x="10894735" y="3639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18c53807?sp=1&amp;vcp=1&amp;pid=7c99c9323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4.区域性国际组织——欧盟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欧洲联盟简称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“欧盟”，现有27个成员国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，总部设在比利时首都布鲁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塞尔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；多数国家使用统一的货币——欧元。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11cbd77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撒哈拉以南非洲</a:t>
            </a:r>
            <a:endParaRPr lang="en-US" altLang="zh-CN" sz="3200" dirty="0"/>
          </a:p>
        </p:txBody>
      </p:sp>
      <p:graphicFrame>
        <p:nvGraphicFramePr>
          <p:cNvPr id="28" name="QB_6_BD.26_1#95c201165?colgroup=4,25&amp;vaa=1&amp;vcp=1&amp;vis=1&amp;pid=3211cbd77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91672" cy="2242440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沙漠以南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绝大部分地处热带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形以高原为主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东临印度洋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西临大西洋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黑种人的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故乡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90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％以上的人口为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历史上长期遭受殖民统治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有着多种多样的语言和独特的文化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6_AN.27_1#95c201165.blank?vaa=1&amp;vcp=1&amp;vis=1&amp;pid=3211cbd77&amp;color=0,0,0&amp;vpa=17&amp;vtp=1&amp;vaab=1&amp;bbb=1"/>
          <p:cNvSpPr/>
          <p:nvPr/>
        </p:nvSpPr>
        <p:spPr>
          <a:xfrm>
            <a:off x="4520206" y="1328084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撒哈拉</a:t>
            </a:r>
            <a:endParaRPr lang="en-US" altLang="zh-CN" sz="2800" dirty="0"/>
          </a:p>
        </p:txBody>
      </p:sp>
      <p:sp>
        <p:nvSpPr>
          <p:cNvPr id="5" name="QB_6_AN.28_1#95c201165.blank?vaa=1&amp;vcp=1&amp;vis=1&amp;pid=3211cbd77&amp;color=0,0,0&amp;vpa=18&amp;vtp=1&amp;vaab=1"/>
          <p:cNvSpPr/>
          <p:nvPr/>
        </p:nvSpPr>
        <p:spPr>
          <a:xfrm>
            <a:off x="5231406" y="2449304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QB_6_BD.29_1#95c201165?colgroup=4,25&amp;vaa=1&amp;vcp=1&amp;vis=1&amp;pid=3211cbd7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27974"/>
          <a:ext cx="11091672" cy="3906648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自然资源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自然资源丰富：矿产资源（金刚石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的储量和产量均居世界首位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生物资源（咖啡树和油棕的原产地）丰富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由于历史上长期受殖民主义者占领和掠夺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本区许多国家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经济发展缓慢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出口初级农矿产品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进口工业制成品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成“单一商品经济”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在国际贸易中处于不利地位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进入21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经济得到快速发展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30_1#95c201165.blank?vaa=1&amp;vcp=1&amp;vis=1&amp;pid=3211cbd77&amp;color=0,0,0&amp;mp=1&amp;vpa=19&amp;vtp=1&amp;vaab=1&amp;bbb=1"/>
          <p:cNvSpPr/>
          <p:nvPr/>
        </p:nvSpPr>
        <p:spPr>
          <a:xfrm>
            <a:off x="8311157" y="1831657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黄金</a:t>
            </a:r>
            <a:endParaRPr lang="en-US" altLang="zh-CN" sz="2800" dirty="0"/>
          </a:p>
        </p:txBody>
      </p:sp>
      <p:sp>
        <p:nvSpPr>
          <p:cNvPr id="2" name="QB_6_BD.29_1#95c201165?colgroup=4,25&amp;vaa=1&amp;vcp=1&amp;vis=1&amp;pid=3211cbd77&amp;color=0,0,0&amp;mp=1&amp;vtp=1&amp;vaab=1&amp;bt=1&amp;bbb=1"/>
          <p:cNvSpPr txBox="1"/>
          <p:nvPr/>
        </p:nvSpPr>
        <p:spPr>
          <a:xfrm>
            <a:off x="10913023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QB_6_BD.31_1#95c201165?colgroup=4,25&amp;vaa=1&amp;vcp=1&amp;vis=1&amp;pid=3211cbd77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956782"/>
          <a:ext cx="11091672" cy="1649032"/>
        </p:xfrm>
        <a:graphic>
          <a:graphicData uri="http://schemas.openxmlformats.org/drawingml/2006/table">
            <a:tbl>
              <a:tblPr/>
              <a:tblGrid>
                <a:gridCol w="2527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4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粮食与环境问题突出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人口自然增长率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粮食短缺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饥饿贫穷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生态环境恶化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B_6_AN.32_1#95c201165.blank?vaa=1&amp;vcp=1&amp;vis=1&amp;pid=3211cbd77&amp;color=0,0,0&amp;mp=1&amp;vpa=20&amp;vtp=1&amp;vaab=1"/>
          <p:cNvSpPr/>
          <p:nvPr/>
        </p:nvSpPr>
        <p:spPr>
          <a:xfrm>
            <a:off x="5885456" y="3224371"/>
            <a:ext cx="6143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2" name="QB_6_BD.31_1#95c201165?colgroup=4,25&amp;vaa=1&amp;vcp=1&amp;vis=1&amp;pid=3211cbd77&amp;color=0,0,0&amp;mp=1&amp;vtp=1&amp;vaab=1&amp;bt=1&amp;bbb=1"/>
          <p:cNvSpPr txBox="1"/>
          <p:nvPr/>
        </p:nvSpPr>
        <p:spPr>
          <a:xfrm>
            <a:off x="10913023" y="22483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ae3d5523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极地地区</a:t>
            </a:r>
            <a:endParaRPr lang="en-US" altLang="zh-CN" sz="3200" dirty="0"/>
          </a:p>
        </p:txBody>
      </p:sp>
      <p:sp>
        <p:nvSpPr>
          <p:cNvPr id="3" name="QB_6_BD.33_1#0ddcd0a18?sp=1&amp;vaa=1&amp;vcp=1&amp;vis=1&amp;pid=1ae3d5523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31" name="QB_6_BD.33_2#0ddcd0a18?colgroup=4,4,20&amp;vaa=1&amp;vcp=1&amp;vis=1&amp;pid=1ae3d5523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91672" cy="2820672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8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圈以南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包括南极洲及其周边的海域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圈以北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包括北冰洋大部分及其周边的亚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北美三洲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部分地区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（格陵兰岛是世界上最大的岛屿）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34_1#0ddcd0a18.blank?vaa=1&amp;vcp=1&amp;vis=1&amp;pid=1ae3d5523&amp;color=0,0,0&amp;vpa=21&amp;vtp=1&amp;vaab=1&amp;bbb=1"/>
          <p:cNvSpPr/>
          <p:nvPr/>
        </p:nvSpPr>
        <p:spPr>
          <a:xfrm>
            <a:off x="5454926" y="194441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</a:t>
            </a:r>
            <a:endParaRPr lang="en-US" altLang="zh-CN" sz="2800" dirty="0"/>
          </a:p>
        </p:txBody>
      </p:sp>
      <p:sp>
        <p:nvSpPr>
          <p:cNvPr id="6" name="QB_6_AN.35_1#0ddcd0a18.blank?vaa=1&amp;vcp=1&amp;vis=1&amp;pid=1ae3d5523&amp;color=0,0,0&amp;vpa=22&amp;vtp=1&amp;vaab=1&amp;bbb=1"/>
          <p:cNvSpPr/>
          <p:nvPr/>
        </p:nvSpPr>
        <p:spPr>
          <a:xfrm>
            <a:off x="5454926" y="307738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6_1#4e02a4152?sp=1&amp;vaa=1&amp;vcp=1&amp;vis=1&amp;pid=1ae3d5523&amp;color=0,0,0&amp;vtp=1&amp;vaab=1&amp;bt=1&amp;bbb=1"/>
          <p:cNvSpPr/>
          <p:nvPr/>
        </p:nvSpPr>
        <p:spPr>
          <a:xfrm>
            <a:off x="539496" y="13996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2.自然环境与自然资源</a:t>
            </a:r>
            <a:endParaRPr lang="en-US" altLang="zh-CN" sz="2800" dirty="0"/>
          </a:p>
        </p:txBody>
      </p:sp>
      <p:graphicFrame>
        <p:nvGraphicFramePr>
          <p:cNvPr id="32" name="QB_6_BD.36_2#4e02a4152?colgroup=2,2,2,22&amp;vaa=1&amp;vcp=1&amp;vis=1&amp;pid=1ae3d5523&amp;color=0,0,0&amp;vtp=1&amp;vaab=1&amp;bbb=1&amp;hb=1"/>
          <p:cNvGraphicFramePr>
            <a:graphicFrameLocks noGrp="1"/>
          </p:cNvGraphicFramePr>
          <p:nvPr/>
        </p:nvGraphicFramePr>
        <p:xfrm>
          <a:off x="539496" y="2081307"/>
          <a:ext cx="11064240" cy="3363660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47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大部分为陆地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南极大陆覆盖着很厚的冰层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平均厚度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000多米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素有“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酷寒：世界上最寒冷的地区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被称为世界的“寒极”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干燥（降水稀少）：年平均降水量为55毫米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量最少的地方不足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5毫米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有地球上的“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之称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37_1#4e02a4152.blank?vaa=1&amp;vcp=1&amp;vis=1&amp;pid=1ae3d5523&amp;color=0,0,0&amp;vpa=23&amp;vtp=1&amp;vaab=1&amp;bbb=1"/>
          <p:cNvSpPr/>
          <p:nvPr/>
        </p:nvSpPr>
        <p:spPr>
          <a:xfrm>
            <a:off x="7672029" y="2623724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冰雪高原</a:t>
            </a:r>
            <a:endParaRPr lang="en-US" altLang="zh-CN" sz="2800" dirty="0"/>
          </a:p>
        </p:txBody>
      </p:sp>
      <p:sp>
        <p:nvSpPr>
          <p:cNvPr id="5" name="QB_6_AN.38_1#4e02a4152.blank?vaa=1&amp;vcp=1&amp;vis=1&amp;pid=1ae3d5523&amp;color=0,0,0&amp;vpa=24&amp;vtp=1&amp;vaab=1&amp;bbb=1"/>
          <p:cNvSpPr/>
          <p:nvPr/>
        </p:nvSpPr>
        <p:spPr>
          <a:xfrm>
            <a:off x="9450029" y="4329462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白色荒漠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4f3a6b56.fixed?vcp=1&amp;pid=c0d92ebd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认识地区</a:t>
            </a:r>
            <a:endParaRPr lang="en-US" altLang="zh-CN" sz="4000" dirty="0"/>
          </a:p>
        </p:txBody>
      </p:sp>
      <p:sp>
        <p:nvSpPr>
          <p:cNvPr id="3" name="C_4_BD#24f3a6b56.fixed?vcp=1&amp;pid=c0d92ebd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QB_6_BD.39_1#4e02a4152?colgroup=2,2,2,22&amp;vaa=1&amp;vcp=1&amp;vis=1&amp;pid=1ae3d552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16226"/>
          <a:ext cx="11064240" cy="3930144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47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烈风（多狂风）：世界上风速最大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风力最强劲的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年平均风速为17~18米/秒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最大风速可达100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被称为地球上的“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矿产资源：煤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石油等矿产资源储量丰富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生物资源：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代表动物）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磷虾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鲸等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固体淡水资源：地表覆盖着厚厚的冰雪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固体淡水资源储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40_1#4e02a4152.blank?vaa=1&amp;vcp=1&amp;vis=1&amp;pid=1ae3d5523&amp;color=0,0,0&amp;mp=1&amp;vpa=25&amp;vtp=1&amp;vaab=1&amp;bbb=1"/>
          <p:cNvSpPr/>
          <p:nvPr/>
        </p:nvSpPr>
        <p:spPr>
          <a:xfrm>
            <a:off x="7237054" y="2915411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风库</a:t>
            </a:r>
            <a:endParaRPr lang="en-US" altLang="zh-CN" sz="2800" dirty="0"/>
          </a:p>
        </p:txBody>
      </p:sp>
      <p:sp>
        <p:nvSpPr>
          <p:cNvPr id="4" name="QB_6_AN.41_1#4e02a4152.blank?vaa=1&amp;vcp=1&amp;vis=1&amp;pid=1ae3d5523&amp;color=0,0,0&amp;mp=1&amp;vpa=26&amp;vtp=1&amp;vaab=1&amp;bbb=1"/>
          <p:cNvSpPr/>
          <p:nvPr/>
        </p:nvSpPr>
        <p:spPr>
          <a:xfrm>
            <a:off x="4329199" y="404431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企鹅</a:t>
            </a:r>
            <a:endParaRPr lang="en-US" altLang="zh-CN" sz="2800" dirty="0"/>
          </a:p>
        </p:txBody>
      </p:sp>
      <p:sp>
        <p:nvSpPr>
          <p:cNvPr id="2" name="QB_6_BD.39_1#4e02a4152?colgroup=2,2,2,22&amp;vaa=1&amp;vcp=1&amp;vis=1&amp;pid=1ae3d5523&amp;color=0,0,0&amp;mp=1&amp;vtp=1&amp;vaab=1&amp;bt=1&amp;bbb=1"/>
          <p:cNvSpPr txBox="1"/>
          <p:nvPr/>
        </p:nvSpPr>
        <p:spPr>
          <a:xfrm>
            <a:off x="10885591" y="11078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B_6_BD.42_1#4e02a4152?colgroup=2,2,4,20&amp;vaa=1&amp;vcp=1&amp;vis=1&amp;pid=1ae3d552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12892"/>
          <a:ext cx="11064240" cy="5290442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889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3882">
                <a:tc rowSpan="6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大部分为海洋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38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严寒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但不像南极地区那样酷寒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比南极地区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4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风速远不及南极地区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388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降水量比南极地区高得多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一般年降水量在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～250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毫米之间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矿产资源：北冰洋大陆架有石油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沿岸地区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有色金属等资源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生物资源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（代表动物）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海豹等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6_AN.43_1#4e02a4152.blank?vaa=1&amp;vcp=1&amp;vis=1&amp;pid=1ae3d5523&amp;color=0,0,0&amp;mp=1&amp;vpa=27&amp;vtp=1&amp;vaab=1&amp;bbb=1"/>
          <p:cNvSpPr/>
          <p:nvPr/>
        </p:nvSpPr>
        <p:spPr>
          <a:xfrm>
            <a:off x="4301767" y="5792539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北极熊</a:t>
            </a:r>
            <a:endParaRPr lang="en-US" altLang="zh-CN" sz="2800" dirty="0"/>
          </a:p>
        </p:txBody>
      </p:sp>
      <p:sp>
        <p:nvSpPr>
          <p:cNvPr id="2" name="QB_6_BD.42_1#4e02a4152?colgroup=2,2,4,20&amp;vaa=1&amp;vcp=1&amp;vis=1&amp;pid=1ae3d5523&amp;color=0,0,0&amp;mp=1&amp;vtp=1&amp;vaab=1&amp;bt=1&amp;bbb=1"/>
          <p:cNvSpPr txBox="1"/>
          <p:nvPr/>
        </p:nvSpPr>
        <p:spPr>
          <a:xfrm>
            <a:off x="10885591" y="408628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4_1#e6620bd05?sp=1&amp;vaa=1&amp;vcp=1&amp;vis=1&amp;pid=1ae3d5523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3.极地科考与环境保护</a:t>
            </a:r>
            <a:endParaRPr lang="en-US" altLang="zh-CN" sz="2800" dirty="0"/>
          </a:p>
        </p:txBody>
      </p:sp>
      <p:graphicFrame>
        <p:nvGraphicFramePr>
          <p:cNvPr id="35" name="QB_6_BD.44_2#e6620bd05?colgroup=3,26&amp;vaa=1&amp;vcp=1&amp;vis=1&amp;pid=1ae3d5523&amp;color=0,0,0&amp;mp=1&amp;vtp=1&amp;vaab=1&amp;bbb=1&amp;hb=1"/>
          <p:cNvGraphicFramePr>
            <a:graphicFrameLocks noGrp="1"/>
          </p:cNvGraphicFramePr>
          <p:nvPr/>
        </p:nvGraphicFramePr>
        <p:xfrm>
          <a:off x="539496" y="1236009"/>
          <a:ext cx="11073384" cy="5012692"/>
        </p:xfrm>
        <a:graphic>
          <a:graphicData uri="http://schemas.openxmlformats.org/drawingml/2006/table">
            <a:tbl>
              <a:tblPr/>
              <a:tblGrid>
                <a:gridCol w="1435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35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极地地区独特的自然环境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为科学家们进行地质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天文等学科的科学研究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提供了领域广阔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的天然实验室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科考站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已建成五个科考站：长城站（1985年）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中山站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（1989年）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昆仑站（2009年）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泰山站（2014年）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站（2024）年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已建成一个科考站：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（2004年）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极地环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《南极条约》和《北极环境保护战略》等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45_1#e6620bd05.blank?vaa=1&amp;vcp=1&amp;vis=1&amp;pid=1ae3d5523&amp;color=0,0,0&amp;mp=1&amp;vpa=28&amp;vtp=1&amp;vaab=1&amp;bbb=1"/>
          <p:cNvSpPr/>
          <p:nvPr/>
        </p:nvSpPr>
        <p:spPr>
          <a:xfrm>
            <a:off x="5005389" y="4038963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5" name="QB_6_AN.46_1#e6620bd05.blank?vaa=1&amp;vcp=1&amp;vis=1&amp;pid=1ae3d5523&amp;color=0,0,0&amp;mp=1&amp;vpa=29&amp;vtp=1&amp;vaab=1&amp;bbb=1"/>
          <p:cNvSpPr/>
          <p:nvPr/>
        </p:nvSpPr>
        <p:spPr>
          <a:xfrm>
            <a:off x="7159774" y="4573570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2ef90213.fixed?vcp=1&amp;pid=c0d92ebd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认识地区</a:t>
            </a:r>
            <a:endParaRPr lang="en-US" altLang="zh-CN" sz="4000" dirty="0"/>
          </a:p>
        </p:txBody>
      </p:sp>
      <p:sp>
        <p:nvSpPr>
          <p:cNvPr id="3" name="C_4_BD#a2ef90213.fixed?vcp=1&amp;pid=c0d92ebd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e5d2f21?vcp=1&amp;pid=a2ef902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东南亚</a:t>
            </a:r>
            <a:endParaRPr lang="en-US" altLang="zh-CN" sz="3200" dirty="0"/>
          </a:p>
        </p:txBody>
      </p:sp>
      <p:sp>
        <p:nvSpPr>
          <p:cNvPr id="3" name="QO_6_BD.47_1#29f255ae6?sp=1&amp;vaa=1&amp;vcp=1&amp;vis=1&amp;pid=58e5d2f2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下图为中南半岛河流与城市分布示意图。读图，完成下列各题。</a:t>
            </a:r>
            <a:endParaRPr lang="en-US" altLang="zh-CN" sz="2800" dirty="0"/>
          </a:p>
        </p:txBody>
      </p:sp>
      <p:pic>
        <p:nvPicPr>
          <p:cNvPr id="4" name="QO_6_BD.47_2#29f255ae6?vaa=1&amp;vcp=1&amp;vis=1&amp;pid=58e5d2f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9472" y="1850472"/>
            <a:ext cx="3273552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48_1#878678c8b?vaa=1&amp;vcp=1&amp;vis=1&amp;pid=29f255ae6&amp;color=0,0,0&amp;vtp=1&amp;vaab=1&amp;bbb=1"/>
          <p:cNvSpPr/>
          <p:nvPr/>
        </p:nvSpPr>
        <p:spPr>
          <a:xfrm>
            <a:off x="539496" y="18723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（1）根据地势特征可以推断，中南半岛大多数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河流的流向为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48_2#878678c8b.choices?vaa=1&amp;vcp=1&amp;vis=1&amp;pid=29f255ae6&amp;color=0,0,0&amp;vtp=1&amp;vaab=1&amp;bbb=1"/>
          <p:cNvSpPr/>
          <p:nvPr/>
        </p:nvSpPr>
        <p:spPr>
          <a:xfrm>
            <a:off x="539496" y="315567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A.自南向北流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B.自西向东流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C.自东向西流</a:t>
            </a:r>
            <a:r>
              <a:rPr lang="en-US" altLang="zh-CN" sz="280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D.自北向南流</a:t>
            </a:r>
            <a:endParaRPr lang="en-US" altLang="zh-CN" sz="2800" dirty="0"/>
          </a:p>
        </p:txBody>
      </p:sp>
      <p:sp>
        <p:nvSpPr>
          <p:cNvPr id="7" name="QC_7_AS.1_1#878678c8b?vaa=1&amp;vcp=1&amp;vis=1&amp;pid=29f255ae6&amp;color=0,0,0&amp;vtp=1&amp;vaab=1&amp;bbb=1&amp;hb=1"/>
          <p:cNvSpPr/>
          <p:nvPr/>
        </p:nvSpPr>
        <p:spPr>
          <a:xfrm>
            <a:off x="539496" y="44326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根据图例可知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中南半岛地势北高南低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因此可以推断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中南半岛大多数河流自北向南流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C_7_AN.50_1#878678c8b.bracket?vaa=1&amp;vcp=1&amp;vis=1&amp;pid=29f255ae6&amp;color=0,0,0&amp;vpa=30&amp;vtp=1&amp;vaab=1"/>
          <p:cNvSpPr/>
          <p:nvPr/>
        </p:nvSpPr>
        <p:spPr>
          <a:xfrm>
            <a:off x="2946591" y="248608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2_1#914cf178f?sp=1&amp;vaa=1&amp;vcp=1&amp;vis=1&amp;pid=29f255ae6&amp;color=0,0,0&amp;vtp=1&amp;vaab=1&amp;bbb=1&amp;hb=1"/>
          <p:cNvSpPr/>
          <p:nvPr/>
        </p:nvSpPr>
        <p:spPr>
          <a:xfrm>
            <a:off x="539496" y="12284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（2）中南半岛的大城市主要分布在河流沿岸及河口三角洲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，主要原因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是这些地区(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2_2#914cf178f?vaa=1&amp;vcp=1&amp;vis=1&amp;pid=29f255ae6&amp;color=0,0,0&amp;vtp=1&amp;vaab=1&amp;bbb=1"/>
          <p:cNvSpPr/>
          <p:nvPr/>
        </p:nvSpPr>
        <p:spPr>
          <a:xfrm>
            <a:off x="539496" y="24988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①地势平坦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②土壤肥沃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③交通便利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④水能丰富</a:t>
            </a:r>
            <a:endParaRPr lang="en-US" altLang="zh-CN" sz="2800" dirty="0"/>
          </a:p>
        </p:txBody>
      </p:sp>
      <p:sp>
        <p:nvSpPr>
          <p:cNvPr id="4" name="QC_7_BD.52_3#914cf178f.choices?vaa=1&amp;vcp=1&amp;vis=1&amp;pid=29f255ae6&amp;color=0,0,0&amp;vtp=1&amp;vaab=1&amp;bbb=1"/>
          <p:cNvSpPr/>
          <p:nvPr/>
        </p:nvSpPr>
        <p:spPr>
          <a:xfrm>
            <a:off x="539496" y="31205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5" name="QC_7_AS.1_1#914cf178f?vaa=1&amp;vcp=1&amp;vis=1&amp;pid=29f255ae6&amp;color=0,0,0&amp;vtp=1&amp;vaab=1&amp;bbb=1&amp;hb=1"/>
          <p:cNvSpPr/>
          <p:nvPr/>
        </p:nvSpPr>
        <p:spPr>
          <a:xfrm>
            <a:off x="539496" y="375003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中南半岛的大城市主要分布在河流沿岸及河口三角洲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因是这些地区地势平坦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土壤肥沃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河流沿岸及河口三角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洲地势平坦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落差小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水能不足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54_1#914cf178f.bracket?vaa=1&amp;vcp=1&amp;vis=1&amp;pid=29f255ae6&amp;color=0,0,0&amp;vpa=31&amp;vtp=1&amp;vaab=1"/>
          <p:cNvSpPr/>
          <p:nvPr/>
        </p:nvSpPr>
        <p:spPr>
          <a:xfrm>
            <a:off x="2594514" y="186279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b0d56150?vcp=1&amp;pid=58e5d2f21&amp;color=0,0,0&amp;vtp=1&amp;vaab=1&amp;bt=1&amp;bbb=1"/>
          <p:cNvSpPr/>
          <p:nvPr/>
        </p:nvSpPr>
        <p:spPr>
          <a:xfrm>
            <a:off x="539496" y="12159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6_1#d16583c19?vaa=1&amp;vcp=1&amp;vis=1&amp;pid=58e5d2f21&amp;color=0,0,0&amp;vtp=1&amp;vaab=1&amp;bbb=1&amp;hb=1"/>
          <p:cNvSpPr/>
          <p:nvPr/>
        </p:nvSpPr>
        <p:spPr>
          <a:xfrm>
            <a:off x="539496" y="18436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1.（2024·甘肃武威·中考）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聚落是人类利用自然、改造自然的产物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房屋的建筑材料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、建筑结构等无不深深打上自然环境的烙印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。东南亚苏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门答腊岛传统民居的建筑结构是为了适应当地(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8_1#d16583c19.bracket?vaa=1&amp;vcp=1&amp;vis=1&amp;pid=58e5d2f21&amp;color=0,0,0&amp;vpa=32&amp;vtp=1&amp;vaab=1"/>
          <p:cNvSpPr/>
          <p:nvPr/>
        </p:nvSpPr>
        <p:spPr>
          <a:xfrm>
            <a:off x="7928514" y="31257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56_2#d16583c19.choices?vaa=1&amp;vcp=1&amp;vis=1&amp;pid=58e5d2f21&amp;color=0,0,0&amp;vtp=1&amp;vaab=1&amp;bbb=1"/>
          <p:cNvSpPr/>
          <p:nvPr/>
        </p:nvSpPr>
        <p:spPr>
          <a:xfrm>
            <a:off x="539496" y="37740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.干旱少雨的气候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.高温多雨的气候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C.寒冷干燥的气候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.多风沙的环境</a:t>
            </a:r>
            <a:endParaRPr lang="en-US" altLang="zh-CN" sz="2800" dirty="0"/>
          </a:p>
        </p:txBody>
      </p:sp>
      <p:sp>
        <p:nvSpPr>
          <p:cNvPr id="6" name="QC_6_AS.1_1#d16583c19?vaa=1&amp;vcp=1&amp;vis=1&amp;pid=58e5d2f21&amp;color=0,0,0&amp;vtp=1&amp;vaab=1&amp;bbb=1"/>
          <p:cNvSpPr/>
          <p:nvPr/>
        </p:nvSpPr>
        <p:spPr>
          <a:xfrm>
            <a:off x="539496" y="5043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（提示：东南亚苏门答腊岛属热带雨林气候，终年高温多雨）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76d3e0f?vcp=1&amp;pid=a2ef902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中东</a:t>
            </a:r>
            <a:endParaRPr lang="en-US" altLang="zh-CN" sz="3200" dirty="0"/>
          </a:p>
        </p:txBody>
      </p:sp>
      <p:sp>
        <p:nvSpPr>
          <p:cNvPr id="3" name="QO_6_BD.60_1#d587661a4?sp=1&amp;vaa=1&amp;vcp=1&amp;vis=1&amp;pid=c276d3e0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（2023·湖南邵阳·中考）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2023年3月10日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，沙特阿拉伯和伊朗达成恢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复双边外交关系协议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。读中东简图，完成下列各题。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1285" y="2465070"/>
            <a:ext cx="3980815" cy="38277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1_1#e2171ea36?vaa=1&amp;vcp=1&amp;vis=1&amp;pid=d587661a4&amp;color=0,0,0&amp;vtp=1&amp;vaab=1&amp;bbb=1"/>
          <p:cNvSpPr/>
          <p:nvPr/>
        </p:nvSpPr>
        <p:spPr>
          <a:xfrm>
            <a:off x="539496" y="393659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（1）下列关于沙特阿拉伯和伊朗的叙述，正确的</a:t>
            </a:r>
          </a:p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61_2#e2171ea36.choices?vaa=1&amp;vcp=1&amp;vis=1&amp;pid=d587661a4&amp;color=0,0,0&amp;vtp=1&amp;vaab=1&amp;bbb=1"/>
          <p:cNvSpPr/>
          <p:nvPr/>
        </p:nvSpPr>
        <p:spPr>
          <a:xfrm>
            <a:off x="539496" y="1595756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A.都属于“阿拉伯国家”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B.都位于波斯湾沿岸，水资源丰富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C.石油资源丰富，都是石油出口国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D.经济收入高，都属于发达国家</a:t>
            </a:r>
            <a:endParaRPr lang="en-US" altLang="zh-CN" sz="2800" dirty="0"/>
          </a:p>
        </p:txBody>
      </p:sp>
      <p:sp>
        <p:nvSpPr>
          <p:cNvPr id="4" name="QC_7_AS.1_1#e2171ea36?vaa=1&amp;vcp=1&amp;vis=1&amp;pid=d587661a4&amp;color=0,0,0&amp;vtp=1&amp;vaab=1&amp;bbb=1&amp;hb=1"/>
          <p:cNvSpPr/>
          <p:nvPr/>
        </p:nvSpPr>
        <p:spPr>
          <a:xfrm>
            <a:off x="539496" y="40414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读图并结合所学知识可知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沙特阿拉伯属于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阿拉伯国家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伊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朗不属于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阿拉伯国家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两国都位于波斯湾沿岸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水资源匮乏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两国石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油资源丰富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都是石油出口国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沙特阿拉伯经济收入高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伊朗经济收入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两国都属于发展中国家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63_1#e2171ea36.bracket?vaa=1&amp;vcp=1&amp;vis=1&amp;pid=d587661a4&amp;color=0,0,0&amp;vpa=33&amp;vtp=1&amp;vaab=1"/>
          <p:cNvSpPr/>
          <p:nvPr/>
        </p:nvSpPr>
        <p:spPr>
          <a:xfrm>
            <a:off x="1168939" y="974179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315" y="629285"/>
            <a:ext cx="3459480" cy="33267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5_1#a949d541e?sp=1&amp;vaa=1&amp;vcp=1&amp;vis=1&amp;pid=d587661a4&amp;color=0,0,0&amp;vtp=1&amp;vaab=1&amp;bt=1&amp;bbb=1"/>
          <p:cNvSpPr/>
          <p:nvPr/>
        </p:nvSpPr>
        <p:spPr>
          <a:xfrm>
            <a:off x="539496" y="12565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下图中与利雅得气候特点相符的是(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B_7_AN.67_1#a949d541e.bracket?vaa=1&amp;vcp=1&amp;vis=1&amp;pid=d587661a4&amp;color=0,0,0&amp;vpa=34&amp;vtp=1&amp;vaab=1"/>
          <p:cNvSpPr/>
          <p:nvPr/>
        </p:nvSpPr>
        <p:spPr>
          <a:xfrm>
            <a:off x="6861714" y="124317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B_7_BD.65_2#a949d541e?vaa=1&amp;vcp=1&amp;vis=1&amp;pid=d587661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1942687"/>
            <a:ext cx="683971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S.1_1#a949d541e?vaa=1&amp;vcp=1&amp;vis=1&amp;pid=d587661a4&amp;color=0,0,0&amp;vtp=1&amp;vaab=1&amp;bbb=1&amp;hb=1"/>
          <p:cNvSpPr/>
          <p:nvPr/>
        </p:nvSpPr>
        <p:spPr>
          <a:xfrm>
            <a:off x="539496" y="438108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沙特阿拉伯的首都利雅得属热带沙漠气候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为热带沙漠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为热带草原气候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为地中海气候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4228e3d70?colgroup=19,10&amp;vcp=1&amp;pid=24f3a6b56&amp;color=0,0,0&amp;vtp=1&amp;vaab=1&amp;bt=1&amp;bbb=1&amp;hb=1"/>
          <p:cNvGraphicFramePr>
            <a:graphicFrameLocks noGrp="1"/>
          </p:cNvGraphicFramePr>
          <p:nvPr/>
        </p:nvGraphicFramePr>
        <p:xfrm>
          <a:off x="539496" y="795401"/>
          <a:ext cx="11091672" cy="5267198"/>
        </p:xfrm>
        <a:graphic>
          <a:graphicData uri="http://schemas.openxmlformats.org/drawingml/2006/table">
            <a:tbl>
              <a:tblPr/>
              <a:tblGrid>
                <a:gridCol w="724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8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描述东南亚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撒哈拉以南非洲的位置与范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并简要说出这些地区的地理位置特征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.运用地形图和地形剖面图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归纳东南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撒哈拉以南非洲的地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形地势特征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分析地形与当地人类活动之间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200"/>
                        </a:lnSpc>
                      </a:pPr>
                      <a:r>
                        <a:rPr lang="en-US" altLang="zh-CN" sz="19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228e3d70.table_image?tii=1&amp;vcp=1&amp;pid=24f3a6b5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1472565"/>
            <a:ext cx="3630168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b9655cc2?vcp=1&amp;pid=c276d3e0f&amp;color=0,0,0&amp;vtp=1&amp;vaab=1&amp;bt=1&amp;bbb=1"/>
          <p:cNvSpPr/>
          <p:nvPr/>
        </p:nvSpPr>
        <p:spPr>
          <a:xfrm>
            <a:off x="539496" y="8983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69_1#683357467?vaa=1&amp;vcp=1&amp;vis=1&amp;pid=c276d3e0f&amp;color=0,0,0&amp;vtp=1&amp;vaab=1&amp;bbb=1&amp;hb=1"/>
          <p:cNvSpPr/>
          <p:nvPr/>
        </p:nvSpPr>
        <p:spPr>
          <a:xfrm>
            <a:off x="539496" y="15260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某地区有“三洲五海之地”之称，石油资源丰富，水资源匮乏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。结合所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4" name="QC_7_BD.70_1#bdf5a6aab?vaa=1&amp;vcp=1&amp;vis=1&amp;pid=683357467&amp;color=0,0,0&amp;vtp=1&amp;vaab=1&amp;bbb=1"/>
          <p:cNvSpPr/>
          <p:nvPr/>
        </p:nvSpPr>
        <p:spPr>
          <a:xfrm>
            <a:off x="539496" y="27952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材料描述地区的主要人种和大多数居民使用的语言是(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72_1#bdf5a6aab.bracket?vaa=1&amp;vcp=1&amp;vis=1&amp;pid=683357467&amp;color=0,0,0&amp;vpa=35&amp;vtp=1&amp;vaab=1"/>
          <p:cNvSpPr/>
          <p:nvPr/>
        </p:nvSpPr>
        <p:spPr>
          <a:xfrm>
            <a:off x="9884314" y="278193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70_2#bdf5a6aab.choices?vaa=1&amp;vcp=1&amp;vis=1&amp;pid=683357467&amp;color=0,0,0&amp;vtp=1&amp;vaab=1&amp;bbb=1"/>
          <p:cNvSpPr/>
          <p:nvPr/>
        </p:nvSpPr>
        <p:spPr>
          <a:xfrm>
            <a:off x="539496" y="34247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黑色人种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西班牙语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.黄色人种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白色人种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.白色人种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英语</a:t>
            </a:r>
            <a:endParaRPr lang="en-US" altLang="zh-CN" sz="2800" dirty="0"/>
          </a:p>
        </p:txBody>
      </p:sp>
      <p:sp>
        <p:nvSpPr>
          <p:cNvPr id="7" name="QC_7_AS.1_1#bdf5a6aab?vaa=1&amp;vcp=1&amp;vis=1&amp;pid=683357467&amp;color=0,0,0&amp;vtp=1&amp;vaab=1&amp;bbb=1&amp;hb=1"/>
          <p:cNvSpPr/>
          <p:nvPr/>
        </p:nvSpPr>
        <p:spPr>
          <a:xfrm>
            <a:off x="539496" y="47017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（提示：由材料信息可知，材料中描述的地区为中东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。中东的主要人种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是白色人种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，居民主要使用阿拉伯语）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4_1#502f47207?vaa=1&amp;vcp=1&amp;vis=1&amp;pid=683357467&amp;color=0,0,0&amp;vtp=1&amp;vaab=1&amp;bt=1&amp;bbb=1"/>
          <p:cNvSpPr/>
          <p:nvPr/>
        </p:nvSpPr>
        <p:spPr>
          <a:xfrm>
            <a:off x="539496" y="2826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该地区水资源匮乏的原因是(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75_1#502f47207.bracket?vaa=1&amp;vcp=1&amp;vis=1&amp;pid=683357467&amp;color=0,0,0&amp;vpa=36&amp;vtp=1&amp;vaab=1"/>
          <p:cNvSpPr/>
          <p:nvPr/>
        </p:nvSpPr>
        <p:spPr>
          <a:xfrm>
            <a:off x="5972715" y="28132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74_2#502f47207.choices?vaa=1&amp;vcp=1&amp;vis=1&amp;pid=683357467&amp;color=0,0,0&amp;vtp=1&amp;vaab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.气候干燥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B.人口稠密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C.季风影响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07db685b?vcp=1&amp;pid=a2ef902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欧洲西部</a:t>
            </a:r>
            <a:endParaRPr lang="en-US" altLang="zh-CN" sz="3200" dirty="0"/>
          </a:p>
        </p:txBody>
      </p:sp>
      <p:pic>
        <p:nvPicPr>
          <p:cNvPr id="3" name="QO_6_BD.76_1#fd0374de5?htil=1&amp;vaa=1&amp;vcp=1&amp;vis=1&amp;pid=507db685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81783"/>
            <a:ext cx="542239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6_2#fd0374de5?htil=1&amp;sp=1&amp;vaa=1&amp;vcp=1&amp;vis=1&amp;pid=507db685b&amp;color=0,0,0&amp;vtp=1&amp;vaab=1&amp;bbb=1&amp;hb=1&amp;hs=1"/>
          <p:cNvSpPr/>
          <p:nvPr/>
        </p:nvSpPr>
        <p:spPr>
          <a:xfrm>
            <a:off x="539496" y="126349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读欧洲西部局部区域图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77_1#c35ee68b7?htil=1&amp;vaa=1&amp;vcp=1&amp;vis=1&amp;pid=fd0374de5&amp;color=0,0,0&amp;vtp=1&amp;vaab=1&amp;bbb=1&amp;hb=1&amp;hs=1"/>
          <p:cNvSpPr/>
          <p:nvPr/>
        </p:nvSpPr>
        <p:spPr>
          <a:xfrm>
            <a:off x="539496" y="254747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）西班牙是世界上重要的柑橘栽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培国，其柑橘种植区位于伊比利亚</a:t>
            </a:r>
            <a:endParaRPr lang="en-US" altLang="zh-CN" sz="2800" dirty="0"/>
          </a:p>
        </p:txBody>
      </p:sp>
      <p:sp>
        <p:nvSpPr>
          <p:cNvPr id="6" name="QB_7_AN.79_1#c35ee68b7.blank?vaa=1&amp;vcp=1&amp;vis=1&amp;pid=fd0374de5&amp;color=0,0,0&amp;vpa=37&amp;vtp=1&amp;vaab=1&amp;bbb=1"/>
          <p:cNvSpPr/>
          <p:nvPr/>
        </p:nvSpPr>
        <p:spPr>
          <a:xfrm>
            <a:off x="5173113" y="376521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</a:t>
            </a:r>
            <a:endParaRPr lang="en-US" altLang="zh-CN" sz="2800" dirty="0"/>
          </a:p>
        </p:txBody>
      </p:sp>
      <p:sp>
        <p:nvSpPr>
          <p:cNvPr id="7" name="QB_7_AS.1_1#c35ee68b7?vaa=1&amp;vcp=1&amp;vis=1&amp;pid=fd0374de5&amp;color=0,0,0&amp;vtp=1&amp;vaab=1&amp;bbb=1&amp;hb=1&amp;hs=1"/>
          <p:cNvSpPr/>
          <p:nvPr/>
        </p:nvSpPr>
        <p:spPr>
          <a:xfrm>
            <a:off x="539496" y="444612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地中海沿岸是世界上典型的地中海气候区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夏季炎热干燥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季温和多雨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盛产柑橘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葡萄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无花果等亚热带水果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BD.77_1#c35ee68b7?htil=1&amp;vaa=1&amp;vcp=1&amp;vis=1&amp;pid=fd0374de5&amp;color=0,0,0&amp;vtp=1&amp;vaab=1&amp;bbb=1&amp;hb=1&amp;hs=1"/>
          <p:cNvSpPr/>
          <p:nvPr/>
        </p:nvSpPr>
        <p:spPr>
          <a:xfrm>
            <a:off x="539995" y="381664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半岛的东部，这里属于典型的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1_1#8b9b83c53?vaa=1&amp;vcp=1&amp;vis=1&amp;pid=fd0374de5&amp;color=0,0,0&amp;vtp=1&amp;vaab=1&amp;bt=1&amp;bbb=1&amp;hb=1"/>
          <p:cNvSpPr/>
          <p:nvPr/>
        </p:nvSpPr>
        <p:spPr>
          <a:xfrm>
            <a:off x="539496" y="9707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①地的气候具有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的特点，该气候有利于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业的发展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2_1#8b9b83c53.blank?vaa=1&amp;vcp=1&amp;vis=1&amp;pid=fd0374de5&amp;color=0,0,0&amp;vpa=38&amp;vtp=1&amp;vaab=1&amp;bbb=1"/>
          <p:cNvSpPr/>
          <p:nvPr/>
        </p:nvSpPr>
        <p:spPr>
          <a:xfrm>
            <a:off x="4639215" y="940276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终年温和湿润</a:t>
            </a:r>
            <a:endParaRPr lang="en-US" altLang="zh-CN" sz="2800" dirty="0"/>
          </a:p>
        </p:txBody>
      </p:sp>
      <p:sp>
        <p:nvSpPr>
          <p:cNvPr id="4" name="QB_7_AN.85_1#8b9b83c53.blank?vaa=1&amp;vcp=1&amp;vis=1&amp;pid=fd0374de5&amp;color=0,0,0&amp;vpa=39&amp;vtp=1&amp;vaab=1&amp;bbb=1"/>
          <p:cNvSpPr/>
          <p:nvPr/>
        </p:nvSpPr>
        <p:spPr>
          <a:xfrm>
            <a:off x="10595514" y="94027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</a:t>
            </a:r>
            <a:endParaRPr lang="en-US" altLang="zh-CN" sz="2800" dirty="0"/>
          </a:p>
        </p:txBody>
      </p:sp>
      <p:pic>
        <p:nvPicPr>
          <p:cNvPr id="5" name="QO_6_BD.83_1#8b9b83c53?vaa=1&amp;vcp=1&amp;vis=1&amp;pid=fd0374d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7849" y="1866900"/>
            <a:ext cx="6496302" cy="270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S.1_1#8b9b83c53?vaa=1&amp;vcp=1&amp;vis=1&amp;pid=fd0374de5&amp;color=0,0,0&amp;vtp=1&amp;vaab=1&amp;bbb=1&amp;hb=1"/>
          <p:cNvSpPr/>
          <p:nvPr/>
        </p:nvSpPr>
        <p:spPr>
          <a:xfrm>
            <a:off x="539496" y="47125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地属温带海洋性气候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终年温和湿润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适宜多汁牧草生长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有利于发展畜牧业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7_1#93355c290?vaa=1&amp;vcp=1&amp;vis=1&amp;pid=fd0374de5&amp;color=0,0,0&amp;vtp=1&amp;vaab=1&amp;bt=1&amp;bbb=1&amp;hb=1"/>
          <p:cNvSpPr/>
          <p:nvPr/>
        </p:nvSpPr>
        <p:spPr>
          <a:xfrm>
            <a:off x="539496" y="9707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（3）从图中①地到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②地年降水量逐渐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填“增加”或“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减少”），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说明欧洲西部自西向东气候的大陆性特征逐渐增强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9_1#93355c290.blank?vaa=1&amp;vcp=1&amp;vis=1&amp;pid=fd0374de5&amp;color=0,0,0&amp;vpa=40&amp;vtp=1&amp;vaab=1&amp;bbb=1"/>
          <p:cNvSpPr/>
          <p:nvPr/>
        </p:nvSpPr>
        <p:spPr>
          <a:xfrm>
            <a:off x="6417214" y="94027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</a:t>
            </a:r>
            <a:endParaRPr lang="en-US" altLang="zh-CN" sz="2800" dirty="0"/>
          </a:p>
        </p:txBody>
      </p:sp>
      <p:pic>
        <p:nvPicPr>
          <p:cNvPr id="4" name="QO_6_BD.87_2#93355c290?vaa=1&amp;vcp=1&amp;vis=1&amp;pid=fd0374d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299557"/>
            <a:ext cx="545896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S.1_1#93355c290?vaa=1&amp;vcp=1&amp;vis=1&amp;pid=fd0374de5&amp;color=0,0,0&amp;vtp=1&amp;vaab=1&amp;bbb=1&amp;hb=1"/>
          <p:cNvSpPr/>
          <p:nvPr/>
        </p:nvSpPr>
        <p:spPr>
          <a:xfrm>
            <a:off x="539496" y="47125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受海洋的影响逐渐减弱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因而年降水量逐渐减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气候的大陆性特征逐渐增强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e7c999d5?vcp=1&amp;pid=507db685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91_1#36d56bae4?sp=1&amp;vaa=1&amp;vcp=1&amp;vis=1&amp;pid=507db685b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3.（2023·湖南常德·中考）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地理“知识树”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可以帮助我们构建知识体系，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拓展地理思维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，提升动手能力。阅读玲玲绘制的世界某地区“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知识树”，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91_2#36d56bae4?htil=2&amp;vaa=1&amp;vcp=1&amp;vis=1&amp;pid=507db68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9541" y="2555031"/>
            <a:ext cx="4864608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2_1#e25cf35f0?htil=2&amp;vaa=1&amp;vcp=1&amp;vis=1&amp;pid=36d56bae4&amp;color=0,0,0&amp;vtp=1&amp;vaab=1&amp;bbb=1&amp;hb=1"/>
          <p:cNvSpPr/>
          <p:nvPr/>
        </p:nvSpPr>
        <p:spPr>
          <a:xfrm>
            <a:off x="539496" y="3112497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（1）根据“知识树”上的信息判断，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某地区”是指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92_2#e25cf35f0.choices?htil=2&amp;vaa=1&amp;vcp=1&amp;vis=1&amp;pid=36d56bae4&amp;color=0,0,0&amp;vtp=1&amp;vaab=1&amp;bbb=1"/>
          <p:cNvSpPr/>
          <p:nvPr/>
        </p:nvSpPr>
        <p:spPr>
          <a:xfrm>
            <a:off x="539496" y="4389482"/>
            <a:ext cx="61173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661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.欧洲西部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661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C.中东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.极地地区</a:t>
            </a:r>
            <a:endParaRPr lang="en-US" altLang="zh-CN" sz="2800" dirty="0"/>
          </a:p>
        </p:txBody>
      </p:sp>
      <p:sp>
        <p:nvSpPr>
          <p:cNvPr id="7" name="QC_7_AN.93_1#e25cf35f0.bracket?vaa=1&amp;vcp=1&amp;vis=1&amp;pid=36d56bae4&amp;color=0,0,0&amp;vpa=41&amp;vtp=1&amp;vaab=1"/>
          <p:cNvSpPr/>
          <p:nvPr/>
        </p:nvSpPr>
        <p:spPr>
          <a:xfrm>
            <a:off x="2986628" y="38024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4_1#f46ac723d?htil=3&amp;vaa=1&amp;vcp=1&amp;vis=1&amp;pid=36d56bae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6449" y="775717"/>
            <a:ext cx="4492703" cy="280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4_2#f46ac723d?htil=3&amp;vaa=1&amp;vcp=1&amp;vis=1&amp;pid=36d56bae4&amp;color=0,0,0&amp;vtp=1&amp;vaab=1&amp;bt=1&amp;bbb=1&amp;hb=1&amp;hs=1"/>
          <p:cNvSpPr/>
          <p:nvPr/>
        </p:nvSpPr>
        <p:spPr>
          <a:xfrm>
            <a:off x="539496" y="757428"/>
            <a:ext cx="6117336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）市场和饲料供应是影响图示地区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乳畜业发展的两个重要因素，该地区牧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（饲料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）资源丰富主要得益于温带海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洋性气候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其气候特点为(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94_3#f46ac723d.choices?htil=3&amp;vaa=1&amp;vcp=1&amp;vis=1&amp;pid=36d56bae4&amp;color=0,0,0&amp;vtp=1&amp;vaab=1&amp;bbb=1&amp;hs=1"/>
          <p:cNvSpPr/>
          <p:nvPr/>
        </p:nvSpPr>
        <p:spPr>
          <a:xfrm>
            <a:off x="539496" y="2886265"/>
            <a:ext cx="6117336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A.夏季高温多雨，冬季温和干燥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.夏季炎热干燥，冬季温和湿润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.终年高温多雨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.终年温和湿润</a:t>
            </a:r>
            <a:endParaRPr lang="en-US" altLang="zh-CN" sz="2800" dirty="0"/>
          </a:p>
        </p:txBody>
      </p:sp>
      <p:sp>
        <p:nvSpPr>
          <p:cNvPr id="5" name="QC_7_AN.96_1#f46ac723d.bracket?vaa=1&amp;vcp=1&amp;vis=1&amp;pid=36d56bae4&amp;color=0,0,0&amp;vpa=42&amp;vtp=1&amp;vaab=1"/>
          <p:cNvSpPr/>
          <p:nvPr/>
        </p:nvSpPr>
        <p:spPr>
          <a:xfrm>
            <a:off x="4728115" y="2348102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AS.1_1#f46ac723d?vaa=1&amp;vcp=1&amp;vis=1&amp;pid=36d56bae4&amp;color=0,0,0&amp;vtp=1&amp;vaab=1&amp;bbb=1&amp;hb=1&amp;hs=1"/>
          <p:cNvSpPr/>
          <p:nvPr/>
        </p:nvSpPr>
        <p:spPr>
          <a:xfrm>
            <a:off x="539496" y="5032566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［提示：欧洲西部温带海洋性气候广布，终年温和湿润，牧草（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饲料）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9336cc32?vcp=1&amp;pid=a2ef90213&amp;color=197,144,191&amp;vtp=1&amp;vaab=1&amp;bt=1&amp;bbb=1"/>
          <p:cNvSpPr/>
          <p:nvPr/>
        </p:nvSpPr>
        <p:spPr>
          <a:xfrm>
            <a:off x="539496" y="37342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撒哈拉以南非洲</a:t>
            </a:r>
            <a:endParaRPr lang="en-US" altLang="zh-CN" sz="3200" dirty="0"/>
          </a:p>
        </p:txBody>
      </p:sp>
      <p:sp>
        <p:nvSpPr>
          <p:cNvPr id="3" name="QO_6_BD.98_1#505005cd0?sp=1&amp;vaa=1&amp;vcp=1&amp;vis=1&amp;pid=09336cc32&amp;color=0,0,0&amp;vtp=1&amp;vaab=1&amp;bbb=1&amp;hb=1"/>
          <p:cNvSpPr/>
          <p:nvPr/>
        </p:nvSpPr>
        <p:spPr>
          <a:xfrm>
            <a:off x="539496" y="10825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（2023·吉林·中考）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加纳位于撒哈拉以南非洲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。读加纳主要进出口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产品示意图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6_BD.98_2#505005cd0?vaa=1&amp;vcp=1&amp;vis=1&amp;pid=09336cc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424" y="2420411"/>
            <a:ext cx="7699248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9_1#2dffe1873?vaa=1&amp;vcp=1&amp;vis=1&amp;pid=505005cd0&amp;color=0,0,0&amp;vtp=1&amp;vaab=1&amp;bbb=1"/>
          <p:cNvSpPr/>
          <p:nvPr/>
        </p:nvSpPr>
        <p:spPr>
          <a:xfrm>
            <a:off x="539496" y="3925275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加纳出口的初级农矿产品主要有(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99_2#2dffe1873.choices?vaa=1&amp;vcp=1&amp;vis=1&amp;pid=505005cd0&amp;color=0,0,0&amp;vtp=1&amp;vaab=1&amp;bbb=1"/>
          <p:cNvSpPr/>
          <p:nvPr/>
        </p:nvSpPr>
        <p:spPr>
          <a:xfrm>
            <a:off x="539496" y="4449168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A.可可豆、黄金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、木材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.黄金、木材、化学物品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.黄金、木材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、交通设备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.燃料、化学物品、交通设备</a:t>
            </a:r>
            <a:endParaRPr lang="en-US" altLang="zh-CN" sz="2800" dirty="0"/>
          </a:p>
        </p:txBody>
      </p:sp>
      <p:sp>
        <p:nvSpPr>
          <p:cNvPr id="7" name="QC_7_AS.1_1#2dffe1873?vaa=1&amp;vcp=1&amp;vis=1&amp;pid=505005cd0&amp;color=0,0,0&amp;vtp=1&amp;vaab=1&amp;bbb=1"/>
          <p:cNvSpPr/>
          <p:nvPr/>
        </p:nvSpPr>
        <p:spPr>
          <a:xfrm>
            <a:off x="539496" y="5538003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加纳出口的初级农矿产品主要有可可豆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木材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8" name="QC_7_AN.2_1#2dffe1873.bracket?vaa=1&amp;vcp=1&amp;vis=1&amp;pid=505005cd0&amp;color=0,0,0&amp;vpa=43&amp;vtp=1&amp;vaab=1"/>
          <p:cNvSpPr/>
          <p:nvPr/>
        </p:nvSpPr>
        <p:spPr>
          <a:xfrm>
            <a:off x="6683914" y="3915750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7_BD.103_1#db1efb330?vaa=1&amp;vcp=1&amp;vis=1&amp;pid=505005cd0&amp;color=0,0,0&amp;vtp=1&amp;vaab=1&amp;bbb=1"/>
          <p:cNvSpPr/>
          <p:nvPr/>
        </p:nvSpPr>
        <p:spPr>
          <a:xfrm>
            <a:off x="539496" y="3163103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（2）下列关于加纳经济可持续发展的建议，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103_2#db1efb330.choices?vaa=1&amp;vcp=1&amp;vis=1&amp;pid=505005cd0&amp;color=0,0,0&amp;vtp=1&amp;vaab=1&amp;bbb=1"/>
          <p:cNvSpPr/>
          <p:nvPr/>
        </p:nvSpPr>
        <p:spPr>
          <a:xfrm>
            <a:off x="539496" y="3693518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.加快人口增长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.发展多样化的民族经济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C.大量砍伐森林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.发展单一商品经济</a:t>
            </a:r>
            <a:endParaRPr lang="en-US" altLang="zh-CN" sz="2800" dirty="0"/>
          </a:p>
        </p:txBody>
      </p:sp>
      <p:sp>
        <p:nvSpPr>
          <p:cNvPr id="8" name="QC_7_AS.3_1#db1efb330?vaa=1&amp;vcp=1&amp;vis=1&amp;pid=505005cd0&amp;color=0,0,0&amp;vtp=1&amp;vaab=1&amp;bbb=1&amp;hb=1"/>
          <p:cNvSpPr/>
          <p:nvPr/>
        </p:nvSpPr>
        <p:spPr>
          <a:xfrm>
            <a:off x="539496" y="4763493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加纳主要出口初级农矿产品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因此发展多样化的民族经济是其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经济可持续发展的必由之路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C_7_AN.105_1#db1efb330.bracket?vaa=1&amp;vcp=1&amp;vis=1&amp;pid=505005cd0&amp;color=0,0,0&amp;vpa=44&amp;vtp=1&amp;vaab=1"/>
          <p:cNvSpPr/>
          <p:nvPr/>
        </p:nvSpPr>
        <p:spPr>
          <a:xfrm>
            <a:off x="9173114" y="3153578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6_BD.98_2#505005cd0?vaa=1&amp;vcp=1&amp;vis=1&amp;pid=09336cc3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0299" y="1083650"/>
            <a:ext cx="7699248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1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ba758d11?vcp=1&amp;pid=09336cc32&amp;color=0,0,0&amp;vtp=1&amp;vaab=1&amp;bt=1&amp;bbb=1"/>
          <p:cNvSpPr/>
          <p:nvPr/>
        </p:nvSpPr>
        <p:spPr>
          <a:xfrm>
            <a:off x="539496" y="10482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107_1#8be554a99?vaa=1&amp;vcp=1&amp;vis=1&amp;pid=09336cc32&amp;color=0,0,0&amp;vtp=1&amp;vaab=1&amp;bbb=1"/>
          <p:cNvSpPr/>
          <p:nvPr/>
        </p:nvSpPr>
        <p:spPr>
          <a:xfrm>
            <a:off x="539496" y="16681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下列关于撒哈拉以南非洲的说法，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09_1#8be554a99.bracket?vaa=1&amp;vcp=1&amp;vis=1&amp;pid=09336cc32&amp;color=0,0,0&amp;vpa=45&amp;vtp=1&amp;vaab=1"/>
          <p:cNvSpPr/>
          <p:nvPr/>
        </p:nvSpPr>
        <p:spPr>
          <a:xfrm>
            <a:off x="7839614" y="165481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07_2#8be554a99.choices?vaa=1&amp;vcp=1&amp;vis=1&amp;pid=09336cc32&amp;color=0,0,0&amp;vtp=1&amp;vaab=1&amp;bbb=1"/>
          <p:cNvSpPr/>
          <p:nvPr/>
        </p:nvSpPr>
        <p:spPr>
          <a:xfrm>
            <a:off x="539496" y="22976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.有世界上最高的高原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.这里是黑种人的故乡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.自然资源缺乏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，经济落后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.位于人口自然增长率最低的大洲</a:t>
            </a:r>
            <a:endParaRPr lang="en-US" altLang="zh-CN" sz="2800" dirty="0"/>
          </a:p>
        </p:txBody>
      </p:sp>
      <p:sp>
        <p:nvSpPr>
          <p:cNvPr id="6" name="QC_6_AS.1_1#8be554a99?vaa=1&amp;vcp=1&amp;vis=1&amp;pid=09336cc32&amp;color=0,0,0&amp;vtp=1&amp;vaab=1&amp;bbb=1&amp;hb=1"/>
          <p:cNvSpPr/>
          <p:nvPr/>
        </p:nvSpPr>
        <p:spPr>
          <a:xfrm>
            <a:off x="539496" y="35746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（提示：撒哈拉以南非洲以黑色人种为主，是黑种人的故乡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；世界上最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高的高原是亚洲的青藏高原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；撒哈拉以南非洲虽然经济落后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，但是自然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；目前，非洲是世界上人口自然增长率最高的大洲）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4228e3d70?colgroup=19,10&amp;vcp=1&amp;pid=24f3a6b5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64025"/>
          <a:ext cx="11091672" cy="5267198"/>
        </p:xfrm>
        <a:graphic>
          <a:graphicData uri="http://schemas.openxmlformats.org/drawingml/2006/table">
            <a:tbl>
              <a:tblPr/>
              <a:tblGrid>
                <a:gridCol w="724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8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3.运用图表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撒哈拉以南非洲的气候特点以及气候对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当地人们生产生活的影响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.运用地形图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撒哈拉以南非洲的河流对城市分布的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200"/>
                        </a:lnSpc>
                      </a:pPr>
                      <a:r>
                        <a:rPr lang="en-US" altLang="zh-CN" sz="19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228e3d70.table_image?tii=2&amp;vcp=1&amp;pid=24f3a6b5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1741189"/>
            <a:ext cx="3630168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4228e3d70?colgroup=19,10&amp;vcp=1&amp;pid=24f3a6b56&amp;color=0,0,0&amp;mp=1&amp;vtp=1&amp;vaab=1&amp;bt=1&amp;bbb=1"/>
          <p:cNvSpPr txBox="1"/>
          <p:nvPr/>
        </p:nvSpPr>
        <p:spPr>
          <a:xfrm>
            <a:off x="10913023" y="43513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06560a95?vcp=1&amp;pid=a2ef902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极地地区</a:t>
            </a:r>
            <a:endParaRPr lang="en-US" altLang="zh-CN" sz="3200" dirty="0"/>
          </a:p>
        </p:txBody>
      </p:sp>
      <p:sp>
        <p:nvSpPr>
          <p:cNvPr id="3" name="QO_6_BD.111_1#e684f42a9?sp=1&amp;vaa=1&amp;vcp=1&amp;vis=1&amp;pid=106560a95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（2024·山东临沂·中考）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2024年2月，我国第五个南极科考站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岭站建成并投入使用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。秦岭站主楼建筑设计为南十字星造型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，房屋高出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1～2米，坚实的立柱将秦岭站的主体建筑架空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。下图为我国南极科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考站的分布及秦岭站外部景观图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，据此完成下列各题。</a:t>
            </a:r>
            <a:endParaRPr lang="en-US" altLang="zh-CN" sz="2800" dirty="0"/>
          </a:p>
        </p:txBody>
      </p:sp>
      <p:pic>
        <p:nvPicPr>
          <p:cNvPr id="4" name="QO_6_BD.111_2#e684f42a9?vaa=1&amp;vcp=1&amp;vis=1&amp;pid=106560a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2715" y="3776281"/>
            <a:ext cx="4326570" cy="252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2_1#bc216c17c?vaa=1&amp;vcp=1&amp;vis=1&amp;pid=e684f42a9&amp;color=0,0,0&amp;vtp=1&amp;vaab=1&amp;bbb=1"/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12_2#bc216c17c.choices?vaa=1&amp;vcp=1&amp;vis=1&amp;pid=e684f42a9&amp;color=0,0,0&amp;vtp=1&amp;vaab=1&amp;bbb=1"/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A.位于大西洋沿岸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.有极昼、极夜现象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.位于中山站的西北方向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.是我国目前纬度最高的科考站</a:t>
            </a:r>
            <a:endParaRPr lang="en-US" altLang="zh-CN" sz="2800" dirty="0"/>
          </a:p>
        </p:txBody>
      </p:sp>
      <p:sp>
        <p:nvSpPr>
          <p:cNvPr id="4" name="QC_7_AS.1_1#bc216c17c?vaa=1&amp;vcp=1&amp;vis=1&amp;pid=e684f42a9&amp;color=0,0,0&amp;vtp=1&amp;vaab=1&amp;bbb=1&amp;hb=1"/>
          <p:cNvSpPr/>
          <p:nvPr/>
        </p:nvSpPr>
        <p:spPr>
          <a:xfrm>
            <a:off x="539496" y="408023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结合经纬度分析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秦岭站位于南极圈以内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面向太平洋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极夜现象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结合地球自转方向及经纬线判断方向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秦岭站位于中山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站的东南方向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我国目前纬度最高的科考站是昆仑站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4" name="QC_7_AN.114_1#bc216c17c.bracket?vaa=1&amp;vcp=1&amp;vis=1&amp;pid=e684f42a9&amp;color=0,0,0&amp;vpa=46&amp;vtp=1&amp;vaab=1"/>
          <p:cNvSpPr/>
          <p:nvPr/>
        </p:nvSpPr>
        <p:spPr>
          <a:xfrm>
            <a:off x="2772314" y="8658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6_BD.111_2#e684f42a9?vaa=1&amp;vcp=1&amp;vis=1&amp;pid=106560a95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2949" y="661606"/>
            <a:ext cx="5291965" cy="309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6_1#55b560506?vaa=1&amp;vcp=1&amp;vis=1&amp;pid=e684f42a9&amp;color=0,0,0&amp;vtp=1&amp;vaab=1&amp;bbb=1"/>
          <p:cNvSpPr/>
          <p:nvPr/>
        </p:nvSpPr>
        <p:spPr>
          <a:xfrm>
            <a:off x="539496" y="11992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（2）秦岭站主楼建筑采用架空离地设计，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主要是为了(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16_2#55b560506.choices?vaa=1&amp;vcp=1&amp;vis=1&amp;pid=e684f42a9&amp;color=0,0,0&amp;vtp=1&amp;vaab=1&amp;bbb=1"/>
          <p:cNvSpPr/>
          <p:nvPr/>
        </p:nvSpPr>
        <p:spPr>
          <a:xfrm>
            <a:off x="539496" y="183487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A.防寒保暖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.便于北极熊活动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.节省建筑材料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.防止被积雪掩埋</a:t>
            </a:r>
            <a:endParaRPr lang="en-US" altLang="zh-CN" sz="2800" dirty="0"/>
          </a:p>
        </p:txBody>
      </p:sp>
      <p:sp>
        <p:nvSpPr>
          <p:cNvPr id="4" name="QC_7_AS.1_1#55b560506?vaa=1&amp;vcp=1&amp;vis=1&amp;pid=e684f42a9&amp;color=0,0,0&amp;vtp=1&amp;vaab=1&amp;bbb=1&amp;hb=1"/>
          <p:cNvSpPr/>
          <p:nvPr/>
        </p:nvSpPr>
        <p:spPr>
          <a:xfrm>
            <a:off x="539496" y="440027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秦岭站主体建筑架空的设计是为了适应南极地区极端的气候条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南极酷寒条件下积雪严重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架空设计有助于防止建筑被积雪掩埋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7_AN.118_1#55b560506.bracket?vaa=1&amp;vcp=1&amp;vis=1&amp;pid=e684f42a9&amp;color=0,0,0&amp;vpa=47&amp;vtp=1&amp;vaab=1"/>
          <p:cNvSpPr/>
          <p:nvPr/>
        </p:nvSpPr>
        <p:spPr>
          <a:xfrm>
            <a:off x="9173114" y="11858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111_2#e684f42a9?vaa=1&amp;vcp=1&amp;vis=1&amp;pid=106560a95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8765" y="1885482"/>
            <a:ext cx="4326570" cy="252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0_1#613e9dcd4?vaa=1&amp;vcp=1&amp;vis=1&amp;pid=e684f42a9&amp;color=0,0,0&amp;vtp=1&amp;vaab=1&amp;bbb=1"/>
          <p:cNvSpPr/>
          <p:nvPr/>
        </p:nvSpPr>
        <p:spPr>
          <a:xfrm>
            <a:off x="539496" y="74608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（3）在秦岭站建设过程中，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有利于保护南极地区环境的行为是(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20_2#613e9dcd4.choices?vaa=1&amp;vcp=1&amp;vis=1&amp;pid=e684f42a9&amp;color=0,0,0&amp;vtp=1&amp;vaab=1&amp;bbb=1"/>
          <p:cNvSpPr/>
          <p:nvPr/>
        </p:nvSpPr>
        <p:spPr>
          <a:xfrm>
            <a:off x="539496" y="13363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A.建材全部就地取材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.掩埋施工建筑垃圾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.使用风能和太阳能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.就地焚烧废弃物品</a:t>
            </a:r>
            <a:endParaRPr lang="en-US" altLang="zh-CN" sz="2800" dirty="0"/>
          </a:p>
        </p:txBody>
      </p:sp>
      <p:sp>
        <p:nvSpPr>
          <p:cNvPr id="4" name="QC_7_AS.1_1#613e9dcd4?vaa=1&amp;vcp=1&amp;vis=1&amp;pid=e684f42a9&amp;color=0,0,0&amp;vtp=1&amp;vaab=1&amp;bbb=1&amp;hb=1"/>
          <p:cNvSpPr/>
          <p:nvPr/>
        </p:nvSpPr>
        <p:spPr>
          <a:xfrm>
            <a:off x="539496" y="37366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建材全部就地取材会破坏南极地区的原始生态环境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掩埋施工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建筑垃圾会对南极地区造成固体废弃物污染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使用风能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太阳能等清洁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能源有利于保护南极地区的生态环境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就地焚烧废弃物品会对南极地区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造成大气污染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22_1#613e9dcd4.bracket?vaa=1&amp;vcp=1&amp;vis=1&amp;pid=e684f42a9&amp;color=0,0,0&amp;vpa=48&amp;vtp=1&amp;vaab=1"/>
          <p:cNvSpPr/>
          <p:nvPr/>
        </p:nvSpPr>
        <p:spPr>
          <a:xfrm>
            <a:off x="10595514" y="73617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d948e617?vcp=1&amp;pid=106560a95&amp;color=0,0,0&amp;vtp=1&amp;vaab=1&amp;bt=1&amp;bbb=1"/>
          <p:cNvSpPr/>
          <p:nvPr/>
        </p:nvSpPr>
        <p:spPr>
          <a:xfrm>
            <a:off x="539496" y="7382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124_1#b82078ca1?sp=1&amp;vaa=1&amp;vcp=1&amp;vis=1&amp;pid=106560a95&amp;color=0,0,0&amp;vtp=1&amp;vaab=1&amp;bbb=1"/>
          <p:cNvSpPr/>
          <p:nvPr/>
        </p:nvSpPr>
        <p:spPr>
          <a:xfrm>
            <a:off x="539496" y="13581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全球气候变暖，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下图所示区域可能出现(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25_1#b82078ca1.bracket?vaa=1&amp;vcp=1&amp;vis=1&amp;pid=106560a95&amp;color=0,0,0&amp;vpa=49&amp;vtp=1&amp;vaab=1"/>
          <p:cNvSpPr/>
          <p:nvPr/>
        </p:nvSpPr>
        <p:spPr>
          <a:xfrm>
            <a:off x="7128414" y="134480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6_BD.124_2#b82078ca1?htil=4&amp;vaa=1&amp;vcp=1&amp;vis=1&amp;pid=106560a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2244" y="2147633"/>
            <a:ext cx="4279581" cy="396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24_3#b82078ca1.choices?htil=4&amp;vaa=1&amp;vcp=1&amp;vis=1&amp;pid=106560a95&amp;color=0,0,0&amp;vtp=1&amp;vaab=1&amp;bbb=1"/>
          <p:cNvSpPr/>
          <p:nvPr/>
        </p:nvSpPr>
        <p:spPr>
          <a:xfrm>
            <a:off x="539496" y="1987613"/>
            <a:ext cx="687628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A.企鹅在浮冰上避难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.白种人因纽特人出海捕鱼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.海平面上升，淹没北极大陆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.北极航道可通航时间变长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34003abf.fixed?vcp=1&amp;pid=c0d92ebd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认识地区</a:t>
            </a:r>
            <a:endParaRPr lang="en-US" altLang="zh-CN" sz="4000" dirty="0"/>
          </a:p>
        </p:txBody>
      </p:sp>
      <p:sp>
        <p:nvSpPr>
          <p:cNvPr id="3" name="C_4_BD#534003abf.fixed?vcp=1&amp;pid=c0d92ebd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b601e19?vcp=1&amp;pid=534003ab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e4d3623e4?sp=1&amp;vcp=1&amp;pid=67b601e19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26_1#ca52aae6d?vaa=1&amp;vcp=1&amp;vis=1&amp;pid=e4d3623e4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（2023·湖南怀化·中考）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读中南半岛示意图，完成1～2题。</a:t>
            </a:r>
            <a:endParaRPr lang="en-US" altLang="zh-CN" sz="2800" dirty="0"/>
          </a:p>
        </p:txBody>
      </p:sp>
      <p:pic>
        <p:nvPicPr>
          <p:cNvPr id="5" name="QM_7_BD.126_2#ca52aae6d?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84" y="2501057"/>
            <a:ext cx="330098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7_1#9dfdc635c?vaa=1&amp;vcp=1&amp;vis=1&amp;pid=ca52aae6d&amp;color=0,0,0&amp;vtp=1&amp;vaab=1&amp;bbb=1&amp;hb=1"/>
          <p:cNvSpPr/>
          <p:nvPr/>
        </p:nvSpPr>
        <p:spPr>
          <a:xfrm>
            <a:off x="539496" y="478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近年来，中国与东南亚的经济联系越来越密切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。经中老泰铁路运往中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国的农产品最不可能是(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7_2#9dfdc635c.choices?vaa=1&amp;vcp=1&amp;vis=1&amp;pid=ca52aae6d&amp;color=0,0,0&amp;vtp=1&amp;vaab=1&amp;bbb=1"/>
          <p:cNvSpPr/>
          <p:nvPr/>
        </p:nvSpPr>
        <p:spPr>
          <a:xfrm>
            <a:off x="539496" y="17567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A.天然橡胶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B.棕榈油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C.苹果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D.榴莲</a:t>
            </a:r>
            <a:endParaRPr lang="en-US" altLang="zh-CN" sz="2800" dirty="0"/>
          </a:p>
        </p:txBody>
      </p:sp>
      <p:sp>
        <p:nvSpPr>
          <p:cNvPr id="4" name="QC_8_AS.1_1#9dfdc635c?vaa=1&amp;vcp=1&amp;vis=1&amp;pid=ca52aae6d&amp;color=0,0,0&amp;vtp=1&amp;vaab=1&amp;bbb=1&amp;hb=1"/>
          <p:cNvSpPr/>
          <p:nvPr/>
        </p:nvSpPr>
        <p:spPr>
          <a:xfrm>
            <a:off x="415671" y="43688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提示：东南亚大部分地区位于热带，气候湿热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盛产热带农产品。天然橡胶、棕榈油、榴莲均属于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热带农产品，苹果属于温带农产品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QC_8_AN.129_1#9dfdc635c.bracket?vaa=1&amp;vcp=1&amp;vis=1&amp;pid=ca52aae6d&amp;color=0,0,0&amp;vpa=50&amp;vtp=1&amp;vaab=1"/>
          <p:cNvSpPr/>
          <p:nvPr/>
        </p:nvSpPr>
        <p:spPr>
          <a:xfrm>
            <a:off x="4372515" y="11128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26_2#ca52aae6d?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5345" y="1262807"/>
            <a:ext cx="330098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1_1#8b8ec890a?sp=1&amp;vaa=1&amp;vcp=1&amp;vis=1&amp;pid=ca52aae6d&amp;color=0,0,0&amp;vtp=1&amp;vaab=1&amp;bbb=1&amp;hb=1"/>
          <p:cNvSpPr/>
          <p:nvPr/>
        </p:nvSpPr>
        <p:spPr>
          <a:xfrm>
            <a:off x="539496" y="758784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修建中老泰铁路的建设者说：“中老泰铁路不是铺出来的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，而是挖出来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、架出来的。”下列自然条件中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，修建中老泰铁路时需要克服的是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31_2#8b8ec890a?vaa=1&amp;vcp=1&amp;vis=1&amp;pid=ca52aae6d&amp;color=0,0,0&amp;vtp=1&amp;vaab=1&amp;bbb=1"/>
          <p:cNvSpPr/>
          <p:nvPr/>
        </p:nvSpPr>
        <p:spPr>
          <a:xfrm>
            <a:off x="539496" y="255566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①高寒缺氧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②河流众多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③地形崎岖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④多流动沙丘</a:t>
            </a:r>
            <a:endParaRPr lang="en-US" altLang="zh-CN" sz="2800" dirty="0"/>
          </a:p>
        </p:txBody>
      </p:sp>
      <p:sp>
        <p:nvSpPr>
          <p:cNvPr id="4" name="QC_8_BD.131_3#8b8ec890a.choices?vaa=1&amp;vcp=1&amp;vis=1&amp;pid=ca52aae6d&amp;color=0,0,0&amp;vtp=1&amp;vaab=1&amp;bbb=1"/>
          <p:cNvSpPr/>
          <p:nvPr/>
        </p:nvSpPr>
        <p:spPr>
          <a:xfrm>
            <a:off x="539496" y="315535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5" name="QC_8_AS.1_1#8b8ec890a?vaa=1&amp;vcp=1&amp;vis=1&amp;pid=ca52aae6d&amp;color=0,0,0&amp;vtp=1&amp;vaab=1&amp;bbb=1&amp;hb=1"/>
          <p:cNvSpPr/>
          <p:nvPr/>
        </p:nvSpPr>
        <p:spPr>
          <a:xfrm>
            <a:off x="539496" y="3752192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提示：中老泰铁路沿线地区地形崎岖，河流众多，因此铁路沿线多隧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道和高架桥，故有“中老泰铁路不是铺出来的，而是挖出来的、架出来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的”之说。中老泰铁路途经地区纬度低，气温高，无高寒缺氧现象；沿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线降水丰富，河流众多，植被覆盖率高，无流动沙丘分布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C_8_AN.133_1#8b8ec890a.bracket?vaa=1&amp;vcp=1&amp;vis=1&amp;pid=ca52aae6d&amp;color=0,0,0&amp;vpa=51&amp;vtp=1&amp;vaab=1"/>
          <p:cNvSpPr/>
          <p:nvPr/>
        </p:nvSpPr>
        <p:spPr>
          <a:xfrm>
            <a:off x="816515" y="1968078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5_1#fefa807d1?sp=1&amp;vaa=1&amp;vcp=1&amp;vis=1&amp;pid=e4d3623e4&amp;color=0,0,0&amp;vtp=1&amp;vaab=1&amp;bt=1&amp;bbb=1&amp;hb=1"/>
          <p:cNvSpPr/>
          <p:nvPr/>
        </p:nvSpPr>
        <p:spPr>
          <a:xfrm>
            <a:off x="539496" y="90484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3.（2024·山东泰安·中考）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2024年1月，中国与新加坡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、泰国签署互免签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证协定后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，中国赴东南亚旅游的游客数量大幅增长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。下列叙述正确的是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36_1#fefa807d1.bracket?vaa=1&amp;vcp=1&amp;vis=1&amp;pid=e4d3623e4&amp;color=0,0,0&amp;vpa=52&amp;vtp=1&amp;vaab=1"/>
          <p:cNvSpPr/>
          <p:nvPr/>
        </p:nvSpPr>
        <p:spPr>
          <a:xfrm>
            <a:off x="816515" y="21869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35_2#fefa807d1?vaa=1&amp;vcp=1&amp;vis=1&amp;pid=e4d3623e4&amp;color=0,0,0&amp;vtp=1&amp;vaab=1&amp;bbb=1&amp;hb=1"/>
          <p:cNvSpPr/>
          <p:nvPr/>
        </p:nvSpPr>
        <p:spPr>
          <a:xfrm>
            <a:off x="539496" y="282857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①互免签证便于中国与东南亚国家之间的往来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中国游客赴东南亚旅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游的主要目的是购物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中国游客的到来促进了东南亚旅游业的发展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中国与东南亚距离近、语言相通、气候相同，这是东南亚吸引中国游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客的主要优势条件</a:t>
            </a:r>
            <a:endParaRPr lang="en-US" altLang="zh-CN" sz="2800" dirty="0"/>
          </a:p>
        </p:txBody>
      </p:sp>
      <p:sp>
        <p:nvSpPr>
          <p:cNvPr id="5" name="QC_7_BD.135_3#fefa807d1.choices?vaa=1&amp;vcp=1&amp;vis=1&amp;pid=e4d3623e4&amp;color=0,0,0&amp;vtp=1&amp;vaab=1&amp;bbb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4228e3d70?colgroup=19,10&amp;vcp=1&amp;pid=24f3a6b5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958006"/>
          <a:ext cx="11091672" cy="5267198"/>
        </p:xfrm>
        <a:graphic>
          <a:graphicData uri="http://schemas.openxmlformats.org/drawingml/2006/table">
            <a:tbl>
              <a:tblPr/>
              <a:tblGrid>
                <a:gridCol w="724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8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说出东南亚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撒哈拉以南非洲对当地或世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界经济发展影响较大的一种或几种自然资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了解其分布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出口等情况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200"/>
                        </a:lnSpc>
                      </a:pPr>
                      <a:r>
                        <a:rPr lang="en-US" altLang="zh-CN" sz="195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228e3d70.table_image?tii=3&amp;vcp=1&amp;pid=24f3a6b5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1635170"/>
            <a:ext cx="3630168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4228e3d70?colgroup=19,10&amp;vcp=1&amp;pid=24f3a6b56&amp;color=0,0,0&amp;mp=1&amp;vtp=1&amp;vaab=1&amp;bt=1&amp;bbb=1"/>
          <p:cNvSpPr txBox="1"/>
          <p:nvPr/>
        </p:nvSpPr>
        <p:spPr>
          <a:xfrm>
            <a:off x="10913023" y="3688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7_1#6e0aa895b?vaa=1&amp;vcp=1&amp;vis=1&amp;pid=e4d3623e4&amp;color=0,0,0&amp;vtp=1&amp;vaab=1&amp;bt=1&amp;bbb=1&amp;hb=1"/>
          <p:cNvSpPr/>
          <p:nvPr/>
        </p:nvSpPr>
        <p:spPr>
          <a:xfrm>
            <a:off x="539496" y="13312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（2023·山东烟台·中考）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2022年11月至12月，第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22届世界杯足球赛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在卡塔尔举行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。结合下图，完成4～6题。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100" y="2710180"/>
            <a:ext cx="7395210" cy="30664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8_1#ffbf4d60f?vaa=1&amp;vcp=1&amp;vis=1&amp;pid=6e0aa895b&amp;color=0,0,0&amp;vtp=1&amp;vaab=1&amp;bbb=1&amp;hb=1"/>
          <p:cNvSpPr/>
          <p:nvPr/>
        </p:nvSpPr>
        <p:spPr>
          <a:xfrm>
            <a:off x="541020" y="5642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卡塔尔世界杯的吉祥物是“拉伊卜”，“拉伊卜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”的设计灵感来源于当地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的传统服饰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。结合所学知识推测，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卡塔尔(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38_2#ffbf4d60f.choices?vaa=1&amp;vcp=1&amp;vis=1&amp;pid=6e0aa895b&amp;color=0,0,0&amp;vtp=1&amp;vaab=1&amp;bbb=1"/>
          <p:cNvSpPr/>
          <p:nvPr/>
        </p:nvSpPr>
        <p:spPr>
          <a:xfrm>
            <a:off x="541020" y="18424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A.以印第安人为主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B.主要为黄色人种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C.通行阿拉伯语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D.居民大多信仰基督教</a:t>
            </a:r>
            <a:endParaRPr lang="en-US" altLang="zh-CN" sz="2800" dirty="0"/>
          </a:p>
        </p:txBody>
      </p:sp>
      <p:sp>
        <p:nvSpPr>
          <p:cNvPr id="4" name="QC_8_AS.1_1#ffbf4d60f?vaa=1&amp;vcp=1&amp;vis=1&amp;pid=6e0aa895b&amp;color=0,0,0&amp;vtp=1&amp;vaab=1&amp;bbb=1&amp;hb=1"/>
          <p:cNvSpPr/>
          <p:nvPr/>
        </p:nvSpPr>
        <p:spPr>
          <a:xfrm>
            <a:off x="541020" y="484350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提示：由图文材料可知，卡塔尔地处中东，以阿拉伯人为主，主要为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白色人种，通行阿拉伯语，居民大多信仰伊斯兰教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5" name="QC_8_AN.140_1#ffbf4d60f.bracket?vaa=1&amp;vcp=1&amp;vis=1&amp;pid=6e0aa895b&amp;color=0,0,0&amp;vpa=53&amp;vtp=1&amp;vaab=1"/>
          <p:cNvSpPr/>
          <p:nvPr/>
        </p:nvSpPr>
        <p:spPr>
          <a:xfrm>
            <a:off x="7218838" y="11985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910" y="2167890"/>
            <a:ext cx="5904230" cy="2447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2_1#382afb589?sp=1&amp;vaa=1&amp;vcp=1&amp;vis=1&amp;pid=6e0aa895b&amp;color=0,0,0&amp;vtp=1&amp;vaab=1&amp;bbb=1"/>
          <p:cNvSpPr/>
          <p:nvPr/>
        </p:nvSpPr>
        <p:spPr>
          <a:xfrm>
            <a:off x="539496" y="6944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卡塔尔世界杯举办期间，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人们可以(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2_2#382afb589?vaa=1&amp;vcp=1&amp;vis=1&amp;pid=6e0aa895b&amp;color=0,0,0&amp;vtp=1&amp;vaab=1&amp;bbb=1"/>
          <p:cNvSpPr/>
          <p:nvPr/>
        </p:nvSpPr>
        <p:spPr>
          <a:xfrm>
            <a:off x="539496" y="133014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①在热带雨林中欣赏“独木成林”景观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骑着骆驼欣赏大漠风光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在户外体验滑雪的乐趣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品尝美味香甜的椰枣干</a:t>
            </a:r>
            <a:endParaRPr lang="en-US" altLang="zh-CN" sz="2800" dirty="0"/>
          </a:p>
        </p:txBody>
      </p:sp>
      <p:sp>
        <p:nvSpPr>
          <p:cNvPr id="4" name="QC_8_BD.142_3#382afb589.choices?vaa=1&amp;vcp=1&amp;vis=1&amp;pid=6e0aa895b&amp;color=0,0,0&amp;vtp=1&amp;vaab=1&amp;bbb=1"/>
          <p:cNvSpPr/>
          <p:nvPr/>
        </p:nvSpPr>
        <p:spPr>
          <a:xfrm>
            <a:off x="539496" y="38877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D.②④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055" y="2167890"/>
            <a:ext cx="5904230" cy="2447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382afb589?vaa=1&amp;vcp=1&amp;vis=1&amp;pid=6e0aa895b&amp;color=0,0,0&amp;vtp=1&amp;vaab=1&amp;bbb=1&amp;hb=1"/>
          <p:cNvSpPr/>
          <p:nvPr/>
        </p:nvSpPr>
        <p:spPr>
          <a:xfrm>
            <a:off x="444246" y="3943817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提示：卡塔尔属热带沙漠气候，终年炎热干燥，因此卡塔尔世界杯举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办期间，人们可以骑着骆驼欣赏大漠风光，还可以品尝当地美味香甜的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椰枣干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8_AN.2_1#382afb589?vaa=1&amp;vcp=1&amp;vis=1&amp;pid=6e0aa895b&amp;color=0,0,0&amp;vtp=1&amp;vaab=1&amp;bbb=1"/>
          <p:cNvSpPr/>
          <p:nvPr/>
        </p:nvSpPr>
        <p:spPr>
          <a:xfrm>
            <a:off x="444246" y="5740695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235" y="1138555"/>
            <a:ext cx="590423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146_1#0b27cf8cd?vaa=1&amp;vcp=1&amp;vis=1&amp;pid=6e0aa895b&amp;color=0,0,0&amp;vtp=1&amp;vaab=1&amp;bbb=1&amp;hb=1"/>
          <p:cNvSpPr/>
          <p:nvPr/>
        </p:nvSpPr>
        <p:spPr>
          <a:xfrm>
            <a:off x="539496" y="103956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卡塔尔世界杯举办期间，中国与卡塔尔签署了进口大单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。这一合作最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有可能与下列哪种资源有关(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46_2#0b27cf8cd.choices?vaa=1&amp;vcp=1&amp;vis=1&amp;pid=6e0aa895b&amp;color=0,0,0&amp;vtp=1&amp;vaab=1&amp;bbb=1"/>
          <p:cNvSpPr/>
          <p:nvPr/>
        </p:nvSpPr>
        <p:spPr>
          <a:xfrm>
            <a:off x="539496" y="224891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B.煤炭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C.油气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.水能</a:t>
            </a:r>
            <a:endParaRPr lang="en-US" altLang="zh-CN" sz="2800" dirty="0"/>
          </a:p>
        </p:txBody>
      </p:sp>
      <p:sp>
        <p:nvSpPr>
          <p:cNvPr id="6" name="QC_8_AS.3_1#0b27cf8cd?vaa=1&amp;vcp=1&amp;vis=1&amp;pid=6e0aa895b&amp;color=0,0,0&amp;vtp=1&amp;vaab=1&amp;bbb=1&amp;hb=1"/>
          <p:cNvSpPr/>
          <p:nvPr/>
        </p:nvSpPr>
        <p:spPr>
          <a:xfrm>
            <a:off x="539496" y="2845754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（提示：卡塔尔地处波斯湾沿岸，石油和天然气资源丰富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，因此世界杯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举办期间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，卡塔尔与我国签订的进口大单最有可能与油气资源有关）</a:t>
            </a:r>
            <a:endParaRPr lang="en-US" altLang="zh-CN" sz="2800" dirty="0"/>
          </a:p>
        </p:txBody>
      </p:sp>
      <p:sp>
        <p:nvSpPr>
          <p:cNvPr id="8" name="QC_8_AN.148_1#0b27cf8cd.bracket?vaa=1&amp;vcp=1&amp;vis=1&amp;pid=6e0aa895b&amp;color=0,0,0&amp;vpa=55&amp;vtp=1&amp;vaab=1"/>
          <p:cNvSpPr/>
          <p:nvPr/>
        </p:nvSpPr>
        <p:spPr>
          <a:xfrm>
            <a:off x="5083715" y="163925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50_1#376b5c894?vaa=1&amp;vcp=1&amp;vis=1&amp;pid=e4d3623e4&amp;color=0,0,0&amp;vtp=1&amp;vaab=1&amp;bt=1&amp;bbb=1"/>
          <p:cNvSpPr/>
          <p:nvPr/>
        </p:nvSpPr>
        <p:spPr>
          <a:xfrm>
            <a:off x="539496" y="12847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读下图，完成7～8题。</a:t>
            </a:r>
            <a:endParaRPr lang="en-US" altLang="zh-CN" sz="2800" dirty="0"/>
          </a:p>
        </p:txBody>
      </p:sp>
      <p:pic>
        <p:nvPicPr>
          <p:cNvPr id="3" name="QM_7_BD.150_2#376b5c894?htil=5&amp;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555" y="1966341"/>
            <a:ext cx="5422392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51_1#090e19e42?htil=5&amp;vaa=1&amp;vcp=1&amp;vis=1&amp;pid=376b5c894&amp;color=0,0,0&amp;vtp=1&amp;vaab=1&amp;bbb=1&amp;hb=1"/>
          <p:cNvSpPr/>
          <p:nvPr/>
        </p:nvSpPr>
        <p:spPr>
          <a:xfrm>
            <a:off x="539496" y="191242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图中数字序号代表的国家中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示英国的是(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51_2#090e19e42.choices?htil=5&amp;vaa=1&amp;vcp=1&amp;vis=1&amp;pid=376b5c894&amp;color=0,0,0&amp;vtp=1&amp;vaab=1&amp;bbb=1"/>
          <p:cNvSpPr/>
          <p:nvPr/>
        </p:nvSpPr>
        <p:spPr>
          <a:xfrm>
            <a:off x="539496" y="318160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8_AN.152_1#090e19e42.bracket?vaa=1&amp;vcp=1&amp;vis=1&amp;pid=376b5c894&amp;color=0,0,0&amp;vpa=56&amp;vtp=1&amp;vaab=1"/>
          <p:cNvSpPr/>
          <p:nvPr/>
        </p:nvSpPr>
        <p:spPr>
          <a:xfrm>
            <a:off x="2594514" y="254679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3_1#f84c0ccdc?htil=6&amp;vaa=1&amp;vcp=1&amp;vis=1&amp;pid=376b5c8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555" y="897636"/>
            <a:ext cx="5422392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3_2#f84c0ccdc?htil=6&amp;vaa=1&amp;vcp=1&amp;vis=1&amp;pid=376b5c894&amp;color=0,0,0&amp;vtp=1&amp;vaab=1&amp;bt=1&amp;bbb=1&amp;hb=1&amp;hs=1"/>
          <p:cNvSpPr/>
          <p:nvPr/>
        </p:nvSpPr>
        <p:spPr>
          <a:xfrm>
            <a:off x="539496" y="8793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下列活动中，可以在图示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③国体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153_3#f84c0ccdc.choices?htil=6&amp;vaa=1&amp;vcp=1&amp;vis=1&amp;pid=376b5c894&amp;color=0,0,0&amp;vtp=1&amp;vaab=1&amp;bbb=1&amp;hs=1"/>
          <p:cNvSpPr/>
          <p:nvPr/>
        </p:nvSpPr>
        <p:spPr>
          <a:xfrm>
            <a:off x="539496" y="21623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A.欢度慕尼黑啤酒节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.游览莫斯科红场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.欣赏下龙湾风光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.欣赏富士山的樱花</a:t>
            </a:r>
            <a:endParaRPr lang="en-US" altLang="zh-CN" sz="2800" dirty="0"/>
          </a:p>
        </p:txBody>
      </p:sp>
      <p:sp>
        <p:nvSpPr>
          <p:cNvPr id="5" name="QC_8_AN.155_1#f84c0ccdc.bracket?vaa=1&amp;vcp=1&amp;vis=1&amp;pid=376b5c894&amp;color=0,0,0&amp;vpa=57&amp;vtp=1&amp;vaab=1"/>
          <p:cNvSpPr/>
          <p:nvPr/>
        </p:nvSpPr>
        <p:spPr>
          <a:xfrm>
            <a:off x="1883314" y="15137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AS.1_1#f84c0ccdc?vaa=1&amp;vcp=1&amp;vis=1&amp;pid=376b5c894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（提示：读图判断，图中③国为德国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，在德国可以体验慕尼黑啤酒节的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盛况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。莫斯科红场位于俄罗斯，下龙湾位于越南，富士山位于日本）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7_1#b38d3b068?htil=7&amp;vaa=1&amp;vcp=1&amp;vis=1&amp;pid=e4d3623e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6720" y="1218914"/>
            <a:ext cx="5300962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57_2#b38d3b068?htil=7&amp;vaa=1&amp;vcp=1&amp;vis=1&amp;pid=e4d3623e4&amp;color=0,0,0&amp;vtp=1&amp;vaab=1&amp;bt=1&amp;bbb=1&amp;hb=1&amp;hs=1"/>
          <p:cNvSpPr/>
          <p:nvPr/>
        </p:nvSpPr>
        <p:spPr>
          <a:xfrm>
            <a:off x="539496" y="1231614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（2023·云南·中考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猴面包树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喜热耐旱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，干季完全落叶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，湿季时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可大量储水于树干中。猴面包树在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撒哈拉以南非洲分布较广，果实可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食用，常在粮食供应不足时为当地</a:t>
            </a:r>
            <a:endParaRPr lang="en-US" altLang="zh-CN" sz="2800" dirty="0"/>
          </a:p>
        </p:txBody>
      </p:sp>
      <p:sp>
        <p:nvSpPr>
          <p:cNvPr id="13" name="QM_7_BD.157_2#b38d3b068?htil=7&amp;vaa=1&amp;vcp=1&amp;vis=1&amp;pid=e4d3623e4&amp;color=0,0,0&amp;vtp=1&amp;vaab=1&amp;bt=1&amp;bbb=1&amp;hb=1&amp;hs=1"/>
          <p:cNvSpPr/>
          <p:nvPr/>
        </p:nvSpPr>
        <p:spPr>
          <a:xfrm>
            <a:off x="539995" y="443201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饥民提供食物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，被称为“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生命之树”。读非洲气候类型分布图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某摄影师在坦桑尼亚拍摄到的猴面包树照片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（图2），完成9～10题。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8_1#c9aca4187?vaa=1&amp;vcp=1&amp;vis=1&amp;pid=b38d3b068&amp;color=0,0,0&amp;vtp=1&amp;vaab=1&amp;bbb=1&amp;htil=1&amp;hb=1"/>
          <p:cNvSpPr/>
          <p:nvPr/>
        </p:nvSpPr>
        <p:spPr>
          <a:xfrm>
            <a:off x="600714" y="104224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摄影师在坦桑尼亚不可能拍摄到的景象是(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58_2#c9aca4187.choices?vaa=1&amp;vcp=1&amp;vis=1&amp;pid=b38d3b068&amp;color=0,0,0&amp;vtp=1&amp;vaab=1&amp;bbb=1&amp;htil=1&amp;hb=1"/>
          <p:cNvSpPr/>
          <p:nvPr/>
        </p:nvSpPr>
        <p:spPr>
          <a:xfrm>
            <a:off x="600714" y="1677902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A.终年被积雪覆盖的山峰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.当地黑色皮肤的居民在击鼓歌唱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.鸸鹋在猴面包树下漫步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.咖啡树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、可可树等热带作物种植园</a:t>
            </a:r>
            <a:endParaRPr lang="en-US" altLang="zh-CN" sz="2800" dirty="0"/>
          </a:p>
        </p:txBody>
      </p:sp>
      <p:pic>
        <p:nvPicPr>
          <p:cNvPr id="5" name="QM_7_BD.157_1#b38d3b068?htil=7&amp;vaa=1&amp;vcp=1&amp;vis=1&amp;pid=e4d3623e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1289" y="1892881"/>
            <a:ext cx="5300962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c9aca4187?vaa=1&amp;vcp=1&amp;vis=1&amp;pid=b38d3b068&amp;color=0,0,0&amp;vtp=1&amp;vaab=1&amp;bbb=1&amp;hb=1&amp;htil=1"/>
          <p:cNvSpPr/>
          <p:nvPr/>
        </p:nvSpPr>
        <p:spPr>
          <a:xfrm>
            <a:off x="539994" y="661360"/>
            <a:ext cx="11112011" cy="45919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提示：坦桑尼亚附近分布有非洲最高峰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乞力马扎罗山，海拔为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895米，终年被积雪覆盖，有“赤道雪峰”之称，因此摄影师在坦桑尼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亚能拍到终年被积雪覆盖的山峰，A项正确；坦桑尼亚居民属于黑种人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他们擅长击鼓，用鼓声欢迎远方的来客，B项正确；鸸鹋是澳大利亚的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特有动物，因此摄影师在坦桑尼亚不可能拍摄到鸸鹋，C项错误；坦桑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尼亚地处热带，以热带草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原气候为主，因此摄影师在坦桑尼亚能拍摄到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咖啡树、可可树等热带作物种植园，D项正确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0" name="QC_8_AN.1_1#c9aca4187?vaa=1&amp;vcp=1&amp;vis=1&amp;pid=b38d3b068&amp;color=0,0,0&amp;vtp=1&amp;vaab=1&amp;bbb=1&amp;htil=1"/>
          <p:cNvSpPr/>
          <p:nvPr/>
        </p:nvSpPr>
        <p:spPr>
          <a:xfrm>
            <a:off x="539995" y="5416178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4228e3d70?colgroup=19,10&amp;vcp=1&amp;pid=24f3a6b5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037521"/>
          <a:ext cx="11091672" cy="5267198"/>
        </p:xfrm>
        <a:graphic>
          <a:graphicData uri="http://schemas.openxmlformats.org/drawingml/2006/table">
            <a:tbl>
              <a:tblPr/>
              <a:tblGrid>
                <a:gridCol w="724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86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6.结合实例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说明东南亚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撒哈拉以南非洲发展旅游业的优势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用资料描述这些地区富有地域特色的文化习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.根据南极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北极地区自然地理环境的特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殊性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说明开展极地科学考察和保护极地环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200"/>
                        </a:lnSpc>
                      </a:pPr>
                      <a:r>
                        <a:rPr lang="en-US" altLang="zh-CN" sz="195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228e3d70.table_image?tii=4&amp;vcp=1&amp;pid=24f3a6b5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1714685"/>
            <a:ext cx="3630168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4228e3d70?colgroup=19,10&amp;vcp=1&amp;pid=24f3a6b56&amp;color=0,0,0&amp;mp=1&amp;vtp=1&amp;vaab=1&amp;bt=1&amp;bbb=1"/>
          <p:cNvSpPr txBox="1"/>
          <p:nvPr/>
        </p:nvSpPr>
        <p:spPr>
          <a:xfrm>
            <a:off x="10913023" y="32911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2_1#a08e46fb0?sp=1&amp;vaa=1&amp;vcp=1&amp;vis=1&amp;pid=b38d3b068&amp;color=0,0,0&amp;vtp=1&amp;vaab=1&amp;bbb=1&amp;hb=1&amp;htil=1"/>
          <p:cNvSpPr/>
          <p:nvPr/>
        </p:nvSpPr>
        <p:spPr>
          <a:xfrm>
            <a:off x="739520" y="595347"/>
            <a:ext cx="11003147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撒哈拉以南非洲居民常因粮食供应不足而忍受饥饿。该区域粮食供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应不足的原因主要有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2_2#a08e46fb0?vaa=1&amp;vcp=1&amp;vis=1&amp;pid=b38d3b068&amp;color=0,0,0&amp;vtp=1&amp;vaab=1&amp;bbb=1&amp;htil=1&amp;hb=1"/>
          <p:cNvSpPr/>
          <p:nvPr/>
        </p:nvSpPr>
        <p:spPr>
          <a:xfrm>
            <a:off x="739521" y="1688423"/>
            <a:ext cx="9479147" cy="548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①人口增长过快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农业生产落后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③旱灾频发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④能源短缺</a:t>
            </a:r>
            <a:endParaRPr lang="en-US" altLang="zh-CN" sz="2800" dirty="0"/>
          </a:p>
        </p:txBody>
      </p:sp>
      <p:sp>
        <p:nvSpPr>
          <p:cNvPr id="4" name="QC_8_BD.162_3#a08e46fb0.choices?vaa=1&amp;vcp=1&amp;vis=1&amp;pid=b38d3b068&amp;color=0,0,0&amp;vtp=1&amp;vaab=1&amp;bbb=1&amp;htil=1&amp;hb=1"/>
          <p:cNvSpPr/>
          <p:nvPr/>
        </p:nvSpPr>
        <p:spPr>
          <a:xfrm>
            <a:off x="739521" y="2281817"/>
            <a:ext cx="7358800" cy="590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     B.①②④    C.①③④      D.②③④</a:t>
            </a:r>
            <a:endParaRPr lang="en-US" altLang="zh-CN" sz="2800" dirty="0"/>
          </a:p>
        </p:txBody>
      </p:sp>
      <p:sp>
        <p:nvSpPr>
          <p:cNvPr id="6" name="QC_8_AN.163_1#a08e46fb0.bracket?vaa=1&amp;vcp=1&amp;vis=1&amp;pid=b38d3b068&amp;color=0,0,0&amp;vpa=59&amp;vtp=1&amp;vaab=1"/>
          <p:cNvSpPr/>
          <p:nvPr/>
        </p:nvSpPr>
        <p:spPr>
          <a:xfrm>
            <a:off x="4216940" y="1151829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157_1#b38d3b068?htil=7&amp;vaa=1&amp;vcp=1&amp;vis=1&amp;pid=e4d3623e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9120" y="3070205"/>
            <a:ext cx="5300962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64_1#b959b1b0b?vaa=1&amp;vcp=1&amp;vis=1&amp;pid=e4d3623e4&amp;color=0,0,0&amp;vtp=1&amp;vaab=1&amp;bt=1&amp;bbb=1&amp;hb=1"/>
          <p:cNvSpPr/>
          <p:nvPr/>
        </p:nvSpPr>
        <p:spPr>
          <a:xfrm>
            <a:off x="539496" y="8811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（2024·山东滨州·中考）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2024年4月，我国第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40次南极考察队及雪龙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号极地考察破冰船顺利返航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，圆满完成“探秘五站、考察五海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、新建一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”的任务目标。读南极地区示意，完成11～13题。</a:t>
            </a:r>
            <a:endParaRPr lang="en-US" altLang="zh-CN" sz="2800" dirty="0"/>
          </a:p>
        </p:txBody>
      </p:sp>
      <p:pic>
        <p:nvPicPr>
          <p:cNvPr id="3" name="QM_7_BD.164_2#b959b1b0b?htil=8&amp;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6484" y="2858770"/>
            <a:ext cx="3182112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65_1#df1caf4f9?htil=8&amp;vaa=1&amp;vcp=1&amp;vis=1&amp;pid=b959b1b0b&amp;color=0,0,0&amp;vtp=1&amp;vaab=1&amp;bbb=1&amp;hb=1"/>
          <p:cNvSpPr/>
          <p:nvPr/>
        </p:nvSpPr>
        <p:spPr>
          <a:xfrm>
            <a:off x="539496" y="2804858"/>
            <a:ext cx="779068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因南极大陆暖季较短，新建秦岭站须在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3个月内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完成主体建筑的装配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。我国第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40次南极考察队抵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达的月份最有可能是(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65_2#df1caf4f9.choices?htil=8&amp;vaa=1&amp;vcp=1&amp;vis=1&amp;pid=b959b1b0b&amp;color=0,0,0&amp;vtp=1&amp;vaab=1&amp;bbb=1"/>
          <p:cNvSpPr/>
          <p:nvPr/>
        </p:nvSpPr>
        <p:spPr>
          <a:xfrm>
            <a:off x="539496" y="4727448"/>
            <a:ext cx="7790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76120" algn="l"/>
                <a:tab pos="3914140" algn="l"/>
                <a:tab pos="58521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.12月</a:t>
            </a:r>
            <a:endParaRPr lang="en-US" altLang="zh-CN" sz="2800" dirty="0"/>
          </a:p>
        </p:txBody>
      </p:sp>
      <p:sp>
        <p:nvSpPr>
          <p:cNvPr id="6" name="QC_8_AN.166_1#df1caf4f9.bracket?vaa=1&amp;vcp=1&amp;vis=1&amp;pid=b959b1b0b&amp;color=0,0,0&amp;vpa=60&amp;vtp=1&amp;vaab=1"/>
          <p:cNvSpPr/>
          <p:nvPr/>
        </p:nvSpPr>
        <p:spPr>
          <a:xfrm>
            <a:off x="4016915" y="40869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7_1#9aeb8527f?vaa=1&amp;vcp=1&amp;vis=1&amp;pid=b959b1b0b&amp;color=0,0,0&amp;vtp=1&amp;vaab=1&amp;bbb=1&amp;htil=1"/>
          <p:cNvSpPr/>
          <p:nvPr/>
        </p:nvSpPr>
        <p:spPr>
          <a:xfrm>
            <a:off x="539497" y="554400"/>
            <a:ext cx="7782561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新建秦岭站的科考研究方向最有可能是(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7_2#9aeb8527f.choices?vaa=1&amp;vcp=1&amp;vis=1&amp;pid=b959b1b0b&amp;color=0,0,0&amp;vtp=1&amp;vaab=1&amp;bbb=1&amp;htil=1&amp;hb=1"/>
          <p:cNvSpPr/>
          <p:nvPr/>
        </p:nvSpPr>
        <p:spPr>
          <a:xfrm>
            <a:off x="539497" y="1190053"/>
            <a:ext cx="820693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A.面向太平洋开展大气环境和海洋环境的基础研究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B.位于冰盖最高点，开展冰川深冰芯钻探研究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C.面向印度洋开展气象、地震等方面的研究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D.作为中山站、昆仑站的中转站，开展南极地形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考察研究</a:t>
            </a:r>
            <a:endParaRPr lang="en-US" altLang="zh-CN" sz="2800" dirty="0"/>
          </a:p>
        </p:txBody>
      </p:sp>
      <p:sp>
        <p:nvSpPr>
          <p:cNvPr id="7" name="QC_8_AN.1_1#9aeb8527f.bracket?vaa=1&amp;vcp=1&amp;vis=1&amp;pid=b959b1b0b&amp;color=0,0,0&amp;vpa=61&amp;vtp=1&amp;vaab=1"/>
          <p:cNvSpPr/>
          <p:nvPr/>
        </p:nvSpPr>
        <p:spPr>
          <a:xfrm>
            <a:off x="7306216" y="541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M_7_BD.164_2#b959b1b0b?htil=8&amp;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1183" y="2184717"/>
            <a:ext cx="4203435" cy="411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69_1#151c4f82a?sp=1&amp;vaa=1&amp;vcp=1&amp;vis=1&amp;pid=b959b1b0b&amp;color=0,0,0&amp;vtp=1&amp;vaab=1&amp;bbb=1&amp;htil=1&amp;hb=1"/>
          <p:cNvSpPr/>
          <p:nvPr/>
        </p:nvSpPr>
        <p:spPr>
          <a:xfrm>
            <a:off x="539995" y="113140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南极考察队归来时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，随着雪龙号一起带回来的有(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69_2#151c4f82a?vaa=1&amp;vcp=1&amp;vis=1&amp;pid=b959b1b0b&amp;color=0,0,0&amp;vtp=1&amp;vaab=1&amp;bbb=1&amp;htil=1"/>
          <p:cNvSpPr/>
          <p:nvPr/>
        </p:nvSpPr>
        <p:spPr>
          <a:xfrm>
            <a:off x="539995" y="175924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①煤炭资源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②科研资料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③金属矿藏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④生活垃圾</a:t>
            </a:r>
            <a:endParaRPr lang="en-US" altLang="zh-CN" sz="2800" dirty="0"/>
          </a:p>
        </p:txBody>
      </p:sp>
      <p:sp>
        <p:nvSpPr>
          <p:cNvPr id="4" name="QC_8_BD.169_3#151c4f82a.choices?vaa=1&amp;vcp=1&amp;vis=1&amp;pid=b959b1b0b&amp;color=0,0,0&amp;vtp=1&amp;vaab=1&amp;bbb=1&amp;htil=1&amp;hb=1"/>
          <p:cNvSpPr/>
          <p:nvPr/>
        </p:nvSpPr>
        <p:spPr>
          <a:xfrm>
            <a:off x="539995" y="238091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D.①③</a:t>
            </a:r>
            <a:endParaRPr lang="en-US" altLang="zh-CN" sz="2800" dirty="0"/>
          </a:p>
        </p:txBody>
      </p:sp>
      <p:sp>
        <p:nvSpPr>
          <p:cNvPr id="5" name="QC_8_AN.1_1#151c4f82a.bracket?vaa=1&amp;vcp=1&amp;vis=1&amp;pid=b959b1b0b&amp;color=0,0,0&amp;vpa=62&amp;vtp=1&amp;vaab=1&amp;htil=1"/>
          <p:cNvSpPr/>
          <p:nvPr/>
        </p:nvSpPr>
        <p:spPr>
          <a:xfrm>
            <a:off x="8729114" y="11180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QM_7_BD.164_2#b959b1b0b?htil=8&amp;vaa=1&amp;vcp=1&amp;vis=1&amp;pid=e4d3623e4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0" y="2088106"/>
            <a:ext cx="3968596" cy="388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29067c36?sp=1&amp;vcp=1&amp;pid=67b601e19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4" name="QO_7_BD.171_2#441a426d2?htil=9&amp;sp=1&amp;vaa=1&amp;vcp=1&amp;vis=1&amp;pid=d29067c36&amp;color=0,0,0&amp;vtp=1&amp;vaab=1&amp;bbb=1&amp;hb=1&amp;hs=1"/>
          <p:cNvSpPr/>
          <p:nvPr/>
        </p:nvSpPr>
        <p:spPr>
          <a:xfrm>
            <a:off x="539496" y="1233469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，中国与伊朗正式签署为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25年的战略合作协议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。读中东和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伊朗示意图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72_1#8b524d20c?htil=9&amp;vaa=1&amp;vcp=1&amp;vis=1&amp;pid=441a426d2&amp;color=0,0,0&amp;vtp=1&amp;vaab=1&amp;bbb=1&amp;hb=1&amp;hs=1"/>
          <p:cNvSpPr/>
          <p:nvPr/>
        </p:nvSpPr>
        <p:spPr>
          <a:xfrm>
            <a:off x="539496" y="3158979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）图中埃及地跨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8b524d20c.blank?vaa=1&amp;vcp=1&amp;vis=1&amp;pid=441a426d2&amp;color=0,0,0&amp;vpa=63&amp;vtp=1&amp;vaab=1"/>
          <p:cNvSpPr/>
          <p:nvPr/>
        </p:nvSpPr>
        <p:spPr>
          <a:xfrm>
            <a:off x="3572415" y="312849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7" name="QB_8_AN.2_1#8b524d20c.blank?vaa=1&amp;vcp=1&amp;vis=1&amp;pid=441a426d2&amp;color=0,0,0&amp;vpa=64&amp;vtp=1&amp;vaab=1"/>
          <p:cNvSpPr/>
          <p:nvPr/>
        </p:nvSpPr>
        <p:spPr>
          <a:xfrm>
            <a:off x="4994815" y="312849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</a:t>
            </a:r>
            <a:endParaRPr lang="en-US" altLang="zh-CN" sz="2800" dirty="0"/>
          </a:p>
        </p:txBody>
      </p:sp>
      <p:sp>
        <p:nvSpPr>
          <p:cNvPr id="8" name="QB_8_AN.3_1#8b524d20c.blank?vaa=1&amp;vcp=1&amp;vis=1&amp;pid=441a426d2&amp;color=0,0,0&amp;vpa=65&amp;vtp=1&amp;vaab=1"/>
          <p:cNvSpPr/>
          <p:nvPr/>
        </p:nvSpPr>
        <p:spPr>
          <a:xfrm>
            <a:off x="1162590" y="375524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</a:t>
            </a:r>
            <a:endParaRPr lang="en-US" altLang="zh-CN" sz="2800" dirty="0"/>
          </a:p>
        </p:txBody>
      </p:sp>
      <p:sp>
        <p:nvSpPr>
          <p:cNvPr id="9" name="QB_8_BD.176_1#69dd3d41e?vaa=1&amp;vcp=1&amp;vis=1&amp;pid=441a426d2&amp;color=0,0,0&amp;vtp=1&amp;vaab=1&amp;bbb=1&amp;hb=1&amp;hs=1"/>
          <p:cNvSpPr/>
          <p:nvPr/>
        </p:nvSpPr>
        <p:spPr>
          <a:xfrm>
            <a:off x="539496" y="44359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）伊朗南临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湾，北临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内陆湖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），南北跨纬度约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填“15°”或“25°”）。</a:t>
            </a:r>
            <a:endParaRPr lang="en-US" altLang="zh-CN" sz="2800" dirty="0"/>
          </a:p>
        </p:txBody>
      </p:sp>
      <p:sp>
        <p:nvSpPr>
          <p:cNvPr id="10" name="QB_8_AN.177_1#69dd3d41e.blank?vaa=1&amp;vcp=1&amp;vis=1&amp;pid=441a426d2&amp;color=0,0,0&amp;vpa=66&amp;vtp=1&amp;vaab=1&amp;bbb=1"/>
          <p:cNvSpPr/>
          <p:nvPr/>
        </p:nvSpPr>
        <p:spPr>
          <a:xfrm>
            <a:off x="2861214" y="44054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波斯</a:t>
            </a:r>
            <a:endParaRPr lang="en-US" altLang="zh-CN" sz="2800" dirty="0"/>
          </a:p>
        </p:txBody>
      </p:sp>
      <p:sp>
        <p:nvSpPr>
          <p:cNvPr id="11" name="QB_8_AN.178_1#69dd3d41e.blank?vaa=1&amp;vcp=1&amp;vis=1&amp;pid=441a426d2&amp;color=0,0,0&amp;vpa=67&amp;vtp=1&amp;vaab=1&amp;bbb=1"/>
          <p:cNvSpPr/>
          <p:nvPr/>
        </p:nvSpPr>
        <p:spPr>
          <a:xfrm>
            <a:off x="5350415" y="44054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里海</a:t>
            </a:r>
            <a:endParaRPr lang="en-US" altLang="zh-CN" sz="2800" dirty="0"/>
          </a:p>
        </p:txBody>
      </p:sp>
      <p:sp>
        <p:nvSpPr>
          <p:cNvPr id="12" name="QB_8_AN.179_1#69dd3d41e.blank?vaa=1&amp;vcp=1&amp;vis=1&amp;pid=441a426d2&amp;color=0,0,0&amp;vpa=68&amp;vtp=1&amp;vaab=1&amp;bbb=1"/>
          <p:cNvSpPr/>
          <p:nvPr/>
        </p:nvSpPr>
        <p:spPr>
          <a:xfrm>
            <a:off x="10595514" y="44054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15°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310" y="1581150"/>
            <a:ext cx="5269230" cy="24104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0_1#1fdab0def?vaa=1&amp;vcp=1&amp;vis=1&amp;pid=441a426d2&amp;color=0,0,0&amp;vtp=1&amp;vaab=1&amp;bbb=1&amp;hb=1&amp;htil=1"/>
          <p:cNvSpPr/>
          <p:nvPr/>
        </p:nvSpPr>
        <p:spPr>
          <a:xfrm>
            <a:off x="539496" y="1725889"/>
            <a:ext cx="55422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）伊朗地形以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为主，气候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填“干燥”或“湿润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，降水较多的是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1fdab0def.blank?vaa=1&amp;vcp=1&amp;vis=1&amp;pid=441a426d2&amp;color=0,0,0&amp;vpa=69&amp;vtp=1&amp;vaab=1&amp;bbb=1"/>
          <p:cNvSpPr/>
          <p:nvPr/>
        </p:nvSpPr>
        <p:spPr>
          <a:xfrm>
            <a:off x="3216815" y="16954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4" name="QB_8_AN.2_1#1fdab0def.blank?vaa=1&amp;vcp=1&amp;vis=1&amp;pid=441a426d2&amp;color=0,0,0&amp;vpa=70&amp;vtp=1&amp;vaab=1&amp;bbb=1&amp;htil=1&amp;hb=1"/>
          <p:cNvSpPr/>
          <p:nvPr/>
        </p:nvSpPr>
        <p:spPr>
          <a:xfrm>
            <a:off x="549815" y="23431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干燥</a:t>
            </a:r>
            <a:endParaRPr lang="en-US" altLang="zh-CN" sz="2800" dirty="0"/>
          </a:p>
        </p:txBody>
      </p:sp>
      <p:sp>
        <p:nvSpPr>
          <p:cNvPr id="5" name="QB_8_AN.183_1#1fdab0def.blank?vaa=1&amp;vcp=1&amp;vis=1&amp;pid=441a426d2&amp;color=0,0,0&amp;vpa=71&amp;vtp=1&amp;vaab=1"/>
          <p:cNvSpPr/>
          <p:nvPr/>
        </p:nvSpPr>
        <p:spPr>
          <a:xfrm>
            <a:off x="5172615" y="299080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7310" y="1812290"/>
            <a:ext cx="5269230" cy="24104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4_1#62246497f?vaa=1&amp;vcp=1&amp;vis=1&amp;pid=441a426d2&amp;color=0,0,0&amp;vtp=1&amp;vaab=1&amp;bt=1&amp;bbb=1&amp;hb=1"/>
          <p:cNvSpPr/>
          <p:nvPr/>
        </p:nvSpPr>
        <p:spPr>
          <a:xfrm>
            <a:off x="539496" y="8086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（4）读图可知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，伊朗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资源丰富，将该资源运往中国的主要交通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运输方式是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85_1#62246497f.blank?vaa=1&amp;vcp=1&amp;vis=1&amp;pid=441a426d2&amp;color=0,0,0&amp;vpa=72&amp;vtp=1&amp;vaab=1&amp;bbb=1"/>
          <p:cNvSpPr/>
          <p:nvPr/>
        </p:nvSpPr>
        <p:spPr>
          <a:xfrm>
            <a:off x="3928015" y="77819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石油</a:t>
            </a:r>
            <a:endParaRPr lang="en-US" altLang="zh-CN" sz="2800" dirty="0"/>
          </a:p>
        </p:txBody>
      </p:sp>
      <p:sp>
        <p:nvSpPr>
          <p:cNvPr id="4" name="QB_8_AN.187_1#62246497f.blank?vaa=1&amp;vcp=1&amp;vis=1&amp;pid=441a426d2&amp;color=0,0,0&amp;vpa=73&amp;vtp=1&amp;vaab=1&amp;bbb=1"/>
          <p:cNvSpPr/>
          <p:nvPr/>
        </p:nvSpPr>
        <p:spPr>
          <a:xfrm>
            <a:off x="2327814" y="1404937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海运（或海洋运输）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215" y="2242820"/>
            <a:ext cx="6877685" cy="31464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88_1#84ebbbe7d?sp=1&amp;vaa=1&amp;vcp=1&amp;vis=1&amp;pid=d29067c3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读欧洲西部示意图及相关景观照片，完成下列各题。</a:t>
            </a:r>
            <a:endParaRPr lang="en-US" altLang="zh-CN" sz="2800" dirty="0"/>
          </a:p>
        </p:txBody>
      </p:sp>
      <p:sp>
        <p:nvSpPr>
          <p:cNvPr id="4" name="QO_8_BD.189_1#d64f22e00?htil=10&amp;vaa=1&amp;vcp=1&amp;vis=1&amp;pid=84ebbbe7d&amp;color=0,0,0&amp;vtp=1&amp;vaab=1&amp;bbb=1&amp;hb=1&amp;hs=1"/>
          <p:cNvSpPr/>
          <p:nvPr/>
        </p:nvSpPr>
        <p:spPr>
          <a:xfrm>
            <a:off x="539496" y="1182097"/>
            <a:ext cx="7397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）同学们对欧洲西部温带海洋性气候分布广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的原因进行了探究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，整理如下，请补充完整。</a:t>
            </a:r>
            <a:endParaRPr lang="en-US" altLang="zh-CN" sz="2800" dirty="0"/>
          </a:p>
        </p:txBody>
      </p:sp>
      <p:sp>
        <p:nvSpPr>
          <p:cNvPr id="5" name="QB_9_BD.190_1#d124dd17f?htil=10&amp;vaa=1&amp;vcp=1&amp;vis=1&amp;pid=d64f22e00&amp;color=0,0,0&amp;vtp=1&amp;vaab=1&amp;bbb=1&amp;hb=1&amp;hs=1"/>
          <p:cNvSpPr/>
          <p:nvPr/>
        </p:nvSpPr>
        <p:spPr>
          <a:xfrm>
            <a:off x="539496" y="2459082"/>
            <a:ext cx="73974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①欧洲西部绝大部分地区位于地球五带中的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sp>
        <p:nvSpPr>
          <p:cNvPr id="6" name="QB_9_AN.1_1#d124dd17f.blank?vaa=1&amp;vcp=1&amp;vis=1&amp;pid=d64f22e00&amp;color=0,0,0&amp;vpa=74&amp;vtp=1&amp;vaab=1&amp;bbb=1"/>
          <p:cNvSpPr/>
          <p:nvPr/>
        </p:nvSpPr>
        <p:spPr>
          <a:xfrm>
            <a:off x="549815" y="305534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7" name="QB_9_BD.192_1#86c81fd4c?htil=10&amp;vaa=1&amp;vcp=1&amp;vis=1&amp;pid=d64f22e00&amp;color=0,0,0&amp;vtp=1&amp;vaab=1&amp;bbb=1&amp;hb=1&amp;hs=1"/>
          <p:cNvSpPr/>
          <p:nvPr/>
        </p:nvSpPr>
        <p:spPr>
          <a:xfrm>
            <a:off x="539496" y="3728257"/>
            <a:ext cx="73974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②欧洲西部中部为广阔的平原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，南部山脉多呈</a:t>
            </a:r>
            <a:endParaRPr lang="en-US" altLang="zh-CN" sz="2800" dirty="0"/>
          </a:p>
        </p:txBody>
      </p:sp>
      <p:sp>
        <p:nvSpPr>
          <p:cNvPr id="8" name="QB_9_AN.2_1#86c81fd4c.blank?vaa=1&amp;vcp=1&amp;vis=1&amp;pid=d64f22e00&amp;color=0,0,0&amp;vpa=75&amp;vtp=1&amp;vaab=1&amp;bbb=1"/>
          <p:cNvSpPr/>
          <p:nvPr/>
        </p:nvSpPr>
        <p:spPr>
          <a:xfrm>
            <a:off x="2328313" y="429848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利于</a:t>
            </a:r>
            <a:endParaRPr lang="en-US" altLang="zh-CN" sz="2800" dirty="0"/>
          </a:p>
        </p:txBody>
      </p:sp>
      <p:sp>
        <p:nvSpPr>
          <p:cNvPr id="9" name="QB_9_BD.194_1#794ea1527?vaa=1&amp;vcp=1&amp;vis=1&amp;pid=d64f22e00&amp;color=0,0,0&amp;vtp=1&amp;vaab=1&amp;bbb=1&amp;hb=1&amp;hs=1"/>
          <p:cNvSpPr/>
          <p:nvPr/>
        </p:nvSpPr>
        <p:spPr>
          <a:xfrm>
            <a:off x="539496" y="49793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③欧洲西部大陆轮廓破碎，海岸线曲折，海湾深入陆地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，大多数地区距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9_AN.195_1#794ea1527.blank?vaa=1&amp;vcp=1&amp;vis=1&amp;pid=d64f22e00&amp;color=0,0,0&amp;vpa=76&amp;vtp=1&amp;vaab=1"/>
          <p:cNvSpPr/>
          <p:nvPr/>
        </p:nvSpPr>
        <p:spPr>
          <a:xfrm>
            <a:off x="1261015" y="557566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</a:t>
            </a:r>
            <a:endParaRPr lang="en-US" altLang="zh-CN" sz="2800" dirty="0"/>
          </a:p>
        </p:txBody>
      </p:sp>
      <p:sp>
        <p:nvSpPr>
          <p:cNvPr id="11" name="QB_9_BD.192_1#86c81fd4c?htil=10&amp;vaa=1&amp;vcp=1&amp;vis=1&amp;pid=d64f22e00&amp;color=0,0,0&amp;vtp=1&amp;vaab=1&amp;bbb=1&amp;hb=1&amp;hs=1"/>
          <p:cNvSpPr/>
          <p:nvPr/>
        </p:nvSpPr>
        <p:spPr>
          <a:xfrm>
            <a:off x="539995" y="434992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东西走向，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填“利于”或“不利于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”）海洋暖湿气流的深入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865" y="1435735"/>
            <a:ext cx="3768725" cy="27920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8_BD.196_2#9b141d250?htil=11&amp;vaa=1&amp;vcp=1&amp;vis=1&amp;pid=84ebbbe7d&amp;color=0,0,0&amp;vtp=1&amp;vaab=1&amp;bt=1&amp;bbb=1&amp;hb=1&amp;hs=1"/>
          <p:cNvSpPr/>
          <p:nvPr/>
        </p:nvSpPr>
        <p:spPr>
          <a:xfrm>
            <a:off x="539496" y="1215898"/>
            <a:ext cx="71963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（2）欧洲人的餐桌上常见牛排、奶油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、乳酪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等食品，这与当地发达的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9b141d250.blank?vaa=1&amp;vcp=1&amp;vis=1&amp;pid=84ebbbe7d&amp;color=0,0,0&amp;vpa=77&amp;vtp=1&amp;vaab=1&amp;bbb=1"/>
          <p:cNvSpPr/>
          <p:nvPr/>
        </p:nvSpPr>
        <p:spPr>
          <a:xfrm>
            <a:off x="4461415" y="181216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畜牧</a:t>
            </a:r>
            <a:endParaRPr lang="en-US" altLang="zh-CN" sz="2800" dirty="0"/>
          </a:p>
        </p:txBody>
      </p:sp>
      <p:sp>
        <p:nvSpPr>
          <p:cNvPr id="5" name="QB_8_BD.198_1#f2025ad7d?htil=11&amp;vaa=1&amp;vcp=1&amp;vis=1&amp;pid=84ebbbe7d&amp;color=0,0,0&amp;vtp=1&amp;vaab=1&amp;bbb=1&amp;hb=1&amp;hs=1"/>
          <p:cNvSpPr/>
          <p:nvPr/>
        </p:nvSpPr>
        <p:spPr>
          <a:xfrm>
            <a:off x="539496" y="2498915"/>
            <a:ext cx="719632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（3）血橙是柑橘的一个品种。近年来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，欧洲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西部所产血橙大量进入中国市场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。图中A、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、D四地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，最适宜种植血橙的是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2_1#f2025ad7d.blank?vaa=1&amp;vcp=1&amp;vis=1&amp;pid=84ebbbe7d&amp;color=0,0,0&amp;vpa=78&amp;vtp=1&amp;vaab=1"/>
          <p:cNvSpPr/>
          <p:nvPr/>
        </p:nvSpPr>
        <p:spPr>
          <a:xfrm>
            <a:off x="5628227" y="374288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B_8_BD.200_1#1e9e6e5ed?vaa=1&amp;vcp=1&amp;vis=1&amp;pid=84ebbbe7d&amp;color=0,0,0&amp;vtp=1&amp;vaab=1&amp;bbb=1&amp;hb=1&amp;hs=1"/>
          <p:cNvSpPr/>
          <p:nvPr/>
        </p:nvSpPr>
        <p:spPr>
          <a:xfrm>
            <a:off x="539496" y="44293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（4）小李前往欧洲西部旅游，在某社交软件上晒出了图中的照片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片拍摄于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国家）。</a:t>
            </a:r>
            <a:endParaRPr lang="en-US" altLang="zh-CN" sz="2800" dirty="0"/>
          </a:p>
        </p:txBody>
      </p:sp>
      <p:sp>
        <p:nvSpPr>
          <p:cNvPr id="8" name="QB_8_AN.201_1#1e9e6e5ed.blank?vaa=1&amp;vcp=1&amp;vis=1&amp;pid=84ebbbe7d&amp;color=0,0,0&amp;vpa=79&amp;vtp=1&amp;vaab=1&amp;bbb=1"/>
          <p:cNvSpPr/>
          <p:nvPr/>
        </p:nvSpPr>
        <p:spPr>
          <a:xfrm>
            <a:off x="1972214" y="502558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</a:t>
            </a:r>
            <a:endParaRPr lang="en-US" altLang="zh-CN" sz="2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0985" y="1435735"/>
            <a:ext cx="3768725" cy="27920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308a13e6?vcp=1&amp;pid=534003ab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e81eaf8f7?sp=1&amp;vcp=1&amp;pid=8308a13e6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202_1#5b0ec171a?vaa=1&amp;vcp=1&amp;vis=1&amp;pid=e81eaf8f7&amp;color=0,0,0&amp;vtp=1&amp;vaab=1&amp;bbb=1&amp;hb=1"/>
          <p:cNvSpPr/>
          <p:nvPr/>
        </p:nvSpPr>
        <p:spPr>
          <a:xfrm>
            <a:off x="539496" y="194212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（2023·吉林长春·中考）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欧洲西部是世界上发达国家最集中的地区。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21世纪，撒哈拉以南非洲成为世界上经济发展较快的地区之一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撒哈拉以南非洲和欧洲西部的气候类型分布图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，完成16～18题。</a:t>
            </a:r>
            <a:endParaRPr lang="en-US" altLang="zh-CN" sz="2800" dirty="0"/>
          </a:p>
        </p:txBody>
      </p:sp>
      <p:pic>
        <p:nvPicPr>
          <p:cNvPr id="5" name="QM_7_BD.202_2#5b0ec171a?vaa=1&amp;vcp=1&amp;vis=1&amp;pid=e81eaf8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6339" y="3808970"/>
            <a:ext cx="4639321" cy="251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6b9762bc.fixed?vcp=1&amp;pid=c0d92ebd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认识地区</a:t>
            </a:r>
            <a:endParaRPr lang="en-US" altLang="zh-CN" sz="4000" dirty="0"/>
          </a:p>
        </p:txBody>
      </p:sp>
      <p:sp>
        <p:nvSpPr>
          <p:cNvPr id="3" name="C_4_BD#46b9762bc.fixed?vcp=1&amp;pid=c0d92ebd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3_1#9dfb85147?vaa=1&amp;vcp=1&amp;vis=1&amp;pid=5b0ec171a&amp;color=0,0,0&amp;vtp=1&amp;vaab=1&amp;bbb=1"/>
          <p:cNvSpPr/>
          <p:nvPr/>
        </p:nvSpPr>
        <p:spPr>
          <a:xfrm>
            <a:off x="539496" y="74608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欧洲西部和撒哈拉以南非洲共同的地理特征是(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203_2#9dfb85147.choices?vaa=1&amp;vcp=1&amp;vis=1&amp;pid=5b0ec171a&amp;color=0,0,0&amp;vtp=1&amp;vaab=1&amp;bbb=1"/>
          <p:cNvSpPr/>
          <p:nvPr/>
        </p:nvSpPr>
        <p:spPr>
          <a:xfrm>
            <a:off x="539496" y="13363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A.西临大西洋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.以温带大陆性气候为主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.以黑种人为主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.实现了农业地区专业化</a:t>
            </a:r>
            <a:endParaRPr lang="en-US" altLang="zh-CN" sz="2800" dirty="0"/>
          </a:p>
        </p:txBody>
      </p:sp>
      <p:sp>
        <p:nvSpPr>
          <p:cNvPr id="4" name="QC_8_AS.1_1#9dfb85147?vaa=1&amp;vcp=1&amp;vis=1&amp;pid=5b0ec171a&amp;color=0,0,0&amp;vtp=1&amp;vaab=1&amp;bbb=1&amp;hb=1"/>
          <p:cNvSpPr/>
          <p:nvPr/>
        </p:nvSpPr>
        <p:spPr>
          <a:xfrm>
            <a:off x="539496" y="4003398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提示：读图分析，欧洲西部和撒哈拉以南非洲的西部，均濒临大西洋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欧洲西部以温带海洋性气候和地中海气候为主，撒哈拉以南非洲以热带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草原气候为主；欧洲西部以白种人为主，撒哈拉以南非洲以黑种人为主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两个地区均未实现农业地区专业化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8_AN.205_1#9dfb85147.bracket?vaa=1&amp;vcp=1&amp;vis=1&amp;pid=5b0ec171a&amp;color=0,0,0&amp;vpa=80&amp;vtp=1&amp;vaab=1"/>
          <p:cNvSpPr/>
          <p:nvPr/>
        </p:nvSpPr>
        <p:spPr>
          <a:xfrm>
            <a:off x="8373014" y="736178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202_2#5b0ec171a?vaa=1&amp;vcp=1&amp;vis=1&amp;pid=e81eaf8f7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3272" y="1485576"/>
            <a:ext cx="4639321" cy="251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7_1#477ce7737?sp=1&amp;vaa=1&amp;vcp=1&amp;vis=1&amp;pid=5b0ec171a&amp;color=0,0,0&amp;vtp=1&amp;vaab=1&amp;bt=1&amp;bbb=1&amp;hb=1"/>
          <p:cNvSpPr/>
          <p:nvPr/>
        </p:nvSpPr>
        <p:spPr>
          <a:xfrm>
            <a:off x="539496" y="91589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欧洲西部居民饮食结构深受自然环境的影响，下列框图中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①②两处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应该填入的内容是(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208_1#477ce7737.bracket?vaa=1&amp;vcp=1&amp;vis=1&amp;pid=5b0ec171a&amp;color=0,0,0&amp;vpa=81&amp;vtp=1&amp;vaab=1"/>
          <p:cNvSpPr/>
          <p:nvPr/>
        </p:nvSpPr>
        <p:spPr>
          <a:xfrm>
            <a:off x="3661315" y="155025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8_BD.207_2#477ce7737?vaa=1&amp;vcp=1&amp;vis=1&amp;pid=5b0ec17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252821"/>
            <a:ext cx="545896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07_3#477ce7737.choices?vaa=1&amp;vcp=1&amp;vis=1&amp;pid=5b0ec171a&amp;color=0,0,0&amp;vtp=1&amp;vaab=1&amp;bbb=1"/>
          <p:cNvSpPr/>
          <p:nvPr/>
        </p:nvSpPr>
        <p:spPr>
          <a:xfrm>
            <a:off x="539496" y="471662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A.①——东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——温带海洋性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.①——东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②——热带雨林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.①——西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——温带海洋性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.①——西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②——热带雨林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209_1#58cc9f3b6?htil=12&amp;vaa=1&amp;vcp=1&amp;vis=1&amp;pid=5b0ec17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5415" y="1875536"/>
            <a:ext cx="514807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09_2#58cc9f3b6?htil=12&amp;sp=1&amp;vaa=1&amp;vcp=1&amp;vis=1&amp;pid=5b0ec171a&amp;color=0,0,0&amp;vtp=1&amp;vaab=1&amp;bt=1&amp;bbb=1&amp;hb=1"/>
          <p:cNvSpPr/>
          <p:nvPr/>
        </p:nvSpPr>
        <p:spPr>
          <a:xfrm>
            <a:off x="539496" y="1857248"/>
            <a:ext cx="58338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如下图所示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，撒哈拉以南非洲居民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为了适应当地气候，就地取材建造的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典型传统民居是(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210_1#58cc9f3b6.bracket?vaa=1&amp;vcp=1&amp;vis=1&amp;pid=5b0ec171a&amp;color=0,0,0&amp;vpa=82&amp;vtp=1&amp;vaab=1"/>
          <p:cNvSpPr/>
          <p:nvPr/>
        </p:nvSpPr>
        <p:spPr>
          <a:xfrm>
            <a:off x="3305715" y="31393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209_3#58cc9f3b6.choices?htil=12&amp;vaa=1&amp;vcp=1&amp;vis=1&amp;pid=5b0ec171a&amp;color=0,0,0&amp;vtp=1&amp;vaab=1&amp;bbb=1"/>
          <p:cNvSpPr/>
          <p:nvPr/>
        </p:nvSpPr>
        <p:spPr>
          <a:xfrm>
            <a:off x="539496" y="3780980"/>
            <a:ext cx="58338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245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.窑洞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.茅草屋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245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C.平顶碉房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.砖墙斜顶屋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eea41269?sp=1&amp;vcp=1&amp;pid=8308a13e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211_1#118ce185a?sp=1&amp;vaa=1&amp;vcp=1&amp;vis=1&amp;pid=0eea41269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19.（2024·陕西·中考）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东南亚全年鲜果不断，热带水果种类多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，产量及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出口量大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。近年来，我国进口的热带水果主要来自东南亚地理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。读东南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亚地理位置及海上航线示意图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7_BD.211_2#118ce185a?vaa=1&amp;vcp=1&amp;vis=1&amp;pid=0eea4126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5476" y="3268109"/>
            <a:ext cx="5138000" cy="284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212_1#5ac2b8c47?htil=13&amp;vaa=1&amp;vcp=1&amp;vis=1&amp;pid=118ce18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6124" y="1559052"/>
            <a:ext cx="3273552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212_2#5ac2b8c47?htil=13&amp;sp=1&amp;vaa=1&amp;vcp=1&amp;vis=1&amp;pid=118ce185a&amp;color=0,0,0&amp;vtp=1&amp;vaab=1&amp;bt=1&amp;bbb=1&amp;hb=1"/>
          <p:cNvSpPr/>
          <p:nvPr/>
        </p:nvSpPr>
        <p:spPr>
          <a:xfrm>
            <a:off x="539496" y="1540764"/>
            <a:ext cx="76992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）东南亚全年鲜果不断主要得益于当地优越的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气候条件。下图为东南亚热带水果主产区某地的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气温年变化曲线和各月降水量柱状图，据此描述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该气候类型的特点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8_AN.1_1#5ac2b8c47?htil=13&amp;vaa=1&amp;vcp=1&amp;vis=1&amp;pid=118ce185a&amp;color=0,0,0&amp;vtp=1&amp;vaab=1&amp;bbb=1"/>
          <p:cNvSpPr/>
          <p:nvPr/>
        </p:nvSpPr>
        <p:spPr>
          <a:xfrm>
            <a:off x="539496" y="4104386"/>
            <a:ext cx="76992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属热带雨林气候，终年高温多雨。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214_1#80f44f70c?vaa=1&amp;vcp=1&amp;vis=1&amp;pid=118ce185a&amp;color=0,0,0&amp;vtp=1&amp;vaab=1&amp;bt=1&amp;bbb=1&amp;hb=1"/>
          <p:cNvSpPr/>
          <p:nvPr/>
        </p:nvSpPr>
        <p:spPr>
          <a:xfrm>
            <a:off x="539496" y="9314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（2）与世界其他热带地区相比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，简述东南亚向我国大量出口热带水果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的优势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8_AN.1_1#80f44f70c?vaa=1&amp;vcp=1&amp;vis=1&amp;pid=118ce185a&amp;color=0,0,0&amp;vtp=1&amp;vaab=1&amp;bbb=1"/>
          <p:cNvSpPr/>
          <p:nvPr/>
        </p:nvSpPr>
        <p:spPr>
          <a:xfrm>
            <a:off x="539496" y="2206625"/>
            <a:ext cx="11555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距离我国近；运输成本低；品种多、品质好、口味独特；等等。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216_1#132ac0869?vaa=1&amp;vcp=1&amp;vis=1&amp;pid=118ce185a&amp;color=0,0,0&amp;vtp=1&amp;vaab=1&amp;bbb=1&amp;hb=1"/>
          <p:cNvSpPr/>
          <p:nvPr/>
        </p:nvSpPr>
        <p:spPr>
          <a:xfrm>
            <a:off x="539496" y="18634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（3）东南亚水果可通过海运出口到世界各地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，从交通方面说明东南亚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地理位置的优越性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8_AN.1_1#132ac0869?vaa=1&amp;vcp=1&amp;vis=1&amp;pid=118ce185a&amp;color=0,0,0&amp;vtp=1&amp;vaab=1&amp;bbb=1&amp;hb=1"/>
          <p:cNvSpPr/>
          <p:nvPr/>
        </p:nvSpPr>
        <p:spPr>
          <a:xfrm>
            <a:off x="539496" y="314170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东南亚地处亚洲与大洋洲、印度洋与太平洋之间的“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十字路口”，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是世界海洋运输和航空运输的重要枢纽，其中马六甲海峡是联系太平洋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与印度洋的咽喉要道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，被称为“海上生命线”。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9b1036d0?vcp=1&amp;pid=46b9762b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东南亚</a:t>
            </a:r>
            <a:endParaRPr lang="en-US" altLang="zh-CN" sz="3200" dirty="0"/>
          </a:p>
        </p:txBody>
      </p:sp>
      <p:sp>
        <p:nvSpPr>
          <p:cNvPr id="3" name="QB_6_BD.1_1#ad871d0a0?sp=1&amp;vaa=1&amp;vcp=1&amp;vis=1&amp;pid=39b1036d0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1.位置与范围</a:t>
            </a:r>
            <a:endParaRPr lang="en-US" altLang="zh-CN" sz="2800" dirty="0"/>
          </a:p>
        </p:txBody>
      </p:sp>
      <p:graphicFrame>
        <p:nvGraphicFramePr>
          <p:cNvPr id="10" name="QB_6_BD.1_2#ad871d0a0?colgroup=3,26&amp;vaa=1&amp;vcp=1&amp;vis=1&amp;pid=39b1036d0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82528" cy="2254188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位于亚洲的东南部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地处亚洲与大洋洲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太平洋与印度洋之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间的“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马六甲海峡是这一路口的“咽喉”）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两大部分：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马来群岛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识记东南亚的主要国家及其首都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1_1#ad871d0a0.blank?vaa=1&amp;vcp=1&amp;vis=1&amp;pid=39b1036d0&amp;color=0,0,0&amp;vpa=1&amp;vtp=1&amp;vaab=1&amp;bbb=1"/>
          <p:cNvSpPr/>
          <p:nvPr/>
        </p:nvSpPr>
        <p:spPr>
          <a:xfrm>
            <a:off x="2916642" y="2501183"/>
            <a:ext cx="16811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十字路口</a:t>
            </a:r>
            <a:endParaRPr lang="en-US" altLang="zh-CN" sz="2800" dirty="0"/>
          </a:p>
        </p:txBody>
      </p:sp>
      <p:sp>
        <p:nvSpPr>
          <p:cNvPr id="6" name="QB_6_AN.2_1#ad871d0a0.blank?vaa=1&amp;vcp=1&amp;vis=1&amp;pid=39b1036d0&amp;color=0,0,0&amp;vpa=2&amp;vtp=1&amp;vaab=1&amp;bbb=1"/>
          <p:cNvSpPr/>
          <p:nvPr/>
        </p:nvSpPr>
        <p:spPr>
          <a:xfrm>
            <a:off x="3826279" y="3065635"/>
            <a:ext cx="9699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中南</a:t>
            </a:r>
            <a:endParaRPr lang="en-US" altLang="zh-CN" sz="2800" dirty="0"/>
          </a:p>
        </p:txBody>
      </p:sp>
      <p:sp>
        <p:nvSpPr>
          <p:cNvPr id="7" name="P_6_BD#cf5f6daa8?vcp=1&amp;pid=39b1036d0&amp;color=0,0,0&amp;vtp=1&amp;vaab=1&amp;bbb=1&amp;hb=1"/>
          <p:cNvSpPr/>
          <p:nvPr/>
        </p:nvSpPr>
        <p:spPr>
          <a:xfrm>
            <a:off x="539496" y="434636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特别提示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马六甲海峡位于马来半岛和苏门答腊岛之间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是沟通太平洋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与印度洋的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咽喉要道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是欧洲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非洲与东南亚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东亚各港口之间最短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航线的必经之地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海上生命线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3192</Words>
  <Application>Microsoft Office PowerPoint</Application>
  <PresentationFormat>宽屏</PresentationFormat>
  <Paragraphs>800</Paragraphs>
  <Slides>86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94" baseType="lpstr">
      <vt:lpstr>Arial (正文)</vt:lpstr>
      <vt:lpstr>华文隶书</vt:lpstr>
      <vt:lpstr>楷体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519308031@qq.com</cp:lastModifiedBy>
  <cp:revision>13</cp:revision>
  <dcterms:created xsi:type="dcterms:W3CDTF">2024-11-11T08:59:00Z</dcterms:created>
  <dcterms:modified xsi:type="dcterms:W3CDTF">2025-08-27T11:24:55Z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E5DFC0F21164494A92974EDCB50912DE_12</vt:lpwstr>
  </property>
  <property fmtid="{D5CDD505-2E9C-101B-9397-08002B2CF9AE}" pid="3" name="KSOProductBuildVer">
    <vt:lpwstr>2052-12.1.0.19770</vt:lpwstr>
  </property>
</Properties>
</file>