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2384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5f5dc8a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981D5C8-B8DE-4003-824D-F2C30859E7E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专题三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生物与环境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f5dc8a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87C388B-8CFB-46E2-A025-4E0B3EA26C9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6a5079a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dd61a03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c6a5079a7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bdd61a03f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专题三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生物与环境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cc51f6855087e73718b#tid=673ae2d4f38e380009f4da9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BAFBF76-6345-A64C-765B-FF2BDB51DF7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16D89A8-F204-4781-95B0-1D6ED53AA7B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A19994B-6B51-4D20-93D0-20337140F1D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6a5079a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dd61a03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c6a5079a7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bdd61a03f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3_1#601cb41f2?vaa=1&amp;vcp=1&amp;vis=1&amp;pid=c6a5079a7&amp;color=0,0,0&amp;vtp=1&amp;vaab=1&amp;bt=1&amp;bbb=1&amp;hb=1"/>
          <p:cNvSpPr/>
          <p:nvPr/>
        </p:nvSpPr>
        <p:spPr>
          <a:xfrm>
            <a:off x="539496" y="90601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江苏泰州·中考）我国的制酪技术历史悠久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，《齐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术》中记载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其卧酪待冷暖之节，温温小暖于人体为合宜适。热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卧则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酪醋，伤冷则难成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文中影响制酪的主要非生物因素是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15_1#601cb41f2.bracket?vaa=1&amp;vcp=1&amp;vis=1&amp;pid=c6a5079a7&amp;color=0,0,0&amp;vpa=4&amp;vtp=1&amp;vaab=1"/>
          <p:cNvSpPr/>
          <p:nvPr/>
        </p:nvSpPr>
        <p:spPr>
          <a:xfrm>
            <a:off x="8451737" y="221621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13_2#601cb41f2.choices?vaa=1&amp;vcp=1&amp;vis=1&amp;pid=c6a5079a7&amp;color=0,0,0&amp;vtp=1&amp;vaab=1&amp;bbb=1"/>
          <p:cNvSpPr/>
          <p:nvPr/>
        </p:nvSpPr>
        <p:spPr>
          <a:xfrm>
            <a:off x="539496" y="28219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.水分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B.温度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C.空气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.阳光</a:t>
            </a:r>
            <a:endParaRPr lang="en-US" altLang="zh-CN" sz="2800" dirty="0"/>
          </a:p>
        </p:txBody>
      </p:sp>
      <p:sp>
        <p:nvSpPr>
          <p:cNvPr id="5" name="QC_4_AS.1_1#601cb41f2?vaa=1&amp;vcp=1&amp;vis=1&amp;pid=c6a5079a7&amp;color=0,0,0&amp;vtp=1&amp;vaab=1&amp;bbb=1&amp;hb=1"/>
          <p:cNvSpPr/>
          <p:nvPr/>
        </p:nvSpPr>
        <p:spPr>
          <a:xfrm>
            <a:off x="539496" y="345141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环境中影响生物生活的各种因素叫生态因素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分为非生物因素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和生物因素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非生物因素包括光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温度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空气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土壤等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生物因素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是指环境中影响某种生物个体生活的其他所有生物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包括同种和不同种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的生物个体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7_1#64a300f8d?vaa=1&amp;vcp=1&amp;vis=1&amp;pid=c6a5079a7&amp;color=0,0,0&amp;vtp=1&amp;vaab=1&amp;bt=1&amp;bbb=1&amp;hb=1"/>
          <p:cNvSpPr/>
          <p:nvPr/>
        </p:nvSpPr>
        <p:spPr>
          <a:xfrm>
            <a:off x="539496" y="452322"/>
            <a:ext cx="11109960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（内蒙古·中考）青头潜鸭是全球仅存1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000余只的迁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徙鸟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类，对栖息地环境要求苛刻。随着生态保护项目的实施，内蒙古黄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地生物多样性增加，自2023年起陆续观测到一些青头潜鸭，它们的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说明该地区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BD.17_2#64a300f8d?vaa=1&amp;vcp=1&amp;vis=1&amp;pid=c6a5079a7&amp;color=0,0,0&amp;vtp=1&amp;vaab=1&amp;bbb=1&amp;hb=1"/>
          <p:cNvSpPr/>
          <p:nvPr/>
        </p:nvSpPr>
        <p:spPr>
          <a:xfrm>
            <a:off x="539496" y="30237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生态环境明显改善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自我调节能力减弱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能量循环利用加快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食物网复杂性提升</a:t>
            </a:r>
            <a:endParaRPr lang="en-US" altLang="zh-CN" sz="2800" dirty="0"/>
          </a:p>
        </p:txBody>
      </p:sp>
      <p:sp>
        <p:nvSpPr>
          <p:cNvPr id="5" name="QC_4_BD.17_3#64a300f8d.choices?vaa=1&amp;vcp=1&amp;vis=1&amp;pid=c6a5079a7&amp;color=0,0,0&amp;vtp=1&amp;vaab=1&amp;bbb=1"/>
          <p:cNvSpPr/>
          <p:nvPr/>
        </p:nvSpPr>
        <p:spPr>
          <a:xfrm>
            <a:off x="539496" y="42929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.①④</a:t>
            </a:r>
            <a:endParaRPr lang="en-US" altLang="zh-CN" sz="2800" dirty="0"/>
          </a:p>
        </p:txBody>
      </p:sp>
      <p:sp>
        <p:nvSpPr>
          <p:cNvPr id="3" name="QC_4_AS.1_1#64a300f8d?vaa=1&amp;vcp=1&amp;vis=1&amp;pid=c6a5079a7&amp;color=0,0,0&amp;mp=1&amp;vtp=1&amp;vaab=1&amp;bt=1&amp;bbb=1&amp;hb=1"/>
          <p:cNvSpPr/>
          <p:nvPr/>
        </p:nvSpPr>
        <p:spPr>
          <a:xfrm>
            <a:off x="539496" y="48443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在生态系统中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各种成分并不是一成不变的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而是始终处于一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种动态的平衡之中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生物种类增多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生态系统的自我调节能力会增强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能量沿食物链传递的规律是单向流动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逐级递减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4_AN.2_1#64a300f8d?vaa=1&amp;vcp=1&amp;vis=1&amp;pid=c6a5079a7&amp;color=0,0,0&amp;vtp=1&amp;vaab=1&amp;bbb=1"/>
          <p:cNvSpPr/>
          <p:nvPr/>
        </p:nvSpPr>
        <p:spPr>
          <a:xfrm>
            <a:off x="2023626" y="2436188"/>
            <a:ext cx="148180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bdd61a03f.fixed?vcp=1&amp;pid=5f5dc8a3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专题三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生物与环境</a:t>
            </a:r>
            <a:endParaRPr lang="en-US" altLang="zh-CN" sz="4000" dirty="0"/>
          </a:p>
        </p:txBody>
      </p:sp>
      <p:sp>
        <p:nvSpPr>
          <p:cNvPr id="3" name="C_3_BD#bdd61a03f.fixed?vcp=1&amp;pid=5f5dc8a3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817d0c50?vcp=1&amp;pid=bdd61a03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5_BD.21_1#0b7f1bccb?vaa=1&amp;vcp=1&amp;vis=1&amp;pid=0817d0c50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晴天时蜗牛会在贝壳外缘分泌白色物质形成膜厣，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将自己封闭在壳里，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进入休眠状态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。下雨时，膜厣溶解，便会唤醒蜗牛伸出壳进行觅食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响蜗牛膜厣形成的主要因素是(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23_1#0b7f1bccb.bracket?vaa=1&amp;vcp=1&amp;vis=1&amp;pid=0817d0c50&amp;color=0,0,0&amp;vpa=6&amp;vtp=1&amp;vaab=1"/>
          <p:cNvSpPr/>
          <p:nvPr/>
        </p:nvSpPr>
        <p:spPr>
          <a:xfrm>
            <a:off x="543931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21_2#0b7f1bccb.choices?vaa=1&amp;vcp=1&amp;vis=1&amp;pid=0817d0c50&amp;color=0,0,0&amp;vtp=1&amp;vaab=1&amp;bbb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939415" algn="l"/>
                <a:tab pos="5485130" algn="l"/>
                <a:tab pos="8386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.温度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C.阳光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.食物</a:t>
            </a:r>
            <a:endParaRPr lang="en-US" altLang="zh-CN" sz="2800" dirty="0"/>
          </a:p>
        </p:txBody>
      </p:sp>
      <p:sp>
        <p:nvSpPr>
          <p:cNvPr id="6" name="QC_5_AS.1_1#0b7f1bccb?vaa=1&amp;vcp=1&amp;vis=1&amp;pid=0817d0c50&amp;color=0,0,0&amp;vtp=1&amp;vaab=1&amp;bbb=1&amp;hb=1"/>
          <p:cNvSpPr/>
          <p:nvPr/>
        </p:nvSpPr>
        <p:spPr>
          <a:xfrm>
            <a:off x="539496" y="38130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下雨时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膜厣溶解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便会唤醒蜗牛伸出壳进行觅食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可知影响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蜗牛膜厣形成的主要因素是水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5_1#0a6a914f1?vaa=1&amp;vcp=1&amp;vis=1&amp;pid=0817d0c50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下列关于生物与环境的关系的说法，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25_2#0a6a914f1.choices?vaa=1&amp;vcp=1&amp;vis=1&amp;pid=0817d0c50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A.生物的环境是指生物的生存地点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.同种生物的个体之间只有竞争关系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.非生物因素只有阳光、温度和水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.生物既受环境影响，也能影响环境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0a6a914f1?vaa=1&amp;vcp=1&amp;vis=1&amp;pid=0817d0c50&amp;color=0,0,0&amp;mp=1&amp;vtp=1&amp;vaab=1&amp;bt=1&amp;bbb=1&amp;hb=1"/>
          <p:cNvSpPr/>
          <p:nvPr/>
        </p:nvSpPr>
        <p:spPr>
          <a:xfrm>
            <a:off x="539496" y="18636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生物与生物之间的常见关系有捕食关系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竞争关系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合作关系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寄生关系等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同种生物的个体之间由于相互争夺食物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配偶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空间等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会发生竞争关系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但是同种生物的个体之间也有合作关系如蜜蜂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蚂蚁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狒狒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猕猴等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2_1#0a6a914f1?vaa=1&amp;vcp=1&amp;vis=1&amp;pid=0817d0c50&amp;color=0,0,0&amp;vtp=1&amp;vaab=1&amp;bbb=1"/>
          <p:cNvSpPr/>
          <p:nvPr/>
        </p:nvSpPr>
        <p:spPr>
          <a:xfrm>
            <a:off x="539496" y="44273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9_1#4cdc6d71c?vaa=1&amp;vcp=1&amp;vis=1&amp;pid=0817d0c50&amp;color=0,0,0&amp;vtp=1&amp;vaab=1&amp;bt=1&amp;bbb=1&amp;hb=1"/>
          <p:cNvSpPr/>
          <p:nvPr/>
        </p:nvSpPr>
        <p:spPr>
          <a:xfrm>
            <a:off x="539496" y="554400"/>
            <a:ext cx="11109960" cy="109767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（山东德州·中考）通过废弃物循环再利用，实现无废物生产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中国传统农业的一大特征和核心价值。下列不能体现废物循环利用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_1#4cdc6d71c.bracket?vaa=1&amp;vcp=1&amp;vis=1&amp;pid=0817d0c50&amp;color=0,0,0&amp;vpa=8&amp;vtp=1&amp;vaab=1"/>
          <p:cNvSpPr/>
          <p:nvPr/>
        </p:nvSpPr>
        <p:spPr>
          <a:xfrm>
            <a:off x="10894338" y="1138301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9_2#4cdc6d71c.choices?vaa=1&amp;vcp=1&amp;vis=1&amp;pid=0817d0c50&amp;color=0,0,0&amp;vtp=1&amp;vaab=1&amp;bbb=1"/>
          <p:cNvSpPr/>
          <p:nvPr/>
        </p:nvSpPr>
        <p:spPr>
          <a:xfrm>
            <a:off x="539496" y="1729942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.稻田养鱼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B.秸秆还田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C.以鸟治虫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.木屑养菇</a:t>
            </a:r>
            <a:endParaRPr lang="en-US" altLang="zh-CN" sz="2800" dirty="0"/>
          </a:p>
        </p:txBody>
      </p:sp>
      <p:sp>
        <p:nvSpPr>
          <p:cNvPr id="5" name="QC_5_BD.31_1#e4133c4d3?vaa=1&amp;vcp=1&amp;vis=1&amp;pid=0817d0c50&amp;color=0,0,0&amp;vtp=1&amp;vaab=1&amp;bbb=1&amp;hb=1"/>
          <p:cNvSpPr/>
          <p:nvPr/>
        </p:nvSpPr>
        <p:spPr>
          <a:xfrm>
            <a:off x="539496" y="2299347"/>
            <a:ext cx="11109960" cy="109767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（湖北荆州·中考）生物不仅能适应环境，也能影响和改变环境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列实例属于生物影响环境的是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5_AN.32_1#e4133c4d3.bracket?vaa=1&amp;vcp=1&amp;vis=1&amp;pid=0817d0c50&amp;color=0,0,0&amp;vpa=9&amp;vtp=1&amp;vaab=1"/>
          <p:cNvSpPr/>
          <p:nvPr/>
        </p:nvSpPr>
        <p:spPr>
          <a:xfrm>
            <a:off x="5136009" y="2927211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31_2#e4133c4d3.choices?vaa=1&amp;vcp=1&amp;vis=1&amp;pid=0817d0c50&amp;color=0,0,0&amp;vtp=1&amp;vaab=1&amp;bbb=1"/>
          <p:cNvSpPr/>
          <p:nvPr/>
        </p:nvSpPr>
        <p:spPr>
          <a:xfrm>
            <a:off x="539496" y="3429647"/>
            <a:ext cx="11109960" cy="2220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A.荒漠中的骆驼刺，根系非常发达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.寒冷海域中的海豹，皮下脂肪很厚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.土壤中的蚯蚓，可以使土壤疏松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.炎热荒漠中的骆驼，尿液非常少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3_1#f69c22c2c?vaa=1&amp;vcp=1&amp;vis=1&amp;pid=0817d0c50&amp;color=0,0,0&amp;vtp=1&amp;vaab=1&amp;bt=1&amp;bbb=1&amp;hb=1"/>
          <p:cNvSpPr/>
          <p:nvPr/>
        </p:nvSpPr>
        <p:spPr>
          <a:xfrm>
            <a:off x="539496" y="1533398"/>
            <a:ext cx="11109960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（四川南充·中考）胡杨是生长在沙漠中唯一的乔木树种，其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透水性较强，能吸收很多的盐分，并能通过茎叶排泄盐分，故能生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高度盐渍化的土壤上，堪称“拔盐改土”的“土壤改良功臣”。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以上材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料体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34_1#f69c22c2c.bracket?vaa=1&amp;vcp=1&amp;vis=1&amp;pid=0817d0c50&amp;color=0,0,0&amp;vpa=10&amp;vtp=1&amp;vaab=1"/>
          <p:cNvSpPr/>
          <p:nvPr/>
        </p:nvSpPr>
        <p:spPr>
          <a:xfrm>
            <a:off x="874784" y="350595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33_2#f69c22c2c.choices?vaa=1&amp;vcp=1&amp;vis=1&amp;pid=0817d0c50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.生物能适应环境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.生物能影响环境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C.生物依赖于环境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.生物适应环境并影响环境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5_1#c0cdda3d2?vaa=1&amp;vcp=1&amp;vis=1&amp;pid=0817d0c50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为了研究生态系统的结构和功能，某同学准备用河沙、池塘水、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小鱼、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小虾等材料制作生态瓶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下列建议不宜采纳的是(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35_2#c0cdda3d2.choices?vaa=1&amp;vcp=1&amp;vis=1&amp;pid=0817d0c50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A.所用容器应该进行严格地消毒和杀菌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.需要加入适量的藻类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.生态瓶应放在适宜的光照条件下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.所选动植物的材料和数量要有一定的比例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c0cdda3d2?vaa=1&amp;vcp=1&amp;vis=1&amp;pid=0817d0c50&amp;color=0,0,0&amp;mp=1&amp;vtp=1&amp;vaab=1&amp;bt=1&amp;bbb=1&amp;hb=1"/>
          <p:cNvSpPr/>
          <p:nvPr/>
        </p:nvSpPr>
        <p:spPr>
          <a:xfrm>
            <a:off x="539496" y="18636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生态系统由生物部分和非生物部分组成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生物部分包括生产者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如植物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消费者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如动物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和分解者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如细菌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真菌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非生物部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分则包括阳光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空气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温度等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如果将材料进行严格地消毒和杀菌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那么会杀死里面的微生物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分解者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  <p:sp>
        <p:nvSpPr>
          <p:cNvPr id="3" name="QC_5_AN.2_1#c0cdda3d2?vaa=1&amp;vcp=1&amp;vis=1&amp;pid=0817d0c50&amp;color=0,0,0&amp;vtp=1&amp;vaab=1&amp;bbb=1"/>
          <p:cNvSpPr/>
          <p:nvPr/>
        </p:nvSpPr>
        <p:spPr>
          <a:xfrm>
            <a:off x="539496" y="44273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da4aa257f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da4aa257f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中考专题突破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39_1#c4f4b8fa9?vaa=1&amp;vcp=1&amp;vis=1&amp;pid=0817d0c50&amp;color=0,0,0&amp;vtp=1&amp;vaab=1&amp;bt=1&amp;bbb=1&amp;hb=1"/>
              <p:cNvSpPr/>
              <p:nvPr/>
            </p:nvSpPr>
            <p:spPr>
              <a:xfrm>
                <a:off x="539496" y="919226"/>
                <a:ext cx="11109960" cy="123232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（贵州黔东南州·中考）某生态系统中有一条食物链为“草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鼠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鹰”，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下列对该生态系统的描述正确的是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C_5_BD.39_1#c4f4b8fa9?vaa=1&amp;vcp=1&amp;vis=1&amp;pid=0817d0c5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19226"/>
                <a:ext cx="11109960" cy="1232325"/>
              </a:xfrm>
              <a:prstGeom prst="rect">
                <a:avLst/>
              </a:prstGeom>
              <a:blipFill>
                <a:blip r:embed="rId3"/>
                <a:stretch>
                  <a:fillRect l="-1976" b="-163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41_1#c4f4b8fa9.bracket?vaa=1&amp;vcp=1&amp;vis=1&amp;pid=0817d0c50&amp;color=0,0,0&amp;vpa=12&amp;vtp=1&amp;vaab=1"/>
          <p:cNvSpPr/>
          <p:nvPr/>
        </p:nvSpPr>
        <p:spPr>
          <a:xfrm>
            <a:off x="7017010" y="152501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39_2#c4f4b8fa9.choices?vaa=1&amp;vcp=1&amp;vis=1&amp;pid=0817d0c50&amp;color=0,0,0&amp;vtp=1&amp;vaab=1&amp;bbb=1"/>
          <p:cNvSpPr/>
          <p:nvPr/>
        </p:nvSpPr>
        <p:spPr>
          <a:xfrm>
            <a:off x="539496" y="212559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A.草间接为鹰提供了食物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.有毒物质积累最多的是草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.此食物链的三种动物所需的能量最终都来自草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.增加蛇的数量可彻底消灭鼠</a:t>
            </a:r>
            <a:endParaRPr lang="en-US" altLang="zh-CN" sz="2800" dirty="0"/>
          </a:p>
        </p:txBody>
      </p:sp>
      <p:sp>
        <p:nvSpPr>
          <p:cNvPr id="5" name="QC_5_AS.1_1#c4f4b8fa9?vaa=1&amp;vcp=1&amp;vis=1&amp;pid=0817d0c50&amp;color=0,0,0&amp;vtp=1&amp;vaab=1&amp;bbb=1&amp;hb=1"/>
          <p:cNvSpPr/>
          <p:nvPr/>
        </p:nvSpPr>
        <p:spPr>
          <a:xfrm>
            <a:off x="539496" y="468788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生态系统中的绿色植物通过光合作用制造的有机物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不仅为自身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提供了营养物质和能量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而且也为生态系统中的其他生物提供了食物来源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3_1#4b284ff74?vaa=1&amp;vcp=1&amp;vis=1&amp;pid=0817d0c50&amp;color=0,0,0&amp;vtp=1&amp;vaab=1&amp;bt=1&amp;bbb=1&amp;hb=1"/>
          <p:cNvSpPr/>
          <p:nvPr/>
        </p:nvSpPr>
        <p:spPr>
          <a:xfrm>
            <a:off x="539496" y="15333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在一定条件下，森林生态系统具有相对的稳定性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。这是因为森林生态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45_1#4b284ff74.bracket?vaa=1&amp;vcp=1&amp;vis=1&amp;pid=0817d0c50&amp;color=0,0,0&amp;vpa=13&amp;vtp=1&amp;vaab=1"/>
          <p:cNvSpPr/>
          <p:nvPr/>
        </p:nvSpPr>
        <p:spPr>
          <a:xfrm>
            <a:off x="1527714" y="21677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43_2#4b284ff74.choices?vaa=1&amp;vcp=1&amp;vis=1&amp;pid=0817d0c50&amp;color=0,0,0&amp;vtp=1&amp;vaab=1&amp;bbb=1"/>
          <p:cNvSpPr/>
          <p:nvPr/>
        </p:nvSpPr>
        <p:spPr>
          <a:xfrm>
            <a:off x="539496" y="28164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.具有一定的自我调节能力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.能吸水、蓄水和散失水分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C.有微生物不断分解有机物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.能维持生物圈碳—氧平衡</a:t>
            </a:r>
            <a:endParaRPr lang="en-US" altLang="zh-CN" sz="2800" dirty="0"/>
          </a:p>
        </p:txBody>
      </p:sp>
      <p:sp>
        <p:nvSpPr>
          <p:cNvPr id="5" name="QC_5_AS.1_1#4b284ff74?vaa=1&amp;vcp=1&amp;vis=1&amp;pid=0817d0c50&amp;color=0,0,0&amp;vtp=1&amp;vaab=1&amp;bbb=1&amp;hb=1"/>
          <p:cNvSpPr/>
          <p:nvPr/>
        </p:nvSpPr>
        <p:spPr>
          <a:xfrm>
            <a:off x="539496" y="4093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生态系统的自我调节能力与生态系统中生物的种类和数量有关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生物的种类和数量越多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营养结构越复杂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这种能力就越强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47_1#0d6132104?sp=1&amp;vaa=1&amp;vcp=1&amp;vis=1&amp;pid=0817d0c50&amp;color=0,0,0&amp;vtp=1&amp;vaab=1&amp;bt=1&amp;bbb=1&amp;hb=1"/>
              <p:cNvSpPr/>
              <p:nvPr/>
            </p:nvSpPr>
            <p:spPr>
              <a:xfrm>
                <a:off x="539496" y="533982"/>
                <a:ext cx="11109960" cy="3848426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（新疆·中考）某同学尝试利用生态系统的相关知识制作小生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态瓶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主要材料：容积为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的透明带盖玻璃瓶、金鱼藻数棵、生命力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旺盛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的小金鱼两条、泥沙和河水（池塘水）适量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制作过程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步骤一：把适量泥沙装入玻璃瓶中，加河水（池塘水）到玻璃瓶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容积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4/5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的位置。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5_BD.47_1#0d6132104?sp=1&amp;vaa=1&amp;vcp=1&amp;vis=1&amp;pid=0817d0c5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3982"/>
                <a:ext cx="11109960" cy="3848426"/>
              </a:xfrm>
              <a:prstGeom prst="rect">
                <a:avLst/>
              </a:prstGeom>
              <a:blipFill>
                <a:blip r:embed="rId3"/>
                <a:stretch>
                  <a:fillRect l="-1976" r="-1153" b="-39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5_BD.47_2#0d6132104?vaa=1&amp;vcp=1&amp;vis=1&amp;pid=0817d0c50&amp;color=0,0,0&amp;mp=1&amp;vtp=1&amp;vaab=1&amp;bt=1&amp;bbb=1">
            <a:extLst>
              <a:ext uri="{FF2B5EF4-FFF2-40B4-BE49-F238E27FC236}">
                <a16:creationId xmlns:a16="http://schemas.microsoft.com/office/drawing/2014/main" id="{12A4B1B9-A809-9AFD-6C5C-A1EBE56B9E0B}"/>
              </a:ext>
            </a:extLst>
          </p:cNvPr>
          <p:cNvSpPr/>
          <p:nvPr/>
        </p:nvSpPr>
        <p:spPr>
          <a:xfrm>
            <a:off x="539496" y="44749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步骤二：用镊子将适量金鱼藻固定在泥沙中，放入小金鱼后盖上盖子。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步骤三：将玻璃瓶放在光线充足的地方，避免阳光直射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7_2#0d6132104?vaa=1&amp;vcp=1&amp;vis=1&amp;pid=0817d0c50&amp;color=0,0,0&amp;mp=1&amp;vtp=1&amp;vaab=1&amp;bt=1&amp;bbb=1"/>
          <p:cNvSpPr/>
          <p:nvPr/>
        </p:nvSpPr>
        <p:spPr>
          <a:xfrm>
            <a:off x="539496" y="644329"/>
            <a:ext cx="11109960" cy="5783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结合上述制作过程，回答下列问题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3" name="QB_6_BD.48_1#8d2542cf5?vaa=1&amp;vcp=1&amp;vis=1&amp;pid=0d6132104&amp;color=0,0,0&amp;vtp=1&amp;vaab=1&amp;bbb=1&amp;hb=1"/>
          <p:cNvSpPr/>
          <p:nvPr/>
        </p:nvSpPr>
        <p:spPr>
          <a:xfrm>
            <a:off x="539496" y="12378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（1）小生态瓶可以看作一个微型生态系统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，泥沙中的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属于分解者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，阳光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、空气属于该生态系统的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（2）小生态瓶需要避免阳光直射的主要原因是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8d2542cf5.blank?vaa=1&amp;vcp=1&amp;vis=1&amp;pid=0d6132104&amp;color=0,0,0&amp;vpa=14&amp;vtp=1&amp;vaab=1&amp;bbb=1"/>
          <p:cNvSpPr/>
          <p:nvPr/>
        </p:nvSpPr>
        <p:spPr>
          <a:xfrm>
            <a:off x="8906414" y="1207389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细菌、真菌</a:t>
            </a:r>
            <a:endParaRPr lang="en-US" altLang="zh-CN" sz="2800" dirty="0"/>
          </a:p>
        </p:txBody>
      </p:sp>
      <p:sp>
        <p:nvSpPr>
          <p:cNvPr id="5" name="QB_6_AN.2_1#8d2542cf5.blank?vaa=1&amp;vcp=1&amp;vis=1&amp;pid=0d6132104&amp;color=0,0,0&amp;vpa=15&amp;vtp=1&amp;vaab=1&amp;bbb=1"/>
          <p:cNvSpPr/>
          <p:nvPr/>
        </p:nvSpPr>
        <p:spPr>
          <a:xfrm>
            <a:off x="7306214" y="185508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</a:t>
            </a:r>
            <a:endParaRPr lang="en-US" altLang="zh-CN" sz="2800" dirty="0"/>
          </a:p>
        </p:txBody>
      </p:sp>
      <p:sp>
        <p:nvSpPr>
          <p:cNvPr id="7" name="QB_6_AN.52_1#8d2542cf5.blank?vaa=1&amp;vcp=1&amp;vis=1&amp;pid=0d6132104&amp;color=0,0,0&amp;vpa=16&amp;vtp=1&amp;vaab=1&amp;bbb=1&amp;hb=1"/>
          <p:cNvSpPr/>
          <p:nvPr/>
        </p:nvSpPr>
        <p:spPr>
          <a:xfrm>
            <a:off x="539496" y="2502789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防止生态瓶温度过高，影响瓶内生物的正常生活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3_1#943202ce5?vaa=1&amp;vcp=1&amp;vis=1&amp;pid=0d6132104&amp;color=0,0,0&amp;mp=1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（3）生物圈Ⅱ号也是模拟建造的人工生态系统，但实验最终失败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我们最重要的启示是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AN.54_1#943202ce5.blank?vaa=1&amp;vcp=1&amp;vis=1&amp;pid=0d6132104&amp;color=0,0,0&amp;mp=1&amp;vpa=17&amp;vtp=1&amp;vaab=1"/>
          <p:cNvSpPr/>
          <p:nvPr/>
        </p:nvSpPr>
        <p:spPr>
          <a:xfrm>
            <a:off x="3724815" y="21182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53_2#943202ce5.choices?vaa=1&amp;vcp=1&amp;vis=1&amp;pid=0d6132104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A.生物圈Ⅱ号中缺少分解者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.生物圈是所有生物共同生活的唯一家园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.人类能够脱离生物圈而生存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.生物圈Ⅱ号失败的原因是组成成分太复杂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191d24cb?vcp=1&amp;pid=bdd61a03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5_BD.55_1#fcf98b79e?vaa=1&amp;vcp=1&amp;vis=1&amp;pid=e191d24cb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清朝顾彦所著《治蝗全法》记载：“蝻未能飞时，鸭能食之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。如置鸭数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百于田中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，顷刻可尽。”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该防治方法(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56_1#fcf98b79e.bracket?vaa=1&amp;vcp=1&amp;vis=1&amp;pid=e191d24cb&amp;color=0,0,0&amp;vpa=18&amp;vtp=1&amp;vaab=1"/>
          <p:cNvSpPr/>
          <p:nvPr/>
        </p:nvSpPr>
        <p:spPr>
          <a:xfrm>
            <a:off x="6307677" y="1901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55_2#fcf98b79e.choices?vaa=1&amp;vcp=1&amp;vis=1&amp;pid=e191d24cb&amp;color=0,0,0&amp;vtp=1&amp;vaab=1&amp;bbb=1"/>
              <p:cNvSpPr/>
              <p:nvPr/>
            </p:nvSpPr>
            <p:spPr>
              <a:xfrm>
                <a:off x="539496" y="2477561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.治虫的最佳时期是成虫期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.包含食物链“蝻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鸭”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C.说明生物间相互制约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.有利于能量在系统中被循环利用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55_2#fcf98b79e.choices?vaa=1&amp;vcp=1&amp;vis=1&amp;pid=e191d24c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7561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r="-604" b="-182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57_1#582f30497?htil=1&amp;vaa=1&amp;vcp=1&amp;vis=1&amp;pid=e191d24c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0494" y="1458723"/>
            <a:ext cx="4187022" cy="259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57_2#582f30497?htil=1&amp;sp=1&amp;vaa=1&amp;vcp=1&amp;vis=1&amp;pid=e191d24cb&amp;color=0,0,0&amp;vtp=1&amp;vaab=1&amp;bt=1&amp;bbb=1&amp;hb=1&amp;hs=1"/>
          <p:cNvSpPr/>
          <p:nvPr/>
        </p:nvSpPr>
        <p:spPr>
          <a:xfrm>
            <a:off x="539496" y="1533398"/>
            <a:ext cx="7370064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（广东·中考）红树林是全球濒危动物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勺嘴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鹬迁徙途中的“能量补给站”之一。如图为勺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鹬在红树林中的食物网，下列有关该食物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网的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58_1#582f30497.bracket?vaa=1&amp;vcp=1&amp;vis=1&amp;pid=e191d24cb&amp;color=0,0,0&amp;vpa=19&amp;vtp=1&amp;vaab=1"/>
          <p:cNvSpPr/>
          <p:nvPr/>
        </p:nvSpPr>
        <p:spPr>
          <a:xfrm>
            <a:off x="2810415" y="35370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57_3#582f30497.choices?vaa=1&amp;vcp=1&amp;vis=1&amp;pid=e191d24cb&amp;color=0,0,0&amp;vtp=1&amp;vaab=1&amp;bbb=1&amp;hs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.勺嘴鹬是生产者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.共有5条食物链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C.箭头可代表能量流动的方向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.构成了一个完整的生态系统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9_1#f37069176?vaa=1&amp;vcp=1&amp;vis=1&amp;pid=e191d24cb&amp;color=0,0,0&amp;mp=1&amp;vtp=1&amp;vaab=1&amp;bt=1&amp;bbb=1&amp;hb=1"/>
          <p:cNvSpPr/>
          <p:nvPr/>
        </p:nvSpPr>
        <p:spPr>
          <a:xfrm>
            <a:off x="539496" y="217474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（陕西·中考）宋代起，我国就混养四大家鱼，实现了资源的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充分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利用。关于混养池塘生态系统的叙述，正确的是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60_1#f37069176.bracket?vaa=1&amp;vcp=1&amp;vis=1&amp;pid=e191d24cb&amp;color=0,0,0&amp;mp=1&amp;vpa=20&amp;vtp=1&amp;vaab=1"/>
          <p:cNvSpPr/>
          <p:nvPr/>
        </p:nvSpPr>
        <p:spPr>
          <a:xfrm>
            <a:off x="7295008" y="288994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59_2#f37069176.choices?vaa=1&amp;vcp=1&amp;vis=1&amp;pid=e191d24cb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.鱼的数量和所占比例保持不变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.混养后池塘自我调节能力增强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C.鱼是混养池塘中的生产者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.有害物质会通过食物链逐渐减少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61_1#06b77eeb8?vaa=1&amp;vcp=1&amp;vis=1&amp;pid=e191d24cb&amp;color=0,0,0&amp;vtp=1&amp;vaab=1&amp;bt=1&amp;bbb=1&amp;hb=1"/>
              <p:cNvSpPr/>
              <p:nvPr/>
            </p:nvSpPr>
            <p:spPr>
              <a:xfrm>
                <a:off x="539496" y="882396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微塑料是指直径小于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的塑料颗粒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，很多微塑料的大小只有微米级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别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。目前，在海洋、湖泊、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河流等水源中都检测到了不同浓度的微塑料，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甚至在珠穆朗玛峰上也发现有微塑料的存在。以下有关分析不正确的是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BD.61_1#06b77eeb8?vaa=1&amp;vcp=1&amp;vis=1&amp;pid=e191d24c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82396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4116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62_1#06b77eeb8.bracket?vaa=1&amp;vcp=1&amp;vis=1&amp;pid=e191d24cb&amp;color=0,0,0&amp;vpa=21&amp;vtp=1&amp;vaab=1"/>
          <p:cNvSpPr/>
          <p:nvPr/>
        </p:nvSpPr>
        <p:spPr>
          <a:xfrm>
            <a:off x="816515" y="281216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61_2#06b77eeb8.choices?vaa=1&amp;vcp=1&amp;vis=1&amp;pid=e191d24cb&amp;color=0,0,0&amp;vtp=1&amp;vaab=1&amp;bbb=1"/>
          <p:cNvSpPr/>
          <p:nvPr/>
        </p:nvSpPr>
        <p:spPr>
          <a:xfrm>
            <a:off x="539496" y="345027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A.海洋、湖泊和河流属于不同的生态系统类型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.各种类型的生态系统是孤立的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.微塑料可能会通过食物链和食物网的传递对人体造成危害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.微塑料能够广泛分布说明生物圈是一个统一的整体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3_1#53f90617d?vaa=1&amp;vcp=1&amp;vis=1&amp;pid=e191d24cb&amp;color=0,0,0&amp;vtp=1&amp;vaab=1&amp;bt=1&amp;bbb=1&amp;hb=1"/>
          <p:cNvSpPr/>
          <p:nvPr/>
        </p:nvSpPr>
        <p:spPr>
          <a:xfrm>
            <a:off x="539496" y="12260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某冶炼厂由于常年排放有害气体，厂区周围受到严重污染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。有害气体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使农作物的叶片变得灰暗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，农民苦不堪言。长此以往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，厂区周围哪种生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物体内有害物质积累最多？(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65_1#53f90617d.bracket?vaa=1&amp;vcp=1&amp;vis=1&amp;pid=e191d24cb&amp;color=0,0,0&amp;vpa=22&amp;vtp=1&amp;vaab=1"/>
          <p:cNvSpPr/>
          <p:nvPr/>
        </p:nvSpPr>
        <p:spPr>
          <a:xfrm>
            <a:off x="5083715" y="250812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63_2#53f90617d.choices?vaa=1&amp;vcp=1&amp;vis=1&amp;pid=e191d24cb&amp;color=0,0,0&amp;vtp=1&amp;vaab=1&amp;bbb=1"/>
          <p:cNvSpPr/>
          <p:nvPr/>
        </p:nvSpPr>
        <p:spPr>
          <a:xfrm>
            <a:off x="539496" y="31419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383915" algn="l"/>
                <a:tab pos="6018530" algn="l"/>
                <a:tab pos="8653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.农作物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B.猪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</a:t>
            </a:r>
            <a:endParaRPr lang="en-US" altLang="zh-CN" sz="2800" dirty="0"/>
          </a:p>
        </p:txBody>
      </p:sp>
      <p:sp>
        <p:nvSpPr>
          <p:cNvPr id="5" name="QC_5_AS.1_1#53f90617d?vaa=1&amp;vcp=1&amp;vis=1&amp;pid=e191d24cb&amp;color=0,0,0&amp;vtp=1&amp;vaab=1&amp;bbb=1&amp;hb=1"/>
          <p:cNvSpPr/>
          <p:nvPr/>
        </p:nvSpPr>
        <p:spPr>
          <a:xfrm>
            <a:off x="539496" y="377145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生物富集指的是环境中含有无法排除的有害物质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如农药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金属等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在生活于其间的生物体内沉积的现象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其浓度随着消费者级别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的升高而增加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c6a5079a7.fixed?vcp=1&amp;pid=5f5dc8a3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专题三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生物与环境</a:t>
            </a:r>
            <a:endParaRPr lang="en-US" altLang="zh-CN" sz="4000" dirty="0"/>
          </a:p>
        </p:txBody>
      </p:sp>
      <p:sp>
        <p:nvSpPr>
          <p:cNvPr id="3" name="C_3_BD#c6a5079a7.fixed?vcp=1&amp;pid=5f5dc8a3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7_1#562761e67?vaa=1&amp;vcp=1&amp;vis=1&amp;pid=e191d24cb&amp;color=0,0,0&amp;vtp=1&amp;vaab=1&amp;bt=1&amp;bbb=1&amp;hb=1"/>
          <p:cNvSpPr/>
          <p:nvPr/>
        </p:nvSpPr>
        <p:spPr>
          <a:xfrm>
            <a:off x="539496" y="124101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我国海关查获了一种作为宠物入境的外来两栖动物火蝾螈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，它繁殖能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，以昆虫、蛙等为食，若逃逸至野外可能会破坏本地生态平衡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67_2#562761e67.choices?vaa=1&amp;vcp=1&amp;vis=1&amp;pid=e191d24cb&amp;color=0,0,0&amp;vtp=1&amp;vaab=1&amp;bbb=1"/>
              <p:cNvSpPr/>
              <p:nvPr/>
            </p:nvSpPr>
            <p:spPr>
              <a:xfrm>
                <a:off x="539496" y="3091656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A.资料中包含一条食物链：昆虫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火蝾螈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.引进火蝾螈的天敌就能够恢复本地生态平衡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.在缺乏水域环境的条件下，火蝾螈易泛滥成灾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.进入野外的火蝾螈将导致蛙的生存受到威胁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5_BD.67_2#562761e67.choices?vaa=1&amp;vcp=1&amp;vis=1&amp;pid=e191d24c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91656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562761e67?vaa=1&amp;vcp=1&amp;vis=1&amp;pid=e191d24cb&amp;color=0,0,0&amp;vtp=1&amp;vaab=1&amp;bt=1&amp;bbb=1&amp;hb=1"/>
          <p:cNvSpPr/>
          <p:nvPr/>
        </p:nvSpPr>
        <p:spPr>
          <a:xfrm>
            <a:off x="539496" y="18636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食物链的起始点是生产者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引进火蝾螈的天敌会对本地生态环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境产生新的破坏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因此不能够恢复本地生态平衡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火蝾螈属于两栖动物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其生殖和发育都离不开水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因此在缺乏水域环境的条件下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火蝾螈不易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泛滥成灾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2_1#562761e67?vaa=1&amp;vcp=1&amp;vis=1&amp;pid=e191d24cb&amp;color=0,0,0&amp;vtp=1&amp;vaab=1&amp;bbb=1"/>
          <p:cNvSpPr/>
          <p:nvPr/>
        </p:nvSpPr>
        <p:spPr>
          <a:xfrm>
            <a:off x="539496" y="44273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71_1#caf7eb103?vaa=1&amp;vcp=1&amp;vis=1&amp;pid=e191d24cb&amp;color=0,0,0&amp;vtp=1&amp;vaab=1&amp;bt=1&amp;bbb=1&amp;hb=1"/>
              <p:cNvSpPr/>
              <p:nvPr/>
            </p:nvSpPr>
            <p:spPr>
              <a:xfrm>
                <a:off x="539496" y="1222248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福州西湖公园里，一些大树上挂着一个个小袋子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，每袋里装有约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500个捕食螨的卵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（捕食螨是一种节肢动物）。卵孵化出来后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，可以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捕食树上的红蜘蛛等害虫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，达到减少农药使用、“以虫治虫”的目的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。捕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食螨对温度敏感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，如果气温在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7℃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以下，捕食螨就不能正常发育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，甚至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会死亡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。据此回答下列问题。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71_1#caf7eb103?vaa=1&amp;vcp=1&amp;vis=1&amp;pid=e191d24c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2248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878" b="-62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BD.72_1#f16ecdeff?vaa=1&amp;vcp=1&amp;vis=1&amp;pid=caf7eb103&amp;color=0,0,0&amp;vtp=1&amp;vaab=1&amp;bbb=1&amp;hb=1"/>
          <p:cNvSpPr/>
          <p:nvPr/>
        </p:nvSpPr>
        <p:spPr>
          <a:xfrm>
            <a:off x="539496" y="44286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（1）捕食螨以捕食红蜘蛛为主。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请写出该食物链：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73_1#f16ecdeff.blank?vaa=1&amp;vcp=1&amp;vis=1&amp;pid=caf7eb103&amp;color=0,0,0&amp;vpa=24&amp;vtp=1&amp;vaab=1&amp;bbb=1&amp;hb=1"/>
              <p:cNvSpPr/>
              <p:nvPr/>
            </p:nvSpPr>
            <p:spPr>
              <a:xfrm>
                <a:off x="539496" y="4398200"/>
                <a:ext cx="11109960" cy="1207072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                    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红蜘蛛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捕食螨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AN.73_1#f16ecdeff.blank?vaa=1&amp;vcp=1&amp;vis=1&amp;pid=caf7eb103&amp;color=0,0,0&amp;vpa=24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98200"/>
                <a:ext cx="11109960" cy="1207072"/>
              </a:xfrm>
              <a:prstGeom prst="rect">
                <a:avLst/>
              </a:prstGeom>
              <a:blipFill>
                <a:blip r:embed="rId4"/>
                <a:stretch>
                  <a:fillRect l="-1976" r="-110" b="-155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74_1#271c0055e?vaa=1&amp;vcp=1&amp;vis=1&amp;pid=caf7eb103&amp;color=0,0,0&amp;vtp=1&amp;vaab=1&amp;bt=1&amp;bbb=1&amp;hb=1"/>
              <p:cNvSpPr/>
              <p:nvPr/>
            </p:nvSpPr>
            <p:spPr>
              <a:xfrm>
                <a:off x="539496" y="2089721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）下图中能正确说明红蜘蛛和捕食螨数量变化关系的曲线图是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注：-表示红蜘蛛，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表示捕食螨）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BD.74_1#271c0055e?vaa=1&amp;vcp=1&amp;vis=1&amp;pid=caf7eb10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89721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75_1#271c0055e.blank?vaa=1&amp;vcp=1&amp;vis=1&amp;pid=caf7eb103&amp;color=0,0,0&amp;vpa=25&amp;vtp=1&amp;vaab=1"/>
          <p:cNvSpPr/>
          <p:nvPr/>
        </p:nvSpPr>
        <p:spPr>
          <a:xfrm>
            <a:off x="10646314" y="205924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74_2#271c0055e.choices?vaa=1&amp;vcp=1&amp;vis=1&amp;pid=caf7eb103&amp;color=0,0,0&amp;vtp=1&amp;vaab=1&amp;bbb=1"/>
          <p:cNvSpPr/>
          <p:nvPr/>
        </p:nvSpPr>
        <p:spPr>
          <a:xfrm>
            <a:off x="539496" y="3291523"/>
            <a:ext cx="11109960" cy="14900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3300"/>
              </a:lnSpc>
              <a:tabLst>
                <a:tab pos="2891790" algn="l"/>
                <a:tab pos="5631180" algn="l"/>
                <a:tab pos="84340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75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75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75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75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6_BD.74_2#271c0055e.choice_image?vaa=1&amp;vcp=1&amp;vis=1&amp;pid=caf7eb103&amp;color=0,0,0&amp;tib=255,255,255&amp;iip=1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0749" y="3291903"/>
            <a:ext cx="1892808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6_BD.74_2#271c0055e.choice_image?vaa=1&amp;vcp=1&amp;vis=1&amp;pid=caf7eb103&amp;color=0,0,0&amp;tib=255,255,255&amp;iip=2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6756" y="3291903"/>
            <a:ext cx="1828800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6_BD.74_2#271c0055e.choice_image?vaa=1&amp;vcp=1&amp;vis=1&amp;pid=caf7eb103&amp;color=0,0,0&amp;tib=255,255,255&amp;iip=3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1860" y="3291903"/>
            <a:ext cx="1874520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6_BD.74_2#271c0055e.choice_image?vaa=1&amp;vcp=1&amp;vis=1&amp;pid=caf7eb103&amp;color=0,0,0&amp;tib=255,255,255&amp;iip=4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44820" y="3291903"/>
            <a:ext cx="1892808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76_1#420c87adb?sp=1&amp;vaa=1&amp;vcp=1&amp;vis=1&amp;pid=caf7eb103&amp;color=0,0,0&amp;mp=1&amp;vtp=1&amp;vaab=1&amp;bt=1&amp;bbb=1&amp;hb=1"/>
              <p:cNvSpPr/>
              <p:nvPr/>
            </p:nvSpPr>
            <p:spPr>
              <a:xfrm>
                <a:off x="539496" y="1569942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（3）若要设计一个探究低温是否会影响捕食螨生存的实验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，你需要选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择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填写序号）。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一定数量的捕食螨；②一株长有大量红蜘蛛的植物；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③两株大小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相仿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、长有大量红蜘蛛的同种植物；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④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7℃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以下低温环境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76_1#420c87adb?sp=1&amp;vaa=1&amp;vcp=1&amp;vis=1&amp;pid=caf7eb103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69942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878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1_1#420c87adb.blank?vaa=1&amp;vcp=1&amp;vis=1&amp;pid=caf7eb103&amp;color=0,0,0&amp;mp=1&amp;vpa=26&amp;vtp=1&amp;vaab=1&amp;bbb=1"/>
          <p:cNvSpPr/>
          <p:nvPr/>
        </p:nvSpPr>
        <p:spPr>
          <a:xfrm>
            <a:off x="905415" y="218716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①③④</a:t>
            </a:r>
            <a:endParaRPr lang="en-US" altLang="zh-CN" sz="2800" dirty="0"/>
          </a:p>
        </p:txBody>
      </p:sp>
      <p:sp>
        <p:nvSpPr>
          <p:cNvPr id="4" name="QB_6_BD.78_1#1120d5f2c?vaa=1&amp;vcp=1&amp;vis=1&amp;pid=caf7eb103&amp;color=0,0,0&amp;vtp=1&amp;vaab=1&amp;bbb=1&amp;hb=1"/>
          <p:cNvSpPr/>
          <p:nvPr/>
        </p:nvSpPr>
        <p:spPr>
          <a:xfrm>
            <a:off x="539496" y="406828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（4）从环保的角度看，“以虫治虫”与化学防治法相比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，优势在于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79_1#1120d5f2c.blank?vaa=1&amp;vcp=1&amp;vis=1&amp;pid=caf7eb103&amp;color=0,0,0&amp;vpa=27&amp;vtp=1&amp;vaab=1&amp;bbb=1&amp;hb=1"/>
          <p:cNvSpPr/>
          <p:nvPr/>
        </p:nvSpPr>
        <p:spPr>
          <a:xfrm>
            <a:off x="539496" y="4050506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减少农药的使用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（或减少环境污染，合理即可）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a296497b?vcp=1&amp;pid=bdd61a03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pic>
        <p:nvPicPr>
          <p:cNvPr id="3" name="QC_5_BD.80_1#5ce015055?htil=2&amp;vaa=1&amp;vcp=1&amp;vis=1&amp;pid=ba296497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8474" y="1285528"/>
            <a:ext cx="3502152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BD.80_2#5ce015055?htil=2&amp;sp=1&amp;vaa=1&amp;vcp=1&amp;vis=1&amp;pid=ba296497b&amp;color=0,0,0&amp;vtp=1&amp;vaab=1&amp;bbb=1&amp;hb=1&amp;hs=1"/>
          <p:cNvSpPr/>
          <p:nvPr/>
        </p:nvSpPr>
        <p:spPr>
          <a:xfrm>
            <a:off x="539496" y="1267240"/>
            <a:ext cx="74706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下图为生态系统碳循环示意图，①、②、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表的生物成分依次是(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BD.80_3#5ce015055.choices?vaa=1&amp;vcp=1&amp;vis=1&amp;pid=ba296497b&amp;color=0,0,0&amp;vtp=1&amp;vaab=1&amp;bbb=1&amp;hs=1"/>
          <p:cNvSpPr/>
          <p:nvPr/>
        </p:nvSpPr>
        <p:spPr>
          <a:xfrm>
            <a:off x="539496" y="33030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A.生产者、消费者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、分解者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.分解者、生产者、消费者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.消费者、生产者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、分解者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.生产者、分解者、消费者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AS.1_1#5ce015055?htil=3&amp;vaa=1&amp;vcp=1&amp;vis=1&amp;pid=ba296497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29017" y="1536795"/>
            <a:ext cx="3370681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AS.1_1#5ce015055?htil=3&amp;vaa=1&amp;vcp=1&amp;vis=1&amp;pid=ba296497b&amp;color=0,0,0&amp;mp=1&amp;vtp=1&amp;vaab=1&amp;bt=1&amp;bbb=1&amp;hb=1&amp;hs=1"/>
          <p:cNvSpPr/>
          <p:nvPr/>
        </p:nvSpPr>
        <p:spPr>
          <a:xfrm>
            <a:off x="539496" y="1549495"/>
            <a:ext cx="747064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本题图中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由于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与无机环境之间的联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系是双向的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可以通过光合作用消耗二氧化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又可以通过呼吸作用产生二氧化碳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4" name="QC_5_AN.2_1#5ce015055?vaa=1&amp;vcp=1&amp;vis=1&amp;pid=ba296497b&amp;color=0,0,0&amp;vtp=1&amp;vaab=1&amp;bbb=1&amp;hs=1"/>
          <p:cNvSpPr/>
          <p:nvPr/>
        </p:nvSpPr>
        <p:spPr>
          <a:xfrm>
            <a:off x="539496" y="47484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5_AS.1_1#5ce015055?htil=3&amp;vaa=1&amp;vcp=1&amp;vis=1&amp;pid=ba296497b&amp;color=0,0,0&amp;mp=1&amp;vtp=1&amp;vaab=1&amp;bt=1&amp;bbb=1&amp;hb=1&amp;hs=1">
            <a:extLst>
              <a:ext uri="{FF2B5EF4-FFF2-40B4-BE49-F238E27FC236}">
                <a16:creationId xmlns:a16="http://schemas.microsoft.com/office/drawing/2014/main" id="{7EFC71CE-251E-6801-C829-BAC60FAFC858}"/>
              </a:ext>
            </a:extLst>
          </p:cNvPr>
          <p:cNvSpPr/>
          <p:nvPr/>
        </p:nvSpPr>
        <p:spPr>
          <a:xfrm>
            <a:off x="539496" y="3469735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是植物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植物是生态系统中的生产者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以植物为食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是消费者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进行分解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再返回无机环境中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是分解者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84_1#fe0998a4b?htil=4&amp;vaa=1&amp;vcp=1&amp;vis=1&amp;pid=ba296497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5280" y="1240536"/>
            <a:ext cx="3675888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84_2#fe0998a4b?htil=4&amp;sp=1&amp;vaa=1&amp;vcp=1&amp;vis=1&amp;pid=ba296497b&amp;color=0,0,0&amp;vtp=1&amp;vaab=1&amp;bt=1&amp;bbb=1&amp;hb=1&amp;hs=1"/>
          <p:cNvSpPr/>
          <p:nvPr/>
        </p:nvSpPr>
        <p:spPr>
          <a:xfrm>
            <a:off x="539496" y="1222248"/>
            <a:ext cx="7306056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（山东济宁·中考）某校生物兴趣小组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学尝试制作一个能较长时间维持平衡的生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取一个透明玻璃瓶，依次加入河泥、清水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生植物、小鱼（肉食性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小虾（草食性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6_BD.85_1#68e9b39df?vaa=1&amp;vcp=1&amp;vis=1&amp;pid=fe0998a4b&amp;color=0,0,0&amp;vtp=1&amp;vaab=1&amp;bbb=1&amp;hb=1&amp;hs=1"/>
          <p:cNvSpPr/>
          <p:nvPr/>
        </p:nvSpPr>
        <p:spPr>
          <a:xfrm>
            <a:off x="539496" y="44153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（1）生态瓶可以看作一个生态系统，从生物成分上分析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，水生植物作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，加入河泥的目的是增加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86_1#68e9b39df.blank?vaa=1&amp;vcp=1&amp;vis=1&amp;pid=fe0998a4b&amp;color=0,0,0&amp;vpa=29&amp;vtp=1&amp;vaab=1&amp;bbb=1"/>
          <p:cNvSpPr/>
          <p:nvPr/>
        </p:nvSpPr>
        <p:spPr>
          <a:xfrm>
            <a:off x="905415" y="501161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生产者</a:t>
            </a:r>
            <a:endParaRPr lang="en-US" altLang="zh-CN" sz="2800" dirty="0"/>
          </a:p>
        </p:txBody>
      </p:sp>
      <p:sp>
        <p:nvSpPr>
          <p:cNvPr id="6" name="QB_6_AN.87_1#68e9b39df.blank?vaa=1&amp;vcp=1&amp;vis=1&amp;pid=fe0998a4b&amp;color=0,0,0&amp;vpa=30&amp;vtp=1&amp;vaab=1&amp;bbb=1"/>
          <p:cNvSpPr/>
          <p:nvPr/>
        </p:nvSpPr>
        <p:spPr>
          <a:xfrm>
            <a:off x="6239415" y="501161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分解者</a:t>
            </a:r>
            <a:endParaRPr lang="en-US" altLang="zh-CN" sz="2800" dirty="0"/>
          </a:p>
        </p:txBody>
      </p:sp>
      <p:sp>
        <p:nvSpPr>
          <p:cNvPr id="7" name="QO_5_BD.84_2#fe0998a4b?htil=4&amp;sp=1&amp;vaa=1&amp;vcp=1&amp;vis=1&amp;pid=ba296497b&amp;color=0,0,0&amp;vtp=1&amp;vaab=1&amp;bt=1&amp;bbb=1&amp;hb=1&amp;hs=1">
            <a:extLst>
              <a:ext uri="{FF2B5EF4-FFF2-40B4-BE49-F238E27FC236}">
                <a16:creationId xmlns:a16="http://schemas.microsoft.com/office/drawing/2014/main" id="{ABBF76B8-F743-04B9-FF41-AE6F79D5F4EC}"/>
              </a:ext>
            </a:extLst>
          </p:cNvPr>
          <p:cNvSpPr/>
          <p:nvPr/>
        </p:nvSpPr>
        <p:spPr>
          <a:xfrm>
            <a:off x="539995" y="378587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密封并置于散射光下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。请利用所学知识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，回答以下问题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88_1#231ec4e66?htil=5&amp;vaa=1&amp;vcp=1&amp;vis=1&amp;pid=fe0998a4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8664" y="1026636"/>
            <a:ext cx="4041648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88_2#231ec4e66?htil=5&amp;vaa=1&amp;vcp=1&amp;vis=1&amp;pid=fe0998a4b&amp;color=0,0,0&amp;vtp=1&amp;vaab=1&amp;bt=1&amp;bbb=1&amp;hb=1&amp;hs=1"/>
          <p:cNvSpPr/>
          <p:nvPr/>
        </p:nvSpPr>
        <p:spPr>
          <a:xfrm>
            <a:off x="539496" y="889476"/>
            <a:ext cx="694029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写出该生态瓶中的食物链：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。若清水受到重金属铜的轻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度污染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，则经过较长时间后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，瓶内铜含量最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高的生物为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1_1#231ec4e66.blank?vaa=1&amp;vcp=1&amp;vis=1&amp;pid=fe0998a4b&amp;color=0,0,0&amp;vpa=31&amp;vtp=1&amp;vaab=1&amp;bbb=1&amp;hb=1"/>
              <p:cNvSpPr/>
              <p:nvPr/>
            </p:nvSpPr>
            <p:spPr>
              <a:xfrm>
                <a:off x="539496" y="851376"/>
                <a:ext cx="6940296" cy="1242632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73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      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水生植物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小虾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小鱼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QB_6_AN.1_1#231ec4e66.blank?vaa=1&amp;vcp=1&amp;vis=1&amp;pid=fe0998a4b&amp;color=0,0,0&amp;vpa=31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51376"/>
                <a:ext cx="6940296" cy="1242632"/>
              </a:xfrm>
              <a:prstGeom prst="rect">
                <a:avLst/>
              </a:prstGeom>
              <a:blipFill>
                <a:blip r:embed="rId4"/>
                <a:stretch>
                  <a:fillRect l="-3163" b="-1519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2_1#231ec4e66.blank?vaa=1&amp;vcp=1&amp;vis=1&amp;pid=fe0998a4b&amp;color=0,0,0&amp;vpa=32&amp;vtp=1&amp;vaab=1&amp;bbb=1"/>
          <p:cNvSpPr/>
          <p:nvPr/>
        </p:nvSpPr>
        <p:spPr>
          <a:xfrm>
            <a:off x="2327814" y="278114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小鱼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91_1#242f2262c?vaa=1&amp;vcp=1&amp;vis=1&amp;pid=fe0998a4b&amp;color=0,0,0&amp;vtp=1&amp;vaab=1&amp;bbb=1&amp;hb=1&amp;hs=1"/>
              <p:cNvSpPr/>
              <p:nvPr/>
            </p:nvSpPr>
            <p:spPr>
              <a:xfrm>
                <a:off x="539496" y="3519392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）碳参与物质循环的主要形式是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。如图为该小组绘制的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生态瓶中碳循环模式图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通过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中获取碳的速率与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用图中字母表示）的呼吸作用（或分解作用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）释放碳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的速率大致相等时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，该生态瓶可以在较长时间内维持动态平衡。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6_BD.91_1#242f2262c?vaa=1&amp;vcp=1&amp;vis=1&amp;pid=fe0998a4b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19392"/>
                <a:ext cx="11109960" cy="2496757"/>
              </a:xfrm>
              <a:prstGeom prst="rect">
                <a:avLst/>
              </a:prstGeom>
              <a:blipFill>
                <a:blip r:embed="rId5"/>
                <a:stretch>
                  <a:fillRect l="-1976" b="-7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92_1#242f2262c.blank?vaa=1&amp;vcp=1&amp;vis=1&amp;pid=fe0998a4b&amp;color=0,0,0&amp;vpa=33&amp;vtp=1&amp;vaab=1&amp;bbb=1"/>
          <p:cNvSpPr/>
          <p:nvPr/>
        </p:nvSpPr>
        <p:spPr>
          <a:xfrm>
            <a:off x="6061615" y="348891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6_AN.93_1#242f2262c.blank?vaa=1&amp;vcp=1&amp;vis=1&amp;pid=fe0998a4b&amp;color=0,0,0&amp;vpa=34&amp;vtp=1&amp;vaab=1&amp;bbb=1"/>
          <p:cNvSpPr/>
          <p:nvPr/>
        </p:nvSpPr>
        <p:spPr>
          <a:xfrm>
            <a:off x="5725065" y="413661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光合作用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6_AN.94_1#242f2262c.blank?vaa=1&amp;vcp=1&amp;vis=1&amp;pid=fe0998a4b&amp;color=0,0,0&amp;vpa=35&amp;vtp=1&amp;vaab=1&amp;bbb=1"/>
              <p:cNvSpPr/>
              <p:nvPr/>
            </p:nvSpPr>
            <p:spPr>
              <a:xfrm>
                <a:off x="715708" y="4907756"/>
                <a:ext cx="1970088" cy="41852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6_AN.94_1#242f2262c.blank?vaa=1&amp;vcp=1&amp;vis=1&amp;pid=fe0998a4b&amp;color=0,0,0&amp;vpa=3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708" y="4907756"/>
                <a:ext cx="1970088" cy="418529"/>
              </a:xfrm>
              <a:prstGeom prst="rect">
                <a:avLst/>
              </a:prstGeom>
              <a:blipFill>
                <a:blip r:embed="rId6"/>
                <a:stretch>
                  <a:fillRect t="-31884" b="-478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95_1#6f45167fb?htil=6&amp;vaa=1&amp;vcp=1&amp;vis=1&amp;pid=fe0998a4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4255" y="1563592"/>
            <a:ext cx="4279392" cy="249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95_2#6f45167fb?htil=6&amp;vaa=1&amp;vcp=1&amp;vis=1&amp;pid=fe0998a4b&amp;color=0,0,0&amp;vtp=1&amp;vaab=1&amp;bt=1&amp;bbb=1&amp;hb=1"/>
          <p:cNvSpPr/>
          <p:nvPr/>
        </p:nvSpPr>
        <p:spPr>
          <a:xfrm>
            <a:off x="539496" y="1545304"/>
            <a:ext cx="6702552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（4）虽然环境条件适宜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，但该生态瓶只维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，最主要的原因是生物成分相对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简单，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能力弱。请为该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生态瓶提出改进建议：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96_1#6f45167fb.blank?vaa=1&amp;vcp=1&amp;vis=1&amp;pid=fe0998a4b&amp;color=0,0,0&amp;vpa=36&amp;vtp=1&amp;vaab=1&amp;bbb=1"/>
          <p:cNvSpPr/>
          <p:nvPr/>
        </p:nvSpPr>
        <p:spPr>
          <a:xfrm>
            <a:off x="1616614" y="2810224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自我（动）调节</a:t>
            </a:r>
            <a:endParaRPr lang="en-US" altLang="zh-CN" sz="2800" dirty="0"/>
          </a:p>
        </p:txBody>
      </p:sp>
      <p:sp>
        <p:nvSpPr>
          <p:cNvPr id="5" name="QB_6_AN.97_1#6f45167fb.blank?vaa=1&amp;vcp=1&amp;vis=1&amp;pid=fe0998a4b&amp;color=0,0,0&amp;vpa=37&amp;vtp=1&amp;vaab=1&amp;bbb=1&amp;hb=1"/>
          <p:cNvSpPr/>
          <p:nvPr/>
        </p:nvSpPr>
        <p:spPr>
          <a:xfrm>
            <a:off x="539496" y="3457924"/>
            <a:ext cx="6702552" cy="18471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合理增加生物种类（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或增加生物多样性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，丰富食物链和食物网等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，合理即可）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0d49d3a95?vaa=1&amp;vcp=1&amp;vis=1&amp;pid=c6a5079a7&amp;color=0,0,0&amp;vtp=1&amp;vaab=1&amp;bt=1&amp;bbb=1&amp;hb=1"/>
          <p:cNvSpPr/>
          <p:nvPr/>
        </p:nvSpPr>
        <p:spPr>
          <a:xfrm>
            <a:off x="539496" y="217474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山东·中考）自然界中的生物既能适应环境，也能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环境。下列实例，不属于生物对环境影响的是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BD.1_2#0d49d3a95.choices?vaa=1&amp;vcp=1&amp;vis=1&amp;pid=c6a5079a7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.树叶在秋冬季节纷纷飘落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.过度放牧会使草场逐渐沙漠化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C.在农场中饲养蚯蚓可改善土质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.在沙漠地区植树造林能防风固沙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98_1#172dd412d?htil=7&amp;vaa=1&amp;vcp=1&amp;vis=1&amp;pid=fe0998a4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9968" y="1558036"/>
            <a:ext cx="3712464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98_2#172dd412d?htil=7&amp;vaa=1&amp;vcp=1&amp;vis=1&amp;pid=fe0998a4b&amp;color=0,0,0&amp;mp=1&amp;vtp=1&amp;vaab=1&amp;bt=1&amp;bbb=1&amp;hb=1&amp;hs=1"/>
          <p:cNvSpPr/>
          <p:nvPr/>
        </p:nvSpPr>
        <p:spPr>
          <a:xfrm>
            <a:off x="539496" y="1539748"/>
            <a:ext cx="726033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（5）生活中有机污水的直接排放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、化肥的过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量使用等不良现象，造成淡水水体中氮和磷等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元素含量过多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，水中浮游藻类大量增殖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严重污染的现象叫做水华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。请写出一条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“保护</a:t>
            </a:r>
            <a:endParaRPr lang="en-US" altLang="zh-CN" sz="2800" dirty="0"/>
          </a:p>
        </p:txBody>
      </p:sp>
      <p:sp>
        <p:nvSpPr>
          <p:cNvPr id="4" name="QB_6_AN.99_1#172dd412d.blank?vaa=1&amp;vcp=1&amp;vis=1&amp;pid=fe0998a4b&amp;color=0,0,0&amp;mp=1&amp;vpa=38&amp;vtp=1&amp;vaab=1&amp;bbb=1&amp;hb=1"/>
          <p:cNvSpPr/>
          <p:nvPr/>
        </p:nvSpPr>
        <p:spPr>
          <a:xfrm>
            <a:off x="539496" y="4080700"/>
            <a:ext cx="11112011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不使用含磷洗衣液（或减少农田施肥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，合理即可）</a:t>
            </a:r>
            <a:endParaRPr lang="en-US" altLang="zh-CN" sz="2800" dirty="0"/>
          </a:p>
        </p:txBody>
      </p:sp>
      <p:sp>
        <p:nvSpPr>
          <p:cNvPr id="5" name="QB_6_BD.98_2#172dd412d?htil=7&amp;vaa=1&amp;vcp=1&amp;vis=1&amp;pid=fe0998a4b&amp;color=0,0,0&amp;mp=1&amp;vtp=1&amp;vaab=1&amp;bt=1&amp;bbb=1&amp;hb=1&amp;hs=1">
            <a:extLst>
              <a:ext uri="{FF2B5EF4-FFF2-40B4-BE49-F238E27FC236}">
                <a16:creationId xmlns:a16="http://schemas.microsoft.com/office/drawing/2014/main" id="{84D3F699-9B05-A429-2EF9-3AFCB80400BF}"/>
              </a:ext>
            </a:extLst>
          </p:cNvPr>
          <p:cNvSpPr/>
          <p:nvPr/>
        </p:nvSpPr>
        <p:spPr>
          <a:xfrm>
            <a:off x="539496" y="411118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淡水资源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，避免水华发生”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的做法：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0d49d3a95?vaa=1&amp;vcp=1&amp;vis=1&amp;pid=c6a5079a7&amp;color=0,0,0&amp;mp=1&amp;vtp=1&amp;vaab=1&amp;bt=1&amp;bbb=1&amp;hb=1"/>
          <p:cNvSpPr/>
          <p:nvPr/>
        </p:nvSpPr>
        <p:spPr>
          <a:xfrm>
            <a:off x="539496" y="18636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解答此题的关键是掌握生物对环境的影响和改变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。生物适应环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境是指生物为了生存下去，在生活习性或者形态结构上力求与环境保持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一致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生物影响和改变环境是指由于生物的存在或者某些活动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，使得环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境有了改观或变化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。树叶在秋冬季节纷纷飘落，是对寒冷环境的适应。</a:t>
            </a:r>
            <a:endParaRPr lang="en-US" altLang="zh-CN" sz="2800" spc="-50" dirty="0"/>
          </a:p>
        </p:txBody>
      </p:sp>
      <p:sp>
        <p:nvSpPr>
          <p:cNvPr id="3" name="QC_4_AN.2_1#0d49d3a95?vaa=1&amp;vcp=1&amp;vis=1&amp;pid=c6a5079a7&amp;color=0,0,0&amp;vtp=1&amp;vaab=1&amp;bbb=1"/>
          <p:cNvSpPr/>
          <p:nvPr/>
        </p:nvSpPr>
        <p:spPr>
          <a:xfrm>
            <a:off x="539496" y="44273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5_1#97f4c9e3a?vaa=1&amp;vcp=1&amp;vis=1&amp;pid=c6a5079a7&amp;color=0,0,0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重庆·中考）中央电视台《人与自然》栏目中曾记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录过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以下场景，其中属于生态系统的是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BD.5_2#97f4c9e3a.choices?vaa=1&amp;vcp=1&amp;vis=1&amp;pid=c6a5079a7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A.非洲大草原上的一群数以千计的野牛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.吉林查干湖冬捕活动中捞上来的所有种类的鱼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.我国建立最早的鼎湖山自然保护区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.高寒地带的蔬菜大棚内的所有生物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97f4c9e3a?vaa=1&amp;vcp=1&amp;vis=1&amp;pid=c6a5079a7&amp;color=0,0,0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解答此题要掌握生态系统的相关知识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。生态系统是在一定的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空间范围内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，生物与环境形成的一个统一整体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，由生物部分和非生物部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分组成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。生物部分包括生产者（植物）、消费者（动物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）、分解者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细菌和真菌），非生物部分包括阳光、空气、水等。A、B、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D选项都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只有生物部分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，不能构成生态系统。</a:t>
            </a:r>
            <a:endParaRPr lang="en-US" altLang="zh-CN" sz="2800" dirty="0"/>
          </a:p>
        </p:txBody>
      </p:sp>
      <p:sp>
        <p:nvSpPr>
          <p:cNvPr id="3" name="QC_4_AN.2_1#97f4c9e3a?vaa=1&amp;vcp=1&amp;vis=1&amp;pid=c6a5079a7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9_1#f0c3a4088?vaa=1&amp;vcp=1&amp;vis=1&amp;pid=c6a5079a7&amp;color=0,0,0&amp;vtp=1&amp;vaab=1&amp;bt=1&amp;bbb=1&amp;hb=1"/>
          <p:cNvSpPr/>
          <p:nvPr/>
        </p:nvSpPr>
        <p:spPr>
          <a:xfrm>
            <a:off x="539496" y="885793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陕西·中考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）“稻—鱼—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鸭”立体生态种养模式是在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种稻模式下，利用稻田养鱼、养鸭。鱼、鸭可为稻田除草、治虫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便也能肥田。以下关于“生态模式”的叙述，正确的是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9_2#f0c3a4088?vaa=1&amp;vcp=1&amp;vis=1&amp;pid=c6a5079a7&amp;color=0,0,0&amp;vtp=1&amp;vaab=1&amp;bbb=1"/>
              <p:cNvSpPr/>
              <p:nvPr/>
            </p:nvSpPr>
            <p:spPr>
              <a:xfrm>
                <a:off x="539496" y="2809525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①能减少农药、化肥的用量，保护自然资源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食物链是：鱼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鸭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鱼、鸭粪便被消费者分解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可为城市提供农、渔、禽产品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4_BD.9_2#f0c3a4088?vaa=1&amp;vcp=1&amp;vis=1&amp;pid=c6a5079a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09525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BD.9_3#f0c3a4088.choices?vaa=1&amp;vcp=1&amp;vis=1&amp;pid=c6a5079a7&amp;color=0,0,0&amp;vtp=1&amp;vaab=1&amp;bbb=1"/>
          <p:cNvSpPr/>
          <p:nvPr/>
        </p:nvSpPr>
        <p:spPr>
          <a:xfrm>
            <a:off x="539496" y="53671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EX.1_1#f0c3a4088?vaa=1&amp;vcp=1&amp;vis=1&amp;pid=c6a5079a7&amp;color=0,0,0&amp;vtp=1&amp;vaab=1&amp;bt=1&amp;bbb=1&amp;hb=1"/>
              <p:cNvSpPr/>
              <p:nvPr/>
            </p:nvSpPr>
            <p:spPr>
              <a:xfrm>
                <a:off x="539496" y="1546193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解答此题的关键是理解生态系统的组成及结构特点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。在立体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生态种养模式中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，稻是生产者，鱼和鸭是消费者。因此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，正确的食物链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应该是稻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鱼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鸭，②错误。鱼和鸭的粪便不是被消费者分解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，而是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被分解者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（如细菌和真菌）分解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，这些分解者将粪便中的有机物分解为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二氧化碳和无机盐等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，再供植物吸收利用，③错误。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_EX.1_1#f0c3a4088?vaa=1&amp;vcp=1&amp;vis=1&amp;pid=c6a5079a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6193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878" b="-62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f0c3a4088?vaa=1&amp;vcp=1&amp;vis=1&amp;pid=c6a5079a7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1580</Words>
  <Application>Microsoft Office PowerPoint</Application>
  <PresentationFormat>宽屏</PresentationFormat>
  <Paragraphs>277</Paragraphs>
  <Slides>40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8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8</cp:revision>
  <dcterms:created xsi:type="dcterms:W3CDTF">2024-11-19T11:34:05Z</dcterms:created>
  <dcterms:modified xsi:type="dcterms:W3CDTF">2025-07-25T08:20:56Z</dcterms:modified>
  <cp:category/>
  <cp:contentStatus/>
</cp:coreProperties>
</file>