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6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298" r:id="rId43"/>
    <p:sldId id="299" r:id="rId44"/>
    <p:sldId id="300" r:id="rId45"/>
    <p:sldId id="301" r:id="rId46"/>
    <p:sldId id="302" r:id="rId47"/>
    <p:sldId id="303" r:id="rId48"/>
    <p:sldId id="304" r:id="rId49"/>
    <p:sldId id="305" r:id="rId50"/>
    <p:sldId id="306" r:id="rId51"/>
    <p:sldId id="308" r:id="rId52"/>
    <p:sldId id="313" r:id="rId53"/>
    <p:sldId id="314" r:id="rId54"/>
    <p:sldId id="315" r:id="rId55"/>
    <p:sldId id="316" r:id="rId56"/>
    <p:sldId id="317" r:id="rId57"/>
    <p:sldId id="318" r:id="rId58"/>
    <p:sldId id="319" r:id="rId59"/>
    <p:sldId id="320" r:id="rId60"/>
    <p:sldId id="323" r:id="rId61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149" d="100"/>
          <a:sy n="149" d="100"/>
        </p:scale>
        <p:origin x="600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40</a:t>
            </a:fld>
            <a:endParaRPr 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41</a:t>
            </a:fld>
            <a:endParaRPr 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42</a:t>
            </a:fld>
            <a:endParaRPr 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43</a:t>
            </a:fld>
            <a:endParaRPr 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44</a:t>
            </a:fld>
            <a:endParaRPr 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45</a:t>
            </a:fld>
            <a:endParaRPr 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46</a:t>
            </a:fld>
            <a:endParaRPr lang="en-US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47</a:t>
            </a:fld>
            <a:endParaRPr lang="en-US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48</a:t>
            </a:fld>
            <a:endParaRPr lang="en-US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49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50</a:t>
            </a:fld>
            <a:endParaRPr lang="en-US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51</a:t>
            </a:fld>
            <a:endParaRPr lang="en-US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52</a:t>
            </a:fld>
            <a:endParaRPr lang="en-US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53</a:t>
            </a:fld>
            <a:endParaRPr lang="en-US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54</a:t>
            </a:fld>
            <a:endParaRPr lang="en-US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55</a:t>
            </a:fld>
            <a:endParaRPr lang="en-US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56</a:t>
            </a:fld>
            <a:endParaRPr lang="en-US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57</a:t>
            </a:fld>
            <a:endParaRPr lang="en-US"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58</a:t>
            </a:fld>
            <a:endParaRPr lang="en-US"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59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slide" Target="../slides/slide51.xml"/><Relationship Id="rId3" Type="http://schemas.openxmlformats.org/officeDocument/2006/relationships/slide" Target="../slides/slide3.xml"/><Relationship Id="rId7" Type="http://schemas.openxmlformats.org/officeDocument/2006/relationships/slide" Target="../slides/slide38.xml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2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13.xml.rels><?xml version="1.0" encoding="UTF-8" standalone="yes"?>
<Relationships xmlns="http://schemas.openxmlformats.org/package/2006/relationships"><Relationship Id="rId8" Type="http://schemas.openxmlformats.org/officeDocument/2006/relationships/slide" Target="../slides/slide51.xml"/><Relationship Id="rId3" Type="http://schemas.openxmlformats.org/officeDocument/2006/relationships/slide" Target="../slides/slide3.xml"/><Relationship Id="rId7" Type="http://schemas.openxmlformats.org/officeDocument/2006/relationships/slide" Target="../slides/slide38.xml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2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8" Type="http://schemas.openxmlformats.org/officeDocument/2006/relationships/slide" Target="../slides/slide51.xml"/><Relationship Id="rId3" Type="http://schemas.openxmlformats.org/officeDocument/2006/relationships/slide" Target="../slides/slide3.xml"/><Relationship Id="rId7" Type="http://schemas.openxmlformats.org/officeDocument/2006/relationships/slide" Target="../slides/slide38.xml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2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8" Type="http://schemas.openxmlformats.org/officeDocument/2006/relationships/slide" Target="../slides/slide51.xml"/><Relationship Id="rId3" Type="http://schemas.openxmlformats.org/officeDocument/2006/relationships/slide" Target="../slides/slide3.xml"/><Relationship Id="rId7" Type="http://schemas.openxmlformats.org/officeDocument/2006/relationships/slide" Target="../slides/slide38.xml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2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cc1c5ddd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CE682B62-DA10-4DB9-9737-C25C28CF62DA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第9讲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Modules 3~4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cc1c5ddd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7AB6B222-0183-484E-B5F2-3766CB04AAE3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f1d05404b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1401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a2c8bc120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680d443ce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0352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40c24dcd1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75704" y="6483096"/>
            <a:ext cx="1399032" cy="374904"/>
          </a:xfrm>
          <a:prstGeom prst="rect">
            <a:avLst/>
          </a:prstGeom>
        </p:spPr>
      </p:pic>
      <p:pic>
        <p:nvPicPr>
          <p:cNvPr id="8" name="MasterShapeName?linknodeid=dfe655de7" descr="preencoded.png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47888" y="6483096"/>
            <a:ext cx="1399032" cy="374904"/>
          </a:xfrm>
          <a:prstGeom prst="rect">
            <a:avLst/>
          </a:prstGeom>
        </p:spPr>
      </p:pic>
      <p:sp>
        <p:nvSpPr>
          <p:cNvPr id="9" name="MasterShapeName?linknodeid=f1d05404b&amp;color=RGB(64,64,64)">
            <a:hlinkClick r:id="rId3" action="ppaction://hlinksldjump"/>
          </p:cNvPr>
          <p:cNvSpPr/>
          <p:nvPr/>
        </p:nvSpPr>
        <p:spPr>
          <a:xfrm>
            <a:off x="258775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10" name="MasterShapeName?linknodeid=a2c8bc120&amp;color=RGB(64,64,64)">
            <a:hlinkClick r:id="rId5" action="ppaction://hlinksldjump"/>
          </p:cNvPr>
          <p:cNvSpPr/>
          <p:nvPr/>
        </p:nvSpPr>
        <p:spPr>
          <a:xfrm>
            <a:off x="4023360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1" name="MasterShapeName?linknodeid=680d443ce&amp;color=RGB(64,64,64)">
            <a:hlinkClick r:id="rId6" action="ppaction://hlinksldjump"/>
          </p:cNvPr>
          <p:cNvSpPr/>
          <p:nvPr/>
        </p:nvSpPr>
        <p:spPr>
          <a:xfrm>
            <a:off x="546811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考点聚焦</a:t>
            </a:r>
            <a:endParaRPr lang="en-US" sz="1800" dirty="0"/>
          </a:p>
        </p:txBody>
      </p:sp>
      <p:sp>
        <p:nvSpPr>
          <p:cNvPr id="12" name="MasterShapeName?linknodeid=40c24dcd1&amp;color=RGB(64,64,64)">
            <a:hlinkClick r:id="rId7" action="ppaction://hlinksldjump"/>
          </p:cNvPr>
          <p:cNvSpPr/>
          <p:nvPr/>
        </p:nvSpPr>
        <p:spPr>
          <a:xfrm>
            <a:off x="6922008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写作指导</a:t>
            </a:r>
            <a:endParaRPr lang="en-US" sz="1800" dirty="0"/>
          </a:p>
        </p:txBody>
      </p:sp>
      <p:sp>
        <p:nvSpPr>
          <p:cNvPr id="13" name="MasterShapeName?linknodeid=dfe655de7&amp;color=RGB(64,64,64)">
            <a:hlinkClick r:id="rId8" action="ppaction://hlinksldjump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第9讲</a:t>
            </a:r>
            <a:endParaRPr lang="en-US" sz="2400" dirty="0"/>
          </a:p>
        </p:txBody>
      </p:sp>
      <p:sp>
        <p:nvSpPr>
          <p:cNvPr id="1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Modules 3~4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cc1c5ddd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26D36FCE-057F-41C3-935F-44882450E52F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f1d05404b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1401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a2c8bc120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680d443ce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0352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40c24dcd1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75704" y="6483096"/>
            <a:ext cx="1399032" cy="374904"/>
          </a:xfrm>
          <a:prstGeom prst="rect">
            <a:avLst/>
          </a:prstGeom>
        </p:spPr>
      </p:pic>
      <p:pic>
        <p:nvPicPr>
          <p:cNvPr id="8" name="MasterShapeName?linknodeid=dfe655de7" descr="preencoded.png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47888" y="6483096"/>
            <a:ext cx="1399032" cy="374904"/>
          </a:xfrm>
          <a:prstGeom prst="rect">
            <a:avLst/>
          </a:prstGeom>
        </p:spPr>
      </p:pic>
      <p:sp>
        <p:nvSpPr>
          <p:cNvPr id="9" name="MasterShapeName?linknodeid=f1d05404b&amp;color=RGB(64,64,64)">
            <a:hlinkClick r:id="rId3" action="ppaction://hlinksldjump"/>
          </p:cNvPr>
          <p:cNvSpPr/>
          <p:nvPr/>
        </p:nvSpPr>
        <p:spPr>
          <a:xfrm>
            <a:off x="258775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10" name="MasterShapeName?linknodeid=a2c8bc120&amp;color=RGB(64,64,64)">
            <a:hlinkClick r:id="rId5" action="ppaction://hlinksldjump"/>
          </p:cNvPr>
          <p:cNvSpPr/>
          <p:nvPr/>
        </p:nvSpPr>
        <p:spPr>
          <a:xfrm>
            <a:off x="4023360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1" name="MasterShapeName?linknodeid=680d443ce&amp;color=RGB(64,64,64)">
            <a:hlinkClick r:id="rId6" action="ppaction://hlinksldjump"/>
          </p:cNvPr>
          <p:cNvSpPr/>
          <p:nvPr/>
        </p:nvSpPr>
        <p:spPr>
          <a:xfrm>
            <a:off x="546811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考点聚焦</a:t>
            </a:r>
            <a:endParaRPr lang="en-US" sz="1800" dirty="0"/>
          </a:p>
        </p:txBody>
      </p:sp>
      <p:sp>
        <p:nvSpPr>
          <p:cNvPr id="12" name="MasterShapeName?linknodeid=40c24dcd1&amp;color=RGB(64,64,64)">
            <a:hlinkClick r:id="rId7" action="ppaction://hlinksldjump"/>
          </p:cNvPr>
          <p:cNvSpPr/>
          <p:nvPr/>
        </p:nvSpPr>
        <p:spPr>
          <a:xfrm>
            <a:off x="6922008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写作指导</a:t>
            </a:r>
            <a:endParaRPr lang="en-US" sz="1800" dirty="0"/>
          </a:p>
        </p:txBody>
      </p:sp>
      <p:sp>
        <p:nvSpPr>
          <p:cNvPr id="13" name="MasterShapeName?linknodeid=dfe655de7&amp;color=RGB(64,64,64)">
            <a:hlinkClick r:id="rId8" action="ppaction://hlinksldjump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第9讲</a:t>
            </a:r>
            <a:endParaRPr lang="en-US" sz="2400" dirty="0"/>
          </a:p>
        </p:txBody>
      </p:sp>
      <p:sp>
        <p:nvSpPr>
          <p:cNvPr id="1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Modules 3~4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english#pid=6732c1f6c4d008ee886b34b9#tid=6747d69562550100098fdc75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F5B9C81A-0D6A-FA82-0D6B-0C672E0E3208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D1CDC494-3924-487C-AE78-D7D6B7537BEA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B21B9CBD-1C28-4106-82F4-3EEA86B9E215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f1d05404b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1401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a2c8bc120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680d443ce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0352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40c24dcd1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75704" y="6483096"/>
            <a:ext cx="1399032" cy="374904"/>
          </a:xfrm>
          <a:prstGeom prst="rect">
            <a:avLst/>
          </a:prstGeom>
        </p:spPr>
      </p:pic>
      <p:pic>
        <p:nvPicPr>
          <p:cNvPr id="8" name="MasterShapeName?linknodeid=dfe655de7" descr="preencoded.png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47888" y="6483096"/>
            <a:ext cx="1399032" cy="374904"/>
          </a:xfrm>
          <a:prstGeom prst="rect">
            <a:avLst/>
          </a:prstGeom>
        </p:spPr>
      </p:pic>
      <p:sp>
        <p:nvSpPr>
          <p:cNvPr id="9" name="MasterShapeName?linknodeid=f1d05404b&amp;color=RGB(64,64,64)">
            <a:hlinkClick r:id="rId3" action="ppaction://hlinksldjump"/>
          </p:cNvPr>
          <p:cNvSpPr/>
          <p:nvPr/>
        </p:nvSpPr>
        <p:spPr>
          <a:xfrm>
            <a:off x="258775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10" name="MasterShapeName?linknodeid=a2c8bc120&amp;color=RGB(64,64,64)">
            <a:hlinkClick r:id="rId5" action="ppaction://hlinksldjump"/>
          </p:cNvPr>
          <p:cNvSpPr/>
          <p:nvPr/>
        </p:nvSpPr>
        <p:spPr>
          <a:xfrm>
            <a:off x="4023360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1" name="MasterShapeName?linknodeid=680d443ce&amp;color=RGB(64,64,64)">
            <a:hlinkClick r:id="rId6" action="ppaction://hlinksldjump"/>
          </p:cNvPr>
          <p:cNvSpPr/>
          <p:nvPr/>
        </p:nvSpPr>
        <p:spPr>
          <a:xfrm>
            <a:off x="546811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考点聚焦</a:t>
            </a:r>
            <a:endParaRPr lang="en-US" sz="1800" dirty="0"/>
          </a:p>
        </p:txBody>
      </p:sp>
      <p:sp>
        <p:nvSpPr>
          <p:cNvPr id="12" name="MasterShapeName?linknodeid=40c24dcd1&amp;color=RGB(64,64,64)">
            <a:hlinkClick r:id="rId7" action="ppaction://hlinksldjump"/>
          </p:cNvPr>
          <p:cNvSpPr/>
          <p:nvPr/>
        </p:nvSpPr>
        <p:spPr>
          <a:xfrm>
            <a:off x="6922008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写作指导</a:t>
            </a:r>
            <a:endParaRPr lang="en-US" sz="1800" dirty="0"/>
          </a:p>
        </p:txBody>
      </p:sp>
      <p:sp>
        <p:nvSpPr>
          <p:cNvPr id="13" name="MasterShapeName?linknodeid=dfe655de7&amp;color=RGB(64,64,64)">
            <a:hlinkClick r:id="rId8" action="ppaction://hlinksldjump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B3F2EFE9-2BFB-4828-848C-7BEB689067A2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f1d05404b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1401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a2c8bc120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680d443ce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0352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40c24dcd1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75704" y="6483096"/>
            <a:ext cx="1399032" cy="374904"/>
          </a:xfrm>
          <a:prstGeom prst="rect">
            <a:avLst/>
          </a:prstGeom>
        </p:spPr>
      </p:pic>
      <p:pic>
        <p:nvPicPr>
          <p:cNvPr id="8" name="MasterShapeName?linknodeid=dfe655de7" descr="preencoded.png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47888" y="6483096"/>
            <a:ext cx="1399032" cy="374904"/>
          </a:xfrm>
          <a:prstGeom prst="rect">
            <a:avLst/>
          </a:prstGeom>
        </p:spPr>
      </p:pic>
      <p:sp>
        <p:nvSpPr>
          <p:cNvPr id="9" name="MasterShapeName?linknodeid=f1d05404b&amp;color=RGB(64,64,64)">
            <a:hlinkClick r:id="rId3" action="ppaction://hlinksldjump"/>
          </p:cNvPr>
          <p:cNvSpPr/>
          <p:nvPr/>
        </p:nvSpPr>
        <p:spPr>
          <a:xfrm>
            <a:off x="258775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10" name="MasterShapeName?linknodeid=a2c8bc120&amp;color=RGB(64,64,64)">
            <a:hlinkClick r:id="rId5" action="ppaction://hlinksldjump"/>
          </p:cNvPr>
          <p:cNvSpPr/>
          <p:nvPr/>
        </p:nvSpPr>
        <p:spPr>
          <a:xfrm>
            <a:off x="4023360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1" name="MasterShapeName?linknodeid=680d443ce&amp;color=RGB(64,64,64)">
            <a:hlinkClick r:id="rId6" action="ppaction://hlinksldjump"/>
          </p:cNvPr>
          <p:cNvSpPr/>
          <p:nvPr/>
        </p:nvSpPr>
        <p:spPr>
          <a:xfrm>
            <a:off x="546811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考点聚焦</a:t>
            </a:r>
            <a:endParaRPr lang="en-US" sz="1800" dirty="0"/>
          </a:p>
        </p:txBody>
      </p:sp>
      <p:sp>
        <p:nvSpPr>
          <p:cNvPr id="12" name="MasterShapeName?linknodeid=40c24dcd1&amp;color=RGB(64,64,64)">
            <a:hlinkClick r:id="rId7" action="ppaction://hlinksldjump"/>
          </p:cNvPr>
          <p:cNvSpPr/>
          <p:nvPr/>
        </p:nvSpPr>
        <p:spPr>
          <a:xfrm>
            <a:off x="6922008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写作指导</a:t>
            </a:r>
            <a:endParaRPr lang="en-US" sz="1800" dirty="0"/>
          </a:p>
        </p:txBody>
      </p:sp>
      <p:sp>
        <p:nvSpPr>
          <p:cNvPr id="13" name="MasterShapeName?linknodeid=dfe655de7&amp;color=RGB(64,64,64)">
            <a:hlinkClick r:id="rId8" action="ppaction://hlinksldjump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5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5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3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3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3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3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3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3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3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29_1#36bcff450?vaa=1&amp;vcp=1&amp;pid=9824593f4&amp;color=0,0,0&amp;vtp=1&amp;vaab=1&amp;bt=1&amp;bbb=1&amp;hb=1"/>
          <p:cNvSpPr/>
          <p:nvPr/>
        </p:nvSpPr>
        <p:spPr>
          <a:xfrm>
            <a:off x="539496" y="1246632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please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.）请；使满意，使愉快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→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adj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.）开心的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，满足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的→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adj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.）令人愉快的，讨人喜欢的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→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.）愉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，快乐</a:t>
            </a:r>
            <a:endParaRPr lang="en-US" altLang="zh-CN" sz="2800" dirty="0"/>
          </a:p>
        </p:txBody>
      </p:sp>
      <p:sp>
        <p:nvSpPr>
          <p:cNvPr id="3" name="QB_7_AN.1_1#36bcff450.blank?vaa=1&amp;vcp=1&amp;pid=9824593f4&amp;color=0,0,0&amp;vpa=18&amp;vtp=1&amp;vaab=1&amp;bbb=1"/>
          <p:cNvSpPr/>
          <p:nvPr/>
        </p:nvSpPr>
        <p:spPr>
          <a:xfrm>
            <a:off x="6571203" y="1203452"/>
            <a:ext cx="13223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pleased</a:t>
            </a:r>
            <a:endParaRPr lang="en-US" altLang="zh-CN" sz="2800" dirty="0"/>
          </a:p>
        </p:txBody>
      </p:sp>
      <p:sp>
        <p:nvSpPr>
          <p:cNvPr id="4" name="QB_7_AN.2_1#36bcff450.blank?vaa=1&amp;vcp=1&amp;pid=9824593f4&amp;color=0,0,0&amp;vpa=19&amp;vtp=1&amp;vaab=1&amp;bbb=1"/>
          <p:cNvSpPr/>
          <p:nvPr/>
        </p:nvSpPr>
        <p:spPr>
          <a:xfrm>
            <a:off x="1400715" y="1851152"/>
            <a:ext cx="14208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pleasant</a:t>
            </a:r>
            <a:endParaRPr lang="en-US" altLang="zh-CN" sz="2800" dirty="0"/>
          </a:p>
        </p:txBody>
      </p:sp>
      <p:sp>
        <p:nvSpPr>
          <p:cNvPr id="5" name="QB_7_AN.3_1#36bcff450.blank?vaa=1&amp;vcp=1&amp;pid=9824593f4&amp;color=0,0,0&amp;vpa=20&amp;vtp=1&amp;vaab=1&amp;bbb=1"/>
          <p:cNvSpPr/>
          <p:nvPr/>
        </p:nvSpPr>
        <p:spPr>
          <a:xfrm>
            <a:off x="8687339" y="1851152"/>
            <a:ext cx="14414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pleasure</a:t>
            </a:r>
            <a:endParaRPr lang="en-US" altLang="zh-CN" sz="2800" dirty="0"/>
          </a:p>
        </p:txBody>
      </p:sp>
      <p:sp>
        <p:nvSpPr>
          <p:cNvPr id="6" name="QB_7_BD.33_1#f136d1052?vaa=1&amp;vcp=1&amp;pid=9824593f4&amp;color=0,0,0&amp;vtp=1&amp;vaab=1&amp;bbb=1"/>
          <p:cNvSpPr/>
          <p:nvPr/>
        </p:nvSpPr>
        <p:spPr>
          <a:xfrm>
            <a:off x="539496" y="3174936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hurt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.）（使）疼痛；受伤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→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过去式／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过去分词）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beat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.）敲打，打败→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（过去式）→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（过去分词）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cost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.）花费→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（过去式／过去分词）→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.）价钱，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成本，代价</a:t>
            </a:r>
            <a:endParaRPr lang="en-US" altLang="zh-CN" sz="2800" dirty="0"/>
          </a:p>
        </p:txBody>
      </p:sp>
      <p:sp>
        <p:nvSpPr>
          <p:cNvPr id="7" name="QB_7_AN.4_1#f136d1052.blank?vaa=1&amp;vcp=1&amp;pid=9824593f4&amp;color=0,0,0&amp;vpa=21&amp;vtp=1&amp;vaab=1&amp;bbb=1"/>
          <p:cNvSpPr/>
          <p:nvPr/>
        </p:nvSpPr>
        <p:spPr>
          <a:xfrm>
            <a:off x="5890165" y="3144456"/>
            <a:ext cx="8318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hurt</a:t>
            </a:r>
            <a:endParaRPr lang="en-US" altLang="zh-CN" sz="2800" dirty="0"/>
          </a:p>
        </p:txBody>
      </p:sp>
      <p:sp>
        <p:nvSpPr>
          <p:cNvPr id="9" name="QB_7_AN.5_1#f136d1052.blank?vaa=1&amp;vcp=1&amp;pid=9824593f4&amp;color=0,0,0&amp;vpa=22&amp;vtp=1&amp;vaab=1&amp;bbb=1"/>
          <p:cNvSpPr/>
          <p:nvPr/>
        </p:nvSpPr>
        <p:spPr>
          <a:xfrm>
            <a:off x="4828127" y="3792156"/>
            <a:ext cx="8493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beat</a:t>
            </a:r>
            <a:endParaRPr lang="en-US" altLang="zh-CN" sz="2800" dirty="0"/>
          </a:p>
        </p:txBody>
      </p:sp>
      <p:sp>
        <p:nvSpPr>
          <p:cNvPr id="10" name="QB_7_AN.6_1#f136d1052.blank?vaa=1&amp;vcp=1&amp;pid=9824593f4&amp;color=0,0,0&amp;vpa=23&amp;vtp=1&amp;vaab=1&amp;bbb=1"/>
          <p:cNvSpPr/>
          <p:nvPr/>
        </p:nvSpPr>
        <p:spPr>
          <a:xfrm>
            <a:off x="8041228" y="3792156"/>
            <a:ext cx="118427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beaten</a:t>
            </a:r>
            <a:endParaRPr lang="en-US" altLang="zh-CN" sz="2800" dirty="0"/>
          </a:p>
        </p:txBody>
      </p:sp>
      <p:sp>
        <p:nvSpPr>
          <p:cNvPr id="12" name="QB_7_AN.39_1#f136d1052.blank?vaa=1&amp;vcp=1&amp;pid=9824593f4&amp;color=0,0,0&amp;vpa=24&amp;vtp=1&amp;vaab=1&amp;bbb=1"/>
          <p:cNvSpPr/>
          <p:nvPr/>
        </p:nvSpPr>
        <p:spPr>
          <a:xfrm>
            <a:off x="3754977" y="4439856"/>
            <a:ext cx="8302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cost</a:t>
            </a:r>
            <a:endParaRPr lang="en-US" altLang="zh-CN" sz="2800" dirty="0"/>
          </a:p>
        </p:txBody>
      </p:sp>
      <p:sp>
        <p:nvSpPr>
          <p:cNvPr id="13" name="QB_7_AN.40_1#f136d1052.blank?vaa=1&amp;vcp=1&amp;pid=9824593f4&amp;color=0,0,0&amp;vpa=25&amp;vtp=1&amp;vaab=1&amp;bbb=1"/>
          <p:cNvSpPr/>
          <p:nvPr/>
        </p:nvSpPr>
        <p:spPr>
          <a:xfrm>
            <a:off x="8733378" y="4439856"/>
            <a:ext cx="8302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cost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7" grpId="0" build="p" animBg="1"/>
      <p:bldP spid="9" grpId="0" build="p" animBg="1"/>
      <p:bldP spid="10" grpId="0" build="p" animBg="1"/>
      <p:bldP spid="12" grpId="0" build="p" animBg="1"/>
      <p:bldP spid="13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caa629c51?vcp=1&amp;pid=a2c8bc120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重点短语</a:t>
            </a:r>
            <a:endParaRPr lang="en-US" altLang="zh-CN" sz="3200" dirty="0"/>
          </a:p>
        </p:txBody>
      </p:sp>
      <p:sp>
        <p:nvSpPr>
          <p:cNvPr id="3" name="C_6_BD#3953a75ae?vcp=1&amp;pid=caa629c51&amp;color=0,0,0&amp;vtp=1&amp;vaab=1&amp;bbb=1"/>
          <p:cNvSpPr/>
          <p:nvPr/>
        </p:nvSpPr>
        <p:spPr>
          <a:xfrm>
            <a:off x="539496" y="1262679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Module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</a:t>
            </a:r>
            <a:endParaRPr lang="en-US" altLang="zh-CN" sz="3200" dirty="0"/>
          </a:p>
        </p:txBody>
      </p:sp>
      <p:sp>
        <p:nvSpPr>
          <p:cNvPr id="4" name="QB_7_BD.41_1#281bfc18b?vaa=1&amp;vcp=1&amp;pid=3953a75ae&amp;color=0,0,0&amp;vtp=1&amp;vaab=1&amp;bbb=1"/>
          <p:cNvSpPr/>
          <p:nvPr/>
        </p:nvSpPr>
        <p:spPr>
          <a:xfrm>
            <a:off x="539496" y="1981680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一点也不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伤了膝盖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对某事确信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喜欢做某事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倒霉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</a:t>
            </a:r>
            <a:endParaRPr lang="en-US" altLang="zh-CN" sz="2800" dirty="0"/>
          </a:p>
        </p:txBody>
      </p:sp>
      <p:sp>
        <p:nvSpPr>
          <p:cNvPr id="5" name="QB_7_AN.1_1#281bfc18b.blank?vaa=1&amp;vcp=1&amp;pid=3953a75ae&amp;color=0,0,0&amp;vpa=26&amp;vtp=1&amp;vaab=1&amp;bbb=1"/>
          <p:cNvSpPr/>
          <p:nvPr/>
        </p:nvSpPr>
        <p:spPr>
          <a:xfrm>
            <a:off x="2238914" y="1951200"/>
            <a:ext cx="203358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not…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all</a:t>
            </a:r>
            <a:endParaRPr lang="en-US" altLang="zh-CN" sz="2800" dirty="0"/>
          </a:p>
        </p:txBody>
      </p:sp>
      <p:sp>
        <p:nvSpPr>
          <p:cNvPr id="7" name="QB_7_AN.2_1#281bfc18b.blank?vaa=1&amp;vcp=1&amp;pid=3953a75ae&amp;color=0,0,0&amp;vpa=27&amp;vtp=1&amp;vaab=1&amp;bbb=1"/>
          <p:cNvSpPr/>
          <p:nvPr/>
        </p:nvSpPr>
        <p:spPr>
          <a:xfrm>
            <a:off x="2226214" y="2598900"/>
            <a:ext cx="2607691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hurt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one’s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knee</a:t>
            </a:r>
            <a:endParaRPr lang="en-US" altLang="zh-CN" sz="2800" dirty="0"/>
          </a:p>
        </p:txBody>
      </p:sp>
      <p:sp>
        <p:nvSpPr>
          <p:cNvPr id="9" name="QB_7_AN.3_1#281bfc18b.blank?vaa=1&amp;vcp=1&amp;pid=3953a75ae&amp;color=0,0,0&amp;vpa=28&amp;vtp=1&amp;vaab=1&amp;bbb=1"/>
          <p:cNvSpPr/>
          <p:nvPr/>
        </p:nvSpPr>
        <p:spPr>
          <a:xfrm>
            <a:off x="2594514" y="3246600"/>
            <a:ext cx="327818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sure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sth．</a:t>
            </a:r>
            <a:endParaRPr lang="en-US" altLang="zh-CN" sz="2800" dirty="0"/>
          </a:p>
        </p:txBody>
      </p:sp>
      <p:sp>
        <p:nvSpPr>
          <p:cNvPr id="11" name="QB_7_AN.4_1#281bfc18b.blank?vaa=1&amp;vcp=1&amp;pid=3953a75ae&amp;color=0,0,0&amp;vpa=29&amp;vtp=1&amp;vaab=1&amp;bbb=1"/>
          <p:cNvSpPr/>
          <p:nvPr/>
        </p:nvSpPr>
        <p:spPr>
          <a:xfrm>
            <a:off x="2569114" y="3881600"/>
            <a:ext cx="298291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enjoy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doing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sth．</a:t>
            </a:r>
            <a:endParaRPr lang="en-US" altLang="zh-CN" sz="2800" dirty="0"/>
          </a:p>
        </p:txBody>
      </p:sp>
      <p:sp>
        <p:nvSpPr>
          <p:cNvPr id="13" name="QB_7_AN.50_1#281bfc18b.blank?vaa=1&amp;vcp=1&amp;pid=3953a75ae&amp;color=0,0,0&amp;vpa=30&amp;vtp=1&amp;vaab=1&amp;bbb=1"/>
          <p:cNvSpPr/>
          <p:nvPr/>
        </p:nvSpPr>
        <p:spPr>
          <a:xfrm>
            <a:off x="1502314" y="4521045"/>
            <a:ext cx="156051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bad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luck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  <p:bldP spid="9" grpId="0" build="p" animBg="1"/>
      <p:bldP spid="11" grpId="0" build="p" animBg="1"/>
      <p:bldP spid="13" grpId="0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51_1#c825b2f46?vaa=1&amp;vcp=1&amp;pid=3953a75ae&amp;color=0,0,0&amp;vtp=1&amp;vaab=1&amp;bt=1&amp;bbb=1"/>
          <p:cNvSpPr/>
          <p:nvPr/>
        </p:nvSpPr>
        <p:spPr>
          <a:xfrm>
            <a:off x="539496" y="1244314"/>
            <a:ext cx="11109960" cy="44398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没关系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大量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去上课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比赛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我们尽可能早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11.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以便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热身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</a:t>
            </a:r>
            <a:endParaRPr lang="en-US" altLang="zh-CN" sz="2800" dirty="0"/>
          </a:p>
        </p:txBody>
      </p:sp>
      <p:sp>
        <p:nvSpPr>
          <p:cNvPr id="3" name="QB_7_AN.1_1#c825b2f46.blank?vaa=1&amp;vcp=1&amp;pid=3953a75ae&amp;color=0,0,0&amp;vpa=31&amp;vtp=1&amp;vaab=1&amp;bbb=1"/>
          <p:cNvSpPr/>
          <p:nvPr/>
        </p:nvSpPr>
        <p:spPr>
          <a:xfrm>
            <a:off x="1845214" y="1213834"/>
            <a:ext cx="195580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never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mind</a:t>
            </a:r>
            <a:endParaRPr lang="en-US" altLang="zh-CN" sz="2800" dirty="0"/>
          </a:p>
        </p:txBody>
      </p:sp>
      <p:sp>
        <p:nvSpPr>
          <p:cNvPr id="5" name="QB_7_AN.2_1#c825b2f46.blank?vaa=1&amp;vcp=1&amp;pid=3953a75ae&amp;color=0,0,0&amp;vpa=32&amp;vtp=1&amp;vaab=1&amp;bbb=1"/>
          <p:cNvSpPr/>
          <p:nvPr/>
        </p:nvSpPr>
        <p:spPr>
          <a:xfrm>
            <a:off x="1476915" y="1848834"/>
            <a:ext cx="162083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plenty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endParaRPr lang="en-US" altLang="zh-CN" sz="2800" dirty="0"/>
          </a:p>
        </p:txBody>
      </p:sp>
      <p:sp>
        <p:nvSpPr>
          <p:cNvPr id="7" name="QB_7_AN.3_1#c825b2f46.blank?vaa=1&amp;vcp=1&amp;pid=3953a75ae&amp;color=0,0,0&amp;vpa=33&amp;vtp=1&amp;vaab=1&amp;bbb=1"/>
          <p:cNvSpPr/>
          <p:nvPr/>
        </p:nvSpPr>
        <p:spPr>
          <a:xfrm>
            <a:off x="1883314" y="2496534"/>
            <a:ext cx="241141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lessons</a:t>
            </a:r>
            <a:endParaRPr lang="en-US" altLang="zh-CN" sz="2800" dirty="0"/>
          </a:p>
        </p:txBody>
      </p:sp>
      <p:sp>
        <p:nvSpPr>
          <p:cNvPr id="9" name="QB_7_AN.4_1#c825b2f46.blank?vaa=1&amp;vcp=1&amp;pid=3953a75ae&amp;color=0,0,0&amp;vpa=34&amp;vtp=1&amp;vaab=1&amp;bbb=1"/>
          <p:cNvSpPr/>
          <p:nvPr/>
        </p:nvSpPr>
        <p:spPr>
          <a:xfrm>
            <a:off x="2594514" y="3144234"/>
            <a:ext cx="205263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against</a:t>
            </a:r>
            <a:endParaRPr lang="en-US" altLang="zh-CN" sz="2800" dirty="0"/>
          </a:p>
        </p:txBody>
      </p:sp>
      <p:sp>
        <p:nvSpPr>
          <p:cNvPr id="11" name="QB_7_AN.5_1#c825b2f46.blank?vaa=1&amp;vcp=1&amp;pid=3953a75ae&amp;color=0,0,0&amp;vpa=35&amp;vtp=1&amp;vaab=1&amp;bbb=1"/>
          <p:cNvSpPr/>
          <p:nvPr/>
        </p:nvSpPr>
        <p:spPr>
          <a:xfrm>
            <a:off x="3089815" y="3791934"/>
            <a:ext cx="317658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early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endParaRPr lang="en-US" altLang="zh-CN" sz="2800" dirty="0"/>
          </a:p>
        </p:txBody>
      </p:sp>
      <p:sp>
        <p:nvSpPr>
          <p:cNvPr id="13" name="QB_7_AN.6_1#c825b2f46.blank?vaa=1&amp;vcp=1&amp;pid=3953a75ae&amp;color=0,0,0&amp;vpa=36&amp;vtp=1&amp;vaab=1&amp;bbb=1"/>
          <p:cNvSpPr/>
          <p:nvPr/>
        </p:nvSpPr>
        <p:spPr>
          <a:xfrm>
            <a:off x="1622394" y="4452334"/>
            <a:ext cx="128428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endParaRPr lang="en-US" altLang="zh-CN" sz="2800" dirty="0"/>
          </a:p>
        </p:txBody>
      </p:sp>
      <p:sp>
        <p:nvSpPr>
          <p:cNvPr id="15" name="QB_7_AN.64_1#c825b2f46.blank?vaa=1&amp;vcp=1&amp;pid=3953a75ae&amp;color=0,0,0&amp;vpa=37&amp;vtp=1&amp;vaab=1&amp;bbb=1"/>
          <p:cNvSpPr/>
          <p:nvPr/>
        </p:nvSpPr>
        <p:spPr>
          <a:xfrm>
            <a:off x="1654714" y="5066379"/>
            <a:ext cx="160178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warm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up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9" grpId="0" build="p" animBg="1"/>
      <p:bldP spid="11" grpId="0" build="p" animBg="1"/>
      <p:bldP spid="13" grpId="0" build="p" animBg="1"/>
      <p:bldP spid="15" grpId="0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65_1#ec2e469ee?vaa=1&amp;vcp=1&amp;pid=3953a75ae&amp;color=0,0,0&amp;vtp=1&amp;vaab=1&amp;bt=1&amp;bbb=1"/>
          <p:cNvSpPr/>
          <p:nvPr/>
        </p:nvSpPr>
        <p:spPr>
          <a:xfrm>
            <a:off x="539496" y="1564354"/>
            <a:ext cx="11109960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13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迟到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输给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有机会做某事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16.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为某人加油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17.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决定做某事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18.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保持健康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endParaRPr lang="en-US" altLang="zh-CN" sz="2800" dirty="0"/>
          </a:p>
        </p:txBody>
      </p:sp>
      <p:sp>
        <p:nvSpPr>
          <p:cNvPr id="3" name="QB_7_AN.1_1#ec2e469ee.blank?vaa=1&amp;vcp=1&amp;pid=3953a75ae&amp;color=0,0,0&amp;vpa=38&amp;vtp=1&amp;vaab=1&amp;bbb=1"/>
          <p:cNvSpPr/>
          <p:nvPr/>
        </p:nvSpPr>
        <p:spPr>
          <a:xfrm>
            <a:off x="1705514" y="1533874"/>
            <a:ext cx="1876425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late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endParaRPr lang="en-US" altLang="zh-CN" sz="2800" dirty="0"/>
          </a:p>
        </p:txBody>
      </p:sp>
      <p:sp>
        <p:nvSpPr>
          <p:cNvPr id="5" name="QB_7_AN.2_1#ec2e469ee.blank?vaa=1&amp;vcp=1&amp;pid=3953a75ae&amp;color=0,0,0&amp;vpa=39&amp;vtp=1&amp;vaab=1&amp;bbb=1"/>
          <p:cNvSpPr/>
          <p:nvPr/>
        </p:nvSpPr>
        <p:spPr>
          <a:xfrm>
            <a:off x="2353214" y="2181574"/>
            <a:ext cx="128428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lose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endParaRPr lang="en-US" altLang="zh-CN" sz="2800" dirty="0"/>
          </a:p>
        </p:txBody>
      </p:sp>
      <p:sp>
        <p:nvSpPr>
          <p:cNvPr id="7" name="QB_7_AN.3_1#ec2e469ee.blank?vaa=1&amp;vcp=1&amp;pid=3953a75ae&amp;color=0,0,0&amp;vpa=40&amp;vtp=1&amp;vaab=1&amp;bbb=1"/>
          <p:cNvSpPr/>
          <p:nvPr/>
        </p:nvSpPr>
        <p:spPr>
          <a:xfrm>
            <a:off x="3064414" y="2816574"/>
            <a:ext cx="4835525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chance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doing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sth．</a:t>
            </a:r>
            <a:endParaRPr lang="en-US" altLang="zh-CN" sz="2800" dirty="0"/>
          </a:p>
        </p:txBody>
      </p:sp>
      <p:sp>
        <p:nvSpPr>
          <p:cNvPr id="9" name="QB_7_AN.4_1#ec2e469ee.blank?vaa=1&amp;vcp=1&amp;pid=3953a75ae&amp;color=0,0,0&amp;vpa=41&amp;vtp=1&amp;vaab=1&amp;bbb=1"/>
          <p:cNvSpPr/>
          <p:nvPr/>
        </p:nvSpPr>
        <p:spPr>
          <a:xfrm>
            <a:off x="2721514" y="3476974"/>
            <a:ext cx="2143125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cheer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sb.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endParaRPr lang="en-US" altLang="zh-CN" sz="2800" dirty="0"/>
          </a:p>
        </p:txBody>
      </p:sp>
      <p:sp>
        <p:nvSpPr>
          <p:cNvPr id="11" name="QB_7_AN.5_1#ec2e469ee.blank?vaa=1&amp;vcp=1&amp;pid=3953a75ae&amp;color=0,0,0&amp;vpa=42&amp;vtp=1&amp;vaab=1&amp;bbb=1"/>
          <p:cNvSpPr/>
          <p:nvPr/>
        </p:nvSpPr>
        <p:spPr>
          <a:xfrm>
            <a:off x="2721514" y="4124674"/>
            <a:ext cx="285273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decide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sth.</a:t>
            </a:r>
            <a:endParaRPr lang="en-US" altLang="zh-CN" sz="2800" dirty="0"/>
          </a:p>
        </p:txBody>
      </p:sp>
      <p:sp>
        <p:nvSpPr>
          <p:cNvPr id="13" name="QB_7_AN.76_1#ec2e469ee.blank?vaa=1&amp;vcp=1&amp;pid=3953a75ae&amp;color=0,0,0&amp;vpa=43&amp;vtp=1&amp;vaab=1&amp;bbb=1"/>
          <p:cNvSpPr/>
          <p:nvPr/>
        </p:nvSpPr>
        <p:spPr>
          <a:xfrm>
            <a:off x="2378614" y="4738719"/>
            <a:ext cx="142240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keep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fit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9" grpId="0" build="p" animBg="1"/>
      <p:bldP spid="11" grpId="0" build="p" animBg="1"/>
      <p:bldP spid="13" grpId="0" build="p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3279b8416?vcp=1&amp;pid=caa629c51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Module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</a:t>
            </a:r>
            <a:endParaRPr lang="en-US" altLang="zh-CN" sz="3200" dirty="0"/>
          </a:p>
        </p:txBody>
      </p:sp>
      <p:sp>
        <p:nvSpPr>
          <p:cNvPr id="3" name="QB_7_BD.77_1#219352d85?vaa=1&amp;vcp=1&amp;pid=3279b8416&amp;color=0,0,0&amp;vtp=1&amp;vaab=1&amp;bbb=1"/>
          <p:cNvSpPr/>
          <p:nvPr/>
        </p:nvSpPr>
        <p:spPr>
          <a:xfrm>
            <a:off x="539496" y="1263495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在拥挤的交通中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不是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而是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大部分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与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一样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好吧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endParaRPr lang="en-US" altLang="zh-CN" sz="2800" dirty="0"/>
          </a:p>
        </p:txBody>
      </p:sp>
      <p:sp>
        <p:nvSpPr>
          <p:cNvPr id="4" name="QB_7_AN.1_1#219352d85.blank?vaa=1&amp;vcp=1&amp;pid=3279b8416&amp;color=0,0,0&amp;vpa=44&amp;vtp=1&amp;vaab=1&amp;bbb=1"/>
          <p:cNvSpPr/>
          <p:nvPr/>
        </p:nvSpPr>
        <p:spPr>
          <a:xfrm>
            <a:off x="3293015" y="1220315"/>
            <a:ext cx="2600262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heavy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traffic</a:t>
            </a:r>
            <a:endParaRPr lang="en-US" altLang="zh-CN" sz="2800" dirty="0"/>
          </a:p>
        </p:txBody>
      </p:sp>
      <p:sp>
        <p:nvSpPr>
          <p:cNvPr id="6" name="QB_7_AN.2_1#219352d85.blank?vaa=1&amp;vcp=1&amp;pid=3279b8416&amp;color=0,0,0&amp;vpa=45&amp;vtp=1&amp;vaab=1&amp;bbb=1"/>
          <p:cNvSpPr/>
          <p:nvPr/>
        </p:nvSpPr>
        <p:spPr>
          <a:xfrm>
            <a:off x="3644646" y="1880715"/>
            <a:ext cx="2063750" cy="5552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not…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but…</a:t>
            </a:r>
            <a:endParaRPr lang="en-US" altLang="zh-CN" sz="2800" dirty="0">
              <a:latin typeface="Times New Roman" panose="02020603050405020304" pitchFamily="34" charset="0"/>
            </a:endParaRPr>
          </a:p>
        </p:txBody>
      </p:sp>
      <p:sp>
        <p:nvSpPr>
          <p:cNvPr id="8" name="QB_7_AN.3_1#219352d85.blank?vaa=1&amp;vcp=1&amp;pid=3279b8416&amp;color=0,0,0&amp;vpa=46&amp;vtp=1&amp;vaab=1&amp;bbb=1"/>
          <p:cNvSpPr/>
          <p:nvPr/>
        </p:nvSpPr>
        <p:spPr>
          <a:xfrm>
            <a:off x="1832514" y="2528415"/>
            <a:ext cx="142398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most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endParaRPr lang="en-US" altLang="zh-CN" sz="2800" dirty="0"/>
          </a:p>
        </p:txBody>
      </p:sp>
      <p:sp>
        <p:nvSpPr>
          <p:cNvPr id="10" name="QB_7_AN.4_1#219352d85.blank?vaa=1&amp;vcp=1&amp;pid=3279b8416&amp;color=0,0,0&amp;vpa=47&amp;vtp=1&amp;vaab=1&amp;bbb=1"/>
          <p:cNvSpPr/>
          <p:nvPr/>
        </p:nvSpPr>
        <p:spPr>
          <a:xfrm>
            <a:off x="2581814" y="3176115"/>
            <a:ext cx="207168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same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</a:t>
            </a:r>
            <a:endParaRPr lang="en-US" altLang="zh-CN" sz="2800" dirty="0"/>
          </a:p>
        </p:txBody>
      </p:sp>
      <p:sp>
        <p:nvSpPr>
          <p:cNvPr id="12" name="QB_7_AN.86_1#219352d85.blank?vaa=1&amp;vcp=1&amp;pid=3279b8416&amp;color=0,0,0&amp;vpa=48&amp;vtp=1&amp;vaab=1&amp;bbb=1"/>
          <p:cNvSpPr/>
          <p:nvPr/>
        </p:nvSpPr>
        <p:spPr>
          <a:xfrm>
            <a:off x="1464215" y="3790160"/>
            <a:ext cx="146208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all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right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8" grpId="0" build="p" animBg="1"/>
      <p:bldP spid="10" grpId="0" build="p" animBg="1"/>
      <p:bldP spid="12" grpId="0" build="p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87_1#22c43e852?vaa=1&amp;vcp=1&amp;pid=3279b8416&amp;color=0,0,0&amp;vtp=1&amp;vaab=1&amp;bt=1&amp;bbb=1"/>
          <p:cNvSpPr/>
          <p:nvPr/>
        </p:nvSpPr>
        <p:spPr>
          <a:xfrm>
            <a:off x="539496" y="1884394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一直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在某人去学校的路上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计划做某事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因为，由于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旅途愉快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</a:t>
            </a:r>
            <a:endParaRPr lang="en-US" altLang="zh-CN" sz="2800" dirty="0"/>
          </a:p>
        </p:txBody>
      </p:sp>
      <p:sp>
        <p:nvSpPr>
          <p:cNvPr id="3" name="QB_7_AN.1_1#22c43e852.blank?vaa=1&amp;vcp=1&amp;pid=3279b8416&amp;color=0,0,0&amp;vpa=49&amp;vtp=1&amp;vaab=1&amp;bbb=1"/>
          <p:cNvSpPr/>
          <p:nvPr/>
        </p:nvSpPr>
        <p:spPr>
          <a:xfrm>
            <a:off x="1540414" y="1853914"/>
            <a:ext cx="203200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all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time</a:t>
            </a:r>
            <a:endParaRPr lang="en-US" altLang="zh-CN" sz="2800" dirty="0"/>
          </a:p>
        </p:txBody>
      </p:sp>
      <p:sp>
        <p:nvSpPr>
          <p:cNvPr id="5" name="QB_7_AN.2_1#22c43e852.blank?vaa=1&amp;vcp=1&amp;pid=3279b8416&amp;color=0,0,0&amp;vpa=50&amp;vtp=1&amp;vaab=1&amp;bbb=1"/>
          <p:cNvSpPr/>
          <p:nvPr/>
        </p:nvSpPr>
        <p:spPr>
          <a:xfrm>
            <a:off x="3953415" y="2488914"/>
            <a:ext cx="3763391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sb.’s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school</a:t>
            </a:r>
            <a:endParaRPr lang="en-US" altLang="zh-CN" sz="2800" dirty="0"/>
          </a:p>
        </p:txBody>
      </p:sp>
      <p:sp>
        <p:nvSpPr>
          <p:cNvPr id="7" name="QB_7_AN.3_1#22c43e852.blank?vaa=1&amp;vcp=1&amp;pid=3279b8416&amp;color=0,0,0&amp;vpa=51&amp;vtp=1&amp;vaab=1&amp;bbb=1"/>
          <p:cNvSpPr/>
          <p:nvPr/>
        </p:nvSpPr>
        <p:spPr>
          <a:xfrm>
            <a:off x="2569114" y="3136614"/>
            <a:ext cx="280511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sth．</a:t>
            </a:r>
            <a:endParaRPr lang="en-US" altLang="zh-CN" sz="2800" dirty="0"/>
          </a:p>
        </p:txBody>
      </p:sp>
      <p:sp>
        <p:nvSpPr>
          <p:cNvPr id="9" name="QB_7_AN.4_1#22c43e852.blank?vaa=1&amp;vcp=1&amp;pid=3279b8416&amp;color=0,0,0&amp;vpa=52&amp;vtp=1&amp;vaab=1&amp;bbb=1"/>
          <p:cNvSpPr/>
          <p:nvPr/>
        </p:nvSpPr>
        <p:spPr>
          <a:xfrm>
            <a:off x="2594514" y="3797014"/>
            <a:ext cx="185578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because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endParaRPr lang="en-US" altLang="zh-CN" sz="2800" dirty="0"/>
          </a:p>
        </p:txBody>
      </p:sp>
      <p:sp>
        <p:nvSpPr>
          <p:cNvPr id="11" name="QB_7_AN.96_1#22c43e852.blank?vaa=1&amp;vcp=1&amp;pid=3279b8416&amp;color=0,0,0&amp;vpa=53&amp;vtp=1&amp;vaab=1&amp;bbb=1"/>
          <p:cNvSpPr/>
          <p:nvPr/>
        </p:nvSpPr>
        <p:spPr>
          <a:xfrm>
            <a:off x="2378614" y="4411059"/>
            <a:ext cx="2822575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great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trip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9" grpId="0" build="p" animBg="1"/>
      <p:bldP spid="11" grpId="0" build="p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43c8f6f07?vcp=1&amp;pid=a2c8bc120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重点句型</a:t>
            </a:r>
            <a:endParaRPr lang="en-US" altLang="zh-CN" sz="3200" dirty="0"/>
          </a:p>
        </p:txBody>
      </p:sp>
      <p:sp>
        <p:nvSpPr>
          <p:cNvPr id="3" name="C_6_BD#5dff69687?vcp=1&amp;pid=43c8f6f07&amp;color=0,0,0&amp;vtp=1&amp;vaab=1&amp;bbb=1"/>
          <p:cNvSpPr/>
          <p:nvPr/>
        </p:nvSpPr>
        <p:spPr>
          <a:xfrm>
            <a:off x="539496" y="1262679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Module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</a:t>
            </a:r>
            <a:endParaRPr lang="en-US" altLang="zh-CN" sz="3200" dirty="0"/>
          </a:p>
        </p:txBody>
      </p:sp>
      <p:sp>
        <p:nvSpPr>
          <p:cNvPr id="4" name="QB_7_BD.97_1#c672f81a9?vaa=1&amp;vcp=1&amp;pid=5dff69687&amp;color=0,0,0&amp;vtp=1&amp;vaab=1&amp;bbb=1&amp;hb=1"/>
          <p:cNvSpPr/>
          <p:nvPr/>
        </p:nvSpPr>
        <p:spPr>
          <a:xfrm>
            <a:off x="539496" y="1981680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Tony?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（P18）你怎么了，托</a:t>
            </a:r>
          </a:p>
          <a:p>
            <a:pPr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尼？</a:t>
            </a:r>
            <a:endParaRPr lang="en-US" altLang="zh-CN" sz="2800" dirty="0"/>
          </a:p>
        </p:txBody>
      </p:sp>
      <p:sp>
        <p:nvSpPr>
          <p:cNvPr id="5" name="QB_7_AN.4_1#c672f81a9.blank?vaa=1&amp;vcp=1&amp;pid=5dff69687&amp;color=0,0,0&amp;vpa=54&amp;vtp=1&amp;vaab=1&amp;bbb=1"/>
          <p:cNvSpPr/>
          <p:nvPr/>
        </p:nvSpPr>
        <p:spPr>
          <a:xfrm>
            <a:off x="765715" y="1951200"/>
            <a:ext cx="1264666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What’s</a:t>
            </a:r>
            <a:endParaRPr lang="en-US" altLang="zh-CN" sz="2800" dirty="0"/>
          </a:p>
        </p:txBody>
      </p:sp>
      <p:sp>
        <p:nvSpPr>
          <p:cNvPr id="6" name="QB_7_AN.5_1#c672f81a9.blank?vaa=1&amp;vcp=1&amp;pid=5dff69687&amp;color=0,0,0&amp;vpa=55&amp;vtp=1&amp;vaab=1&amp;bbb=1"/>
          <p:cNvSpPr/>
          <p:nvPr/>
        </p:nvSpPr>
        <p:spPr>
          <a:xfrm>
            <a:off x="2200814" y="1951200"/>
            <a:ext cx="6921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endParaRPr lang="en-US" altLang="zh-CN" sz="2800" dirty="0"/>
          </a:p>
        </p:txBody>
      </p:sp>
      <p:sp>
        <p:nvSpPr>
          <p:cNvPr id="7" name="QB_7_AN.2_1#c672f81a9.blank?vaa=1&amp;vcp=1&amp;pid=5dff69687&amp;color=0,0,0&amp;vpa=56&amp;vtp=1&amp;vaab=1&amp;bbb=1"/>
          <p:cNvSpPr/>
          <p:nvPr/>
        </p:nvSpPr>
        <p:spPr>
          <a:xfrm>
            <a:off x="3127915" y="1951200"/>
            <a:ext cx="11652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matter</a:t>
            </a:r>
            <a:endParaRPr lang="en-US" altLang="zh-CN" sz="2800" dirty="0"/>
          </a:p>
        </p:txBody>
      </p:sp>
      <p:sp>
        <p:nvSpPr>
          <p:cNvPr id="8" name="QB_7_AN.1_1#c672f81a9.blank?vaa=1&amp;vcp=1&amp;pid=5dff69687&amp;color=0,0,0&amp;vpa=57&amp;vtp=1&amp;vaab=1&amp;bbb=1"/>
          <p:cNvSpPr/>
          <p:nvPr/>
        </p:nvSpPr>
        <p:spPr>
          <a:xfrm>
            <a:off x="4499515" y="1951200"/>
            <a:ext cx="8905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endParaRPr lang="en-US" altLang="zh-CN" sz="2800" dirty="0"/>
          </a:p>
        </p:txBody>
      </p:sp>
      <p:sp>
        <p:nvSpPr>
          <p:cNvPr id="9" name="QB_7_AN.3_1#c672f81a9.blank?vaa=1&amp;vcp=1&amp;pid=5dff69687&amp;color=0,0,0&amp;vpa=58&amp;vtp=1&amp;vaab=1&amp;bbb=1"/>
          <p:cNvSpPr/>
          <p:nvPr/>
        </p:nvSpPr>
        <p:spPr>
          <a:xfrm>
            <a:off x="5617115" y="1938500"/>
            <a:ext cx="7921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endParaRPr lang="en-US" altLang="zh-CN" sz="2800" dirty="0"/>
          </a:p>
        </p:txBody>
      </p:sp>
      <p:sp>
        <p:nvSpPr>
          <p:cNvPr id="10" name="QB_7_BD.103_1#6b0d31030?sp=1&amp;vaa=1&amp;vcp=1&amp;pid=5dff69687&amp;color=0,0,0&amp;vtp=1&amp;vaab=1&amp;bbb=1"/>
          <p:cNvSpPr/>
          <p:nvPr/>
        </p:nvSpPr>
        <p:spPr>
          <a:xfrm>
            <a:off x="539496" y="3265659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bad!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（P18）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我伤到了膝盖。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那太糟糕了！</a:t>
            </a:r>
            <a:endParaRPr lang="en-US" altLang="zh-CN" sz="2800" dirty="0"/>
          </a:p>
        </p:txBody>
      </p:sp>
      <p:sp>
        <p:nvSpPr>
          <p:cNvPr id="11" name="QB_7_AN.104_1#6b0d31030.blank?vaa=1&amp;vcp=1&amp;pid=5dff69687&amp;color=0,0,0&amp;vpa=59&amp;vtp=1&amp;vaab=1&amp;bbb=1"/>
          <p:cNvSpPr/>
          <p:nvPr/>
        </p:nvSpPr>
        <p:spPr>
          <a:xfrm>
            <a:off x="1456278" y="3235179"/>
            <a:ext cx="8318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hurt</a:t>
            </a:r>
            <a:endParaRPr lang="en-US" altLang="zh-CN" sz="2800" dirty="0"/>
          </a:p>
        </p:txBody>
      </p:sp>
      <p:sp>
        <p:nvSpPr>
          <p:cNvPr id="12" name="QB_7_AN.105_1#6b0d31030.blank?vaa=1&amp;vcp=1&amp;pid=5dff69687&amp;color=0,0,0&amp;vpa=60&amp;vtp=1&amp;vaab=1&amp;bbb=1"/>
          <p:cNvSpPr/>
          <p:nvPr/>
        </p:nvSpPr>
        <p:spPr>
          <a:xfrm>
            <a:off x="2484978" y="3222479"/>
            <a:ext cx="7127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endParaRPr lang="en-US" altLang="zh-CN" sz="2800" dirty="0"/>
          </a:p>
        </p:txBody>
      </p:sp>
      <p:sp>
        <p:nvSpPr>
          <p:cNvPr id="13" name="QB_7_AN.106_1#6b0d31030.blank?vaa=1&amp;vcp=1&amp;pid=5dff69687&amp;color=0,0,0&amp;vpa=61&amp;vtp=1&amp;vaab=1&amp;bbb=1"/>
          <p:cNvSpPr/>
          <p:nvPr/>
        </p:nvSpPr>
        <p:spPr>
          <a:xfrm>
            <a:off x="3361277" y="3235179"/>
            <a:ext cx="9286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knee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7" grpId="0" build="p" animBg="1"/>
      <p:bldP spid="8" grpId="0" build="p" animBg="1"/>
      <p:bldP spid="9" grpId="0" build="p" animBg="1"/>
      <p:bldP spid="11" grpId="0" build="p" animBg="1"/>
      <p:bldP spid="12" grpId="0" build="p" animBg="1"/>
      <p:bldP spid="13" grpId="0" build="p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07_1#1aa077a2f?vaa=1&amp;vcp=1&amp;pid=5dff69687&amp;color=0,0,0&amp;vtp=1&amp;vaab=1&amp;bt=1&amp;bbb=1&amp;hb=1"/>
          <p:cNvSpPr/>
          <p:nvPr/>
        </p:nvSpPr>
        <p:spPr>
          <a:xfrm>
            <a:off x="539496" y="1250664"/>
            <a:ext cx="11109960" cy="44398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Nothing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playing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tennis.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（P18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）没有什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么比打网球更让人开心的了。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 ___ 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easier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 ___ ____ 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（P18）而且待在家里比赶到体育场简单多了。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arrive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 ______ ___ ____ 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time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 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．（P20）我们都尽可能早地到达，以便有时间热身。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 ___ 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！（P20）多么遗憾啊！</a:t>
            </a:r>
            <a:endParaRPr lang="en-US" altLang="zh-CN" sz="2800" dirty="0"/>
          </a:p>
        </p:txBody>
      </p:sp>
      <p:sp>
        <p:nvSpPr>
          <p:cNvPr id="3" name="QB_7_AN.1_1#1aa077a2f.blank?vaa=1&amp;vcp=1&amp;pid=5dff69687&amp;color=0,0,0&amp;vpa=62&amp;vtp=1&amp;vaab=1&amp;bbb=1"/>
          <p:cNvSpPr/>
          <p:nvPr/>
        </p:nvSpPr>
        <p:spPr>
          <a:xfrm>
            <a:off x="2573878" y="1220184"/>
            <a:ext cx="9890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endParaRPr lang="en-US" altLang="zh-CN" sz="2800" dirty="0"/>
          </a:p>
        </p:txBody>
      </p:sp>
      <p:sp>
        <p:nvSpPr>
          <p:cNvPr id="4" name="QB_7_AN.2_1#1aa077a2f.blank?vaa=1&amp;vcp=1&amp;pid=5dff69687&amp;color=0,0,0&amp;vpa=63&amp;vtp=1&amp;vaab=1&amp;bbb=1"/>
          <p:cNvSpPr/>
          <p:nvPr/>
        </p:nvSpPr>
        <p:spPr>
          <a:xfrm>
            <a:off x="3754977" y="1207484"/>
            <a:ext cx="1638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enjoyable</a:t>
            </a:r>
            <a:endParaRPr lang="en-US" altLang="zh-CN" sz="2800" dirty="0"/>
          </a:p>
        </p:txBody>
      </p:sp>
      <p:sp>
        <p:nvSpPr>
          <p:cNvPr id="5" name="QB_7_AN.3_1#1aa077a2f.blank?vaa=1&amp;vcp=1&amp;pid=5dff69687&amp;color=0,0,0&amp;vpa=64&amp;vtp=1&amp;vaab=1&amp;bbb=1"/>
          <p:cNvSpPr/>
          <p:nvPr/>
        </p:nvSpPr>
        <p:spPr>
          <a:xfrm>
            <a:off x="5558377" y="1220184"/>
            <a:ext cx="8699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than</a:t>
            </a:r>
            <a:endParaRPr lang="en-US" altLang="zh-CN" sz="2800" dirty="0"/>
          </a:p>
        </p:txBody>
      </p:sp>
      <p:sp>
        <p:nvSpPr>
          <p:cNvPr id="7" name="QB_7_AN.4_1#1aa077a2f.blank?vaa=1&amp;vcp=1&amp;pid=5dff69687&amp;color=0,0,0&amp;vpa=65&amp;vtp=1&amp;vaab=1&amp;bbb=1"/>
          <p:cNvSpPr/>
          <p:nvPr/>
        </p:nvSpPr>
        <p:spPr>
          <a:xfrm>
            <a:off x="1543589" y="2502884"/>
            <a:ext cx="12842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staying</a:t>
            </a:r>
            <a:endParaRPr lang="en-US" altLang="zh-CN" sz="2800" dirty="0"/>
          </a:p>
        </p:txBody>
      </p:sp>
      <p:sp>
        <p:nvSpPr>
          <p:cNvPr id="8" name="QB_7_AN.6_1#1aa077a2f.blank?vaa=1&amp;vcp=1&amp;pid=5dff69687&amp;color=0,0,0&amp;vpa=66&amp;vtp=1&amp;vaab=1&amp;bbb=1"/>
          <p:cNvSpPr/>
          <p:nvPr/>
        </p:nvSpPr>
        <p:spPr>
          <a:xfrm>
            <a:off x="2991389" y="2515584"/>
            <a:ext cx="5143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endParaRPr lang="en-US" altLang="zh-CN" sz="2800" dirty="0"/>
          </a:p>
        </p:txBody>
      </p:sp>
      <p:sp>
        <p:nvSpPr>
          <p:cNvPr id="9" name="QB_7_AN.5_1#1aa077a2f.blank?vaa=1&amp;vcp=1&amp;pid=5dff69687&amp;color=0,0,0&amp;vpa=67&amp;vtp=1&amp;vaab=1&amp;bbb=1"/>
          <p:cNvSpPr/>
          <p:nvPr/>
        </p:nvSpPr>
        <p:spPr>
          <a:xfrm>
            <a:off x="3702590" y="2515584"/>
            <a:ext cx="10477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home</a:t>
            </a:r>
            <a:endParaRPr lang="en-US" altLang="zh-CN" sz="2800" dirty="0"/>
          </a:p>
        </p:txBody>
      </p:sp>
      <p:sp>
        <p:nvSpPr>
          <p:cNvPr id="10" name="QB_7_AN.7_1#1aa077a2f.blank?vaa=1&amp;vcp=1&amp;pid=5dff69687&amp;color=0,0,0&amp;vpa=68&amp;vtp=1&amp;vaab=1&amp;bbb=1"/>
          <p:cNvSpPr/>
          <p:nvPr/>
        </p:nvSpPr>
        <p:spPr>
          <a:xfrm>
            <a:off x="7458614" y="2502884"/>
            <a:ext cx="10683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going</a:t>
            </a:r>
            <a:endParaRPr lang="en-US" altLang="zh-CN" sz="2800" dirty="0"/>
          </a:p>
        </p:txBody>
      </p:sp>
      <p:sp>
        <p:nvSpPr>
          <p:cNvPr id="11" name="QB_7_AN.8_1#1aa077a2f.blank?vaa=1&amp;vcp=1&amp;pid=5dff69687&amp;color=0,0,0&amp;vpa=69&amp;vtp=1&amp;vaab=1&amp;bbb=1"/>
          <p:cNvSpPr/>
          <p:nvPr/>
        </p:nvSpPr>
        <p:spPr>
          <a:xfrm>
            <a:off x="8703214" y="2515584"/>
            <a:ext cx="5349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endParaRPr lang="en-US" altLang="zh-CN" sz="2800" dirty="0"/>
          </a:p>
        </p:txBody>
      </p:sp>
      <p:sp>
        <p:nvSpPr>
          <p:cNvPr id="12" name="QB_7_AN.9_1#1aa077a2f.blank?vaa=1&amp;vcp=1&amp;pid=5dff69687&amp;color=0,0,0&amp;vpa=70&amp;vtp=1&amp;vaab=1&amp;bbb=1"/>
          <p:cNvSpPr/>
          <p:nvPr/>
        </p:nvSpPr>
        <p:spPr>
          <a:xfrm>
            <a:off x="9427114" y="2515584"/>
            <a:ext cx="6921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endParaRPr lang="en-US" altLang="zh-CN" sz="2800" dirty="0"/>
          </a:p>
        </p:txBody>
      </p:sp>
      <p:sp>
        <p:nvSpPr>
          <p:cNvPr id="13" name="QB_7_AN.10_1#1aa077a2f.blank?vaa=1&amp;vcp=1&amp;pid=5dff69687&amp;color=0,0,0&amp;vpa=71&amp;vtp=1&amp;vaab=1&amp;bbb=1"/>
          <p:cNvSpPr/>
          <p:nvPr/>
        </p:nvSpPr>
        <p:spPr>
          <a:xfrm>
            <a:off x="524415" y="3163284"/>
            <a:ext cx="13827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stadium</a:t>
            </a:r>
            <a:endParaRPr lang="en-US" altLang="zh-CN" sz="2800" dirty="0"/>
          </a:p>
        </p:txBody>
      </p:sp>
      <p:sp>
        <p:nvSpPr>
          <p:cNvPr id="15" name="QB_7_AN.11_1#1aa077a2f.blank?vaa=1&amp;vcp=1&amp;pid=5dff69687&amp;color=0,0,0&amp;vpa=72&amp;vtp=1&amp;vaab=1&amp;bbb=1"/>
          <p:cNvSpPr/>
          <p:nvPr/>
        </p:nvSpPr>
        <p:spPr>
          <a:xfrm>
            <a:off x="2945479" y="3810984"/>
            <a:ext cx="5540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</a:t>
            </a:r>
            <a:endParaRPr lang="en-US" altLang="zh-CN" sz="2800" dirty="0"/>
          </a:p>
        </p:txBody>
      </p:sp>
      <p:sp>
        <p:nvSpPr>
          <p:cNvPr id="16" name="QB_7_AN.12_1#1aa077a2f.blank?vaa=1&amp;vcp=1&amp;pid=5dff69687&amp;color=0,0,0&amp;vpa=73&amp;vtp=1&amp;vaab=1&amp;bbb=1"/>
          <p:cNvSpPr/>
          <p:nvPr/>
        </p:nvSpPr>
        <p:spPr>
          <a:xfrm>
            <a:off x="3707480" y="3798284"/>
            <a:ext cx="96837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early</a:t>
            </a:r>
            <a:endParaRPr lang="en-US" altLang="zh-CN" sz="2800" dirty="0"/>
          </a:p>
        </p:txBody>
      </p:sp>
      <p:sp>
        <p:nvSpPr>
          <p:cNvPr id="17" name="QB_7_AN.13_1#1aa077a2f.blank?vaa=1&amp;vcp=1&amp;pid=5dff69687&amp;color=0,0,0&amp;vpa=74&amp;vtp=1&amp;vaab=1&amp;bbb=1"/>
          <p:cNvSpPr/>
          <p:nvPr/>
        </p:nvSpPr>
        <p:spPr>
          <a:xfrm>
            <a:off x="4901280" y="3810984"/>
            <a:ext cx="5540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</a:t>
            </a:r>
            <a:endParaRPr lang="en-US" altLang="zh-CN" sz="2800" dirty="0"/>
          </a:p>
        </p:txBody>
      </p:sp>
      <p:sp>
        <p:nvSpPr>
          <p:cNvPr id="18" name="QB_7_AN.14_1#1aa077a2f.blank?vaa=1&amp;vcp=1&amp;pid=5dff69687&amp;color=0,0,0&amp;vpa=75&amp;vtp=1&amp;vaab=1&amp;bbb=1"/>
          <p:cNvSpPr/>
          <p:nvPr/>
        </p:nvSpPr>
        <p:spPr>
          <a:xfrm>
            <a:off x="5637880" y="3810984"/>
            <a:ext cx="6731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endParaRPr lang="en-US" altLang="zh-CN" sz="2800" dirty="0"/>
          </a:p>
        </p:txBody>
      </p:sp>
      <p:sp>
        <p:nvSpPr>
          <p:cNvPr id="19" name="QB_7_AN.15_1#1aa077a2f.blank?vaa=1&amp;vcp=1&amp;pid=5dff69687&amp;color=0,0,0&amp;vpa=76&amp;vtp=1&amp;vaab=1&amp;bbb=1"/>
          <p:cNvSpPr/>
          <p:nvPr/>
        </p:nvSpPr>
        <p:spPr>
          <a:xfrm>
            <a:off x="6488780" y="3810984"/>
            <a:ext cx="7508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endParaRPr lang="en-US" altLang="zh-CN" sz="2800" dirty="0"/>
          </a:p>
        </p:txBody>
      </p:sp>
      <p:sp>
        <p:nvSpPr>
          <p:cNvPr id="20" name="QB_7_AN.16_1#1aa077a2f.blank?vaa=1&amp;vcp=1&amp;pid=5dff69687&amp;color=0,0,0&amp;vpa=77&amp;vtp=1&amp;vaab=1&amp;bbb=1"/>
          <p:cNvSpPr/>
          <p:nvPr/>
        </p:nvSpPr>
        <p:spPr>
          <a:xfrm>
            <a:off x="499015" y="4458684"/>
            <a:ext cx="10683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warm</a:t>
            </a:r>
            <a:endParaRPr lang="en-US" altLang="zh-CN" sz="2800" dirty="0"/>
          </a:p>
        </p:txBody>
      </p:sp>
      <p:sp>
        <p:nvSpPr>
          <p:cNvPr id="21" name="QB_7_AN.17_1#1aa077a2f.blank?vaa=1&amp;vcp=1&amp;pid=5dff69687&amp;color=0,0,0&amp;vpa=78&amp;vtp=1&amp;vaab=1&amp;bbb=1"/>
          <p:cNvSpPr/>
          <p:nvPr/>
        </p:nvSpPr>
        <p:spPr>
          <a:xfrm>
            <a:off x="1794414" y="4445984"/>
            <a:ext cx="6143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up</a:t>
            </a:r>
            <a:endParaRPr lang="en-US" altLang="zh-CN" sz="2800" dirty="0"/>
          </a:p>
        </p:txBody>
      </p:sp>
      <p:sp>
        <p:nvSpPr>
          <p:cNvPr id="23" name="QB_7_AN.128_1#1aa077a2f.blank?vaa=1&amp;vcp=1&amp;pid=5dff69687&amp;color=0,0,0&amp;vpa=79&amp;vtp=1&amp;vaab=1&amp;bbb=1"/>
          <p:cNvSpPr/>
          <p:nvPr/>
        </p:nvSpPr>
        <p:spPr>
          <a:xfrm>
            <a:off x="791115" y="5085429"/>
            <a:ext cx="10271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endParaRPr lang="en-US" altLang="zh-CN" sz="2800" dirty="0"/>
          </a:p>
        </p:txBody>
      </p:sp>
      <p:sp>
        <p:nvSpPr>
          <p:cNvPr id="24" name="QB_7_AN.129_1#1aa077a2f.blank?vaa=1&amp;vcp=1&amp;pid=5dff69687&amp;color=0,0,0&amp;vpa=80&amp;vtp=1&amp;vaab=1"/>
          <p:cNvSpPr/>
          <p:nvPr/>
        </p:nvSpPr>
        <p:spPr>
          <a:xfrm>
            <a:off x="2073814" y="5085429"/>
            <a:ext cx="4159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25" name="QB_7_AN.130_1#1aa077a2f.blank?vaa=1&amp;vcp=1&amp;pid=5dff69687&amp;color=0,0,0&amp;vpa=81&amp;vtp=1&amp;vaab=1&amp;bbb=1"/>
          <p:cNvSpPr/>
          <p:nvPr/>
        </p:nvSpPr>
        <p:spPr>
          <a:xfrm>
            <a:off x="2772314" y="5072729"/>
            <a:ext cx="8112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pity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7" grpId="0" build="p" animBg="1"/>
      <p:bldP spid="8" grpId="0" build="p" animBg="1"/>
      <p:bldP spid="9" grpId="0" build="p" animBg="1"/>
      <p:bldP spid="10" grpId="0" build="p" animBg="1"/>
      <p:bldP spid="11" grpId="0" build="p" animBg="1"/>
      <p:bldP spid="12" grpId="0" build="p" animBg="1"/>
      <p:bldP spid="13" grpId="0" build="p" animBg="1"/>
      <p:bldP spid="15" grpId="0" build="p" animBg="1"/>
      <p:bldP spid="16" grpId="0" build="p" animBg="1"/>
      <p:bldP spid="17" grpId="0" build="p" animBg="1"/>
      <p:bldP spid="18" grpId="0" build="p" animBg="1"/>
      <p:bldP spid="19" grpId="0" build="p" animBg="1"/>
      <p:bldP spid="20" grpId="0" build="p" animBg="1"/>
      <p:bldP spid="21" grpId="0" build="p" animBg="1"/>
      <p:bldP spid="23" grpId="0" build="p" animBg="1"/>
      <p:bldP spid="24" grpId="0" build="p" animBg="1"/>
      <p:bldP spid="25" grpId="0" build="p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31_1#26da83ee9?vaa=1&amp;vcp=1&amp;pid=5dff69687&amp;color=0,0,0&amp;mp=1&amp;vtp=1&amp;vaab=1&amp;bt=1&amp;bbb=1&amp;hb=1"/>
          <p:cNvSpPr/>
          <p:nvPr/>
        </p:nvSpPr>
        <p:spPr>
          <a:xfrm>
            <a:off x="539496" y="1570704"/>
            <a:ext cx="11109960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means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（P20）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这就意味着我们获胜的机会更大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 ____ ____ _______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feel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confident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game.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（P20）他们大声地给我们加油，我们才会更有信心赢得比赛。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 ______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jogging,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 _________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feel.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（P24）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你慢跑得越多，你就会觉得自己越健康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7_AN.2_1#26da83ee9.blank?vaa=1&amp;vcp=1&amp;pid=5dff69687&amp;color=0,0,0&amp;mp=1&amp;vpa=82&amp;vtp=1&amp;vaab=1&amp;bbb=1"/>
          <p:cNvSpPr/>
          <p:nvPr/>
        </p:nvSpPr>
        <p:spPr>
          <a:xfrm>
            <a:off x="3258090" y="1540224"/>
            <a:ext cx="9286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endParaRPr lang="en-US" altLang="zh-CN" sz="2800" dirty="0"/>
          </a:p>
        </p:txBody>
      </p:sp>
      <p:sp>
        <p:nvSpPr>
          <p:cNvPr id="4" name="QB_7_AN.3_1#26da83ee9.blank?vaa=1&amp;vcp=1&amp;pid=5dff69687&amp;color=0,0,0&amp;mp=1&amp;vpa=83&amp;vtp=1&amp;vaab=1"/>
          <p:cNvSpPr/>
          <p:nvPr/>
        </p:nvSpPr>
        <p:spPr>
          <a:xfrm>
            <a:off x="4401090" y="1540224"/>
            <a:ext cx="4159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B_7_AN.4_1#26da83ee9.blank?vaa=1&amp;vcp=1&amp;pid=5dff69687&amp;color=0,0,0&amp;mp=1&amp;vpa=84&amp;vtp=1&amp;vaab=1&amp;bbb=1"/>
          <p:cNvSpPr/>
          <p:nvPr/>
        </p:nvSpPr>
        <p:spPr>
          <a:xfrm>
            <a:off x="5061490" y="1540224"/>
            <a:ext cx="10668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better</a:t>
            </a:r>
            <a:endParaRPr lang="en-US" altLang="zh-CN" sz="2800" dirty="0"/>
          </a:p>
        </p:txBody>
      </p:sp>
      <p:sp>
        <p:nvSpPr>
          <p:cNvPr id="6" name="QB_7_AN.5_1#26da83ee9.blank?vaa=1&amp;vcp=1&amp;pid=5dff69687&amp;color=0,0,0&amp;mp=1&amp;vpa=85&amp;vtp=1&amp;vaab=1&amp;bbb=1"/>
          <p:cNvSpPr/>
          <p:nvPr/>
        </p:nvSpPr>
        <p:spPr>
          <a:xfrm>
            <a:off x="6306090" y="1540224"/>
            <a:ext cx="12430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chance</a:t>
            </a:r>
            <a:endParaRPr lang="en-US" altLang="zh-CN" sz="2800" dirty="0"/>
          </a:p>
        </p:txBody>
      </p:sp>
      <p:sp>
        <p:nvSpPr>
          <p:cNvPr id="7" name="QB_7_AN.1_1#26da83ee9.blank?vaa=1&amp;vcp=1&amp;pid=5dff69687&amp;color=0,0,0&amp;mp=1&amp;vpa=86&amp;vtp=1&amp;vaab=1&amp;bbb=1"/>
          <p:cNvSpPr/>
          <p:nvPr/>
        </p:nvSpPr>
        <p:spPr>
          <a:xfrm>
            <a:off x="7715789" y="1540224"/>
            <a:ext cx="5556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endParaRPr lang="en-US" altLang="zh-CN" sz="2800" dirty="0"/>
          </a:p>
        </p:txBody>
      </p:sp>
      <p:sp>
        <p:nvSpPr>
          <p:cNvPr id="8" name="QB_7_AN.6_1#26da83ee9.blank?vaa=1&amp;vcp=1&amp;pid=5dff69687&amp;color=0,0,0&amp;mp=1&amp;vpa=87&amp;vtp=1&amp;vaab=1&amp;bbb=1"/>
          <p:cNvSpPr/>
          <p:nvPr/>
        </p:nvSpPr>
        <p:spPr>
          <a:xfrm>
            <a:off x="8426989" y="1527524"/>
            <a:ext cx="14239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winning</a:t>
            </a:r>
            <a:endParaRPr lang="en-US" altLang="zh-CN" sz="2800" dirty="0"/>
          </a:p>
        </p:txBody>
      </p:sp>
      <p:sp>
        <p:nvSpPr>
          <p:cNvPr id="10" name="QB_7_AN.8_1#26da83ee9.blank?vaa=1&amp;vcp=1&amp;pid=5dff69687&amp;color=0,0,0&amp;vpa=88&amp;vtp=1&amp;vaab=1&amp;bbb=1"/>
          <p:cNvSpPr/>
          <p:nvPr/>
        </p:nvSpPr>
        <p:spPr>
          <a:xfrm>
            <a:off x="1699164" y="2835624"/>
            <a:ext cx="10271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cheer</a:t>
            </a:r>
            <a:endParaRPr lang="en-US" altLang="zh-CN" sz="2800" dirty="0"/>
          </a:p>
        </p:txBody>
      </p:sp>
      <p:sp>
        <p:nvSpPr>
          <p:cNvPr id="11" name="QB_7_AN.9_1#26da83ee9.blank?vaa=1&amp;vcp=1&amp;pid=5dff69687&amp;color=0,0,0&amp;vpa=89&amp;vtp=1&amp;vaab=1&amp;bbb=1"/>
          <p:cNvSpPr/>
          <p:nvPr/>
        </p:nvSpPr>
        <p:spPr>
          <a:xfrm>
            <a:off x="2994564" y="2835624"/>
            <a:ext cx="57467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</a:t>
            </a:r>
            <a:endParaRPr lang="en-US" altLang="zh-CN" sz="2800" dirty="0"/>
          </a:p>
        </p:txBody>
      </p:sp>
      <p:sp>
        <p:nvSpPr>
          <p:cNvPr id="12" name="QB_7_AN.7_1#26da83ee9.blank?vaa=1&amp;vcp=1&amp;pid=5dff69687&amp;color=0,0,0&amp;vpa=90&amp;vtp=1&amp;vaab=1&amp;bbb=1"/>
          <p:cNvSpPr/>
          <p:nvPr/>
        </p:nvSpPr>
        <p:spPr>
          <a:xfrm>
            <a:off x="3858165" y="2835624"/>
            <a:ext cx="6143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endParaRPr lang="en-US" altLang="zh-CN" sz="2800" dirty="0"/>
          </a:p>
        </p:txBody>
      </p:sp>
      <p:sp>
        <p:nvSpPr>
          <p:cNvPr id="13" name="QB_7_AN.10_1#26da83ee9.blank?vaa=1&amp;vcp=1&amp;pid=5dff69687&amp;color=0,0,0&amp;vpa=91&amp;vtp=1&amp;vaab=1&amp;bbb=1"/>
          <p:cNvSpPr/>
          <p:nvPr/>
        </p:nvSpPr>
        <p:spPr>
          <a:xfrm>
            <a:off x="4747165" y="2822924"/>
            <a:ext cx="11668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loudly</a:t>
            </a:r>
            <a:endParaRPr lang="en-US" altLang="zh-CN" sz="2800" dirty="0"/>
          </a:p>
        </p:txBody>
      </p:sp>
      <p:sp>
        <p:nvSpPr>
          <p:cNvPr id="15" name="QB_7_AN.144_1#26da83ee9.blank?vaa=1&amp;vcp=1&amp;pid=5dff69687&amp;color=0,0,0&amp;vpa=92&amp;vtp=1&amp;vaab=1&amp;bbb=1"/>
          <p:cNvSpPr/>
          <p:nvPr/>
        </p:nvSpPr>
        <p:spPr>
          <a:xfrm>
            <a:off x="816515" y="4131024"/>
            <a:ext cx="8112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endParaRPr lang="en-US" altLang="zh-CN" sz="2800" dirty="0"/>
          </a:p>
        </p:txBody>
      </p:sp>
      <p:sp>
        <p:nvSpPr>
          <p:cNvPr id="16" name="QB_7_AN.145_1#26da83ee9.blank?vaa=1&amp;vcp=1&amp;pid=5dff69687&amp;color=0,0,0&amp;vpa=93&amp;vtp=1&amp;vaab=1&amp;bbb=1"/>
          <p:cNvSpPr/>
          <p:nvPr/>
        </p:nvSpPr>
        <p:spPr>
          <a:xfrm>
            <a:off x="1883314" y="4131024"/>
            <a:ext cx="9890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endParaRPr lang="en-US" altLang="zh-CN" sz="2800" dirty="0"/>
          </a:p>
        </p:txBody>
      </p:sp>
      <p:sp>
        <p:nvSpPr>
          <p:cNvPr id="17" name="QB_7_AN.146_1#26da83ee9.blank?vaa=1&amp;vcp=1&amp;pid=5dff69687&amp;color=0,0,0&amp;vpa=94&amp;vtp=1&amp;vaab=1&amp;bbb=1"/>
          <p:cNvSpPr/>
          <p:nvPr/>
        </p:nvSpPr>
        <p:spPr>
          <a:xfrm>
            <a:off x="5686965" y="4131024"/>
            <a:ext cx="6921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endParaRPr lang="en-US" altLang="zh-CN" sz="2800" dirty="0"/>
          </a:p>
        </p:txBody>
      </p:sp>
      <p:sp>
        <p:nvSpPr>
          <p:cNvPr id="18" name="QB_7_AN.147_1#26da83ee9.blank?vaa=1&amp;vcp=1&amp;pid=5dff69687&amp;color=0,0,0&amp;vpa=95&amp;vtp=1&amp;vaab=1&amp;bbb=1"/>
          <p:cNvSpPr/>
          <p:nvPr/>
        </p:nvSpPr>
        <p:spPr>
          <a:xfrm>
            <a:off x="6614064" y="4131024"/>
            <a:ext cx="15001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healthier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10" grpId="0" build="p" animBg="1"/>
      <p:bldP spid="11" grpId="0" build="p" animBg="1"/>
      <p:bldP spid="12" grpId="0" build="p" animBg="1"/>
      <p:bldP spid="13" grpId="0" build="p" animBg="1"/>
      <p:bldP spid="15" grpId="0" build="p" animBg="1"/>
      <p:bldP spid="16" grpId="0" build="p" animBg="1"/>
      <p:bldP spid="17" grpId="0" build="p" animBg="1"/>
      <p:bldP spid="18" grpId="0" build="p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86840e6d5?vcp=1&amp;pid=43c8f6f07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Module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</a:t>
            </a:r>
            <a:endParaRPr lang="en-US" altLang="zh-CN" sz="3200" dirty="0"/>
          </a:p>
        </p:txBody>
      </p:sp>
      <p:sp>
        <p:nvSpPr>
          <p:cNvPr id="3" name="QB_7_BD.148_1#ad9e30bc1?vaa=1&amp;vcp=1&amp;pid=86840e6d5&amp;color=0,0,0&amp;vtp=1&amp;vaab=1&amp;bbb=1"/>
          <p:cNvSpPr/>
          <p:nvPr/>
        </p:nvSpPr>
        <p:spPr>
          <a:xfrm>
            <a:off x="539496" y="1263495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？（P26）发生了什么事？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There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road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accident,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traffic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 _____ ______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．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（P26）发生了一场交通事故，交通非常拥挤。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But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nobody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late,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 ____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（P26）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但是没人迟到，除了我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There’s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 ______ _______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（P26）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交通太拥挤了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B_7_AN.1_1#ad9e30bc1.blank?vaa=1&amp;vcp=1&amp;pid=86840e6d5&amp;color=0,0,0&amp;vpa=96&amp;vtp=1&amp;vaab=1&amp;bbb=1"/>
          <p:cNvSpPr/>
          <p:nvPr/>
        </p:nvSpPr>
        <p:spPr>
          <a:xfrm>
            <a:off x="791115" y="1233015"/>
            <a:ext cx="10271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endParaRPr lang="en-US" altLang="zh-CN" sz="2800" dirty="0"/>
          </a:p>
        </p:txBody>
      </p:sp>
      <p:sp>
        <p:nvSpPr>
          <p:cNvPr id="5" name="QB_7_AN.2_1#ad9e30bc1.blank?vaa=1&amp;vcp=1&amp;pid=86840e6d5&amp;color=0,0,0&amp;vpa=97&amp;vtp=1&amp;vaab=1&amp;bbb=1"/>
          <p:cNvSpPr/>
          <p:nvPr/>
        </p:nvSpPr>
        <p:spPr>
          <a:xfrm>
            <a:off x="2010314" y="1220315"/>
            <a:ext cx="16192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happened</a:t>
            </a:r>
            <a:endParaRPr lang="en-US" altLang="zh-CN" sz="2800" dirty="0"/>
          </a:p>
        </p:txBody>
      </p:sp>
      <p:sp>
        <p:nvSpPr>
          <p:cNvPr id="7" name="QB_7_AN.3_1#ad9e30bc1.blank?vaa=1&amp;vcp=1&amp;pid=86840e6d5&amp;color=0,0,0&amp;vpa=98&amp;vtp=1&amp;vaab=1&amp;bbb=1"/>
          <p:cNvSpPr/>
          <p:nvPr/>
        </p:nvSpPr>
        <p:spPr>
          <a:xfrm>
            <a:off x="7487127" y="1880715"/>
            <a:ext cx="8112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endParaRPr lang="en-US" altLang="zh-CN" sz="2800" dirty="0"/>
          </a:p>
        </p:txBody>
      </p:sp>
      <p:sp>
        <p:nvSpPr>
          <p:cNvPr id="8" name="QB_7_AN.4_1#ad9e30bc1.blank?vaa=1&amp;vcp=1&amp;pid=86840e6d5&amp;color=0,0,0&amp;vpa=99&amp;vtp=1&amp;vaab=1&amp;bbb=1"/>
          <p:cNvSpPr/>
          <p:nvPr/>
        </p:nvSpPr>
        <p:spPr>
          <a:xfrm>
            <a:off x="8503127" y="1868015"/>
            <a:ext cx="8905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very</a:t>
            </a:r>
            <a:endParaRPr lang="en-US" altLang="zh-CN" sz="2800" dirty="0"/>
          </a:p>
        </p:txBody>
      </p:sp>
      <p:sp>
        <p:nvSpPr>
          <p:cNvPr id="9" name="QB_7_AN.5_1#ad9e30bc1.blank?vaa=1&amp;vcp=1&amp;pid=86840e6d5&amp;color=0,0,0&amp;vpa=100&amp;vtp=1&amp;vaab=1&amp;bbb=1"/>
          <p:cNvSpPr/>
          <p:nvPr/>
        </p:nvSpPr>
        <p:spPr>
          <a:xfrm>
            <a:off x="9655893" y="1865892"/>
            <a:ext cx="11064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heavy</a:t>
            </a:r>
            <a:endParaRPr lang="en-US" altLang="zh-CN" sz="2800" dirty="0"/>
          </a:p>
        </p:txBody>
      </p:sp>
      <p:sp>
        <p:nvSpPr>
          <p:cNvPr id="11" name="QB_7_AN.6_1#ad9e30bc1.blank?vaa=1&amp;vcp=1&amp;pid=86840e6d5&amp;color=0,0,0&amp;vpa=101&amp;vtp=1&amp;vaab=1&amp;bbb=1"/>
          <p:cNvSpPr/>
          <p:nvPr/>
        </p:nvSpPr>
        <p:spPr>
          <a:xfrm>
            <a:off x="4247102" y="3163415"/>
            <a:ext cx="118427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except</a:t>
            </a:r>
            <a:endParaRPr lang="en-US" altLang="zh-CN" sz="2800" dirty="0"/>
          </a:p>
        </p:txBody>
      </p:sp>
      <p:sp>
        <p:nvSpPr>
          <p:cNvPr id="12" name="QB_7_AN.7_1#ad9e30bc1.blank?vaa=1&amp;vcp=1&amp;pid=86840e6d5&amp;color=0,0,0&amp;vpa=102&amp;vtp=1&amp;vaab=1&amp;bbb=1"/>
          <p:cNvSpPr/>
          <p:nvPr/>
        </p:nvSpPr>
        <p:spPr>
          <a:xfrm>
            <a:off x="5644102" y="3176115"/>
            <a:ext cx="6921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</a:t>
            </a:r>
            <a:endParaRPr lang="en-US" altLang="zh-CN" sz="2800" dirty="0"/>
          </a:p>
        </p:txBody>
      </p:sp>
      <p:sp>
        <p:nvSpPr>
          <p:cNvPr id="14" name="QB_7_AN.159_1#ad9e30bc1.blank?vaa=1&amp;vcp=1&amp;pid=86840e6d5&amp;color=0,0,0&amp;vpa=103&amp;vtp=1&amp;vaab=1&amp;bbb=1"/>
          <p:cNvSpPr/>
          <p:nvPr/>
        </p:nvSpPr>
        <p:spPr>
          <a:xfrm>
            <a:off x="2085944" y="3802860"/>
            <a:ext cx="57467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</a:t>
            </a:r>
            <a:endParaRPr lang="en-US" altLang="zh-CN" sz="2800" dirty="0"/>
          </a:p>
        </p:txBody>
      </p:sp>
      <p:sp>
        <p:nvSpPr>
          <p:cNvPr id="15" name="QB_7_AN.160_1#ad9e30bc1.blank?vaa=1&amp;vcp=1&amp;pid=86840e6d5&amp;color=0,0,0&amp;vpa=104&amp;vtp=1&amp;vaab=1&amp;bbb=1"/>
          <p:cNvSpPr/>
          <p:nvPr/>
        </p:nvSpPr>
        <p:spPr>
          <a:xfrm>
            <a:off x="2911444" y="3802860"/>
            <a:ext cx="10477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much</a:t>
            </a:r>
            <a:endParaRPr lang="en-US" altLang="zh-CN" sz="2800" dirty="0"/>
          </a:p>
        </p:txBody>
      </p:sp>
      <p:sp>
        <p:nvSpPr>
          <p:cNvPr id="16" name="QB_7_AN.161_1#ad9e30bc1.blank?vaa=1&amp;vcp=1&amp;pid=86840e6d5&amp;color=0,0,0&amp;vpa=105&amp;vtp=1&amp;vaab=1&amp;bbb=1"/>
          <p:cNvSpPr/>
          <p:nvPr/>
        </p:nvSpPr>
        <p:spPr>
          <a:xfrm>
            <a:off x="4206843" y="3802860"/>
            <a:ext cx="1120712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traffic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7" grpId="0" build="p" animBg="1"/>
      <p:bldP spid="8" grpId="0" build="p" animBg="1"/>
      <p:bldP spid="9" grpId="0" build="p" animBg="1"/>
      <p:bldP spid="11" grpId="0" build="p" animBg="1"/>
      <p:bldP spid="12" grpId="0" build="p" animBg="1"/>
      <p:bldP spid="14" grpId="0" build="p" animBg="1"/>
      <p:bldP spid="15" grpId="0" build="p" animBg="1"/>
      <p:bldP spid="16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0d9378118.fixed?vcp=1&amp;pid=43d641a24&amp;color=236,117,163&amp;vtp=1&amp;vaab=1&amp;bbb=1"/>
          <p:cNvSpPr/>
          <p:nvPr/>
        </p:nvSpPr>
        <p:spPr>
          <a:xfrm>
            <a:off x="265176" y="1188720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6300"/>
              </a:lnSpc>
            </a:pPr>
            <a:r>
              <a:rPr lang="en-US" altLang="zh-CN" sz="5000" b="1" i="0" dirty="0">
                <a:solidFill>
                  <a:srgbClr val="EC75A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复</a:t>
            </a:r>
            <a:r>
              <a:rPr lang="en-US" altLang="zh-CN" sz="5000" b="1" i="0" dirty="0">
                <a:solidFill>
                  <a:srgbClr val="EC75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5000" b="1" i="0" dirty="0">
                <a:solidFill>
                  <a:srgbClr val="EC75A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习</a:t>
            </a:r>
            <a:r>
              <a:rPr lang="en-US" altLang="zh-CN" sz="5000" b="1" i="0" dirty="0">
                <a:solidFill>
                  <a:srgbClr val="EC75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5000" b="1" i="0" dirty="0">
                <a:solidFill>
                  <a:srgbClr val="EC75A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讲</a:t>
            </a:r>
            <a:r>
              <a:rPr lang="en-US" altLang="zh-CN" sz="5000" b="1" i="0" dirty="0">
                <a:solidFill>
                  <a:srgbClr val="EC75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5000" b="1" i="0" dirty="0">
                <a:solidFill>
                  <a:srgbClr val="EC75A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义</a:t>
            </a:r>
            <a:endParaRPr lang="en-US" altLang="zh-CN" sz="5000" dirty="0"/>
          </a:p>
        </p:txBody>
      </p:sp>
      <p:sp>
        <p:nvSpPr>
          <p:cNvPr id="3" name="C_2#0d9378118.fixed?vcp=1&amp;pid=43d641a24&amp;color=86,186,157&amp;vtp=1&amp;vaab=1&amp;bbb=1"/>
          <p:cNvSpPr/>
          <p:nvPr/>
        </p:nvSpPr>
        <p:spPr>
          <a:xfrm>
            <a:off x="265176" y="2468880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第一篇</a:t>
            </a:r>
            <a:r>
              <a:rPr lang="en-US" altLang="zh-CN" sz="4800" b="1" i="0" dirty="0">
                <a:solidFill>
                  <a:srgbClr val="56BA9D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基础过关</a:t>
            </a:r>
            <a:endParaRPr lang="en-US" altLang="zh-CN" sz="4800" dirty="0"/>
          </a:p>
        </p:txBody>
      </p:sp>
      <p:sp>
        <p:nvSpPr>
          <p:cNvPr id="4" name="C_2_BD#0d9378118.fixed?vcp=1&amp;pid=43d641a24&amp;color=0,0,0&amp;vtp=1&amp;vaab=1&amp;bbb=1"/>
          <p:cNvSpPr/>
          <p:nvPr/>
        </p:nvSpPr>
        <p:spPr>
          <a:xfrm>
            <a:off x="265176" y="3730752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第三部分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八年级（上册）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62_1#a0624f8a5?vaa=1&amp;vcp=1&amp;pid=86840e6d5&amp;color=0,0,0&amp;vtp=1&amp;vaab=1&amp;bt=1&amp;bbb=1&amp;hb=1"/>
          <p:cNvSpPr/>
          <p:nvPr/>
        </p:nvSpPr>
        <p:spPr>
          <a:xfrm>
            <a:off x="539496" y="1239012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school,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．（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P26）他住得离学校最远，因此他乘坐地铁。</a:t>
            </a:r>
            <a:endParaRPr lang="en-US" altLang="zh-CN" sz="2800" dirty="0"/>
          </a:p>
        </p:txBody>
      </p:sp>
      <p:sp>
        <p:nvSpPr>
          <p:cNvPr id="3" name="QB_7_AN.1_1#a0624f8a5.blank?vaa=1&amp;vcp=1&amp;pid=86840e6d5&amp;color=0,0,0&amp;vpa=106&amp;vtp=1&amp;vaab=1&amp;bbb=1"/>
          <p:cNvSpPr/>
          <p:nvPr/>
        </p:nvSpPr>
        <p:spPr>
          <a:xfrm>
            <a:off x="1345153" y="1208532"/>
            <a:ext cx="9286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lives</a:t>
            </a:r>
            <a:endParaRPr lang="en-US" altLang="zh-CN" sz="2800" dirty="0"/>
          </a:p>
        </p:txBody>
      </p:sp>
      <p:sp>
        <p:nvSpPr>
          <p:cNvPr id="4" name="QB_7_AN.2_1#a0624f8a5.blank?vaa=1&amp;vcp=1&amp;pid=86840e6d5&amp;color=0,0,0&amp;vpa=107&amp;vtp=1&amp;vaab=1&amp;bbb=1"/>
          <p:cNvSpPr/>
          <p:nvPr/>
        </p:nvSpPr>
        <p:spPr>
          <a:xfrm>
            <a:off x="2437353" y="1208532"/>
            <a:ext cx="6921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endParaRPr lang="en-US" altLang="zh-CN" sz="2800" dirty="0"/>
          </a:p>
        </p:txBody>
      </p:sp>
      <p:sp>
        <p:nvSpPr>
          <p:cNvPr id="5" name="QB_7_AN.3_1#a0624f8a5.blank?vaa=1&amp;vcp=1&amp;pid=86840e6d5&amp;color=0,0,0&amp;vpa=108&amp;vtp=1&amp;vaab=1&amp;bbb=1"/>
          <p:cNvSpPr/>
          <p:nvPr/>
        </p:nvSpPr>
        <p:spPr>
          <a:xfrm>
            <a:off x="3364452" y="1208532"/>
            <a:ext cx="132397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farthest</a:t>
            </a:r>
            <a:endParaRPr lang="en-US" altLang="zh-CN" sz="2800" dirty="0"/>
          </a:p>
        </p:txBody>
      </p:sp>
      <p:sp>
        <p:nvSpPr>
          <p:cNvPr id="6" name="QB_7_AN.4_1#a0624f8a5.blank?vaa=1&amp;vcp=1&amp;pid=86840e6d5&amp;color=0,0,0&amp;vpa=109&amp;vtp=1&amp;vaab=1&amp;bbb=1"/>
          <p:cNvSpPr/>
          <p:nvPr/>
        </p:nvSpPr>
        <p:spPr>
          <a:xfrm>
            <a:off x="8034878" y="1208532"/>
            <a:ext cx="9874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takes</a:t>
            </a:r>
            <a:endParaRPr lang="en-US" altLang="zh-CN" sz="2800" dirty="0"/>
          </a:p>
        </p:txBody>
      </p:sp>
      <p:sp>
        <p:nvSpPr>
          <p:cNvPr id="7" name="QB_7_AN.5_1#a0624f8a5.blank?vaa=1&amp;vcp=1&amp;pid=86840e6d5&amp;color=0,0,0&amp;vpa=110&amp;vtp=1&amp;vaab=1&amp;bbb=1"/>
          <p:cNvSpPr/>
          <p:nvPr/>
        </p:nvSpPr>
        <p:spPr>
          <a:xfrm>
            <a:off x="9241378" y="1208532"/>
            <a:ext cx="6921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endParaRPr lang="en-US" altLang="zh-CN" sz="2800" dirty="0"/>
          </a:p>
        </p:txBody>
      </p:sp>
      <p:sp>
        <p:nvSpPr>
          <p:cNvPr id="8" name="QB_7_AN.6_1#a0624f8a5.blank?vaa=1&amp;vcp=1&amp;pid=86840e6d5&amp;color=0,0,0&amp;vpa=111&amp;vtp=1&amp;vaab=1&amp;bbb=1"/>
          <p:cNvSpPr/>
          <p:nvPr/>
        </p:nvSpPr>
        <p:spPr>
          <a:xfrm>
            <a:off x="537115" y="1822577"/>
            <a:ext cx="2070037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underground</a:t>
            </a:r>
            <a:endParaRPr lang="en-US" altLang="zh-CN" sz="2800" dirty="0"/>
          </a:p>
        </p:txBody>
      </p:sp>
      <p:sp>
        <p:nvSpPr>
          <p:cNvPr id="9" name="QB_7_BD.169_1#f09c8a983?vaa=1&amp;vcp=1&amp;pid=86840e6d5&amp;color=0,0,0&amp;vtp=1&amp;vaab=1&amp;bbb=1&amp;hb=1"/>
          <p:cNvSpPr/>
          <p:nvPr/>
        </p:nvSpPr>
        <p:spPr>
          <a:xfrm>
            <a:off x="539496" y="2513901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journey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train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coach，but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expensive．（P28）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旅途中乘火车要比乘坐长途大巴更令人放松，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但是贵很多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10" name="QB_7_AN.7_1#f09c8a983.blank?vaa=1&amp;vcp=1&amp;pid=86840e6d5&amp;color=0,0,0&amp;vpa=112&amp;vtp=1&amp;vaab=1&amp;bbb=1"/>
          <p:cNvSpPr/>
          <p:nvPr/>
        </p:nvSpPr>
        <p:spPr>
          <a:xfrm>
            <a:off x="4291552" y="2483421"/>
            <a:ext cx="9890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endParaRPr lang="en-US" altLang="zh-CN" sz="2800" dirty="0"/>
          </a:p>
        </p:txBody>
      </p:sp>
      <p:sp>
        <p:nvSpPr>
          <p:cNvPr id="11" name="QB_7_AN.8_1#f09c8a983.blank?vaa=1&amp;vcp=1&amp;pid=86840e6d5&amp;color=0,0,0&amp;vpa=113&amp;vtp=1&amp;vaab=1&amp;bbb=1"/>
          <p:cNvSpPr/>
          <p:nvPr/>
        </p:nvSpPr>
        <p:spPr>
          <a:xfrm>
            <a:off x="5498052" y="2470721"/>
            <a:ext cx="14224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relaxing</a:t>
            </a:r>
            <a:endParaRPr lang="en-US" altLang="zh-CN" sz="2800" dirty="0"/>
          </a:p>
        </p:txBody>
      </p:sp>
      <p:sp>
        <p:nvSpPr>
          <p:cNvPr id="12" name="QB_7_AN.9_1#f09c8a983.blank?vaa=1&amp;vcp=1&amp;pid=86840e6d5&amp;color=0,0,0&amp;vpa=114&amp;vtp=1&amp;vaab=1&amp;bbb=1"/>
          <p:cNvSpPr/>
          <p:nvPr/>
        </p:nvSpPr>
        <p:spPr>
          <a:xfrm>
            <a:off x="7098253" y="2483421"/>
            <a:ext cx="8699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than</a:t>
            </a:r>
            <a:endParaRPr lang="en-US" altLang="zh-CN" sz="2800" dirty="0"/>
          </a:p>
        </p:txBody>
      </p:sp>
      <p:sp>
        <p:nvSpPr>
          <p:cNvPr id="13" name="QB_7_BD.173_1#144e5eaa6?vaa=1&amp;vcp=1&amp;pid=86840e6d5&amp;color=0,0,0&amp;vtp=1&amp;vaab=1&amp;bbb=1&amp;hb=1"/>
          <p:cNvSpPr/>
          <p:nvPr/>
        </p:nvSpPr>
        <p:spPr>
          <a:xfrm>
            <a:off x="539496" y="4444301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travel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also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（P28）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这是最舒服的旅行方式，但也是最贵的。</a:t>
            </a:r>
            <a:endParaRPr lang="en-US" altLang="zh-CN" sz="2800" dirty="0"/>
          </a:p>
        </p:txBody>
      </p:sp>
      <p:sp>
        <p:nvSpPr>
          <p:cNvPr id="14" name="QB_7_AN.174_1#144e5eaa6.blank?vaa=1&amp;vcp=1&amp;pid=86840e6d5&amp;color=0,0,0&amp;vpa=115&amp;vtp=1&amp;vaab=1&amp;bbb=1"/>
          <p:cNvSpPr/>
          <p:nvPr/>
        </p:nvSpPr>
        <p:spPr>
          <a:xfrm>
            <a:off x="2002378" y="4413821"/>
            <a:ext cx="6921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endParaRPr lang="en-US" altLang="zh-CN" sz="2800" dirty="0"/>
          </a:p>
        </p:txBody>
      </p:sp>
      <p:sp>
        <p:nvSpPr>
          <p:cNvPr id="15" name="QB_7_AN.175_1#144e5eaa6.blank?vaa=1&amp;vcp=1&amp;pid=86840e6d5&amp;color=0,0,0&amp;vpa=116&amp;vtp=1&amp;vaab=1&amp;bbb=1"/>
          <p:cNvSpPr/>
          <p:nvPr/>
        </p:nvSpPr>
        <p:spPr>
          <a:xfrm>
            <a:off x="2942178" y="4413821"/>
            <a:ext cx="9493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most</a:t>
            </a:r>
            <a:endParaRPr lang="en-US" altLang="zh-CN" sz="2800" dirty="0"/>
          </a:p>
        </p:txBody>
      </p:sp>
      <p:sp>
        <p:nvSpPr>
          <p:cNvPr id="16" name="QB_7_AN.176_1#144e5eaa6.blank?vaa=1&amp;vcp=1&amp;pid=86840e6d5&amp;color=0,0,0&amp;vpa=117&amp;vtp=1&amp;vaab=1&amp;bbb=1"/>
          <p:cNvSpPr/>
          <p:nvPr/>
        </p:nvSpPr>
        <p:spPr>
          <a:xfrm>
            <a:off x="4123277" y="4413821"/>
            <a:ext cx="19748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comfortable</a:t>
            </a:r>
            <a:endParaRPr lang="en-US" altLang="zh-CN" sz="2800" dirty="0"/>
          </a:p>
        </p:txBody>
      </p:sp>
      <p:sp>
        <p:nvSpPr>
          <p:cNvPr id="17" name="QB_7_AN.177_1#144e5eaa6.blank?vaa=1&amp;vcp=1&amp;pid=86840e6d5&amp;color=0,0,0&amp;vpa=118&amp;vtp=1&amp;vaab=1&amp;bbb=1"/>
          <p:cNvSpPr/>
          <p:nvPr/>
        </p:nvSpPr>
        <p:spPr>
          <a:xfrm>
            <a:off x="9860503" y="4413821"/>
            <a:ext cx="6921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endParaRPr lang="en-US" altLang="zh-CN" sz="2800" dirty="0"/>
          </a:p>
        </p:txBody>
      </p:sp>
      <p:sp>
        <p:nvSpPr>
          <p:cNvPr id="18" name="QB_7_AN.178_1#144e5eaa6.blank?vaa=1&amp;vcp=1&amp;pid=86840e6d5&amp;color=0,0,0&amp;vpa=119&amp;vtp=1&amp;vaab=1&amp;bbb=1"/>
          <p:cNvSpPr/>
          <p:nvPr/>
        </p:nvSpPr>
        <p:spPr>
          <a:xfrm>
            <a:off x="562515" y="5040566"/>
            <a:ext cx="9493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most</a:t>
            </a:r>
            <a:endParaRPr lang="en-US" altLang="zh-CN" sz="2800" dirty="0"/>
          </a:p>
        </p:txBody>
      </p:sp>
      <p:sp>
        <p:nvSpPr>
          <p:cNvPr id="19" name="QB_7_AN.179_1#144e5eaa6.blank?vaa=1&amp;vcp=1&amp;pid=86840e6d5&amp;color=0,0,0&amp;vpa=120&amp;vtp=1&amp;vaab=1&amp;bbb=1"/>
          <p:cNvSpPr/>
          <p:nvPr/>
        </p:nvSpPr>
        <p:spPr>
          <a:xfrm>
            <a:off x="1794414" y="5027866"/>
            <a:ext cx="16779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expensive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  <p:bldP spid="10" grpId="0" build="p" animBg="1"/>
      <p:bldP spid="11" grpId="0" build="p" animBg="1"/>
      <p:bldP spid="12" grpId="0" build="p" animBg="1"/>
      <p:bldP spid="14" grpId="0" build="p" animBg="1"/>
      <p:bldP spid="15" grpId="0" build="p" animBg="1"/>
      <p:bldP spid="16" grpId="0" build="p" animBg="1"/>
      <p:bldP spid="17" grpId="0" build="p" animBg="1"/>
      <p:bldP spid="18" grpId="0" build="p" animBg="1"/>
      <p:bldP spid="19" grpId="0" build="p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80_1#c15266a8a?vaa=1&amp;vcp=1&amp;pid=86840e6d5&amp;color=0,0,0&amp;vtp=1&amp;vaab=1&amp;bt=1&amp;bbb=1&amp;hb=1"/>
          <p:cNvSpPr/>
          <p:nvPr/>
        </p:nvSpPr>
        <p:spPr>
          <a:xfrm>
            <a:off x="539496" y="1884394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However,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cost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train．（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P28）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然而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它不像坐火车那样花那么多钱。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fly.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fastest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 _______ 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．（P28）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你可以坐飞机。这是最快的也是第二便宜的。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 _____ 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！（P28）我希望这对你有帮助！</a:t>
            </a:r>
            <a:endParaRPr lang="en-US" altLang="zh-CN" sz="2800" dirty="0"/>
          </a:p>
        </p:txBody>
      </p:sp>
      <p:sp>
        <p:nvSpPr>
          <p:cNvPr id="3" name="QB_7_AN.1_1#c15266a8a.blank?vaa=1&amp;vcp=1&amp;pid=86840e6d5&amp;color=0,0,0&amp;vpa=121&amp;vtp=1&amp;vaab=1&amp;bbb=1"/>
          <p:cNvSpPr/>
          <p:nvPr/>
        </p:nvSpPr>
        <p:spPr>
          <a:xfrm>
            <a:off x="4807554" y="1853914"/>
            <a:ext cx="5540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</a:t>
            </a:r>
            <a:endParaRPr lang="en-US" altLang="zh-CN" sz="2800" dirty="0"/>
          </a:p>
        </p:txBody>
      </p:sp>
      <p:sp>
        <p:nvSpPr>
          <p:cNvPr id="4" name="QB_7_AN.2_1#c15266a8a.blank?vaa=1&amp;vcp=1&amp;pid=86840e6d5&amp;color=0,0,0&amp;vpa=122&amp;vtp=1&amp;vaab=1&amp;bbb=1"/>
          <p:cNvSpPr/>
          <p:nvPr/>
        </p:nvSpPr>
        <p:spPr>
          <a:xfrm>
            <a:off x="5531454" y="1853914"/>
            <a:ext cx="10477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much</a:t>
            </a:r>
            <a:endParaRPr lang="en-US" altLang="zh-CN" sz="2800" dirty="0"/>
          </a:p>
        </p:txBody>
      </p:sp>
      <p:sp>
        <p:nvSpPr>
          <p:cNvPr id="5" name="QB_7_AN.3_1#c15266a8a.blank?vaa=1&amp;vcp=1&amp;pid=86840e6d5&amp;color=0,0,0&amp;vpa=123&amp;vtp=1&amp;vaab=1&amp;bbb=1"/>
          <p:cNvSpPr/>
          <p:nvPr/>
        </p:nvSpPr>
        <p:spPr>
          <a:xfrm>
            <a:off x="6763354" y="1853914"/>
            <a:ext cx="5540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</a:t>
            </a:r>
            <a:endParaRPr lang="en-US" altLang="zh-CN" sz="2800" dirty="0"/>
          </a:p>
        </p:txBody>
      </p:sp>
      <p:sp>
        <p:nvSpPr>
          <p:cNvPr id="7" name="QB_7_AN.5_1#c15266a8a.blank?vaa=1&amp;vcp=1&amp;pid=86840e6d5&amp;color=0,0,0&amp;vpa=124&amp;vtp=1&amp;vaab=1&amp;bbb=1"/>
          <p:cNvSpPr/>
          <p:nvPr/>
        </p:nvSpPr>
        <p:spPr>
          <a:xfrm>
            <a:off x="6037802" y="3149314"/>
            <a:ext cx="6921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endParaRPr lang="en-US" altLang="zh-CN" sz="2800" dirty="0"/>
          </a:p>
        </p:txBody>
      </p:sp>
      <p:sp>
        <p:nvSpPr>
          <p:cNvPr id="8" name="QB_7_AN.4_1#c15266a8a.blank?vaa=1&amp;vcp=1&amp;pid=86840e6d5&amp;color=0,0,0&amp;vpa=125&amp;vtp=1&amp;vaab=1&amp;bbb=1"/>
          <p:cNvSpPr/>
          <p:nvPr/>
        </p:nvSpPr>
        <p:spPr>
          <a:xfrm>
            <a:off x="6926803" y="3149314"/>
            <a:ext cx="12446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second</a:t>
            </a:r>
            <a:endParaRPr lang="en-US" altLang="zh-CN" sz="2800" dirty="0"/>
          </a:p>
        </p:txBody>
      </p:sp>
      <p:sp>
        <p:nvSpPr>
          <p:cNvPr id="9" name="QB_7_AN.6_1#c15266a8a.blank?vaa=1&amp;vcp=1&amp;pid=86840e6d5&amp;color=0,0,0&amp;vpa=126&amp;vtp=1&amp;vaab=1&amp;bbb=1"/>
          <p:cNvSpPr/>
          <p:nvPr/>
        </p:nvSpPr>
        <p:spPr>
          <a:xfrm>
            <a:off x="8400003" y="3136614"/>
            <a:ext cx="14795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cheapest</a:t>
            </a:r>
            <a:endParaRPr lang="en-US" altLang="zh-CN" sz="2800" dirty="0"/>
          </a:p>
        </p:txBody>
      </p:sp>
      <p:sp>
        <p:nvSpPr>
          <p:cNvPr id="11" name="QB_7_AN.189_1#c15266a8a.blank?vaa=1&amp;vcp=1&amp;pid=86840e6d5&amp;color=0,0,0&amp;vpa=127&amp;vtp=1&amp;vaab=1&amp;bbb=1"/>
          <p:cNvSpPr/>
          <p:nvPr/>
        </p:nvSpPr>
        <p:spPr>
          <a:xfrm>
            <a:off x="1303878" y="4411059"/>
            <a:ext cx="9493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hope</a:t>
            </a:r>
            <a:endParaRPr lang="en-US" altLang="zh-CN" sz="2800" dirty="0"/>
          </a:p>
        </p:txBody>
      </p:sp>
      <p:sp>
        <p:nvSpPr>
          <p:cNvPr id="12" name="QB_7_AN.190_1#c15266a8a.blank?vaa=1&amp;vcp=1&amp;pid=86840e6d5&amp;color=0,0,0&amp;vpa=128&amp;vtp=1&amp;vaab=1&amp;bbb=1"/>
          <p:cNvSpPr/>
          <p:nvPr/>
        </p:nvSpPr>
        <p:spPr>
          <a:xfrm>
            <a:off x="2548478" y="4423759"/>
            <a:ext cx="7715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this</a:t>
            </a:r>
            <a:endParaRPr lang="en-US" altLang="zh-CN" sz="2800" dirty="0"/>
          </a:p>
        </p:txBody>
      </p:sp>
      <p:sp>
        <p:nvSpPr>
          <p:cNvPr id="13" name="QB_7_AN.191_1#c15266a8a.blank?vaa=1&amp;vcp=1&amp;pid=86840e6d5&amp;color=0,0,0&amp;vpa=129&amp;vtp=1&amp;vaab=1&amp;bbb=1"/>
          <p:cNvSpPr/>
          <p:nvPr/>
        </p:nvSpPr>
        <p:spPr>
          <a:xfrm>
            <a:off x="3589877" y="4411059"/>
            <a:ext cx="10080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helps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7" grpId="0" build="p" animBg="1"/>
      <p:bldP spid="8" grpId="0" build="p" animBg="1"/>
      <p:bldP spid="9" grpId="0" build="p" animBg="1"/>
      <p:bldP spid="11" grpId="0" build="p" animBg="1"/>
      <p:bldP spid="12" grpId="0" build="p" animBg="1"/>
      <p:bldP spid="13" grpId="0" build="p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680d443ce.fixed?vcp=1&amp;pid=cc1c5ddd7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第9讲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Modules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3~4</a:t>
            </a:r>
            <a:endParaRPr lang="en-US" altLang="zh-CN" sz="4000" dirty="0"/>
          </a:p>
        </p:txBody>
      </p:sp>
      <p:sp>
        <p:nvSpPr>
          <p:cNvPr id="3" name="C_4_BD#680d443ce.fixed?vcp=1&amp;pid=cc1c5ddd7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考点聚焦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2352266b6?vcp=1&amp;pid=680d443ce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考点1</a:t>
            </a:r>
            <a:r>
              <a:rPr lang="en-US" altLang="zh-CN" sz="3000" b="1" i="0" dirty="0">
                <a:solidFill>
                  <a:srgbClr val="EC75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形容词、副词的最高级</a:t>
            </a:r>
            <a:endParaRPr lang="en-US" altLang="zh-CN" sz="3000" dirty="0"/>
          </a:p>
        </p:txBody>
      </p:sp>
      <p:sp>
        <p:nvSpPr>
          <p:cNvPr id="3" name="P_6_BD#f98a90239?vcp=1&amp;pid=2352266b6&amp;color=0,0,0&amp;vtp=1&amp;vaab=1&amp;bbb=1"/>
          <p:cNvSpPr/>
          <p:nvPr/>
        </p:nvSpPr>
        <p:spPr>
          <a:xfrm>
            <a:off x="539496" y="121591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（详见“形容词和副词”一讲）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c2a3f4d23?vcp=1&amp;pid=680d443ce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考点2</a:t>
            </a:r>
            <a:r>
              <a:rPr lang="en-US" altLang="zh-CN" sz="3000" b="1" i="0" dirty="0">
                <a:solidFill>
                  <a:srgbClr val="EC75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mind的用法</a:t>
            </a:r>
            <a:endParaRPr lang="en-US" altLang="zh-CN" sz="3000" dirty="0"/>
          </a:p>
        </p:txBody>
      </p:sp>
      <p:sp>
        <p:nvSpPr>
          <p:cNvPr id="3" name="P_6_BD#d257267c9?sp=1&amp;vcp=1&amp;pid=c2a3f4d23&amp;color=0,0,0&amp;vtp=1&amp;vaab=1&amp;bbb=1&amp;hb=1"/>
          <p:cNvSpPr/>
          <p:nvPr/>
        </p:nvSpPr>
        <p:spPr>
          <a:xfrm>
            <a:off x="539496" y="1211244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1.mind用作名词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mind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用作名词时，意为“思想；想法；头脑；智力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”。常见的含名词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mind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的短语：change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one’s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“改变主意”，make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one’s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“下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定决心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”，set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one’s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（do）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“专注于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……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”，keep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“记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在心里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”，come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one’s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“计上心来”。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d257267c9?sp=1&amp;vcp=1&amp;pid=c2a3f4d23&amp;color=0,0,0&amp;vtp=1&amp;vaab=1&amp;bt=1&amp;bbb=1&amp;hb=1"/>
          <p:cNvSpPr/>
          <p:nvPr/>
        </p:nvSpPr>
        <p:spPr>
          <a:xfrm>
            <a:off x="539496" y="1206214"/>
            <a:ext cx="11109960" cy="44398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2.mind用作动词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mind用作动词时，意为“介意；反对”，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常用来表示委婉、客气的请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求。含动词mind的常见句式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（1）“Would/Do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mind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doing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？”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意为“做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你介意吗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？”。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例如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Would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mind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closing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door？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你介意关上门吗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？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d257267c9?sp=1&amp;vcp=1&amp;pid=c2a3f4d23&amp;color=0,0,0&amp;vtp=1&amp;vaab=1&amp;bt=1&amp;bbb=1&amp;hb=1"/>
          <p:cNvSpPr/>
          <p:nvPr/>
        </p:nvSpPr>
        <p:spPr>
          <a:xfrm>
            <a:off x="539496" y="1846294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（2）“Would/Do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mind+one’s+doing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？”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意为“某人做某事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你介意吗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？”。例如：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closing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window？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=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close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window？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我把窗户关上，你介意吗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？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d257267c9?sp=1&amp;vcp=1&amp;pid=c2a3f4d23&amp;color=0,0,0&amp;vtp=1&amp;vaab=1&amp;bt=1&amp;bbb=1&amp;hb=1"/>
          <p:cNvSpPr/>
          <p:nvPr/>
        </p:nvSpPr>
        <p:spPr>
          <a:xfrm>
            <a:off x="539496" y="1193514"/>
            <a:ext cx="11109960" cy="44398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（3）在回答上述类型的问题时，必须注意英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、汉两种语言之间的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差异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表示不反对或不介意时常用以下句式：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please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不介意，请便。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Certainly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not.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当然可以。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course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not.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当然可以。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ahead.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完全可以。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d257267c9?vcp=1&amp;pid=c2a3f4d23&amp;color=0,0,0&amp;vtp=1&amp;vaab=1&amp;bt=1&amp;bbb=1"/>
          <p:cNvSpPr/>
          <p:nvPr/>
        </p:nvSpPr>
        <p:spPr>
          <a:xfrm>
            <a:off x="539496" y="1839944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例如：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Would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taking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seat？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你介意我坐在这吗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？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No，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please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/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Certainly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not.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不介意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，请便。/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当然不介意。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d257267c9?vcp=1&amp;pid=c2a3f4d23&amp;color=0,0,0&amp;vtp=1&amp;vaab=1&amp;bt=1&amp;bbb=1&amp;hb=1"/>
          <p:cNvSpPr/>
          <p:nvPr/>
        </p:nvSpPr>
        <p:spPr>
          <a:xfrm>
            <a:off x="539496" y="879824"/>
            <a:ext cx="11109960" cy="5087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如果不同意或不赞成某人做某事，就不要说“Yes，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mind.”，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应说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“Sorry/I’m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sorry.”或“I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wish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wouldn’t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.”，然后再陈述拒绝或反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对的理由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。例如：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Would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turning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light？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我把灯关掉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，你介意吗？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I’m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sorry.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haven’t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finished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work.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=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wish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wouldn’t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haven’t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finished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work.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对不起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，我还没有完成我的工作。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f1d05404b.fixed?vcp=1&amp;pid=cc1c5ddd7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第9讲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Modules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3~4</a:t>
            </a:r>
            <a:endParaRPr lang="en-US" altLang="zh-CN" sz="4000" dirty="0"/>
          </a:p>
        </p:txBody>
      </p:sp>
      <p:sp>
        <p:nvSpPr>
          <p:cNvPr id="3" name="C_4_BD#f1d05404b.fixed?vcp=1&amp;pid=cc1c5ddd7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知识建构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694f93454?vcp=1&amp;pid=c2a3f4d23&amp;color=236,117,163&amp;vtp=1&amp;vaab=1&amp;bt=1&amp;bbb=1"/>
          <p:cNvSpPr/>
          <p:nvPr/>
        </p:nvSpPr>
        <p:spPr>
          <a:xfrm>
            <a:off x="539496" y="381752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考点精练</a:t>
            </a:r>
            <a:endParaRPr lang="en-US" altLang="zh-CN" sz="3000" dirty="0"/>
          </a:p>
        </p:txBody>
      </p:sp>
      <p:sp>
        <p:nvSpPr>
          <p:cNvPr id="3" name="QC_7_BD.192_1#dbce4303e?sp=1&amp;vaa=1&amp;vcp=1&amp;pid=694f93454&amp;color=0,0,0&amp;vtp=1&amp;vaab=1&amp;bbb=1"/>
          <p:cNvSpPr/>
          <p:nvPr/>
        </p:nvSpPr>
        <p:spPr>
          <a:xfrm>
            <a:off x="539496" y="827580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—Would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sitting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chair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beside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empty.(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7_AN.193_1#dbce4303e.bracket?vaa=1&amp;vcp=1&amp;pid=694f93454&amp;color=0,0,0&amp;vpa=130&amp;vtp=1&amp;vaab=1"/>
          <p:cNvSpPr/>
          <p:nvPr/>
        </p:nvSpPr>
        <p:spPr>
          <a:xfrm>
            <a:off x="4447255" y="1461945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7_BD.192_2#dbce4303e.choices?vaa=1&amp;vcp=1&amp;pid=694f93454&amp;color=0,0,0&amp;vtp=1&amp;vaab=1&amp;bbb=1"/>
          <p:cNvSpPr/>
          <p:nvPr/>
        </p:nvSpPr>
        <p:spPr>
          <a:xfrm>
            <a:off x="539496" y="210456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415030" algn="l"/>
                <a:tab pos="732599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Certainly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not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.You’d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better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not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.It’s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easy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endParaRPr lang="en-US" altLang="zh-CN" sz="2800" dirty="0"/>
          </a:p>
        </p:txBody>
      </p:sp>
      <p:sp>
        <p:nvSpPr>
          <p:cNvPr id="6" name="QC_7_BD.194_1#536565371?sp=1&amp;vaa=1&amp;vcp=1&amp;pid=694f93454&amp;color=0,0,0&amp;mp=1&amp;vtp=1&amp;vaab=1&amp;bt=1&amp;bbb=1&amp;hb=1">
            <a:extLst>
              <a:ext uri="{FF2B5EF4-FFF2-40B4-BE49-F238E27FC236}">
                <a16:creationId xmlns:a16="http://schemas.microsoft.com/office/drawing/2014/main" id="{5B5C4D69-298C-9F44-0627-0B4CAA47E0C5}"/>
              </a:ext>
            </a:extLst>
          </p:cNvPr>
          <p:cNvSpPr/>
          <p:nvPr/>
        </p:nvSpPr>
        <p:spPr>
          <a:xfrm>
            <a:off x="539496" y="2656480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—Excuse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Would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opening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window?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feel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very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hot.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—No,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all.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7" name="QC_7_AN.1_1#536565371.bracket?vaa=1&amp;vcp=1&amp;pid=694f93454&amp;color=0,0,0&amp;mp=1&amp;vpa=131&amp;vtp=1&amp;vaab=1">
            <a:extLst>
              <a:ext uri="{FF2B5EF4-FFF2-40B4-BE49-F238E27FC236}">
                <a16:creationId xmlns:a16="http://schemas.microsoft.com/office/drawing/2014/main" id="{655F1717-AE69-B073-E9B7-CA8DD9C0E30A}"/>
              </a:ext>
            </a:extLst>
          </p:cNvPr>
          <p:cNvSpPr/>
          <p:nvPr/>
        </p:nvSpPr>
        <p:spPr>
          <a:xfrm>
            <a:off x="3559715" y="3938545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8" name="QC_7_BD.194_2#536565371.choices?vaa=1&amp;vcp=1&amp;pid=694f93454&amp;color=0,0,0&amp;vtp=1&amp;vaab=1&amp;bbb=1">
            <a:extLst>
              <a:ext uri="{FF2B5EF4-FFF2-40B4-BE49-F238E27FC236}">
                <a16:creationId xmlns:a16="http://schemas.microsoft.com/office/drawing/2014/main" id="{B18A3319-19F0-08E4-BA41-53F27C50C275}"/>
              </a:ext>
            </a:extLst>
          </p:cNvPr>
          <p:cNvSpPr/>
          <p:nvPr/>
        </p:nvSpPr>
        <p:spPr>
          <a:xfrm>
            <a:off x="539496" y="457697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576320" algn="l"/>
                <a:tab pos="74574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.I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B.my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.me</a:t>
            </a:r>
            <a:endParaRPr lang="en-US" altLang="zh-CN" sz="2800" dirty="0"/>
          </a:p>
        </p:txBody>
      </p:sp>
      <p:sp>
        <p:nvSpPr>
          <p:cNvPr id="9" name="QB_7_BD.196_1#f9baf14e6?vaa=1&amp;vcp=1&amp;pid=694f93454&amp;color=0,0,0&amp;vtp=1&amp;vaab=1&amp;bbb=1&amp;hb=1">
            <a:extLst>
              <a:ext uri="{FF2B5EF4-FFF2-40B4-BE49-F238E27FC236}">
                <a16:creationId xmlns:a16="http://schemas.microsoft.com/office/drawing/2014/main" id="{BD36D290-0857-9004-504E-087EF571866C}"/>
              </a:ext>
            </a:extLst>
          </p:cNvPr>
          <p:cNvSpPr/>
          <p:nvPr/>
        </p:nvSpPr>
        <p:spPr>
          <a:xfrm>
            <a:off x="539496" y="5206449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playing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chess.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Would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mind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turn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down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music?</a:t>
            </a:r>
            <a:endParaRPr lang="en-US" altLang="zh-CN" sz="2800" dirty="0"/>
          </a:p>
        </p:txBody>
      </p:sp>
      <p:sp>
        <p:nvSpPr>
          <p:cNvPr id="10" name="QB_7_AN.197_1#f9baf14e6.blank?vaa=1&amp;vcp=1&amp;pid=694f93454&amp;color=0,0,0&amp;vpa=132&amp;vtp=1&amp;vaab=1&amp;bbb=1">
            <a:extLst>
              <a:ext uri="{FF2B5EF4-FFF2-40B4-BE49-F238E27FC236}">
                <a16:creationId xmlns:a16="http://schemas.microsoft.com/office/drawing/2014/main" id="{57B0629C-DCBE-6BB0-91CB-E7F19A5ED6D7}"/>
              </a:ext>
            </a:extLst>
          </p:cNvPr>
          <p:cNvSpPr/>
          <p:nvPr/>
        </p:nvSpPr>
        <p:spPr>
          <a:xfrm>
            <a:off x="8617617" y="5163269"/>
            <a:ext cx="128587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turning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  <p:bldP spid="10" grpId="0" build="p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d82033dd5?vcp=1&amp;pid=680d443ce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考点3</a:t>
            </a:r>
            <a:r>
              <a:rPr lang="en-US" altLang="zh-CN" sz="3000" b="1" i="0" dirty="0">
                <a:solidFill>
                  <a:srgbClr val="EC75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常见交通方式的表达方法</a:t>
            </a:r>
            <a:endParaRPr lang="en-US" altLang="zh-CN" sz="3000" dirty="0"/>
          </a:p>
        </p:txBody>
      </p:sp>
      <p:sp>
        <p:nvSpPr>
          <p:cNvPr id="3" name="P_6_BD#b314d52bc?vcp=1&amp;pid=d82033dd5&amp;color=0,0,0&amp;vtp=1&amp;vaab=1&amp;bbb=1&amp;hb=1"/>
          <p:cNvSpPr/>
          <p:nvPr/>
        </p:nvSpPr>
        <p:spPr>
          <a:xfrm>
            <a:off x="539496" y="1211244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介词in，on和by都可以与表示交通工具的名词搭配，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表示交通方式，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但其用法各不相同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</a:t>
            </a:r>
            <a:endParaRPr lang="en-US" altLang="zh-CN" sz="2800" dirty="0"/>
          </a:p>
        </p:txBody>
      </p:sp>
      <p:graphicFrame>
        <p:nvGraphicFramePr>
          <p:cNvPr id="33" name="P_6_BD#b314d52bc?colgroup=3,14,11&amp;vcp=1&amp;pid=d82033dd5&amp;color=0,0,0&amp;vtp=1&amp;vaab=1&amp;bbb=1&amp;hb=1"/>
          <p:cNvGraphicFramePr>
            <a:graphicFrameLocks noGrp="1"/>
          </p:cNvGraphicFramePr>
          <p:nvPr/>
        </p:nvGraphicFramePr>
        <p:xfrm>
          <a:off x="539496" y="2549951"/>
          <a:ext cx="11073384" cy="2782952"/>
        </p:xfrm>
        <a:graphic>
          <a:graphicData uri="http://schemas.openxmlformats.org/drawingml/2006/table">
            <a:tbl>
              <a:tblPr/>
              <a:tblGrid>
                <a:gridCol w="159105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309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1513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考点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意义及用法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示例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43392"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by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+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交通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工具名词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表示乘坐交通工具的方式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此时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交通工具的名词只能用单数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不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能用复数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也不能被冠词或物主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代词等限定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bike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骑自行车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by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bus／taxi／train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／ship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／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plane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乘公共汽车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／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出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租车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／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火车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／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轮船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／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飞机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" name="P_6_BD#b314d52bc?colgroup=4,12,12&amp;vcp=1&amp;pid=d82033dd5&amp;color=0,0,0&amp;vtp=1&amp;vaab=1&amp;bt=1&amp;bbb=1&amp;hb=1"/>
          <p:cNvGraphicFramePr>
            <a:graphicFrameLocks noGrp="1"/>
          </p:cNvGraphicFramePr>
          <p:nvPr/>
        </p:nvGraphicFramePr>
        <p:xfrm>
          <a:off x="539496" y="1835562"/>
          <a:ext cx="11082528" cy="3891472"/>
        </p:xfrm>
        <a:graphic>
          <a:graphicData uri="http://schemas.openxmlformats.org/drawingml/2006/table">
            <a:tbl>
              <a:tblPr/>
              <a:tblGrid>
                <a:gridCol w="19476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6268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0799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考点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意义及用法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示例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by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+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交通路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线的位置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表示交通方式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land／water／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sea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从陆路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／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水路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／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海路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air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乘飞机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30692"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in（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on）+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限定词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+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交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通工具名词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表示乘坐交通工具的方式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此时交通工具名词前必须有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冠词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名词所有格或形容词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性物主代词等限定词修饰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father’s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car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乘坐他爸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爸的汽车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in/on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ship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乘船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6_BD#b314d52bc?colgroup=4,12,12&amp;vcp=1&amp;pid=d82033dd5&amp;color=0,0,0&amp;vtp=1&amp;vaab=1&amp;bt=1&amp;bbb=1"/>
          <p:cNvSpPr txBox="1"/>
          <p:nvPr/>
        </p:nvSpPr>
        <p:spPr>
          <a:xfrm>
            <a:off x="10903879" y="112715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" name="P_6_BD#b314d52bc?colgroup=6,7,14&amp;vcp=1&amp;pid=d82033dd5&amp;color=0,0,0&amp;vtp=1&amp;vaab=1&amp;bt=1&amp;bbb=1&amp;hb=1"/>
          <p:cNvGraphicFramePr>
            <a:graphicFrameLocks noGrp="1"/>
          </p:cNvGraphicFramePr>
          <p:nvPr/>
        </p:nvGraphicFramePr>
        <p:xfrm>
          <a:off x="539496" y="2112454"/>
          <a:ext cx="11082528" cy="3337688"/>
        </p:xfrm>
        <a:graphic>
          <a:graphicData uri="http://schemas.openxmlformats.org/drawingml/2006/table">
            <a:tbl>
              <a:tblPr/>
              <a:tblGrid>
                <a:gridCol w="26700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626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44982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考点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意义及用法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示例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98128"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take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a（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the）+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交通工具名词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表示乘坐交通工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具的方式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此时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交通工具名词前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要有冠词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take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bus／a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train／a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ship／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plane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乘公共汽车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／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火车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／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轮船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／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飞机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注意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：“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骑自行车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要用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ride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bike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来表示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6_BD#b314d52bc?colgroup=6,7,14&amp;vcp=1&amp;pid=d82033dd5&amp;color=0,0,0&amp;vtp=1&amp;vaab=1&amp;bt=1&amp;bbb=1"/>
          <p:cNvSpPr txBox="1"/>
          <p:nvPr/>
        </p:nvSpPr>
        <p:spPr>
          <a:xfrm>
            <a:off x="10903879" y="140404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6" name="P_6_BD#b314d52bc?colgroup=8,5,15&amp;vcp=1&amp;pid=d82033dd5&amp;color=0,0,0&amp;vtp=1&amp;vaab=1&amp;bt=1&amp;bbb=1&amp;hb=1"/>
          <p:cNvGraphicFramePr>
            <a:graphicFrameLocks noGrp="1"/>
          </p:cNvGraphicFramePr>
          <p:nvPr/>
        </p:nvGraphicFramePr>
        <p:xfrm>
          <a:off x="539496" y="2667190"/>
          <a:ext cx="11082528" cy="2228216"/>
        </p:xfrm>
        <a:graphic>
          <a:graphicData uri="http://schemas.openxmlformats.org/drawingml/2006/table">
            <a:tbl>
              <a:tblPr/>
              <a:tblGrid>
                <a:gridCol w="31546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768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65099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考点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意义及用法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示例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88656"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（1）go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+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某地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+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foot</a:t>
                      </a:r>
                      <a:endParaRPr lang="en-US" altLang="zh-CN" sz="1200" dirty="0"/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2）walk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to+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某地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表示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“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步行去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某地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goes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school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foot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every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day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.=He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walks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school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every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day.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他每天步行去上学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6_BD#b314d52bc?colgroup=8,5,15&amp;vcp=1&amp;pid=d82033dd5&amp;color=0,0,0&amp;vtp=1&amp;vaab=1&amp;bt=1&amp;bbb=1"/>
          <p:cNvSpPr txBox="1"/>
          <p:nvPr/>
        </p:nvSpPr>
        <p:spPr>
          <a:xfrm>
            <a:off x="10903879" y="195878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1babd2d4f?vcp=1&amp;pid=d82033dd5&amp;color=236,117,163&amp;mp=1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考点精练</a:t>
            </a:r>
            <a:endParaRPr lang="en-US" altLang="zh-CN" sz="3000" dirty="0"/>
          </a:p>
        </p:txBody>
      </p:sp>
      <p:sp>
        <p:nvSpPr>
          <p:cNvPr id="3" name="QC_7_BD.198_1#dcfafcf2d?sp=1&amp;vaa=1&amp;vcp=1&amp;pid=1babd2d4f&amp;color=0,0,0&amp;vtp=1&amp;vaab=1&amp;bbb=1"/>
          <p:cNvSpPr/>
          <p:nvPr/>
        </p:nvSpPr>
        <p:spPr>
          <a:xfrm>
            <a:off x="539496" y="1211244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father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usually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work?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foot.(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7_AN.1_1#dcfafcf2d.bracket?vaa=1&amp;vcp=1&amp;pid=1babd2d4f&amp;color=0,0,0&amp;vpa=133&amp;vtp=1&amp;vaab=1"/>
          <p:cNvSpPr/>
          <p:nvPr/>
        </p:nvSpPr>
        <p:spPr>
          <a:xfrm>
            <a:off x="2446878" y="1845609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7_BD.198_2#dcfafcf2d.choices?vaa=1&amp;vcp=1&amp;pid=1babd2d4f&amp;color=0,0,0&amp;vtp=1&amp;vaab=1&amp;bbb=1"/>
          <p:cNvSpPr/>
          <p:nvPr/>
        </p:nvSpPr>
        <p:spPr>
          <a:xfrm>
            <a:off x="539496" y="248822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677920" algn="l"/>
                <a:tab pos="74066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.How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B.What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.Where</a:t>
            </a:r>
            <a:endParaRPr lang="en-US" altLang="zh-CN" sz="2800" dirty="0"/>
          </a:p>
        </p:txBody>
      </p:sp>
      <p:sp>
        <p:nvSpPr>
          <p:cNvPr id="6" name="QC_7_BD.200_1#ce56191a3?vaa=1&amp;vcp=1&amp;pid=1babd2d4f&amp;color=0,0,0&amp;vtp=1&amp;vaab=1&amp;bbb=1&amp;hb=1"/>
          <p:cNvSpPr/>
          <p:nvPr/>
        </p:nvSpPr>
        <p:spPr>
          <a:xfrm>
            <a:off x="539496" y="3117704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school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little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here,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get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every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day.(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7" name="QC_7_AN.2_1#ce56191a3.bracket?vaa=1&amp;vcp=1&amp;pid=1babd2d4f&amp;color=0,0,0&amp;vpa=134&amp;vtp=1&amp;vaab=1"/>
          <p:cNvSpPr/>
          <p:nvPr/>
        </p:nvSpPr>
        <p:spPr>
          <a:xfrm>
            <a:off x="2361851" y="3752069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8" name="QC_7_BD.200_2#ce56191a3.choices?vaa=1&amp;vcp=1&amp;pid=1babd2d4f&amp;color=0,0,0&amp;vtp=1&amp;vaab=1&amp;bbb=1"/>
          <p:cNvSpPr/>
          <p:nvPr/>
        </p:nvSpPr>
        <p:spPr>
          <a:xfrm>
            <a:off x="539496" y="438687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830320" algn="l"/>
                <a:tab pos="75209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.by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B.at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.on</a:t>
            </a:r>
            <a:endParaRPr lang="en-US" altLang="zh-CN" sz="2800" dirty="0"/>
          </a:p>
        </p:txBody>
      </p:sp>
      <p:sp>
        <p:nvSpPr>
          <p:cNvPr id="9" name="QB_7_BD.202_1#24194dcb7?vaa=1&amp;vcp=1&amp;pid=1babd2d4f&amp;color=0,0,0&amp;vtp=1&amp;vaab=1&amp;bbb=1&amp;hb=1"/>
          <p:cNvSpPr/>
          <p:nvPr/>
        </p:nvSpPr>
        <p:spPr>
          <a:xfrm>
            <a:off x="539496" y="5016354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Nanning,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choose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乘坐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underground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work.</a:t>
            </a:r>
            <a:endParaRPr lang="en-US" altLang="zh-CN" sz="2800" dirty="0"/>
          </a:p>
        </p:txBody>
      </p:sp>
      <p:sp>
        <p:nvSpPr>
          <p:cNvPr id="10" name="QB_7_AN.203_1#24194dcb7.blank?vaa=1&amp;vcp=1&amp;pid=1babd2d4f&amp;color=0,0,0&amp;vpa=135&amp;vtp=1&amp;vaab=1&amp;bbb=1"/>
          <p:cNvSpPr/>
          <p:nvPr/>
        </p:nvSpPr>
        <p:spPr>
          <a:xfrm>
            <a:off x="8854028" y="4985874"/>
            <a:ext cx="8493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take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  <p:bldP spid="10" grpId="0" build="p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225c10b73?vcp=1&amp;pid=680d443ce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考点4</a:t>
            </a:r>
            <a:r>
              <a:rPr lang="en-US" altLang="zh-CN" sz="3000" b="1" i="0" dirty="0">
                <a:solidFill>
                  <a:srgbClr val="EC75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</a:t>
            </a: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辨析except与besides</a:t>
            </a:r>
            <a:endParaRPr lang="en-US" altLang="zh-CN" sz="3000" dirty="0"/>
          </a:p>
        </p:txBody>
      </p:sp>
      <p:graphicFrame>
        <p:nvGraphicFramePr>
          <p:cNvPr id="38" name="P_6_BD#1aaf04ca0?colgroup=3,10,15&amp;vcp=1&amp;pid=225c10b73&amp;color=0,0,0&amp;vtp=1&amp;vaab=1&amp;bbb=1&amp;hb=1"/>
          <p:cNvGraphicFramePr>
            <a:graphicFrameLocks noGrp="1"/>
          </p:cNvGraphicFramePr>
          <p:nvPr/>
        </p:nvGraphicFramePr>
        <p:xfrm>
          <a:off x="539496" y="1272966"/>
          <a:ext cx="11082528" cy="5000944"/>
        </p:xfrm>
        <a:graphic>
          <a:graphicData uri="http://schemas.openxmlformats.org/drawingml/2006/table">
            <a:tbl>
              <a:tblPr/>
              <a:tblGrid>
                <a:gridCol w="12801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136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88873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考点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意义及用法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例句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0692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except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意为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除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……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之外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”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指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从整体中排除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不包含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所除部分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all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handed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your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homework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except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Lily.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除了莉莉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你们都上交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了家庭作业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莉莉没交家庭作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30692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besides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意为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除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……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之外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”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指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除去所指部分外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还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有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……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所除部分也包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含在内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all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here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besides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David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除了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戴维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在这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我们也都在这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db9768a30?vcp=1&amp;pid=225c10b73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考点精练</a:t>
            </a:r>
            <a:endParaRPr lang="en-US" altLang="zh-CN" sz="3000" dirty="0"/>
          </a:p>
        </p:txBody>
      </p:sp>
      <p:sp>
        <p:nvSpPr>
          <p:cNvPr id="3" name="QB_7_BD.204_1#bf0e53287?vaa=1&amp;vcp=1&amp;pid=db9768a30&amp;color=0,0,0&amp;vtp=1&amp;vaab=1&amp;bbb=1&amp;hb=1"/>
          <p:cNvSpPr/>
          <p:nvPr/>
        </p:nvSpPr>
        <p:spPr>
          <a:xfrm>
            <a:off x="539496" y="1211244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attended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meeting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time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除了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……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Jim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because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didn’t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feel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very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today.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breakfast,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eat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fruits,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bread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（除了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yogurt.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good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health.</a:t>
            </a:r>
            <a:endParaRPr lang="en-US" altLang="zh-CN" sz="2800" dirty="0"/>
          </a:p>
        </p:txBody>
      </p:sp>
      <p:sp>
        <p:nvSpPr>
          <p:cNvPr id="4" name="QB_7_AN.1_1#bf0e53287.blank?vaa=1&amp;vcp=1&amp;pid=db9768a30&amp;color=0,0,0&amp;vpa=136&amp;vtp=1&amp;vaab=1&amp;bbb=1"/>
          <p:cNvSpPr/>
          <p:nvPr/>
        </p:nvSpPr>
        <p:spPr>
          <a:xfrm>
            <a:off x="6630067" y="1168064"/>
            <a:ext cx="118427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except</a:t>
            </a:r>
            <a:endParaRPr lang="en-US" altLang="zh-CN" sz="2800" dirty="0"/>
          </a:p>
        </p:txBody>
      </p:sp>
      <p:sp>
        <p:nvSpPr>
          <p:cNvPr id="6" name="QB_7_AN.207_1#bf0e53287.blank?vaa=1&amp;vcp=1&amp;pid=db9768a30&amp;color=0,0,0&amp;vpa=137&amp;vtp=1&amp;vaab=1&amp;bbb=1"/>
          <p:cNvSpPr/>
          <p:nvPr/>
        </p:nvSpPr>
        <p:spPr>
          <a:xfrm>
            <a:off x="7834853" y="2476164"/>
            <a:ext cx="13033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besides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40c24dcd1.fixed?vcp=1&amp;pid=cc1c5ddd7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第9讲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Modules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3~4</a:t>
            </a:r>
            <a:endParaRPr lang="en-US" altLang="zh-CN" sz="4000" dirty="0"/>
          </a:p>
        </p:txBody>
      </p:sp>
      <p:sp>
        <p:nvSpPr>
          <p:cNvPr id="3" name="C_4_BD#40c24dcd1.fixed?vcp=1&amp;pid=cc1c5ddd7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写作指导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82a0442bd?vcp=1&amp;pid=40c24dcd1&amp;color=0,0,0&amp;vtp=1&amp;vaab=1&amp;bt=1&amp;bbb=1&amp;hb=1"/>
          <p:cNvSpPr/>
          <p:nvPr/>
        </p:nvSpPr>
        <p:spPr>
          <a:xfrm>
            <a:off x="539496" y="1858994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谈论出行方式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选择出行方式是我们常见的一种生活场景，学会对比不同出行方式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的优劣是我们必备的技能之一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此类文章通常要用到比较级和最高级，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从花费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、时间、舒适度、有趣度，对环境、交通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、身体等方面的影响等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角度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，分段阐述每种交通方式的优点和缺点。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5_BD#1c5cb902e?vcp=1&amp;pid=f1d05404b&amp;color=0,0,0&amp;tib=255,255,255&amp;vtp=1&amp;vaab=1&amp;bt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7784" y="1984248"/>
            <a:ext cx="11064240" cy="2889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8398e409f?vcp=1&amp;pid=40c24dcd1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常用句型</a:t>
            </a:r>
            <a:endParaRPr lang="en-US" altLang="zh-CN" sz="3200" dirty="0"/>
          </a:p>
        </p:txBody>
      </p:sp>
      <p:sp>
        <p:nvSpPr>
          <p:cNvPr id="3" name="P_6_BD#54f255bfa?vcp=1&amp;pid=8398e409f&amp;color=0,0,0&amp;vtp=1&amp;vaab=1&amp;bbb=1"/>
          <p:cNvSpPr/>
          <p:nvPr/>
        </p:nvSpPr>
        <p:spPr>
          <a:xfrm>
            <a:off x="539496" y="1263495"/>
            <a:ext cx="11109960" cy="44398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开头句：</a:t>
            </a:r>
          </a:p>
          <a:p>
            <a:pPr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1.We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different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ways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travel.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2.Nowadays,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there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means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transportation,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such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bikes,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cars,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trains,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planes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on.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3.All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ways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transportation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both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advantages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disadvantages.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4.What’s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best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travel?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54f255bfa?vcp=1&amp;pid=8398e409f&amp;color=0,0,0&amp;vtp=1&amp;vaab=1&amp;bt=1&amp;bbb=1"/>
          <p:cNvSpPr/>
          <p:nvPr/>
        </p:nvSpPr>
        <p:spPr>
          <a:xfrm>
            <a:off x="539496" y="892524"/>
            <a:ext cx="11109960" cy="5087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中间句：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［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花费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］</a:t>
            </a:r>
          </a:p>
          <a:p>
            <a:pPr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1.Taking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not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cost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much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taking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</a:t>
            </a:r>
          </a:p>
          <a:p>
            <a:pPr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2.It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much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expensive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/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much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cheaper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going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by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3.It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second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cheapest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way.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［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时间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］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4.It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takes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get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there.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5.Going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by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faster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going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by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</a:t>
            </a:r>
            <a:endParaRPr lang="en-US" altLang="zh-CN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split dir="in"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54f255bfa?sp=1&amp;vcp=1&amp;pid=8398e409f&amp;color=0,0,0&amp;mp=1&amp;vtp=1&amp;vaab=1&amp;bt=1&amp;bbb=1"/>
          <p:cNvSpPr/>
          <p:nvPr/>
        </p:nvSpPr>
        <p:spPr>
          <a:xfrm>
            <a:off x="539496" y="892524"/>
            <a:ext cx="11109960" cy="5087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fastest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expensive.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7.It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may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take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longer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time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because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bad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weather/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heavy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traffic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［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舒适度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］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8.Travelling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by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most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comfortable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relaxing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way.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9.A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journey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by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relaxing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by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［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有趣度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］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10.Traveling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by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most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interesting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way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because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</a:t>
            </a:r>
            <a:endParaRPr lang="en-US" altLang="zh-CN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split dir="in"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54f255bfa?sp=1&amp;vcp=1&amp;pid=8398e409f&amp;color=0,0,0&amp;mp=1&amp;vtp=1&amp;vaab=1&amp;bt=1&amp;bbb=1"/>
          <p:cNvSpPr/>
          <p:nvPr/>
        </p:nvSpPr>
        <p:spPr>
          <a:xfrm>
            <a:off x="539496" y="1532604"/>
            <a:ext cx="11109960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11.It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interesting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travel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by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because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</a:t>
            </a:r>
            <a:endParaRPr lang="en-US" altLang="zh-CN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［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对环境、交通、身体等方面的影响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］</a:t>
            </a:r>
          </a:p>
          <a:p>
            <a:pPr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12.Traveling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by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bike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save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energy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avoid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air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pollution.</a:t>
            </a:r>
          </a:p>
          <a:p>
            <a:pPr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13.Walking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healthiest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way.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good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way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exercise.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14.More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cars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cause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heavy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traffic.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54f255bfa?sp=1&amp;vcp=1&amp;pid=8398e409f&amp;color=0,0,0&amp;mp=1&amp;vtp=1&amp;vaab=1&amp;bt=1&amp;bbb=1"/>
          <p:cNvSpPr/>
          <p:nvPr/>
        </p:nvSpPr>
        <p:spPr>
          <a:xfrm>
            <a:off x="539496" y="1373296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kumimoji="0" lang="en-US" altLang="zh-CN" sz="280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［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结尾句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］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       1.As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think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travelling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by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better.</a:t>
            </a:r>
          </a:p>
          <a:p>
            <a:pPr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2.In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opinion,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going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by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best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way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travel.</a:t>
            </a:r>
          </a:p>
          <a:p>
            <a:pPr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3.Personally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speaking,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travelling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by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best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choice.</a:t>
            </a:r>
          </a:p>
          <a:p>
            <a:pPr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4.Which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way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choose?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depends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personal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choice.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c978c3ce6?vcp=1&amp;pid=40c24dcd1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写作精练</a:t>
            </a:r>
            <a:endParaRPr lang="en-US" altLang="zh-CN" sz="3200" dirty="0"/>
          </a:p>
        </p:txBody>
      </p:sp>
      <p:sp>
        <p:nvSpPr>
          <p:cNvPr id="3" name="P_6_BD#f594a7ce5?vcp=1&amp;pid=c978c3ce6&amp;color=0,0,0&amp;vtp=1&amp;vaab=1&amp;bbb=1&amp;hb=1"/>
          <p:cNvSpPr/>
          <p:nvPr/>
        </p:nvSpPr>
        <p:spPr>
          <a:xfrm>
            <a:off x="539496" y="1263495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请你根据下表提示内容，写一篇英语短文，介绍Daming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与Lingling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的上学方式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，同时也介绍一下自己选择的上学的交通方式，并说说理由。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8" name="P_6_BD#f594a7ce5?colgroup=7,5,13,2&amp;vcp=1&amp;pid=c978c3ce6&amp;color=0,0,0&amp;mp=1&amp;vtp=1&amp;vaab=1&amp;bt=1&amp;bbb=1&amp;hb=1"/>
          <p:cNvGraphicFramePr>
            <a:graphicFrameLocks noGrp="1"/>
          </p:cNvGraphicFramePr>
          <p:nvPr/>
        </p:nvGraphicFramePr>
        <p:xfrm>
          <a:off x="539496" y="1733104"/>
          <a:ext cx="11073384" cy="3391791"/>
        </p:xfrm>
        <a:graphic>
          <a:graphicData uri="http://schemas.openxmlformats.org/drawingml/2006/table">
            <a:tbl>
              <a:tblPr/>
              <a:tblGrid>
                <a:gridCol w="2971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031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9011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972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71119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姓名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Daming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Lingling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离学校距离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最近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最远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……</a:t>
                      </a:r>
                      <a:endParaRPr lang="en-US" altLang="zh-CN" sz="1200" dirty="0">
                        <a:latin typeface="宋体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交通方式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ride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bike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car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……</a:t>
                      </a:r>
                      <a:endParaRPr lang="en-US" altLang="zh-CN" sz="1200" dirty="0">
                        <a:latin typeface="宋体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花费时间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10分钟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10分钟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……</a:t>
                      </a:r>
                      <a:endParaRPr lang="en-US" altLang="zh-CN" sz="1200" dirty="0">
                        <a:latin typeface="宋体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观点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有益健康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最舒服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更安全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但有时路上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交通会拥挤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……</a:t>
                      </a:r>
                      <a:endParaRPr lang="en-US" altLang="zh-CN" sz="1200" dirty="0">
                        <a:latin typeface="宋体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d224c11e2?vcp=1&amp;pid=40c24dcd1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审题谋篇</a:t>
            </a:r>
            <a:endParaRPr lang="en-US" altLang="zh-CN" sz="3200" dirty="0"/>
          </a:p>
        </p:txBody>
      </p:sp>
      <p:graphicFrame>
        <p:nvGraphicFramePr>
          <p:cNvPr id="49" name="P_6_BD#38158beb3?colgroup=5,23&amp;vcp=1&amp;pid=d224c11e2&amp;color=0,0,0&amp;vtp=1&amp;vaab=1&amp;bbb=1"/>
          <p:cNvGraphicFramePr>
            <a:graphicFrameLocks noGrp="1"/>
          </p:cNvGraphicFramePr>
          <p:nvPr/>
        </p:nvGraphicFramePr>
        <p:xfrm>
          <a:off x="539496" y="1324401"/>
          <a:ext cx="11082528" cy="4535680"/>
        </p:xfrm>
        <a:graphic>
          <a:graphicData uri="http://schemas.openxmlformats.org/drawingml/2006/table">
            <a:tbl>
              <a:tblPr/>
              <a:tblGrid>
                <a:gridCol w="23134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7690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6648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1.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审主题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对比介绍上学的交通方式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2.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审人称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第一人称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第三人称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3.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审时态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以一般现在时为主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36228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4.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审结构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开篇：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第一段点题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提出我们三人有不同的出行方式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正文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第二段写Daming上学的方式及原因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第三段写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Lingling上学的方式及原因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第四段写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“我”上学的方式及原因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结尾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第五段总结全文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a71cb5a71?vcp=1&amp;pid=40c24dcd1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参考范文</a:t>
            </a:r>
            <a:endParaRPr lang="en-US" altLang="zh-CN" sz="3200" dirty="0"/>
          </a:p>
        </p:txBody>
      </p:sp>
      <p:sp>
        <p:nvSpPr>
          <p:cNvPr id="3" name="P_6_BD#4f1a9410f?vcp=1&amp;pid=a71cb5a71&amp;color=0,0,0&amp;vtp=1&amp;vaab=1&amp;bbb=1&amp;hb=1"/>
          <p:cNvSpPr/>
          <p:nvPr/>
        </p:nvSpPr>
        <p:spPr>
          <a:xfrm>
            <a:off x="539496" y="1263495"/>
            <a:ext cx="11109960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Daming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Lingling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good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friends.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same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school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same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class.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However,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different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ways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school.</a:t>
            </a:r>
            <a:endParaRPr lang="en-US" altLang="zh-CN" sz="2800" dirty="0">
              <a:solidFill>
                <a:srgbClr val="FF0000"/>
              </a:solidFill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Daming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lives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closest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school;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result,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rides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bike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school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every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day.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takes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him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minutes.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thinks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it’s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good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because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good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health.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plit dir="in"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4f1a9410f?vcp=1&amp;pid=a71cb5a71&amp;color=0,0,0&amp;mp=1&amp;vtp=1&amp;vaab=1&amp;bt=1&amp;bbb=1&amp;hb=1"/>
          <p:cNvSpPr/>
          <p:nvPr/>
        </p:nvSpPr>
        <p:spPr>
          <a:xfrm>
            <a:off x="539496" y="401348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Lingling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lives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farthest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school,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usually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goes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school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car.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takes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minutes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get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there.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opinion,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it’s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only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most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comfortable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also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safest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way,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take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longer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time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usual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because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heavy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traffic.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3" name="P_6_BD#4f1a9410f?vcp=1&amp;pid=a71cb5a71&amp;color=0,0,0&amp;mp=1&amp;vtp=1&amp;vaab=1&amp;bt=1&amp;bbb=1&amp;hb=1">
            <a:extLst>
              <a:ext uri="{FF2B5EF4-FFF2-40B4-BE49-F238E27FC236}">
                <a16:creationId xmlns:a16="http://schemas.microsoft.com/office/drawing/2014/main" id="{6E959240-506C-15DA-C92D-0C962E7BBDA8}"/>
              </a:ext>
            </a:extLst>
          </p:cNvPr>
          <p:cNvSpPr/>
          <p:nvPr/>
        </p:nvSpPr>
        <p:spPr>
          <a:xfrm>
            <a:off x="539496" y="3009665"/>
            <a:ext cx="11109960" cy="3263248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always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spend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twenty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minutes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walking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school.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cheapest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healthiest.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opinion,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it’s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best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school.</a:t>
            </a:r>
            <a:endParaRPr lang="en-US" altLang="zh-CN" sz="2800" dirty="0">
              <a:solidFill>
                <a:srgbClr val="FF0000"/>
              </a:solidFill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Everyone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chooses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most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suitable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school.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How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you?Could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tell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how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school?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plit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a2c8bc120.fixed?vcp=1&amp;pid=cc1c5ddd7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第9讲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Modules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3~4</a:t>
            </a:r>
            <a:endParaRPr lang="en-US" altLang="zh-CN" sz="4000" dirty="0"/>
          </a:p>
        </p:txBody>
      </p:sp>
      <p:sp>
        <p:nvSpPr>
          <p:cNvPr id="3" name="C_4_BD#a2c8bc120.fixed?vcp=1&amp;pid=cc1c5ddd7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要点梳理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4f1a9410f?vcp=1&amp;pid=a71cb5a71&amp;color=0,0,0&amp;mp=1&amp;vtp=1&amp;vaab=1&amp;bt=1&amp;bbb=1&amp;hb=1"/>
          <p:cNvSpPr/>
          <p:nvPr/>
        </p:nvSpPr>
        <p:spPr>
          <a:xfrm>
            <a:off x="539496" y="2728313"/>
            <a:ext cx="11109960" cy="699088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marR="0" lvl="0" indent="0" algn="ctr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学习至此，请完成“第9讲备考练习（八年级上册Modules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3~4）”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dfe655de7.fixed?vcp=1&amp;pid=cc1c5ddd7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第9讲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Modules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3~4</a:t>
            </a:r>
            <a:endParaRPr lang="en-US" altLang="zh-CN" sz="4000" dirty="0"/>
          </a:p>
        </p:txBody>
      </p:sp>
      <p:sp>
        <p:nvSpPr>
          <p:cNvPr id="3" name="C_4_BD#dfe655de7.fixed?vcp=1&amp;pid=cc1c5ddd7&amp;color=86,186,157&amp;vtp=1&amp;vaab=1&amp;bbb=1"/>
          <p:cNvSpPr/>
          <p:nvPr/>
        </p:nvSpPr>
        <p:spPr>
          <a:xfrm>
            <a:off x="256032" y="3419856"/>
            <a:ext cx="11594592" cy="95097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第9讲备考练习（八年级上册Modules</a:t>
            </a:r>
            <a:r>
              <a:rPr lang="en-US" altLang="zh-CN" sz="4000" b="1" i="0" dirty="0">
                <a:solidFill>
                  <a:srgbClr val="56BA9D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3~4）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e605a5309?sp=1&amp;vcp=1&amp;pid=dfe655de7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一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、词形变换。用括号中所给单词的正确形式填空。</a:t>
            </a:r>
            <a:endParaRPr lang="en-US" altLang="zh-CN" sz="3200" dirty="0"/>
          </a:p>
        </p:txBody>
      </p:sp>
      <p:sp>
        <p:nvSpPr>
          <p:cNvPr id="3" name="QB_6_BD.228_1#21530aabc?vaa=1&amp;vcp=1&amp;pid=e605a5309&amp;color=0,0,0&amp;vtp=1&amp;vaab=1&amp;bbb=1&amp;hb=1"/>
          <p:cNvSpPr/>
          <p:nvPr/>
        </p:nvSpPr>
        <p:spPr>
          <a:xfrm>
            <a:off x="539496" y="1263495"/>
            <a:ext cx="11109960" cy="44540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class,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Linda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lives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（far）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school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school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bus.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year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training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（carefully）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last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year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final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match.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am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afraid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team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playing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（bad）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other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teams.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feel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（boring）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boring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game.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It’s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interesting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all.</a:t>
            </a:r>
            <a:endParaRPr lang="en-US" altLang="zh-CN" sz="2800" dirty="0"/>
          </a:p>
        </p:txBody>
      </p:sp>
      <p:sp>
        <p:nvSpPr>
          <p:cNvPr id="4" name="QB_6_AN.1_1#21530aabc.blank?vaa=1&amp;vcp=1&amp;pid=e605a5309&amp;color=0,0,0&amp;vpa=148&amp;vtp=1&amp;vaab=1&amp;bbb=1"/>
          <p:cNvSpPr/>
          <p:nvPr/>
        </p:nvSpPr>
        <p:spPr>
          <a:xfrm>
            <a:off x="5313902" y="1233015"/>
            <a:ext cx="25082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farthest/furthest</a:t>
            </a:r>
            <a:endParaRPr lang="en-US" altLang="zh-CN" sz="2800" dirty="0"/>
          </a:p>
        </p:txBody>
      </p:sp>
      <p:sp>
        <p:nvSpPr>
          <p:cNvPr id="6" name="QB_6_AN.2_1#21530aabc.blank?vaa=1&amp;vcp=1&amp;pid=e605a5309&amp;color=0,0,0&amp;vpa=149&amp;vtp=1&amp;vaab=1&amp;bbb=1"/>
          <p:cNvSpPr/>
          <p:nvPr/>
        </p:nvSpPr>
        <p:spPr>
          <a:xfrm>
            <a:off x="4888452" y="2515715"/>
            <a:ext cx="2428875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carefully</a:t>
            </a:r>
            <a:endParaRPr lang="en-US" altLang="zh-CN" sz="2800" dirty="0"/>
          </a:p>
        </p:txBody>
      </p:sp>
      <p:sp>
        <p:nvSpPr>
          <p:cNvPr id="8" name="QB_6_AN.3_1#21530aabc.blank?vaa=1&amp;vcp=1&amp;pid=e605a5309&amp;color=0,0,0&amp;vpa=150&amp;vtp=1&amp;vaab=1&amp;bbb=1"/>
          <p:cNvSpPr/>
          <p:nvPr/>
        </p:nvSpPr>
        <p:spPr>
          <a:xfrm>
            <a:off x="5933027" y="3823815"/>
            <a:ext cx="110807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worse</a:t>
            </a:r>
            <a:endParaRPr lang="en-US" altLang="zh-CN" sz="2800" dirty="0"/>
          </a:p>
        </p:txBody>
      </p:sp>
      <p:sp>
        <p:nvSpPr>
          <p:cNvPr id="10" name="QB_6_AN.235_1#21530aabc.blank?vaa=1&amp;vcp=1&amp;pid=e605a5309&amp;color=0,0,0&amp;vpa=151&amp;vtp=1&amp;vaab=1&amp;bbb=1"/>
          <p:cNvSpPr/>
          <p:nvPr/>
        </p:nvSpPr>
        <p:spPr>
          <a:xfrm>
            <a:off x="1772189" y="4471515"/>
            <a:ext cx="10683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bored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8" grpId="0" build="p" animBg="1"/>
      <p:bldP spid="10" grpId="0" build="p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236_1#9cc0b5b03?vaa=1&amp;vcp=1&amp;pid=e605a5309&amp;color=0,0,0&amp;mp=1&amp;vtp=1&amp;vaab=1&amp;bt=1&amp;bbb=1"/>
          <p:cNvSpPr/>
          <p:nvPr/>
        </p:nvSpPr>
        <p:spPr>
          <a:xfrm>
            <a:off x="539496" y="610584"/>
            <a:ext cx="11109960" cy="57352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mind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（close）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window？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feel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cold.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Sally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（thin）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three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girls.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Because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time,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want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get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there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（quick）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（famous）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players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world.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opinion,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travelling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safer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（drive）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car.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takes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Mary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hour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（practise）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playing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piano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every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day.</a:t>
            </a:r>
            <a:endParaRPr lang="en-US" altLang="zh-CN" sz="2800" dirty="0"/>
          </a:p>
        </p:txBody>
      </p:sp>
      <p:sp>
        <p:nvSpPr>
          <p:cNvPr id="3" name="QB_6_AN.1_1#9cc0b5b03.blank?vaa=1&amp;vcp=1&amp;pid=e605a5309&amp;color=0,0,0&amp;mp=1&amp;vpa=152&amp;vtp=1&amp;vaab=1&amp;bbb=1"/>
          <p:cNvSpPr/>
          <p:nvPr/>
        </p:nvSpPr>
        <p:spPr>
          <a:xfrm>
            <a:off x="2985039" y="567404"/>
            <a:ext cx="12842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closing</a:t>
            </a:r>
            <a:endParaRPr lang="en-US" altLang="zh-CN" sz="2800" dirty="0"/>
          </a:p>
        </p:txBody>
      </p:sp>
      <p:sp>
        <p:nvSpPr>
          <p:cNvPr id="5" name="QB_6_AN.2_1#9cc0b5b03.blank?vaa=1&amp;vcp=1&amp;pid=e605a5309&amp;color=0,0,0&amp;vpa=153&amp;vtp=1&amp;vaab=1&amp;bbb=1"/>
          <p:cNvSpPr/>
          <p:nvPr/>
        </p:nvSpPr>
        <p:spPr>
          <a:xfrm>
            <a:off x="2724689" y="1227804"/>
            <a:ext cx="13827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thinnest</a:t>
            </a:r>
            <a:endParaRPr lang="en-US" altLang="zh-CN" sz="2800" dirty="0"/>
          </a:p>
        </p:txBody>
      </p:sp>
      <p:sp>
        <p:nvSpPr>
          <p:cNvPr id="7" name="QB_6_AN.3_1#9cc0b5b03.blank?vaa=1&amp;vcp=1&amp;pid=e605a5309&amp;color=0,0,0&amp;vpa=154&amp;vtp=1&amp;vaab=1&amp;bbb=1"/>
          <p:cNvSpPr/>
          <p:nvPr/>
        </p:nvSpPr>
        <p:spPr>
          <a:xfrm>
            <a:off x="7137939" y="1862804"/>
            <a:ext cx="132397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quickly</a:t>
            </a:r>
            <a:endParaRPr lang="en-US" altLang="zh-CN" sz="2800" dirty="0"/>
          </a:p>
        </p:txBody>
      </p:sp>
      <p:sp>
        <p:nvSpPr>
          <p:cNvPr id="9" name="QB_6_AN.4_1#9cc0b5b03.blank?vaa=1&amp;vcp=1&amp;pid=e605a5309&amp;color=0,0,0&amp;vpa=155&amp;vtp=1&amp;vaab=1&amp;bbb=1"/>
          <p:cNvSpPr/>
          <p:nvPr/>
        </p:nvSpPr>
        <p:spPr>
          <a:xfrm>
            <a:off x="3535902" y="3170904"/>
            <a:ext cx="217328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most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famous</a:t>
            </a:r>
            <a:endParaRPr lang="en-US" altLang="zh-CN" sz="2800" dirty="0"/>
          </a:p>
        </p:txBody>
      </p:sp>
      <p:sp>
        <p:nvSpPr>
          <p:cNvPr id="11" name="QB_6_AN.5_1#9cc0b5b03.blank?vaa=1&amp;vcp=1&amp;pid=e605a5309&amp;color=0,0,0&amp;vpa=156&amp;vtp=1&amp;vaab=1&amp;bbb=1"/>
          <p:cNvSpPr/>
          <p:nvPr/>
        </p:nvSpPr>
        <p:spPr>
          <a:xfrm>
            <a:off x="8115839" y="3805904"/>
            <a:ext cx="128587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driving</a:t>
            </a:r>
            <a:endParaRPr lang="en-US" altLang="zh-CN" sz="2800" dirty="0"/>
          </a:p>
        </p:txBody>
      </p:sp>
      <p:sp>
        <p:nvSpPr>
          <p:cNvPr id="13" name="QB_6_AN.247_1#9cc0b5b03.blank?vaa=1&amp;vcp=1&amp;pid=e605a5309&amp;color=0,0,0&amp;vpa=157&amp;vtp=1&amp;vaab=1&amp;bbb=1"/>
          <p:cNvSpPr/>
          <p:nvPr/>
        </p:nvSpPr>
        <p:spPr>
          <a:xfrm>
            <a:off x="5667915" y="5101304"/>
            <a:ext cx="181610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practise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9" grpId="0" build="p" animBg="1"/>
      <p:bldP spid="11" grpId="0" build="p" animBg="1"/>
      <p:bldP spid="13" grpId="0" build="p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e9cb70028?sp=1&amp;vcp=1&amp;pid=dfe655de7&amp;color=0,0,0&amp;vtp=1&amp;vaab=1&amp;bt=1&amp;bbb=1&amp;hb=1"/>
          <p:cNvSpPr/>
          <p:nvPr/>
        </p:nvSpPr>
        <p:spPr>
          <a:xfrm>
            <a:off x="539496" y="554400"/>
            <a:ext cx="11109960" cy="180035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800"/>
              </a:lnSpc>
            </a:pPr>
            <a:r>
              <a:rPr lang="zh-CN" altLang="en-US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二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3200" b="1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选词填空。根据语篇内容，从方框中选择恰当的单词并用</a:t>
            </a:r>
            <a:endParaRPr lang="en-US" altLang="zh-CN" sz="3200" b="1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5700"/>
              </a:lnSpc>
            </a:pPr>
            <a:r>
              <a:rPr lang="en-US" altLang="zh-CN" sz="3200" b="1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其正确形式填空。每个单词只能用一次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3200" dirty="0"/>
          </a:p>
        </p:txBody>
      </p:sp>
      <p:graphicFrame>
        <p:nvGraphicFramePr>
          <p:cNvPr id="61" name="QM_6_BD.248_1#93e531a5c?colgroup=30&amp;vaa=1&amp;vcp=1&amp;pid=e9cb70028&amp;color=0,0,0&amp;vtp=1&amp;vaab=1&amp;bbb=1&amp;hb=1"/>
          <p:cNvGraphicFramePr>
            <a:graphicFrameLocks noGrp="1"/>
          </p:cNvGraphicFramePr>
          <p:nvPr/>
        </p:nvGraphicFramePr>
        <p:xfrm>
          <a:off x="539496" y="2066081"/>
          <a:ext cx="11100816" cy="1125855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125855"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close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change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far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choose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cost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classmate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however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road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journey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accident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" name="QM_6_BD.248_2#93e531a5c?sp=1&amp;vaa=1&amp;vcp=1&amp;pid=e9cb70028&amp;color=0,0,0&amp;vtp=1&amp;vaab=1&amp;bbb=1&amp;hb=1"/>
          <p:cNvSpPr/>
          <p:nvPr/>
        </p:nvSpPr>
        <p:spPr>
          <a:xfrm>
            <a:off x="539496" y="3323381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day,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brother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drove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together.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Because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were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busy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conversation,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brother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took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wrong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turn.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drove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much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home.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wrong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turn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took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towards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bridge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drive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forward.</a:t>
            </a:r>
            <a:endParaRPr lang="en-US" altLang="zh-CN" sz="2800" dirty="0"/>
          </a:p>
        </p:txBody>
      </p:sp>
      <p:sp>
        <p:nvSpPr>
          <p:cNvPr id="5" name="QM_6_AN.249_1#93e531a5c.blank?vaa=1&amp;vcp=1&amp;pid=e9cb70028&amp;color=0,0,0&amp;vpa=158&amp;vtp=1&amp;vaab=1&amp;bbb=1"/>
          <p:cNvSpPr/>
          <p:nvPr/>
        </p:nvSpPr>
        <p:spPr>
          <a:xfrm>
            <a:off x="1757903" y="4588301"/>
            <a:ext cx="12065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farther</a:t>
            </a:r>
            <a:endParaRPr lang="en-US" altLang="zh-CN" sz="2800" dirty="0"/>
          </a:p>
        </p:txBody>
      </p:sp>
      <p:sp>
        <p:nvSpPr>
          <p:cNvPr id="6" name="QM_6_AN.250_1#93e531a5c.blank?vaa=1&amp;vcp=1&amp;pid=e9cb70028&amp;color=0,0,0&amp;vpa=159&amp;vtp=1&amp;vaab=1&amp;bbb=1"/>
          <p:cNvSpPr/>
          <p:nvPr/>
        </p:nvSpPr>
        <p:spPr>
          <a:xfrm>
            <a:off x="3410490" y="5215046"/>
            <a:ext cx="118427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choice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6_BD.251_1#93e531a5c?sp=1&amp;vaa=1&amp;vcp=1&amp;pid=e9cb70028&amp;color=0,0,0&amp;mp=1&amp;vtp=1&amp;vaab=1&amp;bt=1&amp;bbb=1&amp;hb=1"/>
          <p:cNvSpPr/>
          <p:nvPr/>
        </p:nvSpPr>
        <p:spPr>
          <a:xfrm>
            <a:off x="539496" y="1538954"/>
            <a:ext cx="11109960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drove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forward,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brother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noticed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stopped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side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stood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tried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someone.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busy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trying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which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next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brother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stopped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asked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“Do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need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?”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said,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“Yes.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flat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tire.”</a:t>
            </a:r>
            <a:endParaRPr lang="en-US" altLang="zh-CN" sz="2800" dirty="0"/>
          </a:p>
        </p:txBody>
      </p:sp>
      <p:sp>
        <p:nvSpPr>
          <p:cNvPr id="3" name="QM_6_AN.252_1#93e531a5c.blank?vaa=1&amp;vcp=1&amp;pid=e9cb70028&amp;color=0,0,0&amp;mp=1&amp;vpa=160&amp;vtp=1&amp;vaab=1&amp;bbb=1"/>
          <p:cNvSpPr/>
          <p:nvPr/>
        </p:nvSpPr>
        <p:spPr>
          <a:xfrm>
            <a:off x="2600864" y="2156174"/>
            <a:ext cx="8905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road</a:t>
            </a:r>
            <a:endParaRPr lang="en-US" altLang="zh-CN" sz="2800" dirty="0"/>
          </a:p>
        </p:txBody>
      </p:sp>
      <p:sp>
        <p:nvSpPr>
          <p:cNvPr id="4" name="QM_6_AN.253_1#93e531a5c.blank?vaa=1&amp;vcp=1&amp;pid=e9cb70028&amp;color=0,0,0&amp;mp=1&amp;vpa=161&amp;vtp=1&amp;vaab=1&amp;bbb=1"/>
          <p:cNvSpPr/>
          <p:nvPr/>
        </p:nvSpPr>
        <p:spPr>
          <a:xfrm>
            <a:off x="7312564" y="2156174"/>
            <a:ext cx="9874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close</a:t>
            </a:r>
            <a:endParaRPr lang="en-US" altLang="zh-CN" sz="2800" dirty="0"/>
          </a:p>
        </p:txBody>
      </p:sp>
      <p:sp>
        <p:nvSpPr>
          <p:cNvPr id="5" name="QM_6_AN.254_1#93e531a5c.blank?vaa=1&amp;vcp=1&amp;pid=e9cb70028&amp;color=0,0,0&amp;mp=1&amp;vpa=162&amp;vtp=1&amp;vaab=1&amp;bbb=1"/>
          <p:cNvSpPr/>
          <p:nvPr/>
        </p:nvSpPr>
        <p:spPr>
          <a:xfrm>
            <a:off x="791115" y="3451574"/>
            <a:ext cx="15621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However</a:t>
            </a:r>
            <a:endParaRPr lang="en-US" altLang="zh-CN" sz="2800" dirty="0"/>
          </a:p>
        </p:txBody>
      </p:sp>
      <p:graphicFrame>
        <p:nvGraphicFramePr>
          <p:cNvPr id="6" name="QM_6_BD.248_1#93e531a5c?colgroup=30&amp;vaa=1&amp;vcp=1&amp;pid=e9cb70028&amp;color=0,0,0&amp;vtp=1&amp;vaab=1&amp;bbb=1&amp;hb=1">
            <a:extLst>
              <a:ext uri="{FF2B5EF4-FFF2-40B4-BE49-F238E27FC236}">
                <a16:creationId xmlns:a16="http://schemas.microsoft.com/office/drawing/2014/main" id="{56D4B9B2-14FB-CA8B-0E87-096E9002C76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1821690"/>
              </p:ext>
            </p:extLst>
          </p:nvPr>
        </p:nvGraphicFramePr>
        <p:xfrm>
          <a:off x="539496" y="537821"/>
          <a:ext cx="11100816" cy="1125855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125855"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close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change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far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choose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cost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classmate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however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road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journey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accident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6_BD.255_1#93e531a5c?sp=1&amp;vaa=1&amp;vcp=1&amp;pid=e9cb70028&amp;color=0,0,0&amp;mp=1&amp;vtp=1&amp;vaab=1&amp;bt=1&amp;bbb=1&amp;hb=1"/>
          <p:cNvSpPr/>
          <p:nvPr/>
        </p:nvSpPr>
        <p:spPr>
          <a:xfrm>
            <a:off x="539496" y="1341131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Hearing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this,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brother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started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helping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him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flat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tire.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just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started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planned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drive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York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visit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Luckily,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noticed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helped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him.</a:t>
            </a:r>
            <a:endParaRPr lang="en-US" altLang="zh-CN" sz="2800" dirty="0"/>
          </a:p>
        </p:txBody>
      </p:sp>
      <p:sp>
        <p:nvSpPr>
          <p:cNvPr id="3" name="QM_6_BD.255_2#93e531a5c?sp=1&amp;vaa=1&amp;vcp=1&amp;pid=e9cb70028&amp;color=0,0,0&amp;mp=1&amp;vtp=1&amp;vaab=1&amp;bbb=1&amp;hb=1"/>
          <p:cNvSpPr/>
          <p:nvPr/>
        </p:nvSpPr>
        <p:spPr>
          <a:xfrm>
            <a:off x="539496" y="4552135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brother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finished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work,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asked,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“How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much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does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?”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brother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just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shook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head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said,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Enjoy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visit.”</a:t>
            </a:r>
            <a:endParaRPr lang="en-US" altLang="zh-CN" sz="2800" dirty="0"/>
          </a:p>
        </p:txBody>
      </p:sp>
      <p:sp>
        <p:nvSpPr>
          <p:cNvPr id="4" name="QM_6_AN.256_1#93e531a5c.blank?vaa=1&amp;vcp=1&amp;pid=e9cb70028&amp;color=0,0,0&amp;mp=1&amp;vpa=163&amp;vtp=1&amp;vaab=1&amp;bbb=1"/>
          <p:cNvSpPr/>
          <p:nvPr/>
        </p:nvSpPr>
        <p:spPr>
          <a:xfrm>
            <a:off x="1495965" y="1945651"/>
            <a:ext cx="12636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change</a:t>
            </a:r>
            <a:endParaRPr lang="en-US" altLang="zh-CN" sz="2800" dirty="0"/>
          </a:p>
        </p:txBody>
      </p:sp>
      <p:sp>
        <p:nvSpPr>
          <p:cNvPr id="5" name="QM_6_AN.257_1#93e531a5c.blank?vaa=1&amp;vcp=1&amp;pid=e9cb70028&amp;color=0,0,0&amp;mp=1&amp;vpa=164&amp;vtp=1&amp;vaab=1&amp;bbb=1"/>
          <p:cNvSpPr/>
          <p:nvPr/>
        </p:nvSpPr>
        <p:spPr>
          <a:xfrm>
            <a:off x="816515" y="2593351"/>
            <a:ext cx="13446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journey</a:t>
            </a:r>
            <a:endParaRPr lang="en-US" altLang="zh-CN" sz="2800" dirty="0"/>
          </a:p>
        </p:txBody>
      </p:sp>
      <p:sp>
        <p:nvSpPr>
          <p:cNvPr id="6" name="QM_6_AN.258_1#93e531a5c.blank?vaa=1&amp;vcp=1&amp;pid=e9cb70028&amp;color=0,0,0&amp;mp=1&amp;vpa=165&amp;vtp=1&amp;vaab=1&amp;bbb=1"/>
          <p:cNvSpPr/>
          <p:nvPr/>
        </p:nvSpPr>
        <p:spPr>
          <a:xfrm>
            <a:off x="778415" y="3253751"/>
            <a:ext cx="17748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classmates</a:t>
            </a:r>
            <a:endParaRPr lang="en-US" altLang="zh-CN" sz="2800" dirty="0"/>
          </a:p>
        </p:txBody>
      </p:sp>
      <p:sp>
        <p:nvSpPr>
          <p:cNvPr id="7" name="QM_6_AN.259_1#93e531a5c.blank?vaa=1&amp;vcp=1&amp;pid=e9cb70028&amp;color=0,0,0&amp;mp=1&amp;vpa=166&amp;vtp=1&amp;vaab=1&amp;bbb=1"/>
          <p:cNvSpPr/>
          <p:nvPr/>
        </p:nvSpPr>
        <p:spPr>
          <a:xfrm>
            <a:off x="5879052" y="3253751"/>
            <a:ext cx="14398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accident</a:t>
            </a:r>
            <a:endParaRPr lang="en-US" altLang="zh-CN" sz="2800" dirty="0"/>
          </a:p>
        </p:txBody>
      </p:sp>
      <p:sp>
        <p:nvSpPr>
          <p:cNvPr id="8" name="QM_6_AN.260_1#93e531a5c.blank?vaa=1&amp;vcp=1&amp;pid=e9cb70028&amp;color=0,0,0&amp;mp=1&amp;vpa=167&amp;vtp=1&amp;vaab=1&amp;bbb=1"/>
          <p:cNvSpPr/>
          <p:nvPr/>
        </p:nvSpPr>
        <p:spPr>
          <a:xfrm>
            <a:off x="2184939" y="5169355"/>
            <a:ext cx="8302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cost</a:t>
            </a:r>
            <a:endParaRPr lang="en-US" altLang="zh-CN" sz="2800" dirty="0"/>
          </a:p>
        </p:txBody>
      </p:sp>
      <p:graphicFrame>
        <p:nvGraphicFramePr>
          <p:cNvPr id="9" name="QM_6_BD.248_1#93e531a5c?colgroup=30&amp;vaa=1&amp;vcp=1&amp;pid=e9cb70028&amp;color=0,0,0&amp;vtp=1&amp;vaab=1&amp;bbb=1&amp;hb=1">
            <a:extLst>
              <a:ext uri="{FF2B5EF4-FFF2-40B4-BE49-F238E27FC236}">
                <a16:creationId xmlns:a16="http://schemas.microsoft.com/office/drawing/2014/main" id="{FB555711-63A1-6A80-D556-DEF03650CEA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38175006"/>
              </p:ext>
            </p:extLst>
          </p:nvPr>
        </p:nvGraphicFramePr>
        <p:xfrm>
          <a:off x="539496" y="530736"/>
          <a:ext cx="11100816" cy="928321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28321"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close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change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far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choose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cost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classmate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however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road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journey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</a:p>
                    <a:p>
                      <a:pPr marL="0" lvl="0" indent="0" algn="l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accident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63e589f05?sp=1&amp;vcp=1&amp;pid=dfe655de7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zh-CN" altLang="en-US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三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、书面表达。</a:t>
            </a:r>
            <a:endParaRPr lang="en-US" altLang="zh-CN" sz="3200" dirty="0"/>
          </a:p>
        </p:txBody>
      </p:sp>
      <p:sp>
        <p:nvSpPr>
          <p:cNvPr id="3" name="QB_6_BD.261_1#44e87ddbb?vaa=1&amp;vcp=1&amp;pid=63e589f05&amp;color=0,0,0&amp;vtp=1&amp;vaab=1&amp;bbb=1&amp;hb=1"/>
          <p:cNvSpPr/>
          <p:nvPr/>
        </p:nvSpPr>
        <p:spPr>
          <a:xfrm>
            <a:off x="539496" y="1263495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你校校刊英语专栏开展主题为“今昔变化”的征文活动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，请你根据以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下提示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，用英语写一篇题为“Great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Changes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Transportation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”的短文参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加此次活动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，向校刊投稿。</a:t>
            </a:r>
            <a:endParaRPr lang="en-US" altLang="zh-CN" sz="2800" dirty="0"/>
          </a:p>
        </p:txBody>
      </p:sp>
      <p:sp>
        <p:nvSpPr>
          <p:cNvPr id="4" name="QB_6_BD.261_2#44e87ddbb?sp=1&amp;vaa=1&amp;vcp=1&amp;pid=63e589f05&amp;color=0,0,0&amp;vtp=1&amp;vaab=1&amp;bbb=1"/>
          <p:cNvSpPr/>
          <p:nvPr/>
        </p:nvSpPr>
        <p:spPr>
          <a:xfrm>
            <a:off x="539496" y="3188189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  <a:tabLst>
                <a:tab pos="269240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内容要点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1.过去的出行方式（坐班车，坐火车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……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）；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2692400" algn="l"/>
              </a:tabLst>
              <a:defRPr/>
            </a:pP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2.现在的出行方式（坐飞机，坐高铁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）；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2692400" algn="l"/>
              </a:tabLst>
              <a:defRPr/>
            </a:pP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3.你对这种变化的看法。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261_5#44e87ddbb?sp=1&amp;vaa=1&amp;vcp=1&amp;pid=63e589f05&amp;color=0,0,0&amp;mp=1&amp;vtp=1&amp;vaab=1&amp;bt=1&amp;bbb=1&amp;hb=1"/>
          <p:cNvSpPr/>
          <p:nvPr/>
        </p:nvSpPr>
        <p:spPr>
          <a:xfrm>
            <a:off x="539496" y="1861058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参考词汇（仅供参考）: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1.used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...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过去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……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2.travel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旅行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.high-speed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train高铁</a:t>
            </a:r>
            <a:endParaRPr lang="en-US" altLang="zh-CN" sz="2800" dirty="0"/>
          </a:p>
        </p:txBody>
      </p:sp>
      <p:sp>
        <p:nvSpPr>
          <p:cNvPr id="3" name="QB_6_BD.261_6#44e87ddbb?sp=1&amp;vaa=1&amp;vcp=1&amp;pid=63e589f05&amp;color=0,0,0&amp;mp=1&amp;vtp=1&amp;vaab=1&amp;bbb=1&amp;hb=1"/>
          <p:cNvSpPr/>
          <p:nvPr/>
        </p:nvSpPr>
        <p:spPr>
          <a:xfrm>
            <a:off x="539496" y="3144075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注意:1.内容完整，为使行文连贯可适当发挥；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2.80词左右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开头已给出，不计入总词数）；3.文中不得出现真实的姓名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、地点和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所在学校的名称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261_7#44e87ddbb?sp=1&amp;vaa=1&amp;vcp=1&amp;pid=63e589f05&amp;color=0,0,0&amp;mp=1&amp;vtp=1&amp;vaab=1&amp;bt=1&amp;bbb=1&amp;hb=1&amp;hltap=1"/>
          <p:cNvSpPr/>
          <p:nvPr/>
        </p:nvSpPr>
        <p:spPr>
          <a:xfrm>
            <a:off x="539496" y="868680"/>
            <a:ext cx="11109960" cy="506063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Great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Changes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Transportation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Now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development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science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technology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becoming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faster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faster,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travel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becoming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convenient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</a:p>
          <a:p>
            <a:pPr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QB_6_AN.261_7#44e87ddbb?sp=1&amp;vaa=1&amp;vcp=1&amp;pid=63e589f05&amp;color=0,0,0&amp;mp=1&amp;vtp=1&amp;vaab=1&amp;bt=1&amp;bbb=1&amp;hb=1&amp;hla=1"/>
          <p:cNvSpPr/>
          <p:nvPr/>
        </p:nvSpPr>
        <p:spPr>
          <a:xfrm>
            <a:off x="539496" y="3429000"/>
            <a:ext cx="11109960" cy="25908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past,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used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journey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train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sometimes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took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several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days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get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place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which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wanted</a:t>
            </a: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now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public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transportation,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such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</a:t>
            </a: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taking</a:t>
            </a: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plane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high-speed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train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whenever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possible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7fe2d7707?vcp=1&amp;pid=a2c8bc120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词汇拓展</a:t>
            </a:r>
            <a:endParaRPr lang="en-US" altLang="zh-CN" sz="3200" dirty="0"/>
          </a:p>
        </p:txBody>
      </p:sp>
      <p:sp>
        <p:nvSpPr>
          <p:cNvPr id="3" name="C_6_BD#bd8ecc0db?vcp=1&amp;pid=7fe2d7707&amp;color=0,0,0&amp;vtp=1&amp;vaab=1&amp;bbb=1"/>
          <p:cNvSpPr/>
          <p:nvPr/>
        </p:nvSpPr>
        <p:spPr>
          <a:xfrm>
            <a:off x="539496" y="1262679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名词</a:t>
            </a:r>
            <a:endParaRPr lang="en-US" altLang="zh-CN" sz="3200" dirty="0"/>
          </a:p>
        </p:txBody>
      </p:sp>
      <p:sp>
        <p:nvSpPr>
          <p:cNvPr id="4" name="QB_7_BD.1_1#0b9bbb682?vaa=1&amp;vcp=1&amp;pid=bd8ecc0db&amp;color=0,0,0&amp;vtp=1&amp;vaab=1&amp;bbb=1"/>
          <p:cNvSpPr/>
          <p:nvPr/>
        </p:nvSpPr>
        <p:spPr>
          <a:xfrm>
            <a:off x="539496" y="199020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coach（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教练→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复数）</a:t>
            </a:r>
            <a:endParaRPr lang="en-US" altLang="zh-CN" sz="2800" dirty="0"/>
          </a:p>
        </p:txBody>
      </p:sp>
      <p:sp>
        <p:nvSpPr>
          <p:cNvPr id="5" name="QB_7_AN.2_1#0b9bbb682.blank?vaa=1&amp;vcp=1&amp;pid=bd8ecc0db&amp;color=0,0,0&amp;vpa=1&amp;vtp=1&amp;vaab=1&amp;bbb=1"/>
          <p:cNvSpPr/>
          <p:nvPr/>
        </p:nvSpPr>
        <p:spPr>
          <a:xfrm>
            <a:off x="3396202" y="1938765"/>
            <a:ext cx="13811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coaches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261_7#44e87ddbb?sp=1&amp;vaa=1&amp;vcp=1&amp;pid=63e589f05&amp;color=0,0,0&amp;mp=1&amp;vtp=1&amp;vaab=1&amp;bt=1&amp;bbb=1&amp;hb=1&amp;hltap=1"/>
          <p:cNvSpPr/>
          <p:nvPr/>
        </p:nvSpPr>
        <p:spPr>
          <a:xfrm>
            <a:off x="539496" y="2203164"/>
            <a:ext cx="11109960" cy="246983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______________________________________________________________</a:t>
            </a:r>
          </a:p>
          <a:p>
            <a:pPr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QB_6_AN.261_7#44e87ddbb?sp=1&amp;vaa=1&amp;vcp=1&amp;pid=63e589f05&amp;color=0,0,0&amp;mp=1&amp;vtp=1&amp;vaab=1&amp;bt=1&amp;bbb=1&amp;hb=1&amp;hla=1"/>
          <p:cNvSpPr/>
          <p:nvPr/>
        </p:nvSpPr>
        <p:spPr>
          <a:xfrm>
            <a:off x="539496" y="2177764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takes</a:t>
            </a: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only</a:t>
            </a: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several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hours,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if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travel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long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distance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Besides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drive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their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cars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anywhere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time.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these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changes,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people’s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life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improved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lot.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It’s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easier</a:t>
            </a: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outside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world.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c63fd87c8?vcp=1&amp;pid=7fe2d7707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形容词</a:t>
            </a:r>
            <a:endParaRPr lang="en-US" altLang="zh-CN" sz="3200" dirty="0"/>
          </a:p>
        </p:txBody>
      </p:sp>
      <p:sp>
        <p:nvSpPr>
          <p:cNvPr id="3" name="QB_7_BD.3_1#88ecf683c?vaa=1&amp;vcp=1&amp;pid=c63fd87c8&amp;color=0,0,0&amp;vtp=1&amp;vaab=1&amp;bbb=1"/>
          <p:cNvSpPr/>
          <p:nvPr/>
        </p:nvSpPr>
        <p:spPr>
          <a:xfrm>
            <a:off x="539496" y="1263495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boring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adj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.）无聊的；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令人厌烦的→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adj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.）厌倦的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；烦闷的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usual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.）通常的，平常的→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.）通常，经常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confident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.）自信的→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.）自信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good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.）好的→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.）好地→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（比较级）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（最高级）</a:t>
            </a:r>
            <a:endParaRPr lang="en-US" altLang="zh-CN" sz="2800" dirty="0"/>
          </a:p>
        </p:txBody>
      </p:sp>
      <p:sp>
        <p:nvSpPr>
          <p:cNvPr id="4" name="QB_7_AN.1_1#88ecf683c.blank?vaa=1&amp;vcp=1&amp;pid=c63fd87c8&amp;color=0,0,0&amp;vpa=2&amp;vtp=1&amp;vaab=1&amp;bbb=1"/>
          <p:cNvSpPr/>
          <p:nvPr/>
        </p:nvSpPr>
        <p:spPr>
          <a:xfrm>
            <a:off x="6682328" y="1233015"/>
            <a:ext cx="10683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bored</a:t>
            </a:r>
            <a:endParaRPr lang="en-US" altLang="zh-CN" sz="2800" dirty="0"/>
          </a:p>
        </p:txBody>
      </p:sp>
      <p:sp>
        <p:nvSpPr>
          <p:cNvPr id="6" name="QB_7_AN.2_1#88ecf683c.blank?vaa=1&amp;vcp=1&amp;pid=c63fd87c8&amp;color=0,0,0&amp;vpa=3&amp;vtp=1&amp;vaab=1&amp;bbb=1"/>
          <p:cNvSpPr/>
          <p:nvPr/>
        </p:nvSpPr>
        <p:spPr>
          <a:xfrm>
            <a:off x="5779040" y="1868015"/>
            <a:ext cx="12842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usually</a:t>
            </a:r>
            <a:endParaRPr lang="en-US" altLang="zh-CN" sz="2800" dirty="0"/>
          </a:p>
        </p:txBody>
      </p:sp>
      <p:sp>
        <p:nvSpPr>
          <p:cNvPr id="8" name="QB_7_AN.3_1#88ecf683c.blank?vaa=1&amp;vcp=1&amp;pid=c63fd87c8&amp;color=0,0,0&amp;vpa=4&amp;vtp=1&amp;vaab=1&amp;bbb=1"/>
          <p:cNvSpPr/>
          <p:nvPr/>
        </p:nvSpPr>
        <p:spPr>
          <a:xfrm>
            <a:off x="4948777" y="2528415"/>
            <a:ext cx="18161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confidence</a:t>
            </a:r>
            <a:endParaRPr lang="en-US" altLang="zh-CN" sz="2800" dirty="0"/>
          </a:p>
        </p:txBody>
      </p:sp>
      <p:sp>
        <p:nvSpPr>
          <p:cNvPr id="10" name="QB_7_AN.10_1#88ecf683c.blank?vaa=1&amp;vcp=1&amp;pid=c63fd87c8&amp;color=0,0,0&amp;vpa=5&amp;vtp=1&amp;vaab=1&amp;bbb=1"/>
          <p:cNvSpPr/>
          <p:nvPr/>
        </p:nvSpPr>
        <p:spPr>
          <a:xfrm>
            <a:off x="4166140" y="3176115"/>
            <a:ext cx="8699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well</a:t>
            </a:r>
            <a:endParaRPr lang="en-US" altLang="zh-CN" sz="2800" dirty="0"/>
          </a:p>
        </p:txBody>
      </p:sp>
      <p:sp>
        <p:nvSpPr>
          <p:cNvPr id="11" name="QB_7_AN.11_1#88ecf683c.blank?vaa=1&amp;vcp=1&amp;pid=c63fd87c8&amp;color=0,0,0&amp;vpa=6&amp;vtp=1&amp;vaab=1&amp;bbb=1"/>
          <p:cNvSpPr/>
          <p:nvPr/>
        </p:nvSpPr>
        <p:spPr>
          <a:xfrm>
            <a:off x="7612603" y="3176115"/>
            <a:ext cx="10668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better</a:t>
            </a:r>
            <a:endParaRPr lang="en-US" altLang="zh-CN" sz="2800" dirty="0"/>
          </a:p>
        </p:txBody>
      </p:sp>
      <p:sp>
        <p:nvSpPr>
          <p:cNvPr id="12" name="QB_7_AN.12_1#88ecf683c.blank?vaa=1&amp;vcp=1&amp;pid=c63fd87c8&amp;color=0,0,0&amp;vpa=7&amp;vtp=1&amp;vaab=1&amp;bbb=1"/>
          <p:cNvSpPr/>
          <p:nvPr/>
        </p:nvSpPr>
        <p:spPr>
          <a:xfrm>
            <a:off x="892715" y="3802860"/>
            <a:ext cx="8302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best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8" grpId="0" build="p" animBg="1"/>
      <p:bldP spid="10" grpId="0" build="p" animBg="1"/>
      <p:bldP spid="11" grpId="0" build="p" animBg="1"/>
      <p:bldP spid="12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3_1#efb809da0?vaa=1&amp;vcp=1&amp;pid=c63fd87c8&amp;color=0,0,0&amp;mp=1&amp;vtp=1&amp;vaab=1&amp;bt=1&amp;bbb=1&amp;hb=1"/>
          <p:cNvSpPr/>
          <p:nvPr/>
        </p:nvSpPr>
        <p:spPr>
          <a:xfrm>
            <a:off x="539496" y="2204434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adj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.＆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adv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.）远（的），遥远（的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）→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（比较级）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→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（最高级）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crowded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.）拥挤的，人多的→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.）不拥挤的，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人少的（反义词）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.）人群，观众</a:t>
            </a:r>
            <a:endParaRPr lang="en-US" altLang="zh-CN" sz="2800" dirty="0"/>
          </a:p>
        </p:txBody>
      </p:sp>
      <p:sp>
        <p:nvSpPr>
          <p:cNvPr id="3" name="QB_7_AN.1_1#efb809da0.blank?vaa=1&amp;vcp=1&amp;pid=c63fd87c8&amp;color=0,0,0&amp;mp=1&amp;vpa=8&amp;vtp=1&amp;vaab=1&amp;bbb=1"/>
          <p:cNvSpPr/>
          <p:nvPr/>
        </p:nvSpPr>
        <p:spPr>
          <a:xfrm>
            <a:off x="7449089" y="2173954"/>
            <a:ext cx="2530475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farther／further</a:t>
            </a:r>
            <a:endParaRPr lang="en-US" altLang="zh-CN" sz="2800" dirty="0"/>
          </a:p>
        </p:txBody>
      </p:sp>
      <p:sp>
        <p:nvSpPr>
          <p:cNvPr id="4" name="QB_7_AN.2_1#efb809da0.blank?vaa=1&amp;vcp=1&amp;pid=c63fd87c8&amp;color=0,0,0&amp;mp=1&amp;vpa=9&amp;vtp=1&amp;vaab=1&amp;bbb=1"/>
          <p:cNvSpPr/>
          <p:nvPr/>
        </p:nvSpPr>
        <p:spPr>
          <a:xfrm>
            <a:off x="905415" y="2821654"/>
            <a:ext cx="2765425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farthest／furthest</a:t>
            </a:r>
            <a:endParaRPr lang="en-US" altLang="zh-CN" sz="2800" dirty="0"/>
          </a:p>
        </p:txBody>
      </p:sp>
      <p:sp>
        <p:nvSpPr>
          <p:cNvPr id="6" name="QB_7_AN.17_1#efb809da0.blank?vaa=1&amp;vcp=1&amp;pid=c63fd87c8&amp;color=0,0,0&amp;vpa=10&amp;vtp=1&amp;vaab=1&amp;bbb=1"/>
          <p:cNvSpPr/>
          <p:nvPr/>
        </p:nvSpPr>
        <p:spPr>
          <a:xfrm>
            <a:off x="6329902" y="3469354"/>
            <a:ext cx="18383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uncrowded</a:t>
            </a:r>
            <a:endParaRPr lang="en-US" altLang="zh-CN" sz="2800" dirty="0"/>
          </a:p>
        </p:txBody>
      </p:sp>
      <p:sp>
        <p:nvSpPr>
          <p:cNvPr id="7" name="QB_7_AN.18_1#efb809da0.blank?vaa=1&amp;vcp=1&amp;pid=c63fd87c8&amp;color=0,0,0&amp;vpa=11&amp;vtp=1&amp;vaab=1&amp;bbb=1"/>
          <p:cNvSpPr/>
          <p:nvPr/>
        </p:nvSpPr>
        <p:spPr>
          <a:xfrm>
            <a:off x="3928015" y="4096099"/>
            <a:ext cx="11477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crowd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6" grpId="0" build="p" animBg="1"/>
      <p:bldP spid="7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9824593f4?vcp=1&amp;pid=7fe2d7707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动词</a:t>
            </a:r>
            <a:endParaRPr lang="en-US" altLang="zh-CN" sz="3200" dirty="0"/>
          </a:p>
        </p:txBody>
      </p:sp>
      <p:sp>
        <p:nvSpPr>
          <p:cNvPr id="3" name="QB_7_BD.19_1#52b88c710?vaa=1&amp;vcp=1&amp;pid=9824593f4&amp;color=0,0,0&amp;vtp=1&amp;vaab=1&amp;bbb=1&amp;hb=1"/>
          <p:cNvSpPr/>
          <p:nvPr/>
        </p:nvSpPr>
        <p:spPr>
          <a:xfrm>
            <a:off x="539496" y="1263495"/>
            <a:ext cx="11109960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excite（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.）使激动，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使兴奋→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adj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.）使人兴奋的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，使人激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动的→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adj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.）激动的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，兴奋的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relax（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.）放松→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.）轻松的→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.）放松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的，悠闲的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miss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.）未击中，未达到→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.）找不到的，失踪的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train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.）训练→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.）训练，培训</a:t>
            </a:r>
            <a:endParaRPr lang="en-US" altLang="zh-CN" sz="2800" dirty="0"/>
          </a:p>
        </p:txBody>
      </p:sp>
      <p:sp>
        <p:nvSpPr>
          <p:cNvPr id="4" name="QB_7_AN.1_1#52b88c710.blank?vaa=1&amp;vcp=1&amp;pid=9824593f4&amp;color=0,0,0&amp;vpa=12&amp;vtp=1&amp;vaab=1&amp;bbb=1"/>
          <p:cNvSpPr/>
          <p:nvPr/>
        </p:nvSpPr>
        <p:spPr>
          <a:xfrm>
            <a:off x="5426615" y="1220315"/>
            <a:ext cx="14017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exciting</a:t>
            </a:r>
            <a:endParaRPr lang="en-US" altLang="zh-CN" sz="2800" dirty="0"/>
          </a:p>
        </p:txBody>
      </p:sp>
      <p:sp>
        <p:nvSpPr>
          <p:cNvPr id="5" name="QB_7_AN.2_1#52b88c710.blank?vaa=1&amp;vcp=1&amp;pid=9824593f4&amp;color=0,0,0&amp;vpa=13&amp;vtp=1&amp;vaab=1&amp;bbb=1"/>
          <p:cNvSpPr/>
          <p:nvPr/>
        </p:nvSpPr>
        <p:spPr>
          <a:xfrm>
            <a:off x="1553114" y="1880715"/>
            <a:ext cx="12827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excited</a:t>
            </a:r>
            <a:endParaRPr lang="en-US" altLang="zh-CN" sz="2800" dirty="0"/>
          </a:p>
        </p:txBody>
      </p:sp>
      <p:sp>
        <p:nvSpPr>
          <p:cNvPr id="7" name="QB_7_AN.3_1#52b88c710.blank?vaa=1&amp;vcp=1&amp;pid=9824593f4&amp;color=0,0,0&amp;vpa=14&amp;vtp=1&amp;vaab=1&amp;bbb=1"/>
          <p:cNvSpPr/>
          <p:nvPr/>
        </p:nvSpPr>
        <p:spPr>
          <a:xfrm>
            <a:off x="3512090" y="2515715"/>
            <a:ext cx="14224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relaxing</a:t>
            </a:r>
            <a:endParaRPr lang="en-US" altLang="zh-CN" sz="2800" dirty="0"/>
          </a:p>
        </p:txBody>
      </p:sp>
      <p:sp>
        <p:nvSpPr>
          <p:cNvPr id="8" name="QB_7_AN.4_1#52b88c710.blank?vaa=1&amp;vcp=1&amp;pid=9824593f4&amp;color=0,0,0&amp;vpa=15&amp;vtp=1&amp;vaab=1&amp;bbb=1"/>
          <p:cNvSpPr/>
          <p:nvPr/>
        </p:nvSpPr>
        <p:spPr>
          <a:xfrm>
            <a:off x="7839614" y="2528415"/>
            <a:ext cx="13033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relaxed</a:t>
            </a:r>
            <a:endParaRPr lang="en-US" altLang="zh-CN" sz="2800" dirty="0"/>
          </a:p>
        </p:txBody>
      </p:sp>
      <p:sp>
        <p:nvSpPr>
          <p:cNvPr id="10" name="QB_7_AN.5_1#52b88c710.blank?vaa=1&amp;vcp=1&amp;pid=9824593f4&amp;color=0,0,0&amp;vpa=16&amp;vtp=1&amp;vaab=1&amp;bbb=1"/>
          <p:cNvSpPr/>
          <p:nvPr/>
        </p:nvSpPr>
        <p:spPr>
          <a:xfrm>
            <a:off x="5612352" y="3811115"/>
            <a:ext cx="13636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missing</a:t>
            </a:r>
            <a:endParaRPr lang="en-US" altLang="zh-CN" sz="2800" dirty="0"/>
          </a:p>
        </p:txBody>
      </p:sp>
      <p:sp>
        <p:nvSpPr>
          <p:cNvPr id="12" name="QB_7_AN.28_1#52b88c710.blank?vaa=1&amp;vcp=1&amp;pid=9824593f4&amp;color=0,0,0&amp;vpa=17&amp;vtp=1&amp;vaab=1&amp;bbb=1"/>
          <p:cNvSpPr/>
          <p:nvPr/>
        </p:nvSpPr>
        <p:spPr>
          <a:xfrm>
            <a:off x="3834352" y="4437860"/>
            <a:ext cx="13636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training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7" grpId="0" build="p" animBg="1"/>
      <p:bldP spid="8" grpId="0" build="p" animBg="1"/>
      <p:bldP spid="10" grpId="0" build="p" animBg="1"/>
      <p:bldP spid="12" grpId="0" build="p" animBg="1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3286</Words>
  <Application>Microsoft Office PowerPoint</Application>
  <PresentationFormat>宽屏</PresentationFormat>
  <Paragraphs>639</Paragraphs>
  <Slides>60</Slides>
  <Notes>59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60</vt:i4>
      </vt:variant>
    </vt:vector>
  </HeadingPairs>
  <TitlesOfParts>
    <vt:vector size="68" baseType="lpstr">
      <vt:lpstr>Arial (正文)</vt:lpstr>
      <vt:lpstr>华文隶书</vt:lpstr>
      <vt:lpstr>宋体</vt:lpstr>
      <vt:lpstr>微软雅黑</vt:lpstr>
      <vt:lpstr>Arial</vt:lpstr>
      <vt:lpstr>Calibri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1018801308@qq.com</cp:lastModifiedBy>
  <cp:revision>8</cp:revision>
  <dcterms:created xsi:type="dcterms:W3CDTF">2024-11-29T12:27:00Z</dcterms:created>
  <dcterms:modified xsi:type="dcterms:W3CDTF">2025-07-25T07:15:16Z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0F7FBA8A7C2840D6A355F85B2B52A92E_12</vt:lpwstr>
  </property>
  <property fmtid="{D5CDD505-2E9C-101B-9397-08002B2CF9AE}" pid="3" name="KSOProductBuildVer">
    <vt:lpwstr>2052-12.1.0.18912</vt:lpwstr>
  </property>
</Properties>
</file>