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1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66.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66.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66.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66.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c035f67c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977E3CBE-5DC4-425F-B045-EC65C9EDF63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第14讲</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人民当家作主</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c035f67c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D8049BFD-F7DD-4028-BF6E-CEF7AA30CF3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a4a5d237"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3f46a76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415155d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aa4a5d237&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a3f46a76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3415155d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第14讲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人民当家作主</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c035f67c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2FE3B32E-6E0E-426E-AD6B-CDCDF098E57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a4a5d237"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3f46a76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415155d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aa4a5d237&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a3f46a76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3415155d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第14讲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人民当家作主</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262550100098fe42c#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B9BD1FC-86E2-7A10-B527-965761FB07B8}"/>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C75AF3B7-1ED2-4EBC-A134-53CFE910F84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BF7EC36-FD0C-4AC1-B8D3-67EA933291B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a4a5d237"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3f46a76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415155d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aa4a5d237&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a3f46a76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3415155d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26544F2-5E04-49C4-9FDA-B45FD273A53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aa4a5d237"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a3f46a76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3415155d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aa4a5d237&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a3f46a76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3415155d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如何坚持和完善人民代表大会制度？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（1）必须毫不动摇</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坚持中国共产党的领导</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，依据人民代表大会制</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度，使党的主张通过法定程序成为国家意志。</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（2）必须保证和发展</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人民当家作主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，支持和保证人民通过人民代</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表大会行使国家权力，扩大人民民主，健全民主制度，丰富民主形式，</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拓宽民主渠道。</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6_BD#53e9c58fb?sp=1&amp;vcp=1&amp;pid=db3ce7913&amp;color=0,0,0&amp;vtp=1&amp;vaab=1&amp;bt=1&amp;bbb=1&amp;h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）必须</a:t>
            </a:r>
            <a:r>
              <a:rPr lang="en-US" altLang="zh-CN" sz="2800" b="0" i="0" u="wavy">
                <a:solidFill>
                  <a:srgbClr val="000000"/>
                </a:solidFill>
                <a:latin typeface="Times New Roman" pitchFamily="34" charset="0"/>
                <a:ea typeface="SimSun" pitchFamily="34" charset="-122"/>
                <a:cs typeface="Times New Roman" pitchFamily="34" charset="-120"/>
              </a:rPr>
              <a:t>全面推进依法治国</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通过人民代表大会制度</a:t>
            </a:r>
            <a:r>
              <a:rPr lang="en-US" altLang="zh-CN" sz="2800" b="0" i="0">
                <a:solidFill>
                  <a:srgbClr val="000000"/>
                </a:solidFill>
                <a:latin typeface="Times New Roman" pitchFamily="34" charset="0"/>
                <a:ea typeface="SimSun" pitchFamily="34" charset="-122"/>
                <a:cs typeface="Times New Roman" pitchFamily="34" charset="-120"/>
              </a:rPr>
              <a:t>，弘扬社会</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主义法治精神</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实现国家各项工作法治化。</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（4）必须</a:t>
            </a:r>
            <a:r>
              <a:rPr kumimoji="0" lang="en-US" altLang="zh-CN" sz="2800" b="0" i="0" u="wavy"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坚持民主集中制</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，人民代表大会统一行使国家权力，国家</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机关既有合理分工又有相互协调，保证国家统一高效组织推进各项事业。</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95145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.术语对比记忆</a:t>
            </a:r>
            <a:endParaRPr lang="en-US" altLang="zh-CN" sz="2800" dirty="0"/>
          </a:p>
        </p:txBody>
      </p:sp>
      <p:graphicFrame>
        <p:nvGraphicFramePr>
          <p:cNvPr id="13" name="P_6_BD#53e9c58fb?colgroup=8,21&amp;vcp=1&amp;pid=db3ce7913&amp;color=0,0,0&amp;vtp=1&amp;vaab=1&amp;bbb=1"/>
          <p:cNvGraphicFramePr>
            <a:graphicFrameLocks noGrp="1"/>
          </p:cNvGraphicFramePr>
          <p:nvPr>
            <p:extLst>
              <p:ext uri="{D42A27DB-BD31-4B8C-83A1-F6EECF244321}">
                <p14:modId xmlns:p14="http://schemas.microsoft.com/office/powerpoint/2010/main" val="806632874"/>
              </p:ext>
            </p:extLst>
          </p:nvPr>
        </p:nvGraphicFramePr>
        <p:xfrm>
          <a:off x="539496" y="1633061"/>
          <a:ext cx="11073384" cy="2265936"/>
        </p:xfrm>
        <a:graphic>
          <a:graphicData uri="http://schemas.openxmlformats.org/drawingml/2006/table">
            <a:tbl>
              <a:tblPr/>
              <a:tblGrid>
                <a:gridCol w="3218688">
                  <a:extLst>
                    <a:ext uri="{9D8B030D-6E8A-4147-A177-3AD203B41FA5}">
                      <a16:colId xmlns:a16="http://schemas.microsoft.com/office/drawing/2014/main" val="20000"/>
                    </a:ext>
                  </a:extLst>
                </a:gridCol>
                <a:gridCol w="7854696">
                  <a:extLst>
                    <a:ext uri="{9D8B030D-6E8A-4147-A177-3AD203B41FA5}">
                      <a16:colId xmlns:a16="http://schemas.microsoft.com/office/drawing/2014/main" val="20001"/>
                    </a:ext>
                  </a:extLst>
                </a:gridCol>
              </a:tblGrid>
              <a:tr h="566484">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人大代表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由人民选出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代表人民统一行使国家权力的人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人民代表大会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国家权力机关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全国人民代表大会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最高国家权力机关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人民代表大会制度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我国的根本政治制度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P_6_BD#53e9c58fb?sp=1&amp;vcp=1&amp;pid=db3ce7913&amp;color=0,0,0&amp;vtp=1&amp;vaab=1&amp;bbb=1&amp;hb=1"/>
          <p:cNvSpPr/>
          <p:nvPr/>
        </p:nvSpPr>
        <p:spPr>
          <a:xfrm>
            <a:off x="539496" y="4033361"/>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.我国的基本政治制度有哪些？</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中国共产党领导的多党合作和政治协商制度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民族区域自治制度、</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基层群众自治制度</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P_6_BD#53e9c58fb?sp=1&amp;vcp=1&amp;pid=db3ce7913&amp;color=0,0,0&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.在长期的革命、建设、改革过程中</a:t>
            </a:r>
            <a:r>
              <a:rPr lang="en-US" altLang="zh-CN" sz="2800" b="0" i="0">
                <a:solidFill>
                  <a:srgbClr val="000000"/>
                </a:solidFill>
                <a:latin typeface="Times New Roman" pitchFamily="34" charset="0"/>
                <a:ea typeface="SimSun" pitchFamily="34" charset="-122"/>
                <a:cs typeface="Times New Roman" pitchFamily="34" charset="-120"/>
              </a:rPr>
              <a:t>，我国结成了怎样的爱国统一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战线</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spc="-100">
                <a:solidFill>
                  <a:srgbClr val="000000"/>
                </a:solidFill>
                <a:latin typeface="Times New Roman" pitchFamily="34" charset="0"/>
                <a:ea typeface="SimSun" pitchFamily="34" charset="-122"/>
                <a:cs typeface="Times New Roman" pitchFamily="34" charset="-120"/>
              </a:rPr>
              <a:t>由中国共产党领导的</a:t>
            </a:r>
            <a:r>
              <a:rPr lang="en-US" altLang="zh-CN" sz="2800" b="0" i="0" spc="-100" dirty="0">
                <a:solidFill>
                  <a:srgbClr val="000000"/>
                </a:solidFill>
                <a:latin typeface="Times New Roman" pitchFamily="34" charset="0"/>
                <a:ea typeface="SimSun" pitchFamily="34" charset="-122"/>
                <a:cs typeface="Times New Roman" pitchFamily="34" charset="-120"/>
              </a:rPr>
              <a:t>，有各民主党派和各人民团体参加的</a:t>
            </a:r>
            <a:r>
              <a:rPr lang="en-US" altLang="zh-CN" sz="2800" b="0" i="0" spc="-100">
                <a:solidFill>
                  <a:srgbClr val="000000"/>
                </a:solidFill>
                <a:latin typeface="Times New Roman" pitchFamily="34" charset="0"/>
                <a:ea typeface="SimSun" pitchFamily="34" charset="-122"/>
                <a:cs typeface="Times New Roman" pitchFamily="34" charset="-120"/>
              </a:rPr>
              <a:t>，包括全体</a:t>
            </a:r>
          </a:p>
          <a:p>
            <a:pPr latinLnBrk="1">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社会主义劳动者</a:t>
            </a:r>
            <a:r>
              <a:rPr lang="en-US" altLang="zh-CN" sz="2800" b="0" i="0" spc="-100" dirty="0">
                <a:solidFill>
                  <a:srgbClr val="000000"/>
                </a:solidFill>
                <a:latin typeface="Times New Roman" pitchFamily="34" charset="0"/>
                <a:ea typeface="SimSun" pitchFamily="34" charset="-122"/>
                <a:cs typeface="Times New Roman" pitchFamily="34" charset="-120"/>
              </a:rPr>
              <a:t>、社会主义事业的建设者、拥护社会主义的爱国者</a:t>
            </a:r>
            <a:r>
              <a:rPr lang="en-US" altLang="zh-CN" sz="2800" b="0" i="0" spc="-100">
                <a:solidFill>
                  <a:srgbClr val="000000"/>
                </a:solidFill>
                <a:latin typeface="Times New Roman" pitchFamily="34" charset="0"/>
                <a:ea typeface="SimSun" pitchFamily="34" charset="-122"/>
                <a:cs typeface="Times New Roman" pitchFamily="34" charset="-120"/>
              </a:rPr>
              <a:t>、拥护</a:t>
            </a:r>
          </a:p>
          <a:p>
            <a:pPr latinLnBrk="1">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祖国统一和致力于中华民族伟大复兴的爱国者的广泛的爱国统一战线。</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8</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.中国共产党同各民主党派实行的基本方针：</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长期共存、互相监督、</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肝胆相照、荣辱与共</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spc="-100" dirty="0"/>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.人民政协的性质、</a:t>
            </a:r>
            <a:r>
              <a:rPr lang="en-US" altLang="zh-CN" sz="2800" b="0" i="0">
                <a:solidFill>
                  <a:srgbClr val="000000"/>
                </a:solidFill>
                <a:latin typeface="Times New Roman" pitchFamily="34" charset="0"/>
                <a:ea typeface="SimSun" pitchFamily="34" charset="-122"/>
                <a:cs typeface="Times New Roman" pitchFamily="34" charset="-120"/>
              </a:rPr>
              <a:t>主题和职能。</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性质：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中国人民政治协商会议，简称人民政协，是中国共产</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党领导的多党合作和政治协商的</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重要机构，是中国人民爱国统一战线组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织</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主题：团结和民主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职能：政治协商、民主监督和参政议政</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1"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补充说明</a:t>
            </a:r>
            <a:r>
              <a:rPr kumimoji="0" lang="en-US" altLang="zh-CN" sz="2800" b="1"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人民政协不是国家机关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P_6_BD#53e9c58fb?sp=1&amp;vcp=1&amp;pid=db3ce7913&amp;color=0,0,0&amp;vtp=1&amp;vaab=1&amp;bt=1&amp;bbb=1&amp;h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a:solidFill>
                  <a:srgbClr val="000000"/>
                </a:solidFill>
                <a:latin typeface="Times New Roman" pitchFamily="34" charset="0"/>
                <a:ea typeface="SimSun" pitchFamily="34" charset="-122"/>
                <a:cs typeface="Times New Roman" pitchFamily="34" charset="-120"/>
              </a:rPr>
              <a:t>.我国实行中国共产党领导的多党合作和政治协商制度有什么重</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要意义？</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（1）是</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发扬社会主义民主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的重要形式。</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（2）有利于反映民意，集中民智，促进科学民主决策。</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（3）有利于协调关系，化解矛盾，维护社会稳定和谐。</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（4）有利于凝聚人心，反对分裂，推进祖国和平统一大业。</a:t>
            </a:r>
            <a:endParaRPr lang="en-US" altLang="zh-CN" sz="2800" dirty="0"/>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89887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.民族区域自治制度的内涵、</a:t>
            </a:r>
            <a:r>
              <a:rPr lang="en-US" altLang="zh-CN" sz="2800" b="0" i="0">
                <a:solidFill>
                  <a:srgbClr val="000000"/>
                </a:solidFill>
                <a:latin typeface="Times New Roman" pitchFamily="34" charset="0"/>
                <a:ea typeface="SimSun" pitchFamily="34" charset="-122"/>
                <a:cs typeface="Times New Roman" pitchFamily="34" charset="-120"/>
              </a:rPr>
              <a:t>地位及特点。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内涵：</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我国宪法规定，</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各少数民族聚居</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的地方实行区域自治，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设立</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自治机关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，行使</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自治权</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补充说明</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实行民族区域自治的范围</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各少数民族聚居的地方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少数民族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各民族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聚居</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居住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地位：</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我国的一项基本政治制度。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特点：</a:t>
            </a: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我国民族区域自治是在国家统一领导下的自治，各民族</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自治地方是国家不可分割的组成部分，民族自治机关必须服从中央的领导。</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民族自治地方如何实现民族区域自治？</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（1）我国民族自治地方分为自治区、自治州、自治县三级。</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自治机关：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民族自治地方的</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人民代表大会和人民政府</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自治权：</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根据本地方、本民族政治、经济、社会、文化等方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面的特点，自主管理本地方、本民族的内部事务。</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补充说明</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民族自治地方的自治机关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在行使一般地方国家机关职</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权的同时</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楷体" pitchFamily="34" charset="-122"/>
                <a:cs typeface="Times New Roman" pitchFamily="34" charset="-120"/>
              </a:rPr>
              <a:t>依法行使自治权</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103119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SimSun" pitchFamily="34" charset="-122"/>
                <a:cs typeface="Times New Roman" pitchFamily="34" charset="-120"/>
              </a:rPr>
              <a:t>.我国实行民族区域自治的原因。</a:t>
            </a:r>
            <a:endParaRPr lang="en-US" altLang="zh-CN" sz="2800" dirty="0"/>
          </a:p>
        </p:txBody>
      </p:sp>
      <p:graphicFrame>
        <p:nvGraphicFramePr>
          <p:cNvPr id="19" name="P_6_BD#53e9c58fb?colgroup=2,27&amp;vcp=1&amp;pid=db3ce7913&amp;color=0,0,0&amp;vtp=1&amp;vaab=1&amp;bbb=1&amp;hb=1"/>
          <p:cNvGraphicFramePr>
            <a:graphicFrameLocks noGrp="1"/>
          </p:cNvGraphicFramePr>
          <p:nvPr>
            <p:extLst>
              <p:ext uri="{D42A27DB-BD31-4B8C-83A1-F6EECF244321}">
                <p14:modId xmlns:p14="http://schemas.microsoft.com/office/powerpoint/2010/main" val="3170803267"/>
              </p:ext>
            </p:extLst>
          </p:nvPr>
        </p:nvGraphicFramePr>
        <p:xfrm>
          <a:off x="539496" y="1712801"/>
          <a:ext cx="11143775" cy="3858832"/>
        </p:xfrm>
        <a:graphic>
          <a:graphicData uri="http://schemas.openxmlformats.org/drawingml/2006/table">
            <a:tbl>
              <a:tblPr/>
              <a:tblGrid>
                <a:gridCol w="1423775">
                  <a:extLst>
                    <a:ext uri="{9D8B030D-6E8A-4147-A177-3AD203B41FA5}">
                      <a16:colId xmlns:a16="http://schemas.microsoft.com/office/drawing/2014/main" val="20000"/>
                    </a:ext>
                  </a:extLst>
                </a:gridCol>
                <a:gridCol w="9720000">
                  <a:extLst>
                    <a:ext uri="{9D8B030D-6E8A-4147-A177-3AD203B41FA5}">
                      <a16:colId xmlns:a16="http://schemas.microsoft.com/office/drawing/2014/main" val="20001"/>
                    </a:ext>
                  </a:extLst>
                </a:gridCol>
              </a:tblGrid>
              <a:tr h="3365564">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必要性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①中华人民共和国是全国各族人民共同缔造的统一的多民族国家</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五十六个民族在长期的交往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交流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交融中确立了平等团结互助和谐的社会主义民族关系</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③实践证明：民族区域自治制度符合我国国情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在维护国家统一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领土完整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在加强民族平等团结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促进民族地区发展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增强中华民族凝聚力等方面都起到了重要作用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graphicFrame>
        <p:nvGraphicFramePr>
          <p:cNvPr id="20" name="P_6_BD#53e9c58fb?colgroup=2,27&amp;vcp=1&amp;pid=db3ce7913&amp;color=0,0,0&amp;mp=1&amp;vtp=1&amp;vaab=1&amp;bt=1&amp;bbb=1&amp;hb=1"/>
          <p:cNvGraphicFramePr>
            <a:graphicFrameLocks noGrp="1"/>
          </p:cNvGraphicFramePr>
          <p:nvPr>
            <p:extLst>
              <p:ext uri="{D42A27DB-BD31-4B8C-83A1-F6EECF244321}">
                <p14:modId xmlns:p14="http://schemas.microsoft.com/office/powerpoint/2010/main" val="2347566605"/>
              </p:ext>
            </p:extLst>
          </p:nvPr>
        </p:nvGraphicFramePr>
        <p:xfrm>
          <a:off x="539496" y="2092166"/>
          <a:ext cx="11082528" cy="3378264"/>
        </p:xfrm>
        <a:graphic>
          <a:graphicData uri="http://schemas.openxmlformats.org/drawingml/2006/table">
            <a:tbl>
              <a:tblPr/>
              <a:tblGrid>
                <a:gridCol w="960120">
                  <a:extLst>
                    <a:ext uri="{9D8B030D-6E8A-4147-A177-3AD203B41FA5}">
                      <a16:colId xmlns:a16="http://schemas.microsoft.com/office/drawing/2014/main" val="20000"/>
                    </a:ext>
                  </a:extLst>
                </a:gridCol>
                <a:gridCol w="10122408">
                  <a:extLst>
                    <a:ext uri="{9D8B030D-6E8A-4147-A177-3AD203B41FA5}">
                      <a16:colId xmlns:a16="http://schemas.microsoft.com/office/drawing/2014/main" val="20001"/>
                    </a:ext>
                  </a:extLst>
                </a:gridCol>
              </a:tblGrid>
              <a:tr h="3378264">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重大</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①有利于把国家的集中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统一与各民族的自主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平等结合起来</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有利于把国家的法律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政策与民族自治地方的具体实际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特殊</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情况结合起来</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有利于把各族人民热爱祖国的感情与热爱自己民族的感情结合</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起来</a:t>
                      </a:r>
                      <a:endParaRPr lang="en-US" altLang="zh-CN" sz="1200" dirty="0"/>
                    </a:p>
                    <a:p>
                      <a:pPr mar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④促进了民族地区经济社会的发展和人民生活水平的提高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6_BD#53e9c58fb?colgroup=2,27&amp;vcp=1&amp;pid=db3ce7913&amp;color=0,0,0&amp;mp=1&amp;vtp=1&amp;vaab=1&amp;bt=1&amp;bbb=1">
            <a:extLst>
              <a:ext uri="{FF2B5EF4-FFF2-40B4-BE49-F238E27FC236}">
                <a16:creationId xmlns:a16="http://schemas.microsoft.com/office/drawing/2014/main" id="{6347B7BB-3FF1-8E3E-E3E3-EB025DD64C1A}"/>
              </a:ext>
            </a:extLst>
          </p:cNvPr>
          <p:cNvSpPr txBox="1"/>
          <p:nvPr/>
        </p:nvSpPr>
        <p:spPr>
          <a:xfrm>
            <a:off x="10903879" y="138376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2c6b96c91.fixed?vcp=1&amp;pid=d892b45e8&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2c6b96c91.fixed?vcp=1&amp;pid=d892b45e8&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2c6b96c91.fixed?vcp=1&amp;pid=d892b45e8&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第四部分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八年级下册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6_BD#53e9c58fb?sp=1&amp;vcp=1&amp;pid=db3ce7913&amp;color=0,0,0&amp;mp=1&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14</a:t>
            </a:r>
            <a:r>
              <a:rPr lang="en-US" altLang="zh-CN" sz="2800" b="0" i="0" dirty="0">
                <a:solidFill>
                  <a:srgbClr val="000000"/>
                </a:solidFill>
                <a:latin typeface="Times New Roman" pitchFamily="34" charset="0"/>
                <a:ea typeface="SimSun" pitchFamily="34" charset="-122"/>
                <a:cs typeface="Times New Roman" pitchFamily="34" charset="-120"/>
              </a:rPr>
              <a:t>.基层群众自治制度的内容、地位、</a:t>
            </a:r>
            <a:r>
              <a:rPr lang="en-US" altLang="zh-CN" sz="2800" b="0" i="0">
                <a:solidFill>
                  <a:srgbClr val="000000"/>
                </a:solidFill>
                <a:latin typeface="Times New Roman" pitchFamily="34" charset="0"/>
                <a:ea typeface="SimSun" pitchFamily="34" charset="-122"/>
                <a:cs typeface="Times New Roman" pitchFamily="34" charset="-120"/>
              </a:rPr>
              <a:t>组织及意义。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内容：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由居民或村民分别选举产生居民委员会或村民委员会，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实行群众自我管理、自我服务、自我教育、自我监督。</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地位：</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我国的一项基本政治制度。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基层群众性自治组织：城市的居民委员会和农村的村民委员会</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意义：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有利于人民群众直接行使民主权利，管理基层公共事</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务和公益事业，推动社会主义民主建设，促进社会和谐稳定。</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6_BD#dfa6c28ad?vcp=1&amp;pid=db3ce7913&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C_7_BD.1_1#0509ceb01?vaa=1&amp;vcp=1&amp;pid=dfa6c28ad&amp;color=0,0,0&amp;tib=255,255,255&amp;vip=1#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2852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AN.2_1#0509ceb01.blank?vaa=1&amp;vcp=1&amp;pid=dfa6c28ad&amp;color=0,0,0&amp;vpa=1&amp;vtp=1&amp;vaab=1"/>
          <p:cNvSpPr/>
          <p:nvPr/>
        </p:nvSpPr>
        <p:spPr>
          <a:xfrm>
            <a:off x="6793992" y="2095672"/>
            <a:ext cx="475488" cy="283464"/>
          </a:xfrm>
          <a:prstGeom prst="rect">
            <a:avLst/>
          </a:prstGeom>
          <a:noFill/>
          <a:ln/>
        </p:spPr>
        <p:txBody>
          <a:bodyPr wrap="none" lIns="0" tIns="0" rIns="0" bIns="0" rtlCol="0" anchor="b"/>
          <a:lstStyle/>
          <a:p>
            <a:pPr algn="ctr" latinLnBrk="1">
              <a:lnSpc>
                <a:spcPts val="2700"/>
              </a:lnSpc>
            </a:pPr>
            <a:r>
              <a:rPr lang="en-US" altLang="zh-CN" sz="2200" b="0" i="0" dirty="0">
                <a:solidFill>
                  <a:srgbClr val="FF0000"/>
                </a:solidFill>
                <a:latin typeface="Times New Roman" pitchFamily="34" charset="0"/>
                <a:ea typeface="SimSun" pitchFamily="34" charset="-122"/>
                <a:cs typeface="Times New Roman" pitchFamily="34" charset="-120"/>
              </a:rPr>
              <a:t>C</a:t>
            </a:r>
            <a:endParaRPr lang="en-US" altLang="zh-CN" sz="2200" dirty="0"/>
          </a:p>
        </p:txBody>
      </p:sp>
      <p:sp>
        <p:nvSpPr>
          <p:cNvPr id="6" name="QC_7_BD.1_3#0509ceb01.choices?vaa=1&amp;vcp=1&amp;pid=dfa6c28ad&amp;color=0,0,0&amp;vtp=1&amp;vaab=1&amp;bbb=1"/>
          <p:cNvSpPr/>
          <p:nvPr/>
        </p:nvSpPr>
        <p:spPr>
          <a:xfrm>
            <a:off x="539496" y="4312076"/>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7_BD#f2c322f05?vcp=1&amp;pid=dfa6c28ad&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3_1#7db673e43?vaa=1&amp;vcp=1&amp;pid=f2c322f05&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某市政务服务中心探索精细化、高效率服务，启用“潮汐窗口</a:t>
            </a:r>
            <a:r>
              <a:rPr lang="en-US" altLang="zh-CN" sz="2800" b="0" i="0">
                <a:solidFill>
                  <a:srgbClr val="000000"/>
                </a:solidFill>
                <a:latin typeface="Times New Roman" pitchFamily="34" charset="0"/>
                <a:ea typeface="SimSun" pitchFamily="34" charset="-122"/>
                <a:cs typeface="Times New Roman" pitchFamily="34" charset="-120"/>
              </a:rPr>
              <a:t>”，根据</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人流量大小</a:t>
            </a:r>
            <a:r>
              <a:rPr lang="en-US" altLang="zh-CN" sz="2800" b="0" i="0" dirty="0">
                <a:solidFill>
                  <a:srgbClr val="000000"/>
                </a:solidFill>
                <a:latin typeface="Times New Roman" pitchFamily="34" charset="0"/>
                <a:ea typeface="SimSun" pitchFamily="34" charset="-122"/>
                <a:cs typeface="Times New Roman" pitchFamily="34" charset="-120"/>
              </a:rPr>
              <a:t>，动态调整窗口数量和服务人员力量</a:t>
            </a:r>
            <a:r>
              <a:rPr lang="en-US" altLang="zh-CN" sz="2800" b="0" i="0">
                <a:solidFill>
                  <a:srgbClr val="000000"/>
                </a:solidFill>
                <a:latin typeface="Times New Roman" pitchFamily="34" charset="0"/>
                <a:ea typeface="SimSun" pitchFamily="34" charset="-122"/>
                <a:cs typeface="Times New Roman" pitchFamily="34" charset="-120"/>
              </a:rPr>
              <a:t>，最大限度减少群众排</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队时间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这样做旨在(</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4_1#7db673e43.bracket?vaa=1&amp;vcp=1&amp;pid=f2c322f05&amp;color=0,0,0&amp;vpa=2&amp;vtp=1&amp;vaab=1"/>
          <p:cNvSpPr/>
          <p:nvPr/>
        </p:nvSpPr>
        <p:spPr>
          <a:xfrm>
            <a:off x="4016915"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8_BD.3_2#7db673e43.choices?vaa=1&amp;vcp=1&amp;pid=f2c322f05&amp;color=0,0,0&amp;vtp=1&amp;vaab=1&amp;bbb=1"/>
          <p:cNvSpPr/>
          <p:nvPr/>
        </p:nvSpPr>
        <p:spPr>
          <a:xfrm>
            <a:off x="539496" y="319136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.提高为人民服务水平</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.确保权力在阳光下运行</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C.保障公民行使监督权</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.完善基层群众自治制度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O_8_BD.5_1#37f64ae13?sp=1&amp;vaa=1&amp;vcp=1&amp;pid=f2c322f05&amp;color=0,0,0&amp;vtp=1&amp;vaab=1&amp;bt=1&amp;bbb=1&amp;hb=1"/>
          <p:cNvSpPr/>
          <p:nvPr/>
        </p:nvSpPr>
        <p:spPr>
          <a:xfrm>
            <a:off x="539496" y="2179034"/>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（2024·广西百色·期末）【一路繁花一路春】</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SimSun" pitchFamily="34" charset="-122"/>
                <a:cs typeface="Times New Roman" pitchFamily="34" charset="-120"/>
              </a:rPr>
              <a:t>年1月26日</a:t>
            </a:r>
            <a:r>
              <a:rPr lang="en-US" altLang="zh-CN" sz="2800" b="0" i="0">
                <a:solidFill>
                  <a:srgbClr val="000000"/>
                </a:solidFill>
                <a:latin typeface="Times New Roman" pitchFamily="34" charset="0"/>
                <a:ea typeface="SimSun" pitchFamily="34" charset="-122"/>
                <a:cs typeface="Times New Roman" pitchFamily="34" charset="-120"/>
              </a:rPr>
              <a:t>，广西壮族自治区第十四届人民代表大会第二次会</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议在广西人民会堂胜利闭幕</a:t>
            </a:r>
            <a:r>
              <a:rPr lang="en-US" altLang="zh-CN" sz="2800" b="0" i="0" dirty="0">
                <a:solidFill>
                  <a:srgbClr val="000000"/>
                </a:solidFill>
                <a:latin typeface="Times New Roman" pitchFamily="34" charset="0"/>
                <a:ea typeface="SimSun" pitchFamily="34" charset="-122"/>
                <a:cs typeface="Times New Roman" pitchFamily="34" charset="-120"/>
              </a:rPr>
              <a:t>。广西采取了一系列举措</a:t>
            </a:r>
            <a:r>
              <a:rPr lang="en-US" altLang="zh-CN" sz="2800" b="0" i="0">
                <a:solidFill>
                  <a:srgbClr val="000000"/>
                </a:solidFill>
                <a:latin typeface="Times New Roman" pitchFamily="34" charset="0"/>
                <a:ea typeface="SimSun" pitchFamily="34" charset="-122"/>
                <a:cs typeface="Times New Roman" pitchFamily="34" charset="-120"/>
              </a:rPr>
              <a:t>，奋力开创新时代</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壮美广西建设新局面</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O_8_BD.5_2#37f64ae13?vaa=1&amp;vcp=1&amp;pid=f2c322f05&amp;color=0,0,0&amp;vtp=1&amp;vaab=1&amp;bt=1&amp;bbb=1&amp;hb=1"/>
          <p:cNvSpPr/>
          <p:nvPr/>
        </p:nvSpPr>
        <p:spPr>
          <a:xfrm>
            <a:off x="539496" y="87347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【解放思想，创新求变】</a:t>
            </a:r>
            <a:endParaRPr lang="en-US" altLang="zh-CN" sz="2800" dirty="0"/>
          </a:p>
          <a:p>
            <a:pPr latinLnBrk="1">
              <a:lnSpc>
                <a:spcPts val="51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广西人民政府积极为民办实事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大力推进法治政府建设</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扎实推进政务公开</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深化综合行政执法</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体制改革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所有县</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区</a:t>
            </a:r>
            <a:r>
              <a:rPr lang="en-US" altLang="zh-CN" sz="2800" b="0" i="0" dirty="0">
                <a:solidFill>
                  <a:srgbClr val="000000"/>
                </a:solidFill>
                <a:latin typeface="Times New Roman" pitchFamily="34" charset="0"/>
                <a:ea typeface="SimSun" pitchFamily="34" charset="-122"/>
                <a:cs typeface="Times New Roman" pitchFamily="34" charset="-120"/>
              </a:rPr>
              <a:t>）431.48</a:t>
            </a:r>
            <a:r>
              <a:rPr lang="en-US" altLang="zh-CN" sz="2800" b="0" i="0" dirty="0">
                <a:solidFill>
                  <a:srgbClr val="000000"/>
                </a:solidFill>
                <a:latin typeface="Times New Roman" pitchFamily="34" charset="0"/>
                <a:ea typeface="楷体" pitchFamily="34" charset="-122"/>
                <a:cs typeface="Times New Roman" pitchFamily="34" charset="-120"/>
              </a:rPr>
              <a:t>万农村义务教育学生全部吃上营养餐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各部门在履行职责时增强服务意识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多踩油门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少踩刹车</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多设</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路标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少设路障</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百色芒果</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梧州六堡茶列入国家农业品牌精品培育名单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9_BD.6_1#fadbaafc5?vaa=1&amp;vcp=1&amp;pid=37f64ae13&amp;color=0,0,0&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（1）广西人民政府积极为民办实事，</a:t>
            </a:r>
            <a:r>
              <a:rPr lang="en-US" altLang="zh-CN" sz="2800" b="0" i="0">
                <a:solidFill>
                  <a:srgbClr val="000000"/>
                </a:solidFill>
                <a:latin typeface="Times New Roman" pitchFamily="34" charset="0"/>
                <a:ea typeface="SimSun" pitchFamily="34" charset="-122"/>
                <a:cs typeface="Times New Roman" pitchFamily="34" charset="-120"/>
              </a:rPr>
              <a:t>获得了广大人民群众的真情点赞。</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结合所学知识</a:t>
            </a:r>
            <a:r>
              <a:rPr lang="en-US" altLang="zh-CN" sz="2800" b="0" i="0" dirty="0">
                <a:solidFill>
                  <a:srgbClr val="000000"/>
                </a:solidFill>
                <a:latin typeface="Times New Roman" pitchFamily="34" charset="0"/>
                <a:ea typeface="SimSun" pitchFamily="34" charset="-122"/>
                <a:cs typeface="Times New Roman" pitchFamily="34" charset="-120"/>
              </a:rPr>
              <a:t>，请你说说政府获得点赞的理由。</a:t>
            </a:r>
            <a:endParaRPr lang="en-US" altLang="zh-CN" sz="2800" dirty="0"/>
          </a:p>
        </p:txBody>
      </p:sp>
      <p:sp>
        <p:nvSpPr>
          <p:cNvPr id="3" name="QO_9_AN.1_1#fadbaafc5?vaa=1&amp;vcp=1&amp;pid=37f64ae13&amp;color=0,0,0&amp;vtp=1&amp;vaab=1&amp;bbb=1&amp;hb=1"/>
          <p:cNvSpPr/>
          <p:nvPr/>
        </p:nvSpPr>
        <p:spPr>
          <a:xfrm>
            <a:off x="539496" y="1837417"/>
            <a:ext cx="11109960" cy="44398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我国宪法要求各级国家机关树立尊重和保障人权的理念，政</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府积极为民的各项举措正是尊重和保障人权的重要体现</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政府全心全</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意为人民服务，努力建设人民满意的服务型政府</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err="1">
                <a:solidFill>
                  <a:srgbClr val="FF0000"/>
                </a:solidFill>
                <a:latin typeface="Times New Roman" pitchFamily="34" charset="0"/>
                <a:ea typeface="SimSun" pitchFamily="34" charset="-122"/>
                <a:cs typeface="Times New Roman" pitchFamily="34" charset="-120"/>
              </a:rPr>
              <a:t>政府坚持依法行政</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规范行使职权，推进法治政府建设</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err="1">
                <a:solidFill>
                  <a:srgbClr val="FF0000"/>
                </a:solidFill>
                <a:latin typeface="Times New Roman" pitchFamily="34" charset="0"/>
                <a:ea typeface="SimSun" pitchFamily="34" charset="-122"/>
                <a:cs typeface="Times New Roman" pitchFamily="34" charset="-120"/>
              </a:rPr>
              <a:t>政府坚持法定职责必须为、法无</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授权不可为，勇于负责、敢于担当，坚决纠正不作为、乱作为</a:t>
            </a:r>
            <a:r>
              <a:rPr lang="en-US" altLang="zh-CN" sz="2800" b="0" i="0" dirty="0">
                <a:solidFill>
                  <a:srgbClr val="FF0000"/>
                </a:solidFill>
                <a:latin typeface="Times New Roman" pitchFamily="34" charset="0"/>
                <a:ea typeface="SimSun" pitchFamily="34" charset="-122"/>
                <a:cs typeface="Times New Roman" pitchFamily="34" charset="-120"/>
              </a:rPr>
              <a:t>。⑤</a:t>
            </a:r>
            <a:r>
              <a:rPr lang="en-US" altLang="zh-CN" sz="2800" b="0" i="0" dirty="0" err="1">
                <a:solidFill>
                  <a:srgbClr val="FF0000"/>
                </a:solidFill>
                <a:latin typeface="Times New Roman" pitchFamily="34" charset="0"/>
                <a:ea typeface="SimSun" pitchFamily="34" charset="-122"/>
                <a:cs typeface="Times New Roman" pitchFamily="34" charset="-120"/>
              </a:rPr>
              <a:t>政府</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为人民群众提供优质服务，努力提高为经济社会发展服务、为人民服务</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的能力和水平</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P_9_BD#e4dae739f?vcp=1&amp;pid=37f64ae13&amp;color=0,0,0&amp;vtp=1&amp;vaab=1&amp;bt=1&amp;bbb=1"/>
          <p:cNvSpPr/>
          <p:nvPr/>
        </p:nvSpPr>
        <p:spPr>
          <a:xfrm>
            <a:off x="539496" y="1640046"/>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【谋新发展，未来可期】</a:t>
            </a:r>
            <a:endParaRPr lang="en-US" altLang="zh-CN" sz="280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SimSun" pitchFamily="34" charset="-122"/>
                <a:cs typeface="Times New Roman" pitchFamily="34" charset="-120"/>
              </a:rPr>
              <a:t>年广西的部分工作（选自2024年广西《政府工作报告》）</a:t>
            </a:r>
            <a:endParaRPr lang="en-US" altLang="zh-CN" sz="2800" dirty="0"/>
          </a:p>
        </p:txBody>
      </p:sp>
      <p:graphicFrame>
        <p:nvGraphicFramePr>
          <p:cNvPr id="27" name="P_9_BD#e4dae739f?colgroup=2,27&amp;vcp=1&amp;pid=37f64ae13&amp;color=0,0,0&amp;vtp=1&amp;vaab=1&amp;bbb=1&amp;hb=1"/>
          <p:cNvGraphicFramePr>
            <a:graphicFrameLocks noGrp="1"/>
          </p:cNvGraphicFramePr>
          <p:nvPr>
            <p:extLst>
              <p:ext uri="{D42A27DB-BD31-4B8C-83A1-F6EECF244321}">
                <p14:modId xmlns:p14="http://schemas.microsoft.com/office/powerpoint/2010/main" val="1953032382"/>
              </p:ext>
            </p:extLst>
          </p:nvPr>
        </p:nvGraphicFramePr>
        <p:xfrm>
          <a:off x="539496" y="2968847"/>
          <a:ext cx="11117022" cy="2230692"/>
        </p:xfrm>
        <a:graphic>
          <a:graphicData uri="http://schemas.openxmlformats.org/drawingml/2006/table">
            <a:tbl>
              <a:tblPr/>
              <a:tblGrid>
                <a:gridCol w="1361022">
                  <a:extLst>
                    <a:ext uri="{9D8B030D-6E8A-4147-A177-3AD203B41FA5}">
                      <a16:colId xmlns:a16="http://schemas.microsoft.com/office/drawing/2014/main" val="20000"/>
                    </a:ext>
                  </a:extLst>
                </a:gridCol>
                <a:gridCol w="9756000">
                  <a:extLst>
                    <a:ext uri="{9D8B030D-6E8A-4147-A177-3AD203B41FA5}">
                      <a16:colId xmlns:a16="http://schemas.microsoft.com/office/drawing/2014/main" val="20001"/>
                    </a:ext>
                  </a:extLst>
                </a:gridCol>
              </a:tblGrid>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摘录一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全面贯彻落实党的二十大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二十届二中全会精神和中央经济工作会议精神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依法接受人大及其常委会监督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自觉接受人民政协的民主监督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提高人大代表建议和政协委员提案办理质量和效率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主动接受社会和舆论监督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加强审计监督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统计监督</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P_9_BD#e4dae739f?colgroup=2,27&amp;vcp=1&amp;pid=37f64ae13&amp;color=0,0,0&amp;mp=1&amp;vtp=1&amp;vaab=1&amp;bt=1&amp;bbb=1&amp;hb=1"/>
          <p:cNvGraphicFramePr>
            <a:graphicFrameLocks noGrp="1"/>
          </p:cNvGraphicFramePr>
          <p:nvPr>
            <p:extLst>
              <p:ext uri="{D42A27DB-BD31-4B8C-83A1-F6EECF244321}">
                <p14:modId xmlns:p14="http://schemas.microsoft.com/office/powerpoint/2010/main" val="1079007953"/>
              </p:ext>
            </p:extLst>
          </p:nvPr>
        </p:nvGraphicFramePr>
        <p:xfrm>
          <a:off x="539496" y="1227876"/>
          <a:ext cx="11091672" cy="4461384"/>
        </p:xfrm>
        <a:graphic>
          <a:graphicData uri="http://schemas.openxmlformats.org/drawingml/2006/table">
            <a:tbl>
              <a:tblPr/>
              <a:tblGrid>
                <a:gridCol w="1325163">
                  <a:extLst>
                    <a:ext uri="{9D8B030D-6E8A-4147-A177-3AD203B41FA5}">
                      <a16:colId xmlns:a16="http://schemas.microsoft.com/office/drawing/2014/main" val="20000"/>
                    </a:ext>
                  </a:extLst>
                </a:gridCol>
                <a:gridCol w="9766509">
                  <a:extLst>
                    <a:ext uri="{9D8B030D-6E8A-4147-A177-3AD203B41FA5}">
                      <a16:colId xmlns:a16="http://schemas.microsoft.com/office/drawing/2014/main" val="20001"/>
                    </a:ext>
                  </a:extLst>
                </a:gridCol>
              </a:tblGrid>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摘录二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深入开展“服务民营企业解难题”行动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全面落实市场准入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要素获取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公平执法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权益保护等政策举措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引导金融机构加大对民营企业首贷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信用贷等支持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健全防范化解拖欠企业账款长效机制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持续整治涉企违规收费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摘录三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以构筑中华民族共有精神家园为引领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推进各民族交往交流交</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融</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建设多民族群众互嵌式社区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弘扬“同顶一片天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同耕一垌田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同饮一江水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同建一家园”的优良传统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让民族团结之花更加绚丽</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9_BD#e4dae739f?colgroup=2,27&amp;vcp=1&amp;pid=37f64ae13&amp;color=0,0,0&amp;mp=1&amp;vtp=1&amp;vaab=1&amp;bt=1&amp;bbb=1">
            <a:extLst>
              <a:ext uri="{FF2B5EF4-FFF2-40B4-BE49-F238E27FC236}">
                <a16:creationId xmlns:a16="http://schemas.microsoft.com/office/drawing/2014/main" id="{86F39F6A-0C03-4880-FC59-44B9F1D5C8E2}"/>
              </a:ext>
            </a:extLst>
          </p:cNvPr>
          <p:cNvSpPr txBox="1"/>
          <p:nvPr/>
        </p:nvSpPr>
        <p:spPr>
          <a:xfrm>
            <a:off x="10913023" y="51947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O_9_BD.8_1#ffe7e8290?vaa=1&amp;vcp=1&amp;pid=37f64ae13&amp;color=0,0,0&amp;mp=1&amp;vtp=1&amp;vaab=1&amp;bt=1&amp;bbb=1&amp;hb=1"/>
          <p:cNvSpPr/>
          <p:nvPr/>
        </p:nvSpPr>
        <p:spPr>
          <a:xfrm>
            <a:off x="539496" y="101479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（2）根据上述摘录，运用所学知识</a:t>
            </a:r>
            <a:r>
              <a:rPr lang="en-US" altLang="zh-CN" sz="2800" b="0" i="0">
                <a:solidFill>
                  <a:srgbClr val="000000"/>
                </a:solidFill>
                <a:latin typeface="Times New Roman" pitchFamily="34" charset="0"/>
                <a:ea typeface="SimSun" pitchFamily="34" charset="-122"/>
                <a:cs typeface="Times New Roman" pitchFamily="34" charset="-120"/>
              </a:rPr>
              <a:t>，分析广西是如何开创新时代壮美</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广西建设新局面的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9_AN.1_1#ffe7e8290?vaa=1&amp;vcp=1&amp;pid=37f64ae13&amp;color=0,0,0&amp;vtp=1&amp;vaab=1&amp;bbb=1&amp;hb=1"/>
          <p:cNvSpPr/>
          <p:nvPr/>
        </p:nvSpPr>
        <p:spPr>
          <a:xfrm>
            <a:off x="539496" y="2297807"/>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广西坚持中国共产党的领导，坚持人民代表大会制度和中国</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共产党领导的多党合作和政治协商制度</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坚持公有制为主体、多种所</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有制经济共同发展，毫不动摇鼓励、支持、引导非公有制经济发展，促</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进民营经济发展壮大</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err="1">
                <a:solidFill>
                  <a:srgbClr val="FF0000"/>
                </a:solidFill>
                <a:latin typeface="Times New Roman" pitchFamily="34" charset="0"/>
                <a:ea typeface="SimSun" pitchFamily="34" charset="-122"/>
                <a:cs typeface="Times New Roman" pitchFamily="34" charset="-120"/>
              </a:rPr>
              <a:t>坚持民族区域自治制度，巩固平等团结互助和</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谐的社会主义民族关系，铸牢中华民族共同体意识</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O_9_BD.10_1#9a0f854c1?vaa=1&amp;vcp=1&amp;pid=37f64ae13&amp;color=0,0,0&amp;vtp=1&amp;vaab=1&amp;bt=1&amp;bbb=1&amp;hb=1"/>
          <p:cNvSpPr/>
          <p:nvPr/>
        </p:nvSpPr>
        <p:spPr>
          <a:xfrm>
            <a:off x="539496" y="2505043"/>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（3）请你写一句青春寄语，激励自己为建设壮美广西贡献力量。</a:t>
            </a: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（不超过20个字）</a:t>
            </a:r>
            <a:endParaRPr lang="en-US" altLang="zh-CN" sz="2800" dirty="0"/>
          </a:p>
        </p:txBody>
      </p:sp>
      <p:sp>
        <p:nvSpPr>
          <p:cNvPr id="3" name="QO_9_AN.1_1#9a0f854c1?vaa=1&amp;vcp=1&amp;pid=37f64ae13&amp;color=0,0,0&amp;vtp=1&amp;vaab=1&amp;bbb=1"/>
          <p:cNvSpPr/>
          <p:nvPr/>
        </p:nvSpPr>
        <p:spPr>
          <a:xfrm>
            <a:off x="539496" y="3780250"/>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示例：建设壮美广西，你我责无旁贷。</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aa4a5d237.fixed?vcp=1&amp;pid=c035f67ca&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人民当家作主</a:t>
            </a:r>
            <a:endParaRPr lang="en-US" altLang="zh-CN" sz="4000" dirty="0"/>
          </a:p>
        </p:txBody>
      </p:sp>
      <p:sp>
        <p:nvSpPr>
          <p:cNvPr id="3" name="C_4_BD#aa4a5d237.fixed?vcp=1&amp;pid=c035f67ca&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课标链接</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C_5_BD#8dd08a10e?sp=1&amp;vcp=1&amp;pid=a3f46a766&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二、我国的经济制度</a:t>
            </a:r>
            <a:endParaRPr lang="en-US" altLang="zh-CN" sz="3200" dirty="0"/>
          </a:p>
        </p:txBody>
      </p:sp>
      <p:sp>
        <p:nvSpPr>
          <p:cNvPr id="3" name="P_6_BD#b87970d45?sp=1&amp;vcp=1&amp;pid=8dd08a10e&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.我国的社会主义基本经济制度是什么？</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公有制为主体</a:t>
            </a:r>
            <a:r>
              <a:rPr lang="en-US" altLang="zh-CN" sz="2800" b="0" i="0" dirty="0">
                <a:solidFill>
                  <a:srgbClr val="000000"/>
                </a:solidFill>
                <a:latin typeface="Times New Roman" pitchFamily="34" charset="0"/>
                <a:ea typeface="SimSun" pitchFamily="34" charset="-122"/>
                <a:cs typeface="Times New Roman" pitchFamily="34" charset="-120"/>
              </a:rPr>
              <a:t>、多种所有制经济共同发展，按劳分配为主体</a:t>
            </a:r>
            <a:r>
              <a:rPr lang="en-US" altLang="zh-CN" sz="2800" b="0" i="0">
                <a:solidFill>
                  <a:srgbClr val="000000"/>
                </a:solidFill>
                <a:latin typeface="Times New Roman" pitchFamily="34" charset="0"/>
                <a:ea typeface="SimSun" pitchFamily="34" charset="-122"/>
                <a:cs typeface="Times New Roman" pitchFamily="34" charset="-120"/>
              </a:rPr>
              <a:t>、多种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分配方式并存</a:t>
            </a:r>
            <a:r>
              <a:rPr lang="en-US" altLang="zh-CN" sz="2800" b="0" i="0" dirty="0">
                <a:solidFill>
                  <a:srgbClr val="000000"/>
                </a:solidFill>
                <a:latin typeface="Times New Roman" pitchFamily="34" charset="0"/>
                <a:ea typeface="SimSun" pitchFamily="34" charset="-122"/>
                <a:cs typeface="Times New Roman" pitchFamily="34" charset="-120"/>
              </a:rPr>
              <a:t>，社会主义市场经济体制。</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P_6_BD#b87970d45?sp=1&amp;vcp=1&amp;pid=8dd08a10e&amp;color=0,0,0&amp;mp=1&amp;vtp=1&amp;vaab=1&amp;bt=1&amp;bbb=1"/>
          <p:cNvSpPr/>
          <p:nvPr/>
        </p:nvSpPr>
        <p:spPr>
          <a:xfrm>
            <a:off x="539496" y="141316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.公有制经济与非公有制经济的区别和联系。</a:t>
            </a:r>
            <a:endParaRPr lang="en-US" altLang="zh-CN" sz="2800" dirty="0"/>
          </a:p>
        </p:txBody>
      </p:sp>
      <p:graphicFrame>
        <p:nvGraphicFramePr>
          <p:cNvPr id="32" name="P_6_BD#b87970d45?colgroup=5,11,12&amp;vcp=1&amp;pid=8dd08a10e&amp;color=0,0,0&amp;mp=1&amp;vtp=1&amp;vaab=1&amp;bbb=1&amp;hb=1"/>
          <p:cNvGraphicFramePr>
            <a:graphicFrameLocks noGrp="1"/>
          </p:cNvGraphicFramePr>
          <p:nvPr>
            <p:extLst>
              <p:ext uri="{D42A27DB-BD31-4B8C-83A1-F6EECF244321}">
                <p14:modId xmlns:p14="http://schemas.microsoft.com/office/powerpoint/2010/main" val="691218607"/>
              </p:ext>
            </p:extLst>
          </p:nvPr>
        </p:nvGraphicFramePr>
        <p:xfrm>
          <a:off x="539496" y="2094769"/>
          <a:ext cx="11064240" cy="3336736"/>
        </p:xfrm>
        <a:graphic>
          <a:graphicData uri="http://schemas.openxmlformats.org/drawingml/2006/table">
            <a:tbl>
              <a:tblPr/>
              <a:tblGrid>
                <a:gridCol w="987552">
                  <a:extLst>
                    <a:ext uri="{9D8B030D-6E8A-4147-A177-3AD203B41FA5}">
                      <a16:colId xmlns:a16="http://schemas.microsoft.com/office/drawing/2014/main" val="20000"/>
                    </a:ext>
                  </a:extLst>
                </a:gridCol>
                <a:gridCol w="978408">
                  <a:extLst>
                    <a:ext uri="{9D8B030D-6E8A-4147-A177-3AD203B41FA5}">
                      <a16:colId xmlns:a16="http://schemas.microsoft.com/office/drawing/2014/main" val="20001"/>
                    </a:ext>
                  </a:extLst>
                </a:gridCol>
                <a:gridCol w="4325112">
                  <a:extLst>
                    <a:ext uri="{9D8B030D-6E8A-4147-A177-3AD203B41FA5}">
                      <a16:colId xmlns:a16="http://schemas.microsoft.com/office/drawing/2014/main" val="20002"/>
                    </a:ext>
                  </a:extLst>
                </a:gridCol>
                <a:gridCol w="4773168">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0" i="0">
                          <a:solidFill>
                            <a:srgbClr val="000000"/>
                          </a:solidFill>
                          <a:latin typeface="SimSun" pitchFamily="34" charset="0"/>
                          <a:ea typeface="SimSun" pitchFamily="34" charset="-122"/>
                          <a:cs typeface="SimSu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公有制经济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非公有制经济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区别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组成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国有经济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集体经济以及</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混合所有制经济中的国有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成分和集体成分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个体经济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私营经济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港澳台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投资经济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外商投资经济等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社会主义经济制度的基础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社会主义市场经济的重要组成</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部分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6_BD#b87970d45?colgroup=5,11,12&amp;vcp=1&amp;pid=8dd08a10e&amp;color=0,0,0&amp;mp=1&amp;vtp=1&amp;vaab=1&amp;bt=1&amp;bbb=1&amp;hb=1"/>
          <p:cNvGraphicFramePr>
            <a:graphicFrameLocks noGrp="1"/>
          </p:cNvGraphicFramePr>
          <p:nvPr>
            <p:extLst>
              <p:ext uri="{D42A27DB-BD31-4B8C-83A1-F6EECF244321}">
                <p14:modId xmlns:p14="http://schemas.microsoft.com/office/powerpoint/2010/main" val="445303768"/>
              </p:ext>
            </p:extLst>
          </p:nvPr>
        </p:nvGraphicFramePr>
        <p:xfrm>
          <a:off x="539496" y="2403760"/>
          <a:ext cx="11064240" cy="2755076"/>
        </p:xfrm>
        <a:graphic>
          <a:graphicData uri="http://schemas.openxmlformats.org/drawingml/2006/table">
            <a:tbl>
              <a:tblPr/>
              <a:tblGrid>
                <a:gridCol w="987552">
                  <a:extLst>
                    <a:ext uri="{9D8B030D-6E8A-4147-A177-3AD203B41FA5}">
                      <a16:colId xmlns:a16="http://schemas.microsoft.com/office/drawing/2014/main" val="20000"/>
                    </a:ext>
                  </a:extLst>
                </a:gridCol>
                <a:gridCol w="978408">
                  <a:extLst>
                    <a:ext uri="{9D8B030D-6E8A-4147-A177-3AD203B41FA5}">
                      <a16:colId xmlns:a16="http://schemas.microsoft.com/office/drawing/2014/main" val="20001"/>
                    </a:ext>
                  </a:extLst>
                </a:gridCol>
                <a:gridCol w="4325112">
                  <a:extLst>
                    <a:ext uri="{9D8B030D-6E8A-4147-A177-3AD203B41FA5}">
                      <a16:colId xmlns:a16="http://schemas.microsoft.com/office/drawing/2014/main" val="20002"/>
                    </a:ext>
                  </a:extLst>
                </a:gridCol>
                <a:gridCol w="4773168">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0" i="0">
                          <a:solidFill>
                            <a:srgbClr val="000000"/>
                          </a:solidFill>
                          <a:latin typeface="SimSun" pitchFamily="34" charset="0"/>
                          <a:ea typeface="SimSun" pitchFamily="34" charset="-122"/>
                          <a:cs typeface="SimSu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公有制经济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非公有制经济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区别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政策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毫不动摇巩固和发展公有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制经济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毫不动摇鼓励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支持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引导非</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公有制经济发展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94296">
                <a:tc gridSpan="2">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联系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在我国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公有制经济与非公有制经济都是</a:t>
                      </a:r>
                      <a:r>
                        <a:rPr lang="en-US" altLang="zh-CN" sz="2800" b="0" i="0" u="wavy">
                          <a:solidFill>
                            <a:srgbClr val="000000"/>
                          </a:solidFill>
                          <a:latin typeface="Times New Roman" pitchFamily="34" charset="0"/>
                          <a:ea typeface="SimSun" pitchFamily="34" charset="-122"/>
                          <a:cs typeface="Times New Roman" pitchFamily="34" charset="-120"/>
                        </a:rPr>
                        <a:t>社会主义市场经</a:t>
                      </a:r>
                    </a:p>
                    <a:p>
                      <a:pPr marL="0" lvl="0" indent="0" algn="l" latinLnBrk="1" hangingPunct="0">
                        <a:lnSpc>
                          <a:spcPts val="4300"/>
                        </a:lnSpc>
                      </a:pPr>
                      <a:r>
                        <a:rPr lang="en-US" altLang="zh-CN" sz="2800" b="0" i="0" u="wavy">
                          <a:solidFill>
                            <a:srgbClr val="000000"/>
                          </a:solidFill>
                          <a:latin typeface="Times New Roman" pitchFamily="34" charset="0"/>
                          <a:ea typeface="SimSun" pitchFamily="34" charset="-122"/>
                          <a:cs typeface="Times New Roman" pitchFamily="34" charset="-120"/>
                        </a:rPr>
                        <a:t>济的重要组成部分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都是</a:t>
                      </a:r>
                      <a:r>
                        <a:rPr lang="en-US" altLang="zh-CN" sz="2800" b="0" i="0" u="wavy">
                          <a:solidFill>
                            <a:srgbClr val="000000"/>
                          </a:solidFill>
                          <a:latin typeface="Times New Roman" pitchFamily="34" charset="0"/>
                          <a:ea typeface="SimSun" pitchFamily="34" charset="-122"/>
                          <a:cs typeface="Times New Roman" pitchFamily="34" charset="-120"/>
                        </a:rPr>
                        <a:t>我国经济社会发展的重要基础</a:t>
                      </a:r>
                      <a:endParaRPr lang="en-US" altLang="zh-CN" sz="1200" u="wavy"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sp>
        <p:nvSpPr>
          <p:cNvPr id="2" name="P_6_BD#b87970d45?colgroup=5,11,12&amp;vcp=1&amp;pid=8dd08a10e&amp;color=0,0,0&amp;mp=1&amp;vtp=1&amp;vaab=1&amp;bt=1&amp;bbb=1">
            <a:extLst>
              <a:ext uri="{FF2B5EF4-FFF2-40B4-BE49-F238E27FC236}">
                <a16:creationId xmlns:a16="http://schemas.microsoft.com/office/drawing/2014/main" id="{1166A692-6B30-C9CA-E200-B5AFF36EC209}"/>
              </a:ext>
            </a:extLst>
          </p:cNvPr>
          <p:cNvSpPr txBox="1"/>
          <p:nvPr/>
        </p:nvSpPr>
        <p:spPr>
          <a:xfrm>
            <a:off x="10885591" y="16953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P_6_BD#b87970d45?sp=1&amp;vcp=1&amp;pid=8dd08a10e&amp;color=0,0,0&amp;vtp=1&amp;vaab=1&amp;bt=1&amp;bb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.我国政府扶持中小微企业发展、鼓励自主创业，</a:t>
            </a:r>
            <a:r>
              <a:rPr lang="en-US" altLang="zh-CN" sz="2800" b="0" i="0">
                <a:solidFill>
                  <a:srgbClr val="000000"/>
                </a:solidFill>
                <a:latin typeface="Times New Roman" pitchFamily="34" charset="0"/>
                <a:ea typeface="SimSun" pitchFamily="34" charset="-122"/>
                <a:cs typeface="Times New Roman" pitchFamily="34" charset="-120"/>
              </a:rPr>
              <a:t>这说明了什么？</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（1）国家鼓励、支持、引导非公有制经济发展。</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（2）非公有制经济是社会主义市场经济的重要组成部分，是我国</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经济社会发展的重要基础。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.我国的分配制度是什么？</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strike="noStrike" kern="0" cap="none"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现阶段，我国坚持按劳分配为主体、多种分配方式并存的分配制度</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P_6_BD#b87970d45?sp=1&amp;vcp=1&amp;pid=8dd08a10e&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.按劳分配的决定因素、</a:t>
            </a:r>
            <a:r>
              <a:rPr lang="en-US" altLang="zh-CN" sz="2800" b="0" i="0">
                <a:solidFill>
                  <a:srgbClr val="000000"/>
                </a:solidFill>
                <a:latin typeface="Times New Roman" pitchFamily="34" charset="0"/>
                <a:ea typeface="SimSun" pitchFamily="34" charset="-122"/>
                <a:cs typeface="Times New Roman" pitchFamily="34" charset="-120"/>
              </a:rPr>
              <a:t>基本内容和要求分别是什么？</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决定因素：</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生产资料公有制</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基本内容：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有劳动能力的社会成员必须参加劳动；在作了必</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要的扣除后，以劳动者所提供的劳动（包括劳动数量和质量）为尺度对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个人进行分配，</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多劳多得，少劳少得</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要求：</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在现阶段，要着重保护劳动所得，增加劳动者劳动报酬。</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P_6_BD#b87970d45?sp=1&amp;vcp=1&amp;pid=8dd08a10e&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多种分配方式的内容。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（1）让劳动、资本、土地、知识、技术、管理、数据等生产要素</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参与收入分配，由市场评价贡献，按贡献决定报酬。</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（2）在一定条件下，人们还可以取得社会保障收入，获得社会公</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益事业的帮助。</a:t>
            </a:r>
            <a:endParaRPr lang="en-US" altLang="zh-CN" sz="2800" dirty="0"/>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P_6_BD#b87970d45?sp=1&amp;vcp=1&amp;pid=8dd08a10e&amp;color=0,0,0&amp;mp=1&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市场经济体制的含义及作用。</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含义：</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市场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在资源配置中起决定性作用的经济体制。</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作用：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在市场经济中，生产什么、如何生产、生产多少，主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要是通过价格、供求、竞争等机制来调节。市场机制就像一只“看不见</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的手”，在资源配置中起</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决定性作用</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P_6_BD#b87970d45?sp=1&amp;vcp=1&amp;pid=8dd08a10e&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我国社会主义市场经济体制有何优越性？</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（1）我国社会主义市场经济体制把</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社会主义制度</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和</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市场经济</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有机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结合起来，充分发挥市场在资源配置中的决定性作用。</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（2）更好发挥</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政府</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作用，进行科学</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宏观调控</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（3）激发各类市场主体的活力，为人民对美好生活的需求提供保障。</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C_6_BD#37bf2b762?vcp=1&amp;pid=8dd08a10e&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B_7_BD.12_1#96bb430a9?vaa=1&amp;vcp=1&amp;pid=37bf2b762&amp;color=0,0,0&amp;tib=255,255,255&amp;vip=3#3&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29169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AN.13_1#96bb430a9.blank?vaa=1&amp;vcp=1&amp;pid=37bf2b762&amp;color=0,0,0&amp;vpa=3&amp;vtp=1&amp;vaab=1"/>
          <p:cNvSpPr/>
          <p:nvPr/>
        </p:nvSpPr>
        <p:spPr>
          <a:xfrm>
            <a:off x="3209544" y="2479720"/>
            <a:ext cx="493776" cy="274320"/>
          </a:xfrm>
          <a:prstGeom prst="rect">
            <a:avLst/>
          </a:prstGeom>
          <a:noFill/>
          <a:ln/>
        </p:spPr>
        <p:txBody>
          <a:bodyPr wrap="none" lIns="0" tIns="0" rIns="0" bIns="0" rtlCol="0" anchor="b"/>
          <a:lstStyle/>
          <a:p>
            <a:pPr algn="ctr" latinLnBrk="1">
              <a:lnSpc>
                <a:spcPts val="2700"/>
              </a:lnSpc>
            </a:pPr>
            <a:r>
              <a:rPr lang="en-US" altLang="zh-CN" sz="2200" b="0" i="0" dirty="0">
                <a:solidFill>
                  <a:srgbClr val="FF0000"/>
                </a:solidFill>
                <a:latin typeface="Times New Roman" pitchFamily="34" charset="0"/>
                <a:ea typeface="SimSun" pitchFamily="34" charset="-122"/>
                <a:cs typeface="Times New Roman" pitchFamily="34" charset="-120"/>
              </a:rPr>
              <a:t>A</a:t>
            </a:r>
            <a:endParaRPr lang="en-US" altLang="zh-CN" sz="22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C_7_BD#acc19aac7?sp=1&amp;vcp=1&amp;pid=37bf2b762&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14_1#85eefb766?vaa=1&amp;vcp=1&amp;pid=acc19aac7&amp;color=0,0,0&amp;vtp=1&amp;vaab=1&amp;bbb=1&amp;hb=1"/>
          <p:cNvSpPr/>
          <p:nvPr/>
        </p:nvSpPr>
        <p:spPr>
          <a:xfrm>
            <a:off x="539496" y="126724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（2024·广西玉林·期末）玉林是广西民营经济示范市。近年来</a:t>
            </a:r>
            <a:r>
              <a:rPr lang="en-US" altLang="zh-CN" sz="2800" b="0" i="0">
                <a:solidFill>
                  <a:srgbClr val="000000"/>
                </a:solidFill>
                <a:latin typeface="Times New Roman" pitchFamily="34" charset="0"/>
                <a:ea typeface="SimSun" pitchFamily="34" charset="-122"/>
                <a:cs typeface="Times New Roman" pitchFamily="34" charset="-120"/>
              </a:rPr>
              <a:t>，玉林</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市将加强建设法治化营商环境作为加快发展新质生产力、推动民营经济</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高质量发展的重要引擎</a:t>
            </a:r>
            <a:r>
              <a:rPr lang="en-US" altLang="zh-CN" sz="2800" b="0" i="0" dirty="0">
                <a:solidFill>
                  <a:srgbClr val="000000"/>
                </a:solidFill>
                <a:latin typeface="Times New Roman" pitchFamily="34" charset="0"/>
                <a:ea typeface="SimSun" pitchFamily="34" charset="-122"/>
                <a:cs typeface="Times New Roman" pitchFamily="34" charset="-120"/>
              </a:rPr>
              <a:t>，打造让企业投资安心、办事省心</a:t>
            </a:r>
            <a:r>
              <a:rPr lang="en-US" altLang="zh-CN" sz="2800" b="0" i="0">
                <a:solidFill>
                  <a:srgbClr val="000000"/>
                </a:solidFill>
                <a:latin typeface="Times New Roman" pitchFamily="34" charset="0"/>
                <a:ea typeface="SimSun" pitchFamily="34" charset="-122"/>
                <a:cs typeface="Times New Roman" pitchFamily="34" charset="-120"/>
              </a:rPr>
              <a:t>、发展舒心的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创业环境</a:t>
            </a:r>
            <a:r>
              <a:rPr lang="en-US" altLang="zh-CN" sz="2800" b="0" i="0" dirty="0">
                <a:solidFill>
                  <a:srgbClr val="000000"/>
                </a:solidFill>
                <a:latin typeface="Times New Roman" pitchFamily="34" charset="0"/>
                <a:ea typeface="SimSun" pitchFamily="34" charset="-122"/>
                <a:cs typeface="Times New Roman" pitchFamily="34" charset="-120"/>
              </a:rPr>
              <a:t>。对此，</a:t>
            </a:r>
            <a:r>
              <a:rPr lang="en-US" altLang="zh-CN" sz="2800" b="0" i="0">
                <a:solidFill>
                  <a:srgbClr val="000000"/>
                </a:solidFill>
                <a:latin typeface="Times New Roman" pitchFamily="34" charset="0"/>
                <a:ea typeface="SimSun" pitchFamily="34" charset="-122"/>
                <a:cs typeface="Times New Roman" pitchFamily="34" charset="-120"/>
              </a:rPr>
              <a:t>下列推导合理的是(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graphicFrame>
        <p:nvGraphicFramePr>
          <p:cNvPr id="5" name="P_5_BD#da41dcd28?colgroup=18,10&amp;vcp=1&amp;pid=aa4a5d237&amp;color=0,0,0&amp;vtp=1&amp;vaab=1&amp;bt=1&amp;bbb=1&amp;hb=1"/>
          <p:cNvGraphicFramePr>
            <a:graphicFrameLocks noGrp="1"/>
          </p:cNvGraphicFramePr>
          <p:nvPr>
            <p:extLst>
              <p:ext uri="{D42A27DB-BD31-4B8C-83A1-F6EECF244321}">
                <p14:modId xmlns:p14="http://schemas.microsoft.com/office/powerpoint/2010/main" val="3085479327"/>
              </p:ext>
            </p:extLst>
          </p:nvPr>
        </p:nvGraphicFramePr>
        <p:xfrm>
          <a:off x="539496" y="916780"/>
          <a:ext cx="11091672" cy="5024440"/>
        </p:xfrm>
        <a:graphic>
          <a:graphicData uri="http://schemas.openxmlformats.org/drawingml/2006/table">
            <a:tbl>
              <a:tblPr/>
              <a:tblGrid>
                <a:gridCol w="6976872">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了解人民代表大会制度是我国的根本政治</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制度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理解全过程人民民主的制度优势</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八下第五课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我国根本政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治制度的内容和意义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了解中国共产党领导的多党合作和政治协</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商制度</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八下第五课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我国基本政</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治制度的内容和意义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了解民族区域自治制度对维护和发展平等</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团结互助和谐的社会主义民族关系的意义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3"/>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认识基层民主制度对保障人民知情权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参</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与权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表达权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监督权的作用</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4"/>
                  </a:ext>
                </a:extLst>
              </a:tr>
            </a:tbl>
          </a:graphicData>
        </a:graphic>
      </p:graphicFrame>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8_BD.16_1#85eefb766.choices?vaa=1&amp;vcp=1&amp;pid=acc19aac7&amp;color=0,0,0&amp;vtp=1&amp;vaab=1&amp;bt=1&amp;bbb=1&amp;hb=1"/>
          <p:cNvSpPr/>
          <p:nvPr/>
        </p:nvSpPr>
        <p:spPr>
          <a:xfrm>
            <a:off x="541020" y="677297"/>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A.深化国有企业改革→巩固公有制主体地位→发挥集体经济的作用</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B.激发市场主体活力→促进生产力发展→社会主义初级阶段的基本国情</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彻底改变</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C.落实“两个毫不动摇”→</a:t>
            </a:r>
            <a:r>
              <a:rPr lang="en-US" altLang="zh-CN" sz="2800" b="0" i="0" dirty="0" err="1">
                <a:solidFill>
                  <a:srgbClr val="000000"/>
                </a:solidFill>
                <a:latin typeface="Times New Roman" pitchFamily="34" charset="0"/>
                <a:ea typeface="SimSun" pitchFamily="34" charset="-122"/>
                <a:cs typeface="Times New Roman" pitchFamily="34" charset="-120"/>
              </a:rPr>
              <a:t>优化民营经济发展环境→促进非公有制经济有</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序发展</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D.进行科学宏观调控→发挥政府在资源配置中的决定性作用→助力民营</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经济发展</a:t>
            </a:r>
            <a:endParaRPr lang="en-US" altLang="zh-CN" sz="2800" dirty="0"/>
          </a:p>
        </p:txBody>
      </p:sp>
      <p:sp>
        <p:nvSpPr>
          <p:cNvPr id="4" name="QO_9_AN.1_1#9a0f854c1?vaa=1&amp;vcp=1&amp;pid=37f64ae13&amp;color=0,0,0&amp;vtp=1&amp;vaab=1&amp;bbb=1">
            <a:extLst>
              <a:ext uri="{FF2B5EF4-FFF2-40B4-BE49-F238E27FC236}">
                <a16:creationId xmlns:a16="http://schemas.microsoft.com/office/drawing/2014/main" id="{BFABD927-3F31-0FA8-8C30-6B266C3329CE}"/>
              </a:ext>
            </a:extLst>
          </p:cNvPr>
          <p:cNvSpPr/>
          <p:nvPr/>
        </p:nvSpPr>
        <p:spPr>
          <a:xfrm>
            <a:off x="422955" y="5277356"/>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答案】</a:t>
            </a:r>
            <a:r>
              <a:rPr lang="en-US" altLang="zh-CN" sz="2800" b="0" i="0" dirty="0" err="1">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8_BD.17_1#491f487d5?vaa=1&amp;vcp=1&amp;pid=acc19aac7&amp;color=0,0,0&amp;vtp=1&amp;vaab=1&amp;bt=1&amp;bbb=1&amp;hb=1"/>
          <p:cNvSpPr/>
          <p:nvPr/>
        </p:nvSpPr>
        <p:spPr>
          <a:xfrm>
            <a:off x="539496" y="120446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党和政府始终把民营企业和民营企业家当作自己人</a:t>
            </a:r>
            <a:r>
              <a:rPr lang="en-US" altLang="zh-CN" sz="2800" b="0" i="0">
                <a:solidFill>
                  <a:srgbClr val="000000"/>
                </a:solidFill>
                <a:latin typeface="Times New Roman" pitchFamily="34" charset="0"/>
                <a:ea typeface="SimSun" pitchFamily="34" charset="-122"/>
                <a:cs typeface="Times New Roman" pitchFamily="34" charset="-120"/>
              </a:rPr>
              <a:t>，引导民营企业和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民营企业家正确理解党中央方针政策</a:t>
            </a:r>
            <a:r>
              <a:rPr lang="en-US" altLang="zh-CN" sz="2800" b="0" i="0" dirty="0">
                <a:solidFill>
                  <a:srgbClr val="000000"/>
                </a:solidFill>
                <a:latin typeface="Times New Roman" pitchFamily="34" charset="0"/>
                <a:ea typeface="SimSun" pitchFamily="34" charset="-122"/>
                <a:cs typeface="Times New Roman" pitchFamily="34" charset="-120"/>
              </a:rPr>
              <a:t>，增强信心、轻装上阵、</a:t>
            </a:r>
            <a:r>
              <a:rPr lang="en-US" altLang="zh-CN" sz="2800" b="0" i="0">
                <a:solidFill>
                  <a:srgbClr val="000000"/>
                </a:solidFill>
                <a:latin typeface="Times New Roman" pitchFamily="34" charset="0"/>
                <a:ea typeface="SimSun" pitchFamily="34" charset="-122"/>
                <a:cs typeface="Times New Roman" pitchFamily="34" charset="-120"/>
              </a:rPr>
              <a:t>大胆发展，</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实现民营经济健康发展</a:t>
            </a:r>
            <a:r>
              <a:rPr lang="en-US" altLang="zh-CN" sz="2800" b="0" i="0" dirty="0">
                <a:solidFill>
                  <a:srgbClr val="000000"/>
                </a:solidFill>
                <a:latin typeface="Times New Roman" pitchFamily="34" charset="0"/>
                <a:ea typeface="SimSun" pitchFamily="34" charset="-122"/>
                <a:cs typeface="Times New Roman" pitchFamily="34" charset="-120"/>
              </a:rPr>
              <a:t>、高质量发展。</a:t>
            </a:r>
            <a:r>
              <a:rPr lang="en-US" altLang="zh-CN" sz="2800" b="0" i="0">
                <a:solidFill>
                  <a:srgbClr val="000000"/>
                </a:solidFill>
                <a:latin typeface="Times New Roman" pitchFamily="34" charset="0"/>
                <a:ea typeface="SimSun" pitchFamily="34" charset="-122"/>
                <a:cs typeface="Times New Roman" pitchFamily="34" charset="-120"/>
              </a:rPr>
              <a:t>这表明我们要(</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8_AN.18_1#491f487d5.bracket?vaa=1&amp;vcp=1&amp;pid=acc19aac7&amp;color=0,0,0&amp;vpa=5&amp;vtp=1&amp;vaab=1"/>
          <p:cNvSpPr/>
          <p:nvPr/>
        </p:nvSpPr>
        <p:spPr>
          <a:xfrm>
            <a:off x="8995314" y="248653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8_BD.17_2#491f487d5.choices?vaa=1&amp;vcp=1&amp;pid=acc19aac7&amp;color=0,0,0&amp;vtp=1&amp;vaab=1&amp;bbb=1"/>
          <p:cNvSpPr/>
          <p:nvPr/>
        </p:nvSpPr>
        <p:spPr>
          <a:xfrm>
            <a:off x="539496" y="312820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A.毫不动摇巩固和发展公有制经济</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.毫不动摇鼓励、支持、引导非公有制经济发展</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.毫不动摇坚持以经济建设为中心</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.毫不动摇巩固和发展市场经济</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C_5_BD#330e2f52a?sp=1&amp;vcp=1&amp;pid=a3f46a766&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三、我国的国家机构</a:t>
            </a:r>
            <a:endParaRPr lang="en-US" altLang="zh-CN" sz="3200" dirty="0"/>
          </a:p>
        </p:txBody>
      </p:sp>
      <p:sp>
        <p:nvSpPr>
          <p:cNvPr id="3" name="P_6_BD#90b0edaa9?sp=1&amp;vcp=1&amp;pid=330e2f52a&amp;color=0,0,0&amp;vtp=1&amp;vaab=1&amp;bbb=1&amp;hb=1"/>
          <p:cNvSpPr/>
          <p:nvPr/>
        </p:nvSpPr>
        <p:spPr>
          <a:xfrm>
            <a:off x="539496" y="1267240"/>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人民行使国家权力的机关：</a:t>
            </a:r>
            <a:r>
              <a:rPr lang="en-US" altLang="zh-CN" sz="2800" b="0" i="0" u="wavy">
                <a:solidFill>
                  <a:srgbClr val="000000"/>
                </a:solidFill>
                <a:latin typeface="Times New Roman" pitchFamily="34" charset="0"/>
                <a:ea typeface="SimSun" pitchFamily="34" charset="-122"/>
                <a:cs typeface="Times New Roman" pitchFamily="34" charset="-120"/>
              </a:rPr>
              <a:t>全国人民代表大会和地方各级人民代</a:t>
            </a:r>
          </a:p>
          <a:p>
            <a:pPr latinLnBrk="1">
              <a:lnSpc>
                <a:spcPts val="5100"/>
              </a:lnSpc>
            </a:pPr>
            <a:r>
              <a:rPr lang="en-US" altLang="zh-CN" sz="2800" b="0" i="0" u="wavy">
                <a:solidFill>
                  <a:srgbClr val="000000"/>
                </a:solidFill>
                <a:latin typeface="Times New Roman" pitchFamily="34" charset="0"/>
                <a:ea typeface="SimSun" pitchFamily="34" charset="-122"/>
                <a:cs typeface="Times New Roman" pitchFamily="34" charset="-120"/>
              </a:rPr>
              <a:t>表大会</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.国家权力机关的组成、职责。</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组成：</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我国各级国家权力机关由人民选举的代表组成。</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职责：</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代表人民统一行使国家权力，决定全国和地方的重大</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事务。</a:t>
            </a:r>
            <a:endParaRPr lang="en-US" altLang="zh-CN" sz="2800" dirty="0"/>
          </a:p>
        </p:txBody>
      </p:sp>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P_6_BD#90b0edaa9?sp=1&amp;vcp=1&amp;pid=330e2f52a&amp;color=0,0,0&amp;mp=1&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.全国人民代表大会的性质、</a:t>
            </a:r>
            <a:r>
              <a:rPr lang="en-US" altLang="zh-CN" sz="2800" b="0" i="0">
                <a:solidFill>
                  <a:srgbClr val="000000"/>
                </a:solidFill>
                <a:latin typeface="Times New Roman" pitchFamily="34" charset="0"/>
                <a:ea typeface="SimSun" pitchFamily="34" charset="-122"/>
                <a:cs typeface="Times New Roman" pitchFamily="34" charset="-120"/>
              </a:rPr>
              <a:t>地位。</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性质：最高国家权力机关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，代表全国人民统一行使国家权力。</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地位：</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在整个国家机关体系中居于最高地位。</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.地方各级人民代表大会的地位及其与其他国家机关的关系。</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地位：</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是本行政区域内人民行使国家权力的机关。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关系：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地方国家行政机关、监察机关、审判机关和检察机关</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都由本级人民代表大会产生，</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对它负责，受它监督</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P_6_BD#90b0edaa9?sp=1&amp;vcp=1&amp;pid=330e2f52a&amp;color=0,0,0&amp;vtp=1&amp;vaab=1&amp;bt=1&amp;bbb=1"/>
          <p:cNvSpPr/>
          <p:nvPr/>
        </p:nvSpPr>
        <p:spPr>
          <a:xfrm>
            <a:off x="539496" y="139922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.人民代表大会的职权。</a:t>
            </a:r>
            <a:endParaRPr lang="en-US" altLang="zh-CN" sz="2800" dirty="0"/>
          </a:p>
        </p:txBody>
      </p:sp>
      <p:graphicFrame>
        <p:nvGraphicFramePr>
          <p:cNvPr id="45" name="P_6_BD#90b0edaa9?colgroup=3,26&amp;vcp=1&amp;pid=330e2f52a&amp;color=0,0,0&amp;vtp=1&amp;vaab=1&amp;bbb=1&amp;hb=1"/>
          <p:cNvGraphicFramePr>
            <a:graphicFrameLocks noGrp="1"/>
          </p:cNvGraphicFramePr>
          <p:nvPr>
            <p:extLst>
              <p:ext uri="{D42A27DB-BD31-4B8C-83A1-F6EECF244321}">
                <p14:modId xmlns:p14="http://schemas.microsoft.com/office/powerpoint/2010/main" val="2529907419"/>
              </p:ext>
            </p:extLst>
          </p:nvPr>
        </p:nvGraphicFramePr>
        <p:xfrm>
          <a:off x="539496" y="2080831"/>
          <a:ext cx="11082528" cy="3364612"/>
        </p:xfrm>
        <a:graphic>
          <a:graphicData uri="http://schemas.openxmlformats.org/drawingml/2006/table">
            <a:tbl>
              <a:tblPr/>
              <a:tblGrid>
                <a:gridCol w="1335024">
                  <a:extLst>
                    <a:ext uri="{9D8B030D-6E8A-4147-A177-3AD203B41FA5}">
                      <a16:colId xmlns:a16="http://schemas.microsoft.com/office/drawing/2014/main" val="20000"/>
                    </a:ext>
                  </a:extLst>
                </a:gridCol>
                <a:gridCol w="9747504">
                  <a:extLst>
                    <a:ext uri="{9D8B030D-6E8A-4147-A177-3AD203B41FA5}">
                      <a16:colId xmlns:a16="http://schemas.microsoft.com/office/drawing/2014/main" val="20001"/>
                    </a:ext>
                  </a:extLst>
                </a:gridCol>
              </a:tblGrid>
              <a:tr h="2243392">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立法权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全国人大及其常委会行使</a:t>
                      </a:r>
                      <a:r>
                        <a:rPr lang="en-US" altLang="zh-CN" sz="2800" b="1" i="0" dirty="0">
                          <a:solidFill>
                            <a:srgbClr val="000000"/>
                          </a:solidFill>
                          <a:latin typeface="Times New Roman" pitchFamily="34" charset="0"/>
                          <a:ea typeface="SimSun" pitchFamily="34" charset="-122"/>
                          <a:cs typeface="Times New Roman" pitchFamily="34" charset="-120"/>
                        </a:rPr>
                        <a:t>国家立法权</a:t>
                      </a:r>
                      <a:endParaRPr lang="en-US" altLang="zh-CN" sz="12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自治区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直辖市以及设区的市</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自治州的人大及其常委会</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根据本行政区域的具体情况和实际需要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依据宪法和法律行使</a:t>
                      </a:r>
                    </a:p>
                    <a:p>
                      <a:pPr marL="0" lvl="0" indent="0" algn="l"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地方立法权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决定权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各级人大和县级以上各级人大常委会依据宪法和法律行使重大</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事项决定权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graphicFrame>
        <p:nvGraphicFramePr>
          <p:cNvPr id="46" name="P_6_BD#90b0edaa9?colgroup=3,26&amp;vcp=1&amp;pid=330e2f52a&amp;color=0,0,0&amp;mp=1&amp;vtp=1&amp;vaab=1&amp;bt=1&amp;bbb=1&amp;hb=1"/>
          <p:cNvGraphicFramePr>
            <a:graphicFrameLocks noGrp="1"/>
          </p:cNvGraphicFramePr>
          <p:nvPr>
            <p:extLst>
              <p:ext uri="{D42A27DB-BD31-4B8C-83A1-F6EECF244321}">
                <p14:modId xmlns:p14="http://schemas.microsoft.com/office/powerpoint/2010/main" val="2972590707"/>
              </p:ext>
            </p:extLst>
          </p:nvPr>
        </p:nvGraphicFramePr>
        <p:xfrm>
          <a:off x="539496" y="2105342"/>
          <a:ext cx="11082528" cy="3351912"/>
        </p:xfrm>
        <a:graphic>
          <a:graphicData uri="http://schemas.openxmlformats.org/drawingml/2006/table">
            <a:tbl>
              <a:tblPr/>
              <a:tblGrid>
                <a:gridCol w="1335024">
                  <a:extLst>
                    <a:ext uri="{9D8B030D-6E8A-4147-A177-3AD203B41FA5}">
                      <a16:colId xmlns:a16="http://schemas.microsoft.com/office/drawing/2014/main" val="20000"/>
                    </a:ext>
                  </a:extLst>
                </a:gridCol>
                <a:gridCol w="9747504">
                  <a:extLst>
                    <a:ext uri="{9D8B030D-6E8A-4147-A177-3AD203B41FA5}">
                      <a16:colId xmlns:a16="http://schemas.microsoft.com/office/drawing/2014/main" val="20001"/>
                    </a:ext>
                  </a:extLst>
                </a:gridCol>
              </a:tblGrid>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任免权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各级人大和县级以上各级人大常委会依据宪法和法律享有对相</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关国家机关领导人员及其他组成人员进行</a:t>
                      </a:r>
                      <a:r>
                        <a:rPr lang="en-US" altLang="zh-CN" sz="2800" b="1" i="0">
                          <a:solidFill>
                            <a:srgbClr val="000000"/>
                          </a:solidFill>
                          <a:latin typeface="Times New Roman" pitchFamily="34" charset="0"/>
                          <a:ea typeface="SimSun" pitchFamily="34" charset="-122"/>
                          <a:cs typeface="Times New Roman" pitchFamily="34" charset="-120"/>
                        </a:rPr>
                        <a:t>选举</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决定</a:t>
                      </a:r>
                      <a:r>
                        <a:rPr lang="en-US" altLang="zh-CN" sz="2800" b="1" i="0" spc="-10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罢免</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的权力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监督权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全国人民代表大会及其常委会有权监督宪法和法律的实施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县</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级以上人大及其常委会有权监督本级国家行政机关</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监察机</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审判机关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检察机关的工作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6_BD#90b0edaa9?colgroup=3,26&amp;vcp=1&amp;pid=330e2f52a&amp;color=0,0,0&amp;mp=1&amp;vtp=1&amp;vaab=1&amp;bt=1&amp;bbb=1">
            <a:extLst>
              <a:ext uri="{FF2B5EF4-FFF2-40B4-BE49-F238E27FC236}">
                <a16:creationId xmlns:a16="http://schemas.microsoft.com/office/drawing/2014/main" id="{524FBD98-E3DD-77B3-13A8-9EE113602E5D}"/>
              </a:ext>
            </a:extLst>
          </p:cNvPr>
          <p:cNvSpPr txBox="1"/>
          <p:nvPr/>
        </p:nvSpPr>
        <p:spPr>
          <a:xfrm>
            <a:off x="10903879" y="139693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P_6_BD#90b0edaa9?sp=1&amp;vcp=1&amp;pid=330e2f52a&amp;color=0,0,0&amp;vtp=1&amp;vaab=1&amp;bt=1&amp;bb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.中华人民共和国主席的地位、产生、任职资格、任期和职权。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地位：</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中华人民共和国主席是中华人民共和国的</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国家元首</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代表中华人民共和国行使宪法赋予的职权</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5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产生：</a:t>
            </a:r>
            <a:r>
              <a:rPr kumimoji="0" lang="en-US" altLang="zh-CN" sz="2800" b="0" i="0" u="none" strike="noStrike" kern="1200" cap="none" spc="-5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中华人民共和国主席、副主席由全国人民代表大会选举。</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任职资格：</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有选举权和被选举权的年满四十五周岁的中华人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民共和国公民可以被选为中华人民共和国主席、副主席</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任期：</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中华人民共和国主席、副主席每届任期同全国人民代</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表大会每届任期相同</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（5）</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职权：公布法律、发布命令，任免权，外事权，授予荣誉权</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P_6_BD#90b0edaa9?vcp=1&amp;pid=330e2f52a&amp;color=0,0,0&amp;vtp=1&amp;vaab=1&amp;bt=1&amp;bbb=1"/>
          <p:cNvSpPr/>
          <p:nvPr/>
        </p:nvSpPr>
        <p:spPr>
          <a:xfrm>
            <a:off x="539496" y="464753"/>
            <a:ext cx="11109960" cy="58876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.行政机关的性质及组成。</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性质：</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是依据宪法设立的，依法行使国家行政职权，组织和</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管理国家行政事务的国家机关</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组成：</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由国务院及其领导的地方各级人民政府组成。</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1"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8</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.国家行政机关与国家权力机关的关系是怎样的？</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（1）国家行政机关是</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国家权力机关的执行机关</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，负责贯彻执行国</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家权力机关通过的有关法律、决议和决定</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（2）各级人民政府对本级人民代表大会负责并报告工作；县级以</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上各级人民政府在本级人民代表大会闭会期间，对本级人大常委会负责</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5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并报告工作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P_6_BD#90b0edaa9?sp=1&amp;vcp=1&amp;pid=330e2f52a&amp;color=0,0,0&amp;vtp=1&amp;vaab=1&amp;bt=1&amp;bbb=1&amp;hb=1"/>
          <p:cNvSpPr/>
          <p:nvPr/>
        </p:nvSpPr>
        <p:spPr>
          <a:xfrm>
            <a:off x="539496" y="464752"/>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.行政机关与人民的关系是怎样的？</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人民是国家的主人，行政机关的权力来自人民，是人民授予的。行</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政机关必须全心全意为人民服务，努力建设人民满意的服务型政府</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10</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.如何理解行政机关的职权？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（1）根据宪法，我国县级以上人民政府主要管理经济、教育、科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学、文化、卫生、体育事业、城乡建设事业和财政、民政、公安、民族</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事务、司法行政、计划生育等行政工作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（2）行政机关层级不同，职权也不同。</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国务院</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，即中央人民政</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府，</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是我国最高行政机关</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，统一领导地方各级人民政府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P_6_BD#90b0edaa9?sp=1&amp;vcp=1&amp;pid=330e2f52a&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行政机关应如何行使职权？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（1）行政机关必须</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依法行政</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。行政机关享有哪些职权，具体如何</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行使职权，都必须严格遵照宪法和法律。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（2）行政机关要坚持</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法定职责必须为、法无授权不可为</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，勇于负</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责、敢于担当，坚决纠正不作为、乱作为，坚决克服懒政、怠政。</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（3）切实做到有权必有责，用权受监督，权责要对等，失责要追</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究，侵权要赔偿。</a:t>
            </a:r>
            <a:endParaRPr lang="en-US" altLang="zh-CN" sz="28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graphicFrame>
        <p:nvGraphicFramePr>
          <p:cNvPr id="6" name="P_5_BD#da41dcd28?colgroup=18,10&amp;vcp=1&amp;pid=aa4a5d237&amp;color=0,0,0&amp;mp=1&amp;vtp=1&amp;vaab=1&amp;bt=1&amp;bbb=1&amp;hb=1"/>
          <p:cNvGraphicFramePr>
            <a:graphicFrameLocks noGrp="1"/>
          </p:cNvGraphicFramePr>
          <p:nvPr>
            <p:extLst>
              <p:ext uri="{D42A27DB-BD31-4B8C-83A1-F6EECF244321}">
                <p14:modId xmlns:p14="http://schemas.microsoft.com/office/powerpoint/2010/main" val="2749849183"/>
              </p:ext>
            </p:extLst>
          </p:nvPr>
        </p:nvGraphicFramePr>
        <p:xfrm>
          <a:off x="539496" y="2396172"/>
          <a:ext cx="11091672" cy="2770252"/>
        </p:xfrm>
        <a:graphic>
          <a:graphicData uri="http://schemas.openxmlformats.org/drawingml/2006/table">
            <a:tbl>
              <a:tblPr/>
              <a:tblGrid>
                <a:gridCol w="6976872">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认识主要国家机关</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理解权力是由人民授</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予的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行使权力必须受法律的约束</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八下第六课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国家权力机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国家主席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监察机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行政机关</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司法机关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各自的地位和职权</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a41dcd28?colgroup=18,10&amp;vcp=1&amp;pid=aa4a5d237&amp;color=0,0,0&amp;mp=1&amp;vtp=1&amp;vaab=1&amp;bt=1&amp;bbb=1">
            <a:extLst>
              <a:ext uri="{FF2B5EF4-FFF2-40B4-BE49-F238E27FC236}">
                <a16:creationId xmlns:a16="http://schemas.microsoft.com/office/drawing/2014/main" id="{47E88F1D-2BFC-2755-EB17-04F5E25B0E57}"/>
              </a:ext>
            </a:extLst>
          </p:cNvPr>
          <p:cNvSpPr txBox="1"/>
          <p:nvPr/>
        </p:nvSpPr>
        <p:spPr>
          <a:xfrm>
            <a:off x="10913023"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P_6_BD#90b0edaa9?sp=1&amp;vcp=1&amp;pid=330e2f52a&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.监察委员会是什么性质的国家机关？</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监察委员会是行使国家监察职能的专责机关，</a:t>
            </a:r>
            <a:r>
              <a:rPr lang="en-US" altLang="zh-CN" sz="2800" b="0" i="0" u="wavy" dirty="0" err="1">
                <a:solidFill>
                  <a:srgbClr val="000000"/>
                </a:solidFill>
                <a:latin typeface="Times New Roman" pitchFamily="34" charset="0"/>
                <a:ea typeface="SimSun" pitchFamily="34" charset="-122"/>
                <a:cs typeface="Times New Roman" pitchFamily="34" charset="-120"/>
              </a:rPr>
              <a:t>对所有行使公权力的</a:t>
            </a:r>
            <a:endParaRPr lang="en-US" altLang="zh-CN" sz="2800" b="0" i="0" u="wavy"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u="wavy" dirty="0" err="1">
                <a:solidFill>
                  <a:srgbClr val="000000"/>
                </a:solidFill>
                <a:latin typeface="Times New Roman" pitchFamily="34" charset="0"/>
                <a:ea typeface="SimSun" pitchFamily="34" charset="-122"/>
                <a:cs typeface="Times New Roman" pitchFamily="34" charset="-120"/>
              </a:rPr>
              <a:t>公职人员</a:t>
            </a:r>
            <a:r>
              <a:rPr lang="en-US" altLang="zh-CN" sz="2800" b="0" i="0" dirty="0" err="1">
                <a:solidFill>
                  <a:srgbClr val="000000"/>
                </a:solidFill>
                <a:latin typeface="Times New Roman" pitchFamily="34" charset="0"/>
                <a:ea typeface="SimSun" pitchFamily="34" charset="-122"/>
                <a:cs typeface="Times New Roman" pitchFamily="34" charset="-120"/>
              </a:rPr>
              <a:t>进行监察，调查职务违法和职务犯罪，开展廉政建设和反腐败</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工作</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13</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.监察委员会的构成和分工。</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构成：</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国家监察委员会和地方各级监察委员会。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分工：</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国家监察委员会是最高监察机关，领导地方各级监</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察委员会的工作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上级监察委员会领导下级监察委员会的工作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③</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地方各级监察委员会负责本行政区域内的监察工作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P_6_BD#90b0edaa9?sp=1&amp;vcp=1&amp;pid=330e2f52a&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14</a:t>
            </a:r>
            <a:r>
              <a:rPr lang="en-US" altLang="zh-CN" sz="2800" b="0" i="0" dirty="0">
                <a:solidFill>
                  <a:srgbClr val="000000"/>
                </a:solidFill>
                <a:latin typeface="Times New Roman" pitchFamily="34" charset="0"/>
                <a:ea typeface="SimSun" pitchFamily="34" charset="-122"/>
                <a:cs typeface="Times New Roman" pitchFamily="34" charset="-120"/>
              </a:rPr>
              <a:t>.国家监察机关与人民代表大会（国家权力机关）</a:t>
            </a:r>
            <a:r>
              <a:rPr lang="en-US" altLang="zh-CN" sz="2800" b="0" i="0">
                <a:solidFill>
                  <a:srgbClr val="000000"/>
                </a:solidFill>
                <a:latin typeface="Times New Roman" pitchFamily="34" charset="0"/>
                <a:ea typeface="SimSun" pitchFamily="34" charset="-122"/>
                <a:cs typeface="Times New Roman" pitchFamily="34" charset="-120"/>
              </a:rPr>
              <a:t>的关系。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（1）国家监察机关由国家权力机关产生，对它负责，受它监督。</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国家监察委员会由最高国家权力机关产生，对它负责，受它监督。</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（2）地方各级监察委员会由本级国家权力机关产生，对它负责，</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受它监督，同时还对上一级监察委员会负责，受它监督。</a:t>
            </a:r>
            <a:endParaRPr lang="en-US" altLang="zh-CN" sz="2800" dirty="0"/>
          </a:p>
        </p:txBody>
      </p:sp>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P_6_BD#90b0edaa9?sp=1&amp;vcp=1&amp;pid=330e2f52a&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15</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监察委员会应如何行使职权？</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（1）监察委员会依照法律规定</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独立行使监察权</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，不受行政机关、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社会团体和个人的干涉。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（2）监察机关办理职务违法和职务犯罪案件，应当与审判机关、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检察机关、执法部门互相配合，互相制约。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（3）监察机关在工作中需要协助的，有关机关和单位应当根据监</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察机关的要求依法予以协助。</a:t>
            </a:r>
            <a:endParaRPr lang="en-US" altLang="zh-CN" sz="2800" dirty="0"/>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P_6_BD#90b0edaa9?sp=1&amp;vcp=1&amp;pid=330e2f52a&amp;color=0,0,0&amp;vtp=1&amp;vaab=1&amp;bt=1&amp;bbb=1"/>
          <p:cNvSpPr/>
          <p:nvPr/>
        </p:nvSpPr>
        <p:spPr>
          <a:xfrm>
            <a:off x="234695" y="554400"/>
            <a:ext cx="11482175"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16</a:t>
            </a:r>
            <a:r>
              <a:rPr lang="en-US" altLang="zh-CN" sz="2800" b="0" i="0" dirty="0">
                <a:solidFill>
                  <a:srgbClr val="000000"/>
                </a:solidFill>
                <a:latin typeface="Times New Roman" pitchFamily="34" charset="0"/>
                <a:ea typeface="SimSun" pitchFamily="34" charset="-122"/>
                <a:cs typeface="Times New Roman" pitchFamily="34" charset="-120"/>
              </a:rPr>
              <a:t>.监察机关的职责有哪些？</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监督职责</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（首要职责）。</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调查职责</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（经常性工作）。</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处置职责</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17</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.监察委员会行使监督职责有什么意义？</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10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确保权力不被滥用、确保权力在阳光下运行，把权力关进制度的笼子</a:t>
            </a:r>
            <a:r>
              <a:rPr kumimoji="0" lang="en-US" altLang="zh-CN" sz="2800" b="0" i="0" u="none" strike="noStrike" kern="1200" cap="none" spc="-10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18</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.监察委员会行使调查职责有什么意义？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（1）能有效地强化不敢腐的震慑，减少和遏制腐败行为的发生。</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（2）维护宪法和法律尊严，保持公权力行使的廉洁性。</a:t>
            </a:r>
            <a:endParaRPr lang="en-US" altLang="zh-CN" sz="2800" dirty="0"/>
          </a:p>
        </p:txBody>
      </p:sp>
    </p:spTree>
  </p:cSld>
  <p:clrMapOvr>
    <a:masterClrMapping/>
  </p:clrMapOvr>
  <p:transition>
    <p:split dir="in"/>
  </p:transition>
</p:sld>
</file>

<file path=ppt/slides/slide54.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P_6_BD#90b0edaa9?sp=1&amp;vcp=1&amp;pid=330e2f52a&amp;color=0,0,0&amp;vtp=1&amp;vaab=1&amp;bt=1&amp;bbb=1"/>
          <p:cNvSpPr/>
          <p:nvPr/>
        </p:nvSpPr>
        <p:spPr>
          <a:xfrm>
            <a:off x="539496" y="55440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19</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国家的司法机关</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5" name="P_6_BD#90b0edaa9?colgroup=2,12,14&amp;vcp=1&amp;pid=330e2f52a&amp;color=0,0,0&amp;vtp=1&amp;vaab=1&amp;bbb=1&amp;hb=1"/>
          <p:cNvGraphicFramePr>
            <a:graphicFrameLocks noGrp="1"/>
          </p:cNvGraphicFramePr>
          <p:nvPr>
            <p:extLst>
              <p:ext uri="{D42A27DB-BD31-4B8C-83A1-F6EECF244321}">
                <p14:modId xmlns:p14="http://schemas.microsoft.com/office/powerpoint/2010/main" val="1235573603"/>
              </p:ext>
            </p:extLst>
          </p:nvPr>
        </p:nvGraphicFramePr>
        <p:xfrm>
          <a:off x="539496" y="1236009"/>
          <a:ext cx="11073384" cy="5026344"/>
        </p:xfrm>
        <a:graphic>
          <a:graphicData uri="http://schemas.openxmlformats.org/drawingml/2006/table">
            <a:tbl>
              <a:tblPr/>
              <a:tblGrid>
                <a:gridCol w="1005840">
                  <a:extLst>
                    <a:ext uri="{9D8B030D-6E8A-4147-A177-3AD203B41FA5}">
                      <a16:colId xmlns:a16="http://schemas.microsoft.com/office/drawing/2014/main" val="20000"/>
                    </a:ext>
                  </a:extLst>
                </a:gridCol>
                <a:gridCol w="5169229">
                  <a:extLst>
                    <a:ext uri="{9D8B030D-6E8A-4147-A177-3AD203B41FA5}">
                      <a16:colId xmlns:a16="http://schemas.microsoft.com/office/drawing/2014/main" val="20001"/>
                    </a:ext>
                  </a:extLst>
                </a:gridCol>
                <a:gridCol w="4898315">
                  <a:extLst>
                    <a:ext uri="{9D8B030D-6E8A-4147-A177-3AD203B41FA5}">
                      <a16:colId xmlns:a16="http://schemas.microsoft.com/office/drawing/2014/main" val="20002"/>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人民法院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人民检察院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国家的审判机关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国家的法律监督机关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20300">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设置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我国设立最高人民法院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地方各级人民法院和专门人民法院</a:t>
                      </a:r>
                      <a:endParaRPr lang="en-US" altLang="zh-CN" sz="1200" dirty="0"/>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地方各级人民法院分为基层人民法院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中级人民法院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高级人民法院</a:t>
                      </a:r>
                      <a:endParaRPr lang="en-US" altLang="zh-CN" sz="1200" dirty="0"/>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专门人民法院有军事法院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海事法院等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我国设立最高人民检察院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地方各级人民检察院和专门人民检察院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专门人民检察院包括军事检察院等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graphicFrame>
        <p:nvGraphicFramePr>
          <p:cNvPr id="56" name="P_6_BD#90b0edaa9?colgroup=2,12,14&amp;vcp=1&amp;pid=330e2f52a&amp;color=0,0,0&amp;vtp=1&amp;vaab=1&amp;bt=1&amp;bbb=1&amp;hb=1"/>
          <p:cNvGraphicFramePr>
            <a:graphicFrameLocks noGrp="1"/>
          </p:cNvGraphicFramePr>
          <p:nvPr>
            <p:extLst>
              <p:ext uri="{D42A27DB-BD31-4B8C-83A1-F6EECF244321}">
                <p14:modId xmlns:p14="http://schemas.microsoft.com/office/powerpoint/2010/main" val="1228793262"/>
              </p:ext>
            </p:extLst>
          </p:nvPr>
        </p:nvGraphicFramePr>
        <p:xfrm>
          <a:off x="539496" y="1286700"/>
          <a:ext cx="11073384" cy="4989196"/>
        </p:xfrm>
        <a:graphic>
          <a:graphicData uri="http://schemas.openxmlformats.org/drawingml/2006/table">
            <a:tbl>
              <a:tblPr/>
              <a:tblGrid>
                <a:gridCol w="100584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gridCol w="5266944">
                  <a:extLst>
                    <a:ext uri="{9D8B030D-6E8A-4147-A177-3AD203B41FA5}">
                      <a16:colId xmlns:a16="http://schemas.microsoft.com/office/drawing/2014/main" val="20002"/>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人民法院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人民检察院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4963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基本</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职权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审理刑事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民事和行政案件</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通过行使国家审判权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惩办犯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罪分子</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解决民事和行政争</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维护社会秩序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引导公民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自觉遵守宪法和法律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行使检察权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追诉犯罪</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维护国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家安全和社会秩序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维护个人和</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组织的合法权益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维护国家利益</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和社会公共利益</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保障法律正确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实施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维护社会公平正义</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维护</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国家法制统一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尊严和权威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保</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障中国特色社会主义建设的顺利</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6_BD#90b0edaa9?colgroup=2,12,14&amp;vcp=1&amp;pid=330e2f52a&amp;color=0,0,0&amp;vtp=1&amp;vaab=1&amp;bt=1&amp;bbb=1">
            <a:extLst>
              <a:ext uri="{FF2B5EF4-FFF2-40B4-BE49-F238E27FC236}">
                <a16:creationId xmlns:a16="http://schemas.microsoft.com/office/drawing/2014/main" id="{308340FA-618A-CC89-3B8D-B4A95EF117A5}"/>
              </a:ext>
            </a:extLst>
          </p:cNvPr>
          <p:cNvSpPr txBox="1"/>
          <p:nvPr/>
        </p:nvSpPr>
        <p:spPr>
          <a:xfrm>
            <a:off x="10894735" y="57829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graphicFrame>
        <p:nvGraphicFramePr>
          <p:cNvPr id="57" name="P_6_BD#90b0edaa9?colgroup=2,12,14&amp;vcp=1&amp;pid=330e2f52a&amp;color=0,0,0&amp;vtp=1&amp;vaab=1&amp;bt=1&amp;bbb=1&amp;hb=1"/>
          <p:cNvGraphicFramePr>
            <a:graphicFrameLocks noGrp="1"/>
          </p:cNvGraphicFramePr>
          <p:nvPr>
            <p:extLst>
              <p:ext uri="{D42A27DB-BD31-4B8C-83A1-F6EECF244321}">
                <p14:modId xmlns:p14="http://schemas.microsoft.com/office/powerpoint/2010/main" val="1893984673"/>
              </p:ext>
            </p:extLst>
          </p:nvPr>
        </p:nvGraphicFramePr>
        <p:xfrm>
          <a:off x="539496" y="1280350"/>
          <a:ext cx="11073384" cy="5001896"/>
        </p:xfrm>
        <a:graphic>
          <a:graphicData uri="http://schemas.openxmlformats.org/drawingml/2006/table">
            <a:tbl>
              <a:tblPr/>
              <a:tblGrid>
                <a:gridCol w="1005840">
                  <a:extLst>
                    <a:ext uri="{9D8B030D-6E8A-4147-A177-3AD203B41FA5}">
                      <a16:colId xmlns:a16="http://schemas.microsoft.com/office/drawing/2014/main" val="20000"/>
                    </a:ext>
                  </a:extLst>
                </a:gridCol>
                <a:gridCol w="5196123">
                  <a:extLst>
                    <a:ext uri="{9D8B030D-6E8A-4147-A177-3AD203B41FA5}">
                      <a16:colId xmlns:a16="http://schemas.microsoft.com/office/drawing/2014/main" val="20001"/>
                    </a:ext>
                  </a:extLst>
                </a:gridCol>
                <a:gridCol w="4871421">
                  <a:extLst>
                    <a:ext uri="{9D8B030D-6E8A-4147-A177-3AD203B41FA5}">
                      <a16:colId xmlns:a16="http://schemas.microsoft.com/office/drawing/2014/main" val="20002"/>
                    </a:ext>
                  </a:extLst>
                </a:gridCol>
              </a:tblGrid>
              <a:tr h="539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人民法院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人民检察院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6233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工作</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原则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在司法活动中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必须坚持以事实为根据</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以法律为准绳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依法独立公正行使审判权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不受行政机关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社会团体和个人的干涉</a:t>
                      </a:r>
                      <a:endParaRPr lang="en-US" altLang="zh-CN" sz="1200" dirty="0"/>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人民法院对公民权利提供有效救济和保障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捍卫社会公平正义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依照法律规定独立行使检察权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不受行政机关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社会团体和个人的干涉</a:t>
                      </a:r>
                      <a:endParaRPr lang="en-US" altLang="zh-CN" sz="1200" dirty="0"/>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各级人民检察院的工作人员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必须忠实于事实真相</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忠实于法律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忠实于社会主义事业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全心全意为人民服务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6_BD#90b0edaa9?colgroup=2,12,14&amp;vcp=1&amp;pid=330e2f52a&amp;color=0,0,0&amp;vtp=1&amp;vaab=1&amp;bt=1&amp;bbb=1">
            <a:extLst>
              <a:ext uri="{FF2B5EF4-FFF2-40B4-BE49-F238E27FC236}">
                <a16:creationId xmlns:a16="http://schemas.microsoft.com/office/drawing/2014/main" id="{9DAC8792-7C8A-A88D-DF6B-D5DC815B185B}"/>
              </a:ext>
            </a:extLst>
          </p:cNvPr>
          <p:cNvSpPr txBox="1"/>
          <p:nvPr/>
        </p:nvSpPr>
        <p:spPr>
          <a:xfrm>
            <a:off x="10894735" y="57194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7.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C_6_BD#0fb736d9d?vcp=1&amp;pid=330e2f52a&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B_7_BD.19_1#6b3a9bdf7?vaa=1&amp;vcp=1&amp;pid=0fb736d9d&amp;color=0,0,0&amp;tib=255,255,255&amp;vip=6#6&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4343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7_AN.20_1#6b3a9bdf7.blank?vaa=1&amp;vcp=1&amp;pid=0fb736d9d&amp;color=0,0,0&amp;vpa=6&amp;vtp=1&amp;vaab=1"/>
          <p:cNvSpPr/>
          <p:nvPr/>
        </p:nvSpPr>
        <p:spPr>
          <a:xfrm>
            <a:off x="1901952" y="2964352"/>
            <a:ext cx="448056" cy="283464"/>
          </a:xfrm>
          <a:prstGeom prst="rect">
            <a:avLst/>
          </a:prstGeom>
          <a:noFill/>
          <a:ln/>
        </p:spPr>
        <p:txBody>
          <a:bodyPr wrap="none" lIns="0" tIns="0" rIns="0" bIns="0" rtlCol="0" anchor="b"/>
          <a:lstStyle/>
          <a:p>
            <a:pPr algn="ctr" latinLnBrk="1">
              <a:lnSpc>
                <a:spcPts val="2700"/>
              </a:lnSpc>
            </a:pPr>
            <a:r>
              <a:rPr lang="en-US" altLang="zh-CN" sz="2200" b="0" i="0" dirty="0">
                <a:solidFill>
                  <a:srgbClr val="FF0000"/>
                </a:solidFill>
                <a:latin typeface="Times New Roman" pitchFamily="34" charset="0"/>
                <a:ea typeface="SimSun" pitchFamily="34" charset="-122"/>
                <a:cs typeface="Times New Roman" pitchFamily="34" charset="-120"/>
              </a:rPr>
              <a:t>D</a:t>
            </a:r>
            <a:endParaRPr lang="en-US" altLang="zh-CN" sz="22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C_7_BD#894fa48d1?sp=1&amp;vcp=1&amp;pid=0fb736d9d&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21_1#6c4827f51?sp=1&amp;vaa=1&amp;vcp=1&amp;pid=894fa48d1&amp;color=0,0,0&amp;vtp=1&amp;vaab=1&amp;bbb=1"/>
          <p:cNvSpPr/>
          <p:nvPr/>
        </p:nvSpPr>
        <p:spPr>
          <a:xfrm>
            <a:off x="539496" y="1275833"/>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下面信息表明，</a:t>
            </a:r>
            <a:r>
              <a:rPr lang="en-US" altLang="zh-CN" sz="2800" b="0" i="0">
                <a:solidFill>
                  <a:srgbClr val="000000"/>
                </a:solidFill>
                <a:latin typeface="Times New Roman" pitchFamily="34" charset="0"/>
                <a:ea typeface="SimSun" pitchFamily="34" charset="-122"/>
                <a:cs typeface="Times New Roman" pitchFamily="34" charset="-120"/>
              </a:rPr>
              <a:t>在我国(</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59" name="QC_8_BD.21_2#6c4827f51?colgroup=30&amp;vaa=1&amp;vcp=1&amp;pid=894fa48d1&amp;color=0,0,0&amp;vtp=1&amp;vaab=1&amp;bbb=1&amp;hb=1"/>
          <p:cNvGraphicFramePr>
            <a:graphicFrameLocks noGrp="1"/>
          </p:cNvGraphicFramePr>
          <p:nvPr>
            <p:extLst>
              <p:ext uri="{D42A27DB-BD31-4B8C-83A1-F6EECF244321}">
                <p14:modId xmlns:p14="http://schemas.microsoft.com/office/powerpoint/2010/main" val="3889867383"/>
              </p:ext>
            </p:extLst>
          </p:nvPr>
        </p:nvGraphicFramePr>
        <p:xfrm>
          <a:off x="539496" y="1961941"/>
          <a:ext cx="11091672" cy="3945700"/>
        </p:xfrm>
        <a:graphic>
          <a:graphicData uri="http://schemas.openxmlformats.org/drawingml/2006/table">
            <a:tbl>
              <a:tblPr/>
              <a:tblGrid>
                <a:gridCol w="11091672">
                  <a:extLst>
                    <a:ext uri="{9D8B030D-6E8A-4147-A177-3AD203B41FA5}">
                      <a16:colId xmlns:a16="http://schemas.microsoft.com/office/drawing/2014/main" val="20000"/>
                    </a:ext>
                  </a:extLst>
                </a:gridCol>
              </a:tblGrid>
              <a:tr h="3945700">
                <a:tc>
                  <a:txBody>
                    <a:bodyPr/>
                    <a:lstStyle/>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中华人民共和国主席令</a:t>
                      </a:r>
                      <a:endParaRPr lang="en-US" altLang="zh-CN" sz="1200" dirty="0"/>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第二十一号</a:t>
                      </a:r>
                      <a:endParaRPr lang="en-US" altLang="zh-CN" sz="1200" dirty="0"/>
                    </a:p>
                    <a:p>
                      <a:pPr marL="0" indent="0" algn="l" latinLnBrk="1" hangingPunct="0">
                        <a:lnSpc>
                          <a:spcPts val="44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中华人民共和国国务院组织法</a:t>
                      </a:r>
                      <a:r>
                        <a:rPr lang="en-US" altLang="zh-CN" sz="2800" b="0" i="0">
                          <a:solidFill>
                            <a:srgbClr val="000000"/>
                          </a:solidFill>
                          <a:latin typeface="Times New Roman" pitchFamily="34" charset="0"/>
                          <a:ea typeface="SimSun" pitchFamily="34" charset="-122"/>
                          <a:cs typeface="Times New Roman" pitchFamily="34" charset="-120"/>
                        </a:rPr>
                        <a:t>》已由中华人民共和国第十四届</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全国人民代表大会第二次会议于</a:t>
                      </a:r>
                      <a:r>
                        <a:rPr lang="en-US" altLang="zh-CN" sz="2800" b="0" i="0" dirty="0">
                          <a:solidFill>
                            <a:srgbClr val="000000"/>
                          </a:solidFill>
                          <a:latin typeface="Times New Roman" pitchFamily="34" charset="0"/>
                          <a:ea typeface="SimSun" pitchFamily="34" charset="-122"/>
                          <a:cs typeface="Times New Roman" pitchFamily="34" charset="-120"/>
                        </a:rPr>
                        <a:t>2024年3月11日修订通过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现予公布</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自公布之日起施行</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r" latinLnBrk="1" hangingPunct="0">
                        <a:lnSpc>
                          <a:spcPts val="44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中华人民共和国主席</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习近平</a:t>
                      </a:r>
                      <a:endParaRPr lang="en-US" altLang="zh-CN" sz="1200" dirty="0"/>
                    </a:p>
                    <a:p>
                      <a:pPr marL="0" indent="0" algn="r" latinLnBrk="1" hangingPunct="0">
                        <a:lnSpc>
                          <a:spcPts val="42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SimSun" pitchFamily="34" charset="-122"/>
                          <a:cs typeface="Times New Roman" pitchFamily="34" charset="-120"/>
                        </a:rPr>
                        <a:t>年3月11日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8_BD.23_1#6c4827f51?vaa=1&amp;vcp=1&amp;pid=894fa48d1&amp;color=0,0,0&amp;vtp=1&amp;vaab=1&amp;bt=1&amp;bbb=1&amp;hb=1"/>
          <p:cNvSpPr/>
          <p:nvPr/>
        </p:nvSpPr>
        <p:spPr>
          <a:xfrm>
            <a:off x="539496" y="1380717"/>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①全国人民代表大会贯彻民主集中制的原则</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②国务院由全国人民代表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大会产生</a:t>
            </a:r>
            <a:r>
              <a:rPr lang="en-US" altLang="zh-CN" sz="2800" b="0" i="0" dirty="0">
                <a:solidFill>
                  <a:srgbClr val="000000"/>
                </a:solidFill>
                <a:latin typeface="Times New Roman" pitchFamily="34" charset="0"/>
                <a:ea typeface="SimSun" pitchFamily="34" charset="-122"/>
                <a:cs typeface="Times New Roman" pitchFamily="34" charset="-120"/>
              </a:rPr>
              <a:t>，受它监督</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③国家主席根据全国人民代表大会的决定公布法</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律</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④全国人民代表大会在国家主席监督下行使权力</a:t>
            </a:r>
            <a:endParaRPr lang="en-US" altLang="zh-CN" sz="2800" dirty="0"/>
          </a:p>
        </p:txBody>
      </p:sp>
      <p:sp>
        <p:nvSpPr>
          <p:cNvPr id="3" name="QC_8_BD.23_2#6c4827f51.choices?vaa=1&amp;vcp=1&amp;pid=894fa48d1&amp;color=0,0,0&amp;vtp=1&amp;vaab=1&amp;bbb=1"/>
          <p:cNvSpPr/>
          <p:nvPr/>
        </p:nvSpPr>
        <p:spPr>
          <a:xfrm>
            <a:off x="539496" y="3296639"/>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5" name="QO_9_AN.1_1#9a0f854c1?vaa=1&amp;vcp=1&amp;pid=37f64ae13&amp;color=0,0,0&amp;vtp=1&amp;vaab=1&amp;bbb=1">
            <a:extLst>
              <a:ext uri="{FF2B5EF4-FFF2-40B4-BE49-F238E27FC236}">
                <a16:creationId xmlns:a16="http://schemas.microsoft.com/office/drawing/2014/main" id="{44157B9F-DD73-D130-A7E5-4FEB40AEE5B7}"/>
              </a:ext>
            </a:extLst>
          </p:cNvPr>
          <p:cNvSpPr/>
          <p:nvPr/>
        </p:nvSpPr>
        <p:spPr>
          <a:xfrm>
            <a:off x="449849" y="413094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答案】</a:t>
            </a:r>
            <a:r>
              <a:rPr lang="en-US" altLang="zh-CN" sz="2800" dirty="0" err="1">
                <a:solidFill>
                  <a:srgbClr val="FF0000"/>
                </a:solidFill>
                <a:latin typeface="Times New Roman" pitchFamily="34" charset="0"/>
                <a:ea typeface="SimSun" pitchFamily="34" charset="-122"/>
                <a:cs typeface="Times New Roman"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a3f46a766.fixed?vcp=1&amp;pid=c035f67ca&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人民当家作主</a:t>
            </a:r>
            <a:endParaRPr lang="en-US" altLang="zh-CN" sz="4000" dirty="0"/>
          </a:p>
        </p:txBody>
      </p:sp>
      <p:sp>
        <p:nvSpPr>
          <p:cNvPr id="3" name="C_4_BD#a3f46a766.fixed?vcp=1&amp;pid=c035f67ca&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8_BD.24_1#61fb9b4a1?vaa=1&amp;vcp=1&amp;pid=894fa48d1&amp;color=0,0,0&amp;vtp=1&amp;vaab=1&amp;bt=1&amp;bbb=1&amp;hb=1"/>
          <p:cNvSpPr/>
          <p:nvPr/>
        </p:nvSpPr>
        <p:spPr>
          <a:xfrm>
            <a:off x="539496" y="21875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（2024·广西桂林·期末）2024年3月</a:t>
            </a:r>
            <a:r>
              <a:rPr lang="en-US" altLang="zh-CN" sz="2800" b="0" i="0">
                <a:solidFill>
                  <a:srgbClr val="000000"/>
                </a:solidFill>
                <a:latin typeface="Times New Roman" pitchFamily="34" charset="0"/>
                <a:ea typeface="SimSun" pitchFamily="34" charset="-122"/>
                <a:cs typeface="Times New Roman" pitchFamily="34" charset="-120"/>
              </a:rPr>
              <a:t>，十四届全国人大二次会议表决通</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过了</a:t>
            </a:r>
            <a:r>
              <a:rPr lang="en-US" altLang="zh-CN" sz="2800" b="0" i="0" dirty="0">
                <a:solidFill>
                  <a:srgbClr val="000000"/>
                </a:solidFill>
                <a:latin typeface="Times New Roman" pitchFamily="34" charset="0"/>
                <a:ea typeface="SimSun" pitchFamily="34" charset="-122"/>
                <a:cs typeface="Times New Roman" pitchFamily="34" charset="-120"/>
              </a:rPr>
              <a:t>2024年国民经济和社会发展计划的决议，批准</a:t>
            </a:r>
            <a:r>
              <a:rPr lang="en-US" altLang="zh-CN" sz="2800" b="0" i="0">
                <a:solidFill>
                  <a:srgbClr val="000000"/>
                </a:solidFill>
                <a:latin typeface="Times New Roman" pitchFamily="34" charset="0"/>
                <a:ea typeface="SimSun" pitchFamily="34" charset="-122"/>
                <a:cs typeface="Times New Roman" pitchFamily="34" charset="-120"/>
              </a:rPr>
              <a:t>2024年国民经济和社</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会发展计划</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全国人大行使了(</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8_AN.25_1#61fb9b4a1.bracket?vaa=1&amp;vcp=1&amp;pid=894fa48d1&amp;color=0,0,0&amp;vpa=8&amp;vtp=1&amp;vaab=1"/>
          <p:cNvSpPr/>
          <p:nvPr/>
        </p:nvSpPr>
        <p:spPr>
          <a:xfrm>
            <a:off x="5439315" y="346960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8_BD.24_2#61fb9b4a1.choices?vaa=1&amp;vcp=1&amp;pid=894fa48d1&amp;color=0,0,0&amp;vtp=1&amp;vaab=1&amp;bbb=1"/>
          <p:cNvSpPr/>
          <p:nvPr/>
        </p:nvSpPr>
        <p:spPr>
          <a:xfrm>
            <a:off x="539496" y="410346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.监督权</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B.决定权</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C.任免权</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.立法权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C_8_BD#cb6829169?vcp=1&amp;pid=894fa48d1&amp;color=241,138,6&amp;vtp=1&amp;vaab=1&amp;bt=1&amp;bbb=1"/>
          <p:cNvSpPr/>
          <p:nvPr/>
        </p:nvSpPr>
        <p:spPr>
          <a:xfrm>
            <a:off x="539496" y="554400"/>
            <a:ext cx="11109960" cy="785368"/>
          </a:xfrm>
          <a:prstGeom prst="rect">
            <a:avLst/>
          </a:prstGeom>
          <a:noFill/>
          <a:ln/>
        </p:spPr>
        <p:txBody>
          <a:bodyPr wrap="none" lIns="0" tIns="0" rIns="0" bIns="0" rtlCol="0" anchor="t"/>
          <a:lstStyle/>
          <a:p>
            <a:pPr algn="l" latinLnBrk="1">
              <a:lnSpc>
                <a:spcPts val="5200"/>
              </a:lnSpc>
            </a:pPr>
            <a:r>
              <a:rPr lang="en-US" altLang="zh-CN" sz="3000" b="1" i="0" dirty="0">
                <a:solidFill>
                  <a:srgbClr val="F18A06"/>
                </a:solidFill>
                <a:latin typeface="Times New Roman" pitchFamily="34" charset="0"/>
                <a:ea typeface="微软雅黑" pitchFamily="34" charset="-122"/>
                <a:cs typeface="Times New Roman" pitchFamily="34" charset="-120"/>
              </a:rPr>
              <a:t>易混易错（</a:t>
            </a:r>
            <a:r>
              <a:rPr lang="en-US" altLang="zh-CN" sz="3000" b="1" i="0" dirty="0">
                <a:solidFill>
                  <a:srgbClr val="F18A06"/>
                </a:solidFill>
                <a:latin typeface="Times New Roman" pitchFamily="34" charset="0"/>
                <a:ea typeface="楷体" pitchFamily="34" charset="-122"/>
                <a:cs typeface="Times New Roman" pitchFamily="34" charset="-120"/>
              </a:rPr>
              <a:t>判断正误并改正</a:t>
            </a:r>
            <a:r>
              <a:rPr lang="en-US" altLang="zh-CN" sz="3000" b="1" i="0" dirty="0">
                <a:solidFill>
                  <a:srgbClr val="F18A06"/>
                </a:solidFill>
                <a:latin typeface="Times New Roman" pitchFamily="34" charset="0"/>
                <a:ea typeface="微软雅黑" pitchFamily="34" charset="-122"/>
                <a:cs typeface="Times New Roman" pitchFamily="34" charset="-120"/>
              </a:rPr>
              <a:t>）</a:t>
            </a:r>
            <a:endParaRPr lang="en-US" altLang="zh-CN" sz="3000" dirty="0"/>
          </a:p>
        </p:txBody>
      </p:sp>
      <p:sp>
        <p:nvSpPr>
          <p:cNvPr id="3" name="QT_9_BD.26_1#08934bb2f?sp=1&amp;vaa=1&amp;vcp=1&amp;pid=cb6829169&amp;color=0,0,0&amp;vtp=1&amp;vaab=1&amp;bbb=1"/>
          <p:cNvSpPr/>
          <p:nvPr/>
        </p:nvSpPr>
        <p:spPr>
          <a:xfrm>
            <a:off x="539496" y="1211244"/>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中小微企业是国民经济的主导力量。(</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a:t>
            </a:r>
            <a:endParaRPr lang="en-US" altLang="zh-CN" sz="2800" dirty="0"/>
          </a:p>
        </p:txBody>
      </p:sp>
      <p:sp>
        <p:nvSpPr>
          <p:cNvPr id="4" name="QT_9_AN.1_1#08934bb2f.bracket?vaa=1&amp;vcp=1&amp;pid=cb6829169&amp;color=0,0,0&amp;vpa=9&amp;vtp=1&amp;vaab=1"/>
          <p:cNvSpPr/>
          <p:nvPr/>
        </p:nvSpPr>
        <p:spPr>
          <a:xfrm>
            <a:off x="6544214" y="12188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T_9_AN.2_1#08934bb2f.blank?vaa=1&amp;vcp=1&amp;pid=cb6829169&amp;color=0,0,0&amp;vpa=10&amp;vtp=1&amp;vaab=1&amp;bbb=1"/>
          <p:cNvSpPr/>
          <p:nvPr/>
        </p:nvSpPr>
        <p:spPr>
          <a:xfrm>
            <a:off x="1616614" y="1807509"/>
            <a:ext cx="5592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国有经济是国民经济的主导力量。</a:t>
            </a:r>
            <a:endParaRPr lang="en-US" altLang="zh-CN" sz="2800" dirty="0"/>
          </a:p>
        </p:txBody>
      </p:sp>
      <p:sp>
        <p:nvSpPr>
          <p:cNvPr id="6" name="QT_9_BD.29_1#301cf1c66?sp=1&amp;vaa=1&amp;vcp=1&amp;pid=cb6829169&amp;color=0,0,0&amp;vtp=1&amp;vaab=1&amp;bbb=1"/>
          <p:cNvSpPr/>
          <p:nvPr/>
        </p:nvSpPr>
        <p:spPr>
          <a:xfrm>
            <a:off x="539496" y="2496039"/>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政府在资源配置中起决定性作用。(</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a:t>
            </a:r>
            <a:endParaRPr lang="en-US" altLang="zh-CN" sz="2800" dirty="0"/>
          </a:p>
        </p:txBody>
      </p:sp>
      <p:sp>
        <p:nvSpPr>
          <p:cNvPr id="7" name="QT_9_AN.3_1#301cf1c66.bracket?vaa=1&amp;vcp=1&amp;pid=cb6829169&amp;color=0,0,0&amp;vpa=11&amp;vtp=1&amp;vaab=1"/>
          <p:cNvSpPr/>
          <p:nvPr/>
        </p:nvSpPr>
        <p:spPr>
          <a:xfrm>
            <a:off x="6188615" y="2503659"/>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8" name="QT_9_AN.4_1#301cf1c66.blank?vaa=1&amp;vcp=1&amp;pid=cb6829169&amp;color=0,0,0&amp;vpa=12&amp;vtp=1&amp;vaab=1&amp;bbb=1"/>
          <p:cNvSpPr/>
          <p:nvPr/>
        </p:nvSpPr>
        <p:spPr>
          <a:xfrm>
            <a:off x="1616614" y="3092304"/>
            <a:ext cx="5592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市场在资源配置中起决定性作用。</a:t>
            </a:r>
            <a:endParaRPr lang="en-US" altLang="zh-CN" sz="2800" dirty="0"/>
          </a:p>
        </p:txBody>
      </p:sp>
      <p:sp>
        <p:nvSpPr>
          <p:cNvPr id="9" name="QT_9_BD.32_1#6bf30a8cb?sp=1&amp;vaa=1&amp;vcp=1&amp;pid=cb6829169&amp;color=0,0,0&amp;vtp=1&amp;vaab=1&amp;bbb=1"/>
          <p:cNvSpPr/>
          <p:nvPr/>
        </p:nvSpPr>
        <p:spPr>
          <a:xfrm>
            <a:off x="539496" y="3773024"/>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全国人民代表大会制度是我国的根本政治制度。(</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a:t>
            </a:r>
            <a:endParaRPr lang="en-US" altLang="zh-CN" sz="2800" dirty="0"/>
          </a:p>
        </p:txBody>
      </p:sp>
      <p:sp>
        <p:nvSpPr>
          <p:cNvPr id="10" name="QT_9_AN.33_1#6bf30a8cb.bracket?vaa=1&amp;vcp=1&amp;pid=cb6829169&amp;color=0,0,0&amp;vpa=13&amp;vtp=1&amp;vaab=1"/>
          <p:cNvSpPr/>
          <p:nvPr/>
        </p:nvSpPr>
        <p:spPr>
          <a:xfrm>
            <a:off x="8322214" y="378064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11" name="QT_9_AN.34_1#6bf30a8cb.blank?vaa=1&amp;vcp=1&amp;pid=cb6829169&amp;color=0,0,0&amp;vpa=14&amp;vtp=1&amp;vaab=1&amp;bbb=1"/>
          <p:cNvSpPr/>
          <p:nvPr/>
        </p:nvSpPr>
        <p:spPr>
          <a:xfrm>
            <a:off x="1616614" y="4369289"/>
            <a:ext cx="7015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人民代表大会制度是我国的根本政治制度。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P spid="11"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T_9_BD.35_1#2e05b2ad8?sp=1&amp;vaa=1&amp;vcp=1&amp;pid=cb6829169&amp;color=0,0,0&amp;vtp=1&amp;vaab=1&amp;bt=1&amp;bbb=1&amp;hb=1"/>
          <p:cNvSpPr/>
          <p:nvPr/>
        </p:nvSpPr>
        <p:spPr>
          <a:xfrm>
            <a:off x="539496" y="152857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人民直接行使国家权力。(</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a:t>
            </a:r>
            <a:endParaRPr lang="en-US" altLang="zh-CN" sz="2800" dirty="0"/>
          </a:p>
        </p:txBody>
      </p:sp>
      <p:sp>
        <p:nvSpPr>
          <p:cNvPr id="3" name="QT_9_AN.1_1#2e05b2ad8.bracket?vaa=1&amp;vcp=1&amp;pid=cb6829169&amp;color=0,0,0&amp;vpa=15&amp;vtp=1&amp;vaab=1"/>
          <p:cNvSpPr/>
          <p:nvPr/>
        </p:nvSpPr>
        <p:spPr>
          <a:xfrm>
            <a:off x="4766215" y="1536192"/>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T_9_AN.2_1#2e05b2ad8.blank?vaa=1&amp;vcp=1&amp;pid=cb6829169&amp;color=0,0,0&amp;vpa=16&amp;vtp=1&amp;vaab=1&amp;bbb=1&amp;hb=1"/>
          <p:cNvSpPr/>
          <p:nvPr/>
        </p:nvSpPr>
        <p:spPr>
          <a:xfrm>
            <a:off x="539496" y="2145792"/>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人民不能直接行使国家权力，人民通过人民代表大会间接行使国家权力</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T_9_BD.38_1#0732e042a?sp=1&amp;vaa=1&amp;vcp=1&amp;pid=cb6829169&amp;color=0,0,0&amp;vtp=1&amp;vaab=1&amp;bbb=1&amp;hb=1"/>
          <p:cNvSpPr/>
          <p:nvPr/>
        </p:nvSpPr>
        <p:spPr>
          <a:xfrm>
            <a:off x="539496" y="3456876"/>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a:solidFill>
                  <a:srgbClr val="000000"/>
                </a:solidFill>
                <a:latin typeface="Times New Roman" pitchFamily="34" charset="0"/>
                <a:ea typeface="SimSun" pitchFamily="34" charset="-122"/>
                <a:cs typeface="Times New Roman" pitchFamily="34" charset="-120"/>
              </a:rPr>
              <a:t>人民政协是我国的国家机关。(</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____________________________________________</a:t>
            </a:r>
            <a:endParaRPr lang="en-US" altLang="zh-CN" sz="2800" dirty="0"/>
          </a:p>
        </p:txBody>
      </p:sp>
      <p:sp>
        <p:nvSpPr>
          <p:cNvPr id="6" name="QT_9_AN.39_1#0732e042a.bracket?vaa=1&amp;vcp=1&amp;pid=cb6829169&amp;color=0,0,0&amp;vpa=17&amp;vtp=1&amp;vaab=1"/>
          <p:cNvSpPr/>
          <p:nvPr/>
        </p:nvSpPr>
        <p:spPr>
          <a:xfrm>
            <a:off x="5477415" y="3464496"/>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7" name="QT_9_AN.40_1#0732e042a.blank?vaa=1&amp;vcp=1&amp;pid=cb6829169&amp;color=0,0,0&amp;vpa=18&amp;vtp=1&amp;vaab=1&amp;bbb=1&amp;hb=1"/>
          <p:cNvSpPr/>
          <p:nvPr/>
        </p:nvSpPr>
        <p:spPr>
          <a:xfrm>
            <a:off x="539496" y="4074096"/>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人民政协是中国共产党领导的多党合作和政治协商的重要机构，是中国人民爱国统一战线组织</a:t>
            </a:r>
            <a:r>
              <a:rPr lang="en-US" altLang="zh-CN" sz="2800" b="0" i="0" dirty="0">
                <a:solidFill>
                  <a:srgbClr val="FF0000"/>
                </a:solidFill>
                <a:latin typeface="Times New Roman" pitchFamily="34" charset="0"/>
                <a:ea typeface="SimSun" pitchFamily="34" charset="-122"/>
                <a:cs typeface="Times New Roman" pitchFamily="34" charset="-120"/>
              </a:rPr>
              <a:t>，不是国家机关。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T_9_BD.41_1#36acdeedb?sp=1&amp;vaa=1&amp;vcp=1&amp;pid=cb6829169&amp;color=0,0,0&amp;vtp=1&amp;vaab=1&amp;bt=1&amp;bbb=1&amp;hb=1&amp;hltap=1"/>
          <p:cNvSpPr/>
          <p:nvPr/>
        </p:nvSpPr>
        <p:spPr>
          <a:xfrm>
            <a:off x="539496" y="888746"/>
            <a:ext cx="11109960" cy="3117533"/>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居民委员会和村民委员会实行群众自我管理、自我监督，是国家行政</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机关，行使国家职能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改正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a:t>
            </a:r>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49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endParaRPr lang="en-US" altLang="zh-CN" sz="2800" dirty="0">
              <a:solidFill>
                <a:srgbClr val="000000"/>
              </a:solidFill>
              <a:latin typeface="SimSun" panose="02010600030101010101" pitchFamily="2" charset="-122"/>
            </a:endParaRPr>
          </a:p>
        </p:txBody>
      </p:sp>
      <p:sp>
        <p:nvSpPr>
          <p:cNvPr id="3" name="QT_9_AN.1_1#36acdeedb.bracket?vaa=1&amp;vcp=1&amp;pid=cb6829169&amp;color=0,0,0&amp;vpa=19&amp;vtp=1&amp;vaab=1"/>
          <p:cNvSpPr/>
          <p:nvPr/>
        </p:nvSpPr>
        <p:spPr>
          <a:xfrm>
            <a:off x="4143915" y="1544066"/>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T_9_BD.43_1#ad854a1c0?sp=1&amp;vaa=1&amp;vcp=1&amp;pid=cb6829169&amp;color=0,0,0&amp;vtp=1&amp;vaab=1&amp;bbb=1&amp;hb=1"/>
          <p:cNvSpPr/>
          <p:nvPr/>
        </p:nvSpPr>
        <p:spPr>
          <a:xfrm>
            <a:off x="539496" y="409670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监察委员会行使司法权。(</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a:t>
            </a:r>
            <a:endParaRPr lang="en-US" altLang="zh-CN" sz="2800" dirty="0"/>
          </a:p>
        </p:txBody>
      </p:sp>
      <p:sp>
        <p:nvSpPr>
          <p:cNvPr id="5" name="QT_9_AN.44_1#ad854a1c0.bracket?vaa=1&amp;vcp=1&amp;pid=cb6829169&amp;color=0,0,0&amp;vpa=20&amp;vtp=1&amp;vaab=1"/>
          <p:cNvSpPr/>
          <p:nvPr/>
        </p:nvSpPr>
        <p:spPr>
          <a:xfrm>
            <a:off x="4766215" y="4104322"/>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6" name="QT_9_AN.45_1#ad854a1c0.blank?vaa=1&amp;vcp=1&amp;pid=cb6829169&amp;color=0,0,0&amp;vpa=21&amp;vtp=1&amp;vaab=1&amp;bbb=1&amp;hb=1"/>
          <p:cNvSpPr/>
          <p:nvPr/>
        </p:nvSpPr>
        <p:spPr>
          <a:xfrm>
            <a:off x="539496" y="4713922"/>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监察委员会是行使国家监察职能的专责机关，人民法院和人民检察院行使司法权</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7" name="QT_9_AN.41_1#36acdeedb?sp=1&amp;vaa=1&amp;vcp=1&amp;pid=cb6829169&amp;color=0,0,0&amp;vtp=1&amp;vaab=1&amp;bt=1&amp;bbb=1&amp;hb=1&amp;hla=1">
            <a:extLst>
              <a:ext uri="{FF2B5EF4-FFF2-40B4-BE49-F238E27FC236}">
                <a16:creationId xmlns:a16="http://schemas.microsoft.com/office/drawing/2014/main" id="{3285C006-5BB5-09DC-5872-6E803C100746}"/>
              </a:ext>
            </a:extLst>
          </p:cNvPr>
          <p:cNvSpPr/>
          <p:nvPr/>
        </p:nvSpPr>
        <p:spPr>
          <a:xfrm>
            <a:off x="539496" y="2170335"/>
            <a:ext cx="11109960" cy="1763332"/>
          </a:xfrm>
          <a:prstGeom prst="rect">
            <a:avLst/>
          </a:prstGeom>
          <a:noFill/>
          <a:ln/>
        </p:spPr>
        <p:txBody>
          <a:bodyPr wrap="none" lIns="0" tIns="0" rIns="0" bIns="0" rtlCol="0" anchor="t"/>
          <a:lstStyle/>
          <a:p>
            <a:pPr latinLnBrk="1">
              <a:lnSpc>
                <a:spcPts val="4800"/>
              </a:lnSpc>
            </a:pPr>
            <a:r>
              <a:rPr lang="en-US" altLang="zh-CN" sz="2800" b="0" i="0" dirty="0">
                <a:solidFill>
                  <a:srgbClr val="000000"/>
                </a:solidFill>
                <a:latin typeface="SimSun" panose="02010600030101010101" pitchFamily="2" charset="-122"/>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居民委员会和村民委员会实行群众自我管理、自我服务、自我教</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育、自我监督，是基层群众性自治组织，不是国家行政机关，不能行使</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国家职能</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6">
                                            <p:bg/>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6" grpId="0" build="p" animBg="1"/>
      <p:bldP spid="7"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C_8_BD#249ba370e?vcp=1&amp;pid=894fa48d1&amp;color=241,138,6&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F18A06"/>
                </a:solidFill>
                <a:latin typeface="Times New Roman" pitchFamily="34" charset="0"/>
                <a:ea typeface="微软雅黑" pitchFamily="34" charset="-122"/>
                <a:cs typeface="Times New Roman" pitchFamily="34" charset="-120"/>
              </a:rPr>
              <a:t>图示考点</a:t>
            </a:r>
            <a:endParaRPr lang="en-US" altLang="zh-CN" sz="3000" dirty="0"/>
          </a:p>
        </p:txBody>
      </p:sp>
      <p:pic>
        <p:nvPicPr>
          <p:cNvPr id="3" name="P_9_BD#41701ad5e?vcp=1&amp;pid=249ba370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34640" y="1295191"/>
            <a:ext cx="6528816"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9_BD#41701ad5e?vcp=1&amp;pid=249ba370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889504" y="3746291"/>
            <a:ext cx="6409944" cy="14264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65.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P_9#41701ad5e?vcp=1&amp;pid=249ba370e&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请完成第156~159页【备考练习】习题</a:t>
            </a:r>
            <a:endParaRPr lang="en-US" altLang="zh-CN" sz="2800" dirty="0"/>
          </a:p>
        </p:txBody>
      </p:sp>
    </p:spTree>
  </p:cSld>
  <p:clrMapOvr>
    <a:masterClrMapping/>
  </p:clrMapOvr>
  <p:transition>
    <p:split dir="in"/>
  </p:transition>
</p:sld>
</file>

<file path=ppt/slides/slide66.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C_4#3415155d9.fixed?vcp=1&amp;pid=c035f67ca&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人民当家作主</a:t>
            </a:r>
            <a:endParaRPr lang="en-US" altLang="zh-CN" sz="4000" dirty="0"/>
          </a:p>
        </p:txBody>
      </p:sp>
      <p:sp>
        <p:nvSpPr>
          <p:cNvPr id="3" name="C_4_BD#3415155d9.fixed?vcp=1&amp;pid=c035f67ca&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第14讲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人民当家作主</a:t>
            </a:r>
            <a:endParaRPr lang="en-US" altLang="zh-CN" sz="4000" dirty="0"/>
          </a:p>
        </p:txBody>
      </p:sp>
    </p:spTree>
  </p:cSld>
  <p:clrMapOvr>
    <a:masterClrMapping/>
  </p:clrMapOvr>
  <p:transition>
    <p:split dir="in"/>
  </p:transition>
</p:sld>
</file>

<file path=ppt/slides/slide67.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C_5_BD#7d03f007e?vcp=1&amp;pid=3415155d9&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46_1#56ab2a503?sp=1&amp;vaa=1&amp;vcp=1&amp;pid=7d03f007e&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（2024·广西南宁·模拟）</a:t>
            </a:r>
            <a:r>
              <a:rPr lang="en-US" altLang="zh-CN" sz="2800" b="0" i="0">
                <a:solidFill>
                  <a:srgbClr val="000000"/>
                </a:solidFill>
                <a:latin typeface="Times New Roman" pitchFamily="34" charset="0"/>
                <a:ea typeface="SimSun" pitchFamily="34" charset="-122"/>
                <a:cs typeface="Times New Roman" pitchFamily="34" charset="-120"/>
              </a:rPr>
              <a:t>为了人民群众的利益诉求能够被如实反馈，</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全国人大代表王某认真细致调研</a:t>
            </a:r>
            <a:r>
              <a:rPr lang="en-US" altLang="zh-CN" sz="2800" b="0" i="0" dirty="0">
                <a:solidFill>
                  <a:srgbClr val="000000"/>
                </a:solidFill>
                <a:latin typeface="Times New Roman" pitchFamily="34" charset="0"/>
                <a:ea typeface="SimSun" pitchFamily="34" charset="-122"/>
                <a:cs typeface="Times New Roman" pitchFamily="34" charset="-120"/>
              </a:rPr>
              <a:t>，参加了代表团会议、小组讨论会</a:t>
            </a:r>
            <a:r>
              <a:rPr lang="en-US" altLang="zh-CN" sz="2800" b="0" i="0">
                <a:solidFill>
                  <a:srgbClr val="000000"/>
                </a:solidFill>
                <a:latin typeface="Times New Roman" pitchFamily="34" charset="0"/>
                <a:ea typeface="SimSun" pitchFamily="34" charset="-122"/>
                <a:cs typeface="Times New Roman" pitchFamily="34" charset="-120"/>
              </a:rPr>
              <a:t>，他</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不断思考</a:t>
            </a:r>
            <a:r>
              <a:rPr lang="en-US" altLang="zh-CN" sz="2800" b="0" i="0" dirty="0">
                <a:solidFill>
                  <a:srgbClr val="000000"/>
                </a:solidFill>
                <a:latin typeface="Times New Roman" pitchFamily="34" charset="0"/>
                <a:ea typeface="SimSun" pitchFamily="34" charset="-122"/>
                <a:cs typeface="Times New Roman" pitchFamily="34" charset="-120"/>
              </a:rPr>
              <a:t>、完善建议和议案。</a:t>
            </a:r>
            <a:r>
              <a:rPr lang="en-US" altLang="zh-CN" sz="2800" b="0" i="0">
                <a:solidFill>
                  <a:srgbClr val="000000"/>
                </a:solidFill>
                <a:latin typeface="Times New Roman" pitchFamily="34" charset="0"/>
                <a:ea typeface="SimSun" pitchFamily="34" charset="-122"/>
                <a:cs typeface="Times New Roman" pitchFamily="34" charset="-120"/>
              </a:rPr>
              <a:t>从中可以看出(</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47_1#56ab2a503.bracket?vaa=1&amp;vcp=1&amp;pid=7d03f007e&amp;color=0,0,0&amp;vpa=22&amp;vtp=1&amp;vaab=1"/>
          <p:cNvSpPr/>
          <p:nvPr/>
        </p:nvSpPr>
        <p:spPr>
          <a:xfrm>
            <a:off x="7572914"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6_BD.46_2#56ab2a503?vaa=1&amp;vcp=1&amp;pid=7d03f007e&amp;color=0,0,0&amp;vtp=1&amp;vaab=1&amp;bbb=1&amp;hb=1"/>
          <p:cNvSpPr/>
          <p:nvPr/>
        </p:nvSpPr>
        <p:spPr>
          <a:xfrm>
            <a:off x="539496" y="319136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①人民代表大会是最高国家权力机关</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②人民代表大会制度是我国基本</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政治制度</a:t>
            </a:r>
            <a:r>
              <a:rPr lang="en-US" altLang="zh-CN" sz="2800" b="0" i="0" dirty="0">
                <a:solidFill>
                  <a:srgbClr val="000000"/>
                </a:solidFill>
                <a:latin typeface="Times New Roman" pitchFamily="34" charset="0"/>
                <a:ea typeface="SimSun" pitchFamily="34" charset="-122"/>
                <a:cs typeface="Times New Roman" pitchFamily="34" charset="-120"/>
              </a:rPr>
              <a:t>，保障人民当家作主</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③人大代表深入调查研究，</a:t>
            </a:r>
            <a:r>
              <a:rPr lang="en-US" altLang="zh-CN" sz="2800" b="0" i="0">
                <a:solidFill>
                  <a:srgbClr val="000000"/>
                </a:solidFill>
                <a:latin typeface="Times New Roman" pitchFamily="34" charset="0"/>
                <a:ea typeface="SimSun" pitchFamily="34" charset="-122"/>
                <a:cs typeface="Times New Roman" pitchFamily="34" charset="-120"/>
              </a:rPr>
              <a:t>认真履职，</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依法行使提案权</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④人大代表来自人民，努力为人民服务，对人民负责</a:t>
            </a:r>
            <a:endParaRPr lang="en-US" altLang="zh-CN" sz="2800" dirty="0"/>
          </a:p>
        </p:txBody>
      </p:sp>
      <p:sp>
        <p:nvSpPr>
          <p:cNvPr id="6" name="QC_6_BD.46_3#56ab2a503.choices?vaa=1&amp;vcp=1&amp;pid=7d03f007e&amp;color=0,0,0&amp;vtp=1&amp;vaab=1&amp;bbb=1"/>
          <p:cNvSpPr/>
          <p:nvPr/>
        </p:nvSpPr>
        <p:spPr>
          <a:xfrm>
            <a:off x="539496" y="5113954"/>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6_BD.48_1#6df9845cf?vaa=1&amp;vcp=1&amp;pid=7d03f007e&amp;color=0,0,0&amp;vtp=1&amp;vaab=1&amp;bt=1&amp;bbb=1&amp;hb=1"/>
          <p:cNvSpPr/>
          <p:nvPr/>
        </p:nvSpPr>
        <p:spPr>
          <a:xfrm>
            <a:off x="539496" y="880618"/>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近年来，“村民说事”受到社会关注。全国各地陆续设立“</a:t>
            </a:r>
            <a:r>
              <a:rPr lang="en-US" altLang="zh-CN" sz="2800" b="0" i="0">
                <a:solidFill>
                  <a:srgbClr val="000000"/>
                </a:solidFill>
                <a:latin typeface="Times New Roman" pitchFamily="34" charset="0"/>
                <a:ea typeface="SimSun" pitchFamily="34" charset="-122"/>
                <a:cs typeface="Times New Roman" pitchFamily="34" charset="-120"/>
              </a:rPr>
              <a:t>村民说事室”，</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采取村委会问事</a:t>
            </a:r>
            <a:r>
              <a:rPr lang="en-US" altLang="zh-CN" sz="2800" b="0" i="0" dirty="0">
                <a:solidFill>
                  <a:srgbClr val="000000"/>
                </a:solidFill>
                <a:latin typeface="Times New Roman" pitchFamily="34" charset="0"/>
                <a:ea typeface="SimSun" pitchFamily="34" charset="-122"/>
                <a:cs typeface="Times New Roman" pitchFamily="34" charset="-120"/>
              </a:rPr>
              <a:t>、村民说事、集中议事、及时办事、</a:t>
            </a:r>
            <a:r>
              <a:rPr lang="en-US" altLang="zh-CN" sz="2800" b="0" i="0">
                <a:solidFill>
                  <a:srgbClr val="000000"/>
                </a:solidFill>
                <a:latin typeface="Times New Roman" pitchFamily="34" charset="0"/>
                <a:ea typeface="SimSun" pitchFamily="34" charset="-122"/>
                <a:cs typeface="Times New Roman" pitchFamily="34" charset="-120"/>
              </a:rPr>
              <a:t>定期评事等程序，</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成功帮助村民化解各类矛盾纠纷</a:t>
            </a:r>
            <a:r>
              <a:rPr lang="en-US" altLang="zh-CN" sz="2800" b="0" i="0" dirty="0">
                <a:solidFill>
                  <a:srgbClr val="000000"/>
                </a:solidFill>
                <a:latin typeface="Times New Roman" pitchFamily="34" charset="0"/>
                <a:ea typeface="SimSun" pitchFamily="34" charset="-122"/>
                <a:cs typeface="Times New Roman" pitchFamily="34" charset="-120"/>
              </a:rPr>
              <a:t>，广受社会好评。“村民说事室</a:t>
            </a:r>
            <a:r>
              <a:rPr lang="en-US" altLang="zh-CN" sz="2800" b="0" i="0">
                <a:solidFill>
                  <a:srgbClr val="000000"/>
                </a:solidFill>
                <a:latin typeface="Times New Roman" pitchFamily="34" charset="0"/>
                <a:ea typeface="SimSun" pitchFamily="34" charset="-122"/>
                <a:cs typeface="Times New Roman" pitchFamily="34" charset="-120"/>
              </a:rPr>
              <a:t>”的设立</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和运行反映了(</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9_1#6df9845cf.bracket?vaa=1&amp;vcp=1&amp;pid=7d03f007e&amp;color=0,0,0&amp;vpa=23&amp;vtp=1&amp;vaab=1"/>
          <p:cNvSpPr/>
          <p:nvPr/>
        </p:nvSpPr>
        <p:spPr>
          <a:xfrm>
            <a:off x="2950114" y="281038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48_2#6df9845cf.choices?vaa=1&amp;vcp=1&amp;pid=7d03f007e&amp;color=0,0,0&amp;vtp=1&amp;vaab=1&amp;bbb=1"/>
          <p:cNvSpPr/>
          <p:nvPr/>
        </p:nvSpPr>
        <p:spPr>
          <a:xfrm>
            <a:off x="539496" y="345205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A.村民说事室履行立法的职责</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.社区居委会直接管理国家和社会各项事务</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.社区居委会是人民统一行使国家权力的机关</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.基层群众自治制度促进社会和谐稳定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6_BD.50_1#e896fdf62?sp=1&amp;vaa=1&amp;vcp=1&amp;pid=7d03f007e&amp;color=0,0,0&amp;vtp=1&amp;vaab=1&amp;bt=1&amp;bbb=1&amp;hb=1"/>
          <p:cNvSpPr/>
          <p:nvPr/>
        </p:nvSpPr>
        <p:spPr>
          <a:xfrm>
            <a:off x="539496" y="1215993"/>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近年来，某市通过降电价、降气价</a:t>
            </a:r>
            <a:r>
              <a:rPr lang="en-US" altLang="zh-CN" sz="2800" b="0" i="0">
                <a:solidFill>
                  <a:srgbClr val="000000"/>
                </a:solidFill>
                <a:latin typeface="Times New Roman" pitchFamily="34" charset="0"/>
                <a:ea typeface="SimSun" pitchFamily="34" charset="-122"/>
                <a:cs typeface="Times New Roman" pitchFamily="34" charset="-120"/>
              </a:rPr>
              <a:t>、降路费等举措助力国有企业规模</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实力稳步提升</a:t>
            </a:r>
            <a:r>
              <a:rPr lang="en-US" altLang="zh-CN" sz="2800" b="0" i="0" dirty="0">
                <a:solidFill>
                  <a:srgbClr val="000000"/>
                </a:solidFill>
                <a:latin typeface="Times New Roman" pitchFamily="34" charset="0"/>
                <a:ea typeface="SimSun" pitchFamily="34" charset="-122"/>
                <a:cs typeface="Times New Roman" pitchFamily="34" charset="-120"/>
              </a:rPr>
              <a:t>，同时支持中小微企业和个体工商户发展</a:t>
            </a:r>
            <a:r>
              <a:rPr lang="en-US" altLang="zh-CN" sz="2800" b="0" i="0">
                <a:solidFill>
                  <a:srgbClr val="000000"/>
                </a:solidFill>
                <a:latin typeface="Times New Roman" pitchFamily="34" charset="0"/>
                <a:ea typeface="SimSun" pitchFamily="34" charset="-122"/>
                <a:cs typeface="Times New Roman" pitchFamily="34" charset="-120"/>
              </a:rPr>
              <a:t>，大力提振市场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主体信心</a:t>
            </a:r>
            <a:r>
              <a:rPr lang="en-US" altLang="zh-CN" sz="2800" b="0" i="0" dirty="0">
                <a:solidFill>
                  <a:srgbClr val="000000"/>
                </a:solidFill>
                <a:latin typeface="Times New Roman" pitchFamily="34" charset="0"/>
                <a:ea typeface="SimSun" pitchFamily="34" charset="-122"/>
                <a:cs typeface="Times New Roman" pitchFamily="34" charset="-120"/>
              </a:rPr>
              <a:t>，毫不动摇鼓励、支持、引导非公有制经济发展</a:t>
            </a:r>
            <a:r>
              <a:rPr lang="en-US" altLang="zh-CN" sz="2800" b="0" i="0">
                <a:solidFill>
                  <a:srgbClr val="000000"/>
                </a:solidFill>
                <a:latin typeface="Times New Roman" pitchFamily="34" charset="0"/>
                <a:ea typeface="SimSun" pitchFamily="34" charset="-122"/>
                <a:cs typeface="Times New Roman" pitchFamily="34" charset="-120"/>
              </a:rPr>
              <a:t>。这是因为公</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有制经济与非公有制经济都是(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1_1#e896fdf62.bracket?vaa=1&amp;vcp=1&amp;pid=7d03f007e&amp;color=0,0,0&amp;vpa=24&amp;vtp=1&amp;vaab=1"/>
          <p:cNvSpPr/>
          <p:nvPr/>
        </p:nvSpPr>
        <p:spPr>
          <a:xfrm>
            <a:off x="5439315" y="314575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50_2#e896fdf62?vaa=1&amp;vcp=1&amp;pid=7d03f007e&amp;color=0,0,0&amp;vtp=1&amp;vaab=1&amp;bbb=1"/>
          <p:cNvSpPr/>
          <p:nvPr/>
        </p:nvSpPr>
        <p:spPr>
          <a:xfrm>
            <a:off x="539496" y="378742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①我国国民经济的主导力量</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我国经济社会发展的重要基础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社会主</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义市场经济的重要组成部分</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④我国经济发展的战略性产业</a:t>
            </a:r>
            <a:endParaRPr lang="en-US" altLang="zh-CN" sz="2800" dirty="0"/>
          </a:p>
        </p:txBody>
      </p:sp>
      <p:sp>
        <p:nvSpPr>
          <p:cNvPr id="5" name="QC_6_BD.50_3#e896fdf62.choices?vaa=1&amp;vcp=1&amp;pid=7d03f007e&amp;color=0,0,0&amp;vtp=1&amp;vaab=1&amp;bbb=1"/>
          <p:cNvSpPr/>
          <p:nvPr/>
        </p:nvSpPr>
        <p:spPr>
          <a:xfrm>
            <a:off x="539496" y="505660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db3ce7913?sp=1&amp;vcp=1&amp;pid=a3f46a766&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一、我国的政治制度</a:t>
            </a:r>
            <a:endParaRPr lang="en-US" altLang="zh-CN" sz="3200" dirty="0"/>
          </a:p>
        </p:txBody>
      </p:sp>
      <p:sp>
        <p:nvSpPr>
          <p:cNvPr id="3" name="P_6#53e9c58fb?sp=1&amp;vcp=1&amp;pid=db3ce7913&amp;color=0,0,0&amp;vtp=1&amp;vaab=1&amp;bbb=1"/>
          <p:cNvSpPr/>
          <p:nvPr/>
        </p:nvSpPr>
        <p:spPr>
          <a:xfrm>
            <a:off x="539496" y="1267240"/>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我国的根本政治制度及其基本内容。</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我国的根本政治制度：</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人民代表大会制度</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基本内容：</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国家的一切权力属于人民；人民通过民主选举选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出代表，组成各级人民代表大会作为国家权力机关；由人民代表大会产</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生国家行政机关、监察机关、审判机关、检察机关，这些国家机关依法</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行使各自的职权，并对人民代表大会负责，受人民代表大会监督；实行</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民主集中制，重大问题经人民代表大会充分讨论，遵循少数服从多数原</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则，民主决定</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0.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6_BD.52_1#d10e0b6d5?vaa=1&amp;vcp=1&amp;pid=7d03f007e&amp;color=0,0,0&amp;vtp=1&amp;vaab=1&amp;bt=1&amp;bbb=1&amp;hb=1"/>
          <p:cNvSpPr/>
          <p:nvPr/>
        </p:nvSpPr>
        <p:spPr>
          <a:xfrm>
            <a:off x="539496" y="185724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（2024·广西百色·模拟</a:t>
            </a:r>
            <a:r>
              <a:rPr lang="en-US" altLang="zh-CN" sz="2800" b="0" i="0">
                <a:solidFill>
                  <a:srgbClr val="000000"/>
                </a:solidFill>
                <a:latin typeface="Times New Roman" pitchFamily="34" charset="0"/>
                <a:ea typeface="SimSun" pitchFamily="34" charset="-122"/>
                <a:cs typeface="Times New Roman" pitchFamily="34" charset="-120"/>
              </a:rPr>
              <a:t>）中央纪委国家监委依法对涉嫌严重违纪违法</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的西藏自治区人民政府原党组成员、副主席王勇进行纪律审查和监察调</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查</a:t>
            </a:r>
            <a:r>
              <a:rPr lang="en-US" altLang="zh-CN" sz="2800" b="0" i="0" dirty="0">
                <a:solidFill>
                  <a:srgbClr val="000000"/>
                </a:solidFill>
                <a:latin typeface="Times New Roman" pitchFamily="34" charset="0"/>
                <a:ea typeface="SimSun" pitchFamily="34" charset="-122"/>
                <a:cs typeface="Times New Roman" pitchFamily="34" charset="-120"/>
              </a:rPr>
              <a:t>。这说明，</a:t>
            </a:r>
            <a:r>
              <a:rPr lang="en-US" altLang="zh-CN" sz="2800" b="0" i="0">
                <a:solidFill>
                  <a:srgbClr val="000000"/>
                </a:solidFill>
                <a:latin typeface="Times New Roman" pitchFamily="34" charset="0"/>
                <a:ea typeface="SimSun" pitchFamily="34" charset="-122"/>
                <a:cs typeface="Times New Roman" pitchFamily="34" charset="-120"/>
              </a:rPr>
              <a:t>监察委员会(</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3_1#d10e0b6d5.bracket?vaa=1&amp;vcp=1&amp;pid=7d03f007e&amp;color=0,0,0&amp;vpa=25&amp;vtp=1&amp;vaab=1"/>
          <p:cNvSpPr/>
          <p:nvPr/>
        </p:nvSpPr>
        <p:spPr>
          <a:xfrm>
            <a:off x="4728115" y="31393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52_2#d10e0b6d5.choices?vaa=1&amp;vcp=1&amp;pid=7d03f007e&amp;color=0,0,0&amp;vtp=1&amp;vaab=1&amp;bbb=1"/>
          <p:cNvSpPr/>
          <p:nvPr/>
        </p:nvSpPr>
        <p:spPr>
          <a:xfrm>
            <a:off x="539496" y="378098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.是国家的法律监督机关</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.履行监督、调查、处置职责</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C.对全体公民进行监察</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.能杜绝公职人员的违法行为</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C_5_BD#09d970b4d?vcp=1&amp;pid=3415155d9&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54_1#298ad290a?sp=1&amp;vaa=1&amp;vcp=1&amp;pid=09d970b4d&amp;color=0,0,0&amp;vtp=1&amp;vaab=1&amp;bbb=1&amp;hb=1"/>
          <p:cNvSpPr/>
          <p:nvPr/>
        </p:nvSpPr>
        <p:spPr>
          <a:xfrm>
            <a:off x="539496" y="126724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（2024·广西玉林·模拟）2024年6月5日</a:t>
            </a:r>
            <a:r>
              <a:rPr lang="en-US" altLang="zh-CN" sz="2800" b="0" i="0">
                <a:solidFill>
                  <a:srgbClr val="000000"/>
                </a:solidFill>
                <a:latin typeface="Times New Roman" pitchFamily="34" charset="0"/>
                <a:ea typeface="SimSun" pitchFamily="34" charset="-122"/>
                <a:cs typeface="Times New Roman" pitchFamily="34" charset="-120"/>
              </a:rPr>
              <a:t>，玉林市气象台继续发布暴雨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红色预警信号</a:t>
            </a:r>
            <a:r>
              <a:rPr lang="en-US" altLang="zh-CN" sz="2800" b="0" i="0" dirty="0">
                <a:solidFill>
                  <a:srgbClr val="000000"/>
                </a:solidFill>
                <a:latin typeface="Times New Roman" pitchFamily="34" charset="0"/>
                <a:ea typeface="SimSun" pitchFamily="34" charset="-122"/>
                <a:cs typeface="Times New Roman" pitchFamily="34" charset="-120"/>
              </a:rPr>
              <a:t>。汛情就是命令，面对严峻的防汛形势</a:t>
            </a:r>
            <a:r>
              <a:rPr lang="en-US" altLang="zh-CN" sz="2800" b="0" i="0">
                <a:solidFill>
                  <a:srgbClr val="000000"/>
                </a:solidFill>
                <a:latin typeface="Times New Roman" pitchFamily="34" charset="0"/>
                <a:ea typeface="SimSun" pitchFamily="34" charset="-122"/>
                <a:cs typeface="Times New Roman" pitchFamily="34" charset="-120"/>
              </a:rPr>
              <a:t>，基层人大代表发</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现雨势变大</a:t>
            </a:r>
            <a:r>
              <a:rPr lang="en-US" altLang="zh-CN" sz="2800" b="0" i="0" dirty="0">
                <a:solidFill>
                  <a:srgbClr val="000000"/>
                </a:solidFill>
                <a:latin typeface="Times New Roman" pitchFamily="34" charset="0"/>
                <a:ea typeface="SimSun" pitchFamily="34" charset="-122"/>
                <a:cs typeface="Times New Roman" pitchFamily="34" charset="-120"/>
              </a:rPr>
              <a:t>，马上向村委会、居委会汇报，组织开展宣传、</a:t>
            </a:r>
            <a:r>
              <a:rPr lang="en-US" altLang="zh-CN" sz="2800" b="0" i="0">
                <a:solidFill>
                  <a:srgbClr val="000000"/>
                </a:solidFill>
                <a:latin typeface="Times New Roman" pitchFamily="34" charset="0"/>
                <a:ea typeface="SimSun" pitchFamily="34" charset="-122"/>
                <a:cs typeface="Times New Roman" pitchFamily="34" charset="-120"/>
              </a:rPr>
              <a:t>劝导群众、</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帮助安置等</a:t>
            </a:r>
            <a:r>
              <a:rPr lang="en-US" altLang="zh-CN" sz="2800" b="0" i="0" dirty="0">
                <a:solidFill>
                  <a:srgbClr val="000000"/>
                </a:solidFill>
                <a:latin typeface="Times New Roman" pitchFamily="34" charset="0"/>
                <a:ea typeface="SimSun" pitchFamily="34" charset="-122"/>
                <a:cs typeface="Times New Roman" pitchFamily="34" charset="-120"/>
              </a:rPr>
              <a:t>，守护人民群众生命财产安全。</a:t>
            </a:r>
            <a:r>
              <a:rPr lang="en-US" altLang="zh-CN" sz="2800" b="0" i="0">
                <a:solidFill>
                  <a:srgbClr val="000000"/>
                </a:solidFill>
                <a:latin typeface="Times New Roman" pitchFamily="34" charset="0"/>
                <a:ea typeface="SimSun" pitchFamily="34" charset="-122"/>
                <a:cs typeface="Times New Roman" pitchFamily="34" charset="-120"/>
              </a:rPr>
              <a:t>这体现了人大代表(</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C_6_BD.54_2#298ad290a?vaa=1&amp;vcp=1&amp;pid=09d970b4d&amp;color=0,0,0&amp;vtp=1&amp;vaab=1&amp;bbb=1&amp;hb=1"/>
          <p:cNvSpPr/>
          <p:nvPr/>
        </p:nvSpPr>
        <p:spPr>
          <a:xfrm>
            <a:off x="539496" y="383906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①坚持科学决策，及时解决群众的民生问题</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②密切联系群众</a:t>
            </a:r>
            <a:r>
              <a:rPr lang="en-US" altLang="zh-CN" sz="2800" b="0" i="0">
                <a:solidFill>
                  <a:srgbClr val="000000"/>
                </a:solidFill>
                <a:latin typeface="Times New Roman" pitchFamily="34" charset="0"/>
                <a:ea typeface="SimSun" pitchFamily="34" charset="-122"/>
                <a:cs typeface="Times New Roman" pitchFamily="34" charset="-120"/>
              </a:rPr>
              <a:t>，高质量</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践行全过程人民民主</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③敢于担当作为</a:t>
            </a:r>
            <a:r>
              <a:rPr lang="en-US" altLang="zh-CN" sz="2800" b="0" i="0">
                <a:solidFill>
                  <a:srgbClr val="000000"/>
                </a:solidFill>
                <a:latin typeface="Times New Roman" pitchFamily="34" charset="0"/>
                <a:ea typeface="SimSun" pitchFamily="34" charset="-122"/>
                <a:cs typeface="Times New Roman" pitchFamily="34" charset="-120"/>
              </a:rPr>
              <a:t>，代表人民统一行使管理国家的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权力</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④提高履职能力，为人民服务</a:t>
            </a:r>
            <a:endParaRPr lang="en-US" altLang="zh-CN" sz="2800" dirty="0"/>
          </a:p>
        </p:txBody>
      </p:sp>
      <p:sp>
        <p:nvSpPr>
          <p:cNvPr id="6" name="QC_6_BD.54_3#298ad290a.choices?vaa=1&amp;vcp=1&amp;pid=09d970b4d&amp;color=0,0,0&amp;vtp=1&amp;vaab=1&amp;bbb=1"/>
          <p:cNvSpPr/>
          <p:nvPr/>
        </p:nvSpPr>
        <p:spPr>
          <a:xfrm>
            <a:off x="539496" y="5761654"/>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sld>
</file>

<file path=ppt/slides/slide72.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6_AS.1_1#298ad290a?vaa=1&amp;vcp=1&amp;pid=09d970b4d&amp;color=0,0,0&amp;vtp=1&amp;vaab=1&amp;bt=1&amp;bbb=1&amp;hb=1"/>
          <p:cNvSpPr/>
          <p:nvPr/>
        </p:nvSpPr>
        <p:spPr>
          <a:xfrm>
            <a:off x="539496" y="250504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人大代表没有决策权</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人民代表大会代表人民统一行</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使管理国家的权力</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3" name="QC_6_AN.2_1#298ad290a?vaa=1&amp;vcp=1&amp;pid=09d970b4d&amp;color=0,0,0&amp;vtp=1&amp;vaab=1&amp;bbb=1"/>
          <p:cNvSpPr/>
          <p:nvPr/>
        </p:nvSpPr>
        <p:spPr>
          <a:xfrm>
            <a:off x="539496" y="3780250"/>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6_BD.58_1#ee5eedf6e?sp=1&amp;vaa=1&amp;vcp=1&amp;pid=09d970b4d&amp;color=0,0,0&amp;vtp=1&amp;vaab=1&amp;bt=1&amp;bbb=1&amp;hb=1"/>
          <p:cNvSpPr/>
          <p:nvPr/>
        </p:nvSpPr>
        <p:spPr>
          <a:xfrm>
            <a:off x="539496" y="795623"/>
            <a:ext cx="11109960" cy="1534732"/>
          </a:xfrm>
          <a:prstGeom prst="rect">
            <a:avLst/>
          </a:prstGeom>
          <a:noFill/>
          <a:ln/>
        </p:spPr>
        <p:txBody>
          <a:bodyPr wrap="none" lIns="0" tIns="0" rIns="0" bIns="0" rtlCol="0" anchor="t"/>
          <a:lstStyle/>
          <a:p>
            <a:pPr algn="l" latinLnBrk="1">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2024年3月22日，广西壮族自治区人民政府办公厅发布了关于</a:t>
            </a:r>
            <a:r>
              <a:rPr lang="en-US" altLang="zh-CN" sz="2800" b="0" i="0">
                <a:solidFill>
                  <a:srgbClr val="000000"/>
                </a:solidFill>
                <a:latin typeface="Times New Roman" pitchFamily="34" charset="0"/>
                <a:ea typeface="SimSun" pitchFamily="34" charset="-122"/>
                <a:cs typeface="Times New Roman" pitchFamily="34" charset="-120"/>
              </a:rPr>
              <a:t>2024年</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壮族三月三”放假的通知</a:t>
            </a:r>
            <a:r>
              <a:rPr lang="en-US" altLang="zh-CN" sz="2800" b="0" i="0">
                <a:solidFill>
                  <a:srgbClr val="000000"/>
                </a:solidFill>
                <a:latin typeface="Times New Roman" pitchFamily="34" charset="0"/>
                <a:ea typeface="SimSun" pitchFamily="34" charset="-122"/>
                <a:cs typeface="Times New Roman" pitchFamily="34" charset="-120"/>
              </a:rPr>
              <a:t>。自治区的自治机关可以依据宪法和法律自主</a:t>
            </a:r>
          </a:p>
          <a:p>
            <a:pPr latinLnBrk="1">
              <a:lnSpc>
                <a:spcPts val="4000"/>
              </a:lnSpc>
            </a:pPr>
            <a:r>
              <a:rPr lang="en-US" altLang="zh-CN" sz="2800" b="0" i="0">
                <a:solidFill>
                  <a:srgbClr val="000000"/>
                </a:solidFill>
                <a:latin typeface="Times New Roman" pitchFamily="34" charset="0"/>
                <a:ea typeface="SimSun" pitchFamily="34" charset="-122"/>
                <a:cs typeface="Times New Roman" pitchFamily="34" charset="-120"/>
              </a:rPr>
              <a:t>管理本地方</a:t>
            </a:r>
            <a:r>
              <a:rPr lang="en-US" altLang="zh-CN" sz="2800" b="0" i="0" dirty="0">
                <a:solidFill>
                  <a:srgbClr val="000000"/>
                </a:solidFill>
                <a:latin typeface="Times New Roman" pitchFamily="34" charset="0"/>
                <a:ea typeface="SimSun" pitchFamily="34" charset="-122"/>
                <a:cs typeface="Times New Roman" pitchFamily="34" charset="-120"/>
              </a:rPr>
              <a:t>、本民族的内部事务。</a:t>
            </a:r>
            <a:r>
              <a:rPr lang="en-US" altLang="zh-CN" sz="2800" b="0" i="0">
                <a:solidFill>
                  <a:srgbClr val="000000"/>
                </a:solidFill>
                <a:latin typeface="Times New Roman" pitchFamily="34" charset="0"/>
                <a:ea typeface="SimSun" pitchFamily="34" charset="-122"/>
                <a:cs typeface="Times New Roman" pitchFamily="34" charset="-120"/>
              </a:rPr>
              <a:t>由此可见(</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60_1#ee5eedf6e.bracket?vaa=1&amp;vcp=1&amp;pid=09d970b4d&amp;color=0,0,0&amp;vpa=27&amp;vtp=1&amp;vaab=1"/>
          <p:cNvSpPr/>
          <p:nvPr/>
        </p:nvSpPr>
        <p:spPr>
          <a:xfrm>
            <a:off x="7572914" y="1849723"/>
            <a:ext cx="495300" cy="482092"/>
          </a:xfrm>
          <a:prstGeom prst="rect">
            <a:avLst/>
          </a:prstGeom>
          <a:noFill/>
          <a:ln/>
        </p:spPr>
        <p:txBody>
          <a:bodyPr wrap="none" lIns="0" tIns="0" rIns="0" bIns="0" rtlCol="0" anchor="t"/>
          <a:lstStyle/>
          <a:p>
            <a:pPr algn="ctr" latinLnBrk="1">
              <a:lnSpc>
                <a:spcPts val="41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58_2#ee5eedf6e?vaa=1&amp;vcp=1&amp;pid=09d970b4d&amp;color=0,0,0&amp;vtp=1&amp;vaab=1&amp;bbb=1&amp;hb=1"/>
          <p:cNvSpPr/>
          <p:nvPr/>
        </p:nvSpPr>
        <p:spPr>
          <a:xfrm>
            <a:off x="539496" y="2373026"/>
            <a:ext cx="11109960" cy="2601532"/>
          </a:xfrm>
          <a:prstGeom prst="rect">
            <a:avLst/>
          </a:prstGeom>
          <a:noFill/>
          <a:ln/>
        </p:spPr>
        <p:txBody>
          <a:bodyPr wrap="none" lIns="0" tIns="0" rIns="0" bIns="0" rtlCol="0" anchor="t"/>
          <a:lstStyle/>
          <a:p>
            <a:pPr algn="l"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①在国家的统一领导下，自治区的自治机关依法行使自治权</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②我国民</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族自治地方分为自治区</a:t>
            </a:r>
            <a:r>
              <a:rPr lang="en-US" altLang="zh-CN" sz="2800" b="0" i="0" dirty="0">
                <a:solidFill>
                  <a:srgbClr val="000000"/>
                </a:solidFill>
                <a:latin typeface="Times New Roman" pitchFamily="34" charset="0"/>
                <a:ea typeface="SimSun" pitchFamily="34" charset="-122"/>
                <a:cs typeface="Times New Roman" pitchFamily="34" charset="-120"/>
              </a:rPr>
              <a:t>、自治州、自治县，是基层群众性自治组织</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各民族自治地方是国家不可分割的组成部分</a:t>
            </a:r>
            <a:r>
              <a:rPr lang="en-US" altLang="zh-CN" sz="2800" b="0" i="0">
                <a:solidFill>
                  <a:srgbClr val="000000"/>
                </a:solidFill>
                <a:latin typeface="Times New Roman" pitchFamily="34" charset="0"/>
                <a:ea typeface="SimSun" pitchFamily="34" charset="-122"/>
                <a:cs typeface="Times New Roman" pitchFamily="34" charset="-120"/>
              </a:rPr>
              <a:t>，民族自治机关必须服从</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中央的领导</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④实行民族区域自治有利于把国家的法律</a:t>
            </a:r>
            <a:r>
              <a:rPr lang="en-US" altLang="zh-CN" sz="2800" b="0" i="0">
                <a:solidFill>
                  <a:srgbClr val="000000"/>
                </a:solidFill>
                <a:latin typeface="Times New Roman" pitchFamily="34" charset="0"/>
                <a:ea typeface="SimSun" pitchFamily="34" charset="-122"/>
                <a:cs typeface="Times New Roman" pitchFamily="34" charset="-120"/>
              </a:rPr>
              <a:t>、政策与民族自</a:t>
            </a:r>
          </a:p>
          <a:p>
            <a:pPr latinLnBrk="1">
              <a:lnSpc>
                <a:spcPts val="4000"/>
              </a:lnSpc>
            </a:pPr>
            <a:r>
              <a:rPr lang="en-US" altLang="zh-CN" sz="2800" b="0" i="0">
                <a:solidFill>
                  <a:srgbClr val="000000"/>
                </a:solidFill>
                <a:latin typeface="Times New Roman" pitchFamily="34" charset="0"/>
                <a:ea typeface="SimSun" pitchFamily="34" charset="-122"/>
                <a:cs typeface="Times New Roman" pitchFamily="34" charset="-120"/>
              </a:rPr>
              <a:t>治地方的具体实际</a:t>
            </a:r>
            <a:r>
              <a:rPr lang="en-US" altLang="zh-CN" sz="2800" b="0" i="0" dirty="0">
                <a:solidFill>
                  <a:srgbClr val="000000"/>
                </a:solidFill>
                <a:latin typeface="Times New Roman" pitchFamily="34" charset="0"/>
                <a:ea typeface="SimSun" pitchFamily="34" charset="-122"/>
                <a:cs typeface="Times New Roman" pitchFamily="34" charset="-120"/>
              </a:rPr>
              <a:t>、特殊情况结合起来</a:t>
            </a:r>
            <a:endParaRPr lang="en-US" altLang="zh-CN" sz="2800" dirty="0"/>
          </a:p>
        </p:txBody>
      </p:sp>
      <p:sp>
        <p:nvSpPr>
          <p:cNvPr id="5" name="QC_6_BD.58_3#ee5eedf6e.choices?vaa=1&amp;vcp=1&amp;pid=09d970b4d&amp;color=0,0,0&amp;vtp=1&amp;vaab=1&amp;bbb=1"/>
          <p:cNvSpPr/>
          <p:nvPr/>
        </p:nvSpPr>
        <p:spPr>
          <a:xfrm>
            <a:off x="539496" y="5022945"/>
            <a:ext cx="11109960" cy="467932"/>
          </a:xfrm>
          <a:prstGeom prst="rect">
            <a:avLst/>
          </a:prstGeom>
          <a:noFill/>
          <a:ln/>
        </p:spPr>
        <p:txBody>
          <a:bodyPr wrap="none" lIns="0" tIns="0" rIns="0" bIns="0" rtlCol="0" anchor="t"/>
          <a:lstStyle/>
          <a:p>
            <a:pPr latinLnBrk="1">
              <a:lnSpc>
                <a:spcPts val="40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
        <p:nvSpPr>
          <p:cNvPr id="6" name="QC_6_AS.1_1#ee5eedf6e?vaa=1&amp;vcp=1&amp;pid=09d970b4d&amp;color=0,0,0&amp;vtp=1&amp;vaab=1&amp;bbb=1"/>
          <p:cNvSpPr/>
          <p:nvPr/>
        </p:nvSpPr>
        <p:spPr>
          <a:xfrm>
            <a:off x="539496" y="5556345"/>
            <a:ext cx="11109960" cy="467932"/>
          </a:xfrm>
          <a:prstGeom prst="rect">
            <a:avLst/>
          </a:prstGeom>
          <a:noFill/>
          <a:ln/>
        </p:spPr>
        <p:txBody>
          <a:bodyPr wrap="none" lIns="0" tIns="0" rIns="0" bIns="0" rtlCol="0" anchor="t"/>
          <a:lstStyle/>
          <a:p>
            <a:pPr algn="l" latinLnBrk="1">
              <a:lnSpc>
                <a:spcPts val="40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我国民族自治地方不是基层群众性自治组织</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3">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6_BD.62_1#ffce170d1?sp=1&amp;vaa=1&amp;vcp=1&amp;pid=09d970b4d&amp;color=0,0,0&amp;vtp=1&amp;vaab=1&amp;bt=1&amp;bbb=1&amp;hb=1"/>
          <p:cNvSpPr/>
          <p:nvPr/>
        </p:nvSpPr>
        <p:spPr>
          <a:xfrm>
            <a:off x="539496" y="898493"/>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在2024年某省第十四届人民代表大会第二次会议上</a:t>
            </a:r>
            <a:r>
              <a:rPr lang="en-US" altLang="zh-CN" sz="2800" b="0" i="0">
                <a:solidFill>
                  <a:srgbClr val="000000"/>
                </a:solidFill>
                <a:latin typeface="Times New Roman" pitchFamily="34" charset="0"/>
                <a:ea typeface="SimSun" pitchFamily="34" charset="-122"/>
                <a:cs typeface="Times New Roman" pitchFamily="34" charset="-120"/>
              </a:rPr>
              <a:t>，市人民检察院检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察长作工作报告时指出</a:t>
            </a:r>
            <a:r>
              <a:rPr lang="en-US" altLang="zh-CN" sz="2800" b="0" i="0" dirty="0">
                <a:solidFill>
                  <a:srgbClr val="000000"/>
                </a:solidFill>
                <a:latin typeface="Times New Roman" pitchFamily="34" charset="0"/>
                <a:ea typeface="SimSun" pitchFamily="34" charset="-122"/>
                <a:cs typeface="Times New Roman" pitchFamily="34" charset="-120"/>
              </a:rPr>
              <a:t>：2023年，全省检察机关全力维护社会稳定</a:t>
            </a:r>
            <a:r>
              <a:rPr lang="en-US" altLang="zh-CN" sz="2800" b="0" i="0">
                <a:solidFill>
                  <a:srgbClr val="000000"/>
                </a:solidFill>
                <a:latin typeface="Times New Roman" pitchFamily="34" charset="0"/>
                <a:ea typeface="SimSun" pitchFamily="34" charset="-122"/>
                <a:cs typeface="Times New Roman" pitchFamily="34" charset="-120"/>
              </a:rPr>
              <a:t>，共</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批捕各类犯罪嫌疑人</a:t>
            </a:r>
            <a:r>
              <a:rPr lang="en-US" altLang="zh-CN" sz="2800" b="0" i="0" dirty="0">
                <a:solidFill>
                  <a:srgbClr val="000000"/>
                </a:solidFill>
                <a:latin typeface="Times New Roman" pitchFamily="34" charset="0"/>
                <a:ea typeface="SimSun" pitchFamily="34" charset="-122"/>
                <a:cs typeface="Times New Roman" pitchFamily="34" charset="-120"/>
              </a:rPr>
              <a:t>32855人</a:t>
            </a:r>
            <a:r>
              <a:rPr lang="en-US" altLang="zh-CN" sz="2800" b="0" i="0">
                <a:solidFill>
                  <a:srgbClr val="000000"/>
                </a:solidFill>
                <a:latin typeface="Times New Roman" pitchFamily="34" charset="0"/>
                <a:ea typeface="SimSun" pitchFamily="34" charset="-122"/>
                <a:cs typeface="Times New Roman" pitchFamily="34" charset="-120"/>
              </a:rPr>
              <a:t>，从严从快惩治严重影响人民群众安全感</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的犯罪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由此看出(</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BD.62_2#ffce170d1?vaa=1&amp;vcp=1&amp;pid=09d970b4d&amp;color=0,0,0&amp;vtp=1&amp;vaab=1&amp;bbb=1&amp;hb=1"/>
          <p:cNvSpPr/>
          <p:nvPr/>
        </p:nvSpPr>
        <p:spPr>
          <a:xfrm>
            <a:off x="539496" y="3469925"/>
            <a:ext cx="11109960" cy="1849057"/>
          </a:xfrm>
          <a:prstGeom prst="rect">
            <a:avLst/>
          </a:prstGeom>
          <a:noFill/>
          <a:ln/>
        </p:spPr>
        <p:txBody>
          <a:bodyPr wrap="none" lIns="0" tIns="0" rIns="0" bIns="0" rtlCol="0" anchor="t"/>
          <a:lstStyle/>
          <a:p>
            <a:pPr algn="l" latinLnBrk="1">
              <a:lnSpc>
                <a:spcPts val="5100"/>
              </a:lnSpc>
            </a:pPr>
            <a:r>
              <a:rPr lang="en-US" altLang="zh-CN" sz="2800" b="0" i="0" spc="-50" dirty="0">
                <a:solidFill>
                  <a:srgbClr val="000000"/>
                </a:solidFill>
                <a:latin typeface="Times New Roman" pitchFamily="34" charset="0"/>
                <a:ea typeface="SimSun" pitchFamily="34" charset="-122"/>
                <a:cs typeface="Times New Roman" pitchFamily="34" charset="-120"/>
              </a:rPr>
              <a:t>①国家司法机关依法行使职权，维护社会公平正义</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a:solidFill>
                  <a:srgbClr val="000000"/>
                </a:solidFill>
                <a:latin typeface="Times New Roman" pitchFamily="34" charset="0"/>
                <a:ea typeface="SimSun" pitchFamily="34" charset="-122"/>
                <a:cs typeface="Times New Roman" pitchFamily="34" charset="-120"/>
              </a:rPr>
              <a:t>②检察机关充分发挥</a:t>
            </a:r>
          </a:p>
          <a:p>
            <a:pPr latinLnBrk="1">
              <a:lnSpc>
                <a:spcPts val="5100"/>
              </a:lnSpc>
            </a:pPr>
            <a:r>
              <a:rPr lang="en-US" altLang="zh-CN" sz="2800" b="0" i="0" spc="-50">
                <a:solidFill>
                  <a:srgbClr val="000000"/>
                </a:solidFill>
                <a:latin typeface="Times New Roman" pitchFamily="34" charset="0"/>
                <a:ea typeface="SimSun" pitchFamily="34" charset="-122"/>
                <a:cs typeface="Times New Roman" pitchFamily="34" charset="-120"/>
              </a:rPr>
              <a:t>法治的引领</a:t>
            </a:r>
            <a:r>
              <a:rPr lang="en-US" altLang="zh-CN" sz="2800" b="0" i="0" spc="-50" dirty="0">
                <a:solidFill>
                  <a:srgbClr val="000000"/>
                </a:solidFill>
                <a:latin typeface="Times New Roman" pitchFamily="34" charset="0"/>
                <a:ea typeface="SimSun" pitchFamily="34" charset="-122"/>
                <a:cs typeface="Times New Roman" pitchFamily="34" charset="-120"/>
              </a:rPr>
              <a:t>、规范和保障作用，坚决维护社会安定</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a:solidFill>
                  <a:srgbClr val="000000"/>
                </a:solidFill>
                <a:latin typeface="Times New Roman" pitchFamily="34" charset="0"/>
                <a:ea typeface="SimSun" pitchFamily="34" charset="-122"/>
                <a:cs typeface="Times New Roman" pitchFamily="34" charset="-120"/>
              </a:rPr>
              <a:t>③人民检察院是国家</a:t>
            </a:r>
          </a:p>
          <a:p>
            <a:pPr latinLnBrk="1">
              <a:lnSpc>
                <a:spcPts val="4900"/>
              </a:lnSpc>
            </a:pPr>
            <a:r>
              <a:rPr lang="en-US" altLang="zh-CN" sz="2800" b="0" i="0" spc="-50">
                <a:solidFill>
                  <a:srgbClr val="000000"/>
                </a:solidFill>
                <a:latin typeface="Times New Roman" pitchFamily="34" charset="0"/>
                <a:ea typeface="SimSun" pitchFamily="34" charset="-122"/>
                <a:cs typeface="Times New Roman" pitchFamily="34" charset="-120"/>
              </a:rPr>
              <a:t>行政机关</a:t>
            </a:r>
            <a:r>
              <a:rPr lang="en-US" altLang="zh-CN" sz="2800" b="0" i="0" spc="-50" dirty="0">
                <a:solidFill>
                  <a:srgbClr val="000000"/>
                </a:solidFill>
                <a:latin typeface="Times New Roman" pitchFamily="34" charset="0"/>
                <a:ea typeface="SimSun" pitchFamily="34" charset="-122"/>
                <a:cs typeface="Times New Roman" pitchFamily="34" charset="-120"/>
              </a:rPr>
              <a:t>，必须依法行政</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④人民检察院通过行使审判权，惩办犯罪分子</a:t>
            </a:r>
            <a:endParaRPr lang="en-US" altLang="zh-CN" sz="2800" spc="-50" dirty="0"/>
          </a:p>
        </p:txBody>
      </p:sp>
      <p:sp>
        <p:nvSpPr>
          <p:cNvPr id="5" name="QC_6_BD.62_3#ffce170d1.choices?vaa=1&amp;vcp=1&amp;pid=09d970b4d&amp;color=0,0,0&amp;vtp=1&amp;vaab=1&amp;bbb=1"/>
          <p:cNvSpPr/>
          <p:nvPr/>
        </p:nvSpPr>
        <p:spPr>
          <a:xfrm>
            <a:off x="539496" y="539251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A.②③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B.③④</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C.①③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D.①②</a:t>
            </a:r>
            <a:endParaRPr lang="en-US" altLang="zh-CN" sz="2800" dirty="0"/>
          </a:p>
        </p:txBody>
      </p:sp>
    </p:spTree>
  </p:cSld>
  <p:clrMapOvr>
    <a:masterClrMapping/>
  </p:clrMapOvr>
  <p:transition>
    <p:split dir="in"/>
  </p:transition>
</p:sld>
</file>

<file path=ppt/slides/slide75.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6_AS.1_1#ffce170d1?vaa=1&amp;vcp=1&amp;pid=09d970b4d&amp;color=0,0,0&amp;vtp=1&amp;vaab=1&amp;bt=1&amp;bbb=1&amp;hb=1"/>
          <p:cNvSpPr/>
          <p:nvPr/>
        </p:nvSpPr>
        <p:spPr>
          <a:xfrm>
            <a:off x="539496" y="250504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人民政府是国家行政机关</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人民法院行使审判权</a:t>
            </a:r>
            <a:r>
              <a:rPr lang="en-US" altLang="zh-CN" sz="2800" b="0" i="0" dirty="0">
                <a:solidFill>
                  <a:srgbClr val="FF0000"/>
                </a:solidFill>
                <a:latin typeface="Times New Roman" pitchFamily="34" charset="0"/>
                <a:ea typeface="SimSun" pitchFamily="34" charset="-122"/>
                <a:cs typeface="Times New Roman" pitchFamily="34" charset="-120"/>
              </a:rPr>
              <a:t>，④</a:t>
            </a: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3" name="QC_6_AN.2_1#ffce170d1?vaa=1&amp;vcp=1&amp;pid=09d970b4d&amp;color=0,0,0&amp;vtp=1&amp;vaab=1&amp;bbb=1"/>
          <p:cNvSpPr/>
          <p:nvPr/>
        </p:nvSpPr>
        <p:spPr>
          <a:xfrm>
            <a:off x="539496" y="3780250"/>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6_BD.66_1#c1c2b84aa?sp=1&amp;vaa=1&amp;vcp=1&amp;pid=09d970b4d&amp;color=0,0,0&amp;vtp=1&amp;vaab=1&amp;bt=1&amp;bbb=1&amp;hb=1"/>
          <p:cNvSpPr/>
          <p:nvPr/>
        </p:nvSpPr>
        <p:spPr>
          <a:xfrm>
            <a:off x="539496" y="121599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2024年4月26日，习近平主席签署了中华人民共和国主席令（第二十三</a:t>
            </a: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号），公布《中华人民共和国关税法》，该法自2024年12月1日起施行。</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这表明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67_1#c1c2b84aa.bracket?vaa=1&amp;vcp=1&amp;pid=09d970b4d&amp;color=0,0,0&amp;vpa=29&amp;vtp=1&amp;vaab=1"/>
          <p:cNvSpPr/>
          <p:nvPr/>
        </p:nvSpPr>
        <p:spPr>
          <a:xfrm>
            <a:off x="1945660" y="2570766"/>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66_2#c1c2b84aa?vaa=1&amp;vcp=1&amp;pid=09d970b4d&amp;color=0,0,0&amp;vtp=1&amp;vaab=1&amp;bbb=1&amp;hb=1"/>
          <p:cNvSpPr/>
          <p:nvPr/>
        </p:nvSpPr>
        <p:spPr>
          <a:xfrm>
            <a:off x="539496" y="313972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①国家主席行使公布法律的职权</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②全国人民代表大会行使了决定权</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国家主席代表国家行使宪法赋予的职权</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④法律是由国家强制力保证</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实施的</a:t>
            </a:r>
            <a:endParaRPr lang="en-US" altLang="zh-CN" sz="2800" dirty="0"/>
          </a:p>
        </p:txBody>
      </p:sp>
      <p:sp>
        <p:nvSpPr>
          <p:cNvPr id="5" name="QC_6_BD.66_3#c1c2b84aa.choices?vaa=1&amp;vcp=1&amp;pid=09d970b4d&amp;color=0,0,0&amp;vtp=1&amp;vaab=1&amp;bbb=1"/>
          <p:cNvSpPr/>
          <p:nvPr/>
        </p:nvSpPr>
        <p:spPr>
          <a:xfrm>
            <a:off x="539496" y="506231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O_6_BD.68_1#11291c084?sp=1&amp;vaa=1&amp;vcp=1&amp;pid=09d970b4d&amp;color=0,0,0&amp;vtp=1&amp;vaab=1&amp;bt=1&amp;bbb=1"/>
          <p:cNvSpPr/>
          <p:nvPr/>
        </p:nvSpPr>
        <p:spPr>
          <a:xfrm>
            <a:off x="539496" y="45280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【建设壮美广西】</a:t>
            </a:r>
            <a:endParaRPr lang="en-US" altLang="zh-CN" sz="280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凝心聚力开新局</a:t>
            </a:r>
            <a:r>
              <a:rPr lang="en-US" altLang="zh-CN" sz="2800" b="0" i="0" dirty="0">
                <a:solidFill>
                  <a:srgbClr val="000000"/>
                </a:solidFill>
                <a:latin typeface="Times New Roman" pitchFamily="34" charset="0"/>
                <a:ea typeface="SimSun" pitchFamily="34" charset="-122"/>
                <a:cs typeface="Times New Roman" pitchFamily="34" charset="-120"/>
              </a:rPr>
              <a:t>，2024年建设壮美广西的画卷徐徐展开。</a:t>
            </a:r>
            <a:endParaRPr lang="en-US" altLang="zh-CN" sz="2800" dirty="0"/>
          </a:p>
        </p:txBody>
      </p:sp>
      <p:graphicFrame>
        <p:nvGraphicFramePr>
          <p:cNvPr id="78" name="QO_6_BD.68_2#11291c084?colgroup=2,27&amp;vaa=1&amp;vcp=1&amp;pid=09d970b4d&amp;color=0,0,0&amp;vtp=1&amp;vaab=1&amp;bbb=1&amp;hb=1"/>
          <p:cNvGraphicFramePr>
            <a:graphicFrameLocks noGrp="1"/>
          </p:cNvGraphicFramePr>
          <p:nvPr>
            <p:extLst>
              <p:ext uri="{D42A27DB-BD31-4B8C-83A1-F6EECF244321}">
                <p14:modId xmlns:p14="http://schemas.microsoft.com/office/powerpoint/2010/main" val="1185143655"/>
              </p:ext>
            </p:extLst>
          </p:nvPr>
        </p:nvGraphicFramePr>
        <p:xfrm>
          <a:off x="389460" y="1766202"/>
          <a:ext cx="11410031" cy="4461384"/>
        </p:xfrm>
        <a:graphic>
          <a:graphicData uri="http://schemas.openxmlformats.org/drawingml/2006/table">
            <a:tbl>
              <a:tblPr/>
              <a:tblGrid>
                <a:gridCol w="1474031">
                  <a:extLst>
                    <a:ext uri="{9D8B030D-6E8A-4147-A177-3AD203B41FA5}">
                      <a16:colId xmlns:a16="http://schemas.microsoft.com/office/drawing/2014/main" val="20000"/>
                    </a:ext>
                  </a:extLst>
                </a:gridCol>
                <a:gridCol w="9936000">
                  <a:extLst>
                    <a:ext uri="{9D8B030D-6E8A-4147-A177-3AD203B41FA5}">
                      <a16:colId xmlns:a16="http://schemas.microsoft.com/office/drawing/2014/main" val="20001"/>
                    </a:ext>
                  </a:extLst>
                </a:gridCol>
              </a:tblGrid>
              <a:tr h="1675956">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画卷一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22</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广西壮族自治区十四届人大二次会议在南宁开幕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人大代表们依法履职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倾听群众呼声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记录群众建议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把人民对美好生活的向往和急难愁盼问题带到两会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画卷二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广西根据国务院</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全国年节及纪念日放假办法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结合本地民族习惯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自主安排</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壮族三月三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假期与周末连休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壮族三月三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假期期间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南宁市多措并举促进各民族交往交流交融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大力营造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中华民族一家亲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同心共筑中国梦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的社会氛围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为奋力谱写中国式现代化广西篇章提供有力保障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78.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graphicFrame>
        <p:nvGraphicFramePr>
          <p:cNvPr id="79" name="QO_6_BD.68_3#11291c084?colgroup=2,27&amp;vaa=1&amp;vcp=1&amp;pid=09d970b4d&amp;color=0,0,0&amp;vtp=1&amp;vaab=1&amp;bt=1&amp;bbb=1&amp;hb=1"/>
          <p:cNvGraphicFramePr>
            <a:graphicFrameLocks noGrp="1"/>
          </p:cNvGraphicFramePr>
          <p:nvPr>
            <p:extLst>
              <p:ext uri="{D42A27DB-BD31-4B8C-83A1-F6EECF244321}">
                <p14:modId xmlns:p14="http://schemas.microsoft.com/office/powerpoint/2010/main" val="2097932494"/>
              </p:ext>
            </p:extLst>
          </p:nvPr>
        </p:nvGraphicFramePr>
        <p:xfrm>
          <a:off x="539496" y="1153294"/>
          <a:ext cx="11082528" cy="2230692"/>
        </p:xfrm>
        <a:graphic>
          <a:graphicData uri="http://schemas.openxmlformats.org/drawingml/2006/table">
            <a:tbl>
              <a:tblPr/>
              <a:tblGrid>
                <a:gridCol w="1468598">
                  <a:extLst>
                    <a:ext uri="{9D8B030D-6E8A-4147-A177-3AD203B41FA5}">
                      <a16:colId xmlns:a16="http://schemas.microsoft.com/office/drawing/2014/main" val="20000"/>
                    </a:ext>
                  </a:extLst>
                </a:gridCol>
                <a:gridCol w="9613930">
                  <a:extLst>
                    <a:ext uri="{9D8B030D-6E8A-4147-A177-3AD203B41FA5}">
                      <a16:colId xmlns:a16="http://schemas.microsoft.com/office/drawing/2014/main" val="20001"/>
                    </a:ext>
                  </a:extLst>
                </a:gridCol>
              </a:tblGrid>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画卷三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广西深化重点领域改革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一方面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推进国有企业改革深化提升行动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做强做优主业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另一方面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引导金融机构加大对民营企业的支持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实施个体工商户分型分类精准帮扶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着力破除体制性障碍和机制性梗阻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QO_7_BD.69_1#db0619d6c?vaa=1&amp;vcp=1&amp;pid=11291c084&amp;color=0,0,0&amp;vtp=1&amp;vaab=1&amp;bbb=1&amp;hb=1"/>
          <p:cNvSpPr/>
          <p:nvPr/>
        </p:nvSpPr>
        <p:spPr>
          <a:xfrm>
            <a:off x="539496" y="351549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（1）运用所学知识</a:t>
            </a:r>
            <a:r>
              <a:rPr lang="en-US" altLang="zh-CN" sz="2800" b="0" i="0">
                <a:solidFill>
                  <a:srgbClr val="000000"/>
                </a:solidFill>
                <a:latin typeface="Times New Roman" pitchFamily="34" charset="0"/>
                <a:ea typeface="SimSun" pitchFamily="34" charset="-122"/>
                <a:cs typeface="Times New Roman" pitchFamily="34" charset="-120"/>
              </a:rPr>
              <a:t>，分析人大代表把群众急难愁盼问题带到两会的理</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论依据</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O_7_AN.1_1#db0619d6c?vaa=1&amp;vcp=1&amp;pid=11291c084&amp;color=0,0,0&amp;vtp=1&amp;vaab=1&amp;bbb=1&amp;hb=1"/>
          <p:cNvSpPr/>
          <p:nvPr/>
        </p:nvSpPr>
        <p:spPr>
          <a:xfrm>
            <a:off x="539496" y="4802067"/>
            <a:ext cx="11109960" cy="1201357"/>
          </a:xfrm>
          <a:prstGeom prst="rect">
            <a:avLst/>
          </a:prstGeom>
          <a:noFill/>
          <a:ln/>
        </p:spPr>
        <p:txBody>
          <a:bodyPr wrap="none" lIns="0" tIns="0" rIns="0" bIns="0" rtlCol="0" anchor="t"/>
          <a:lstStyle/>
          <a:p>
            <a:pPr algn="l" latinLnBrk="1">
              <a:lnSpc>
                <a:spcPts val="5100"/>
              </a:lnSpc>
            </a:pPr>
            <a:r>
              <a:rPr lang="en-US" altLang="zh-CN" sz="2800" b="1" i="0" spc="-100" dirty="0">
                <a:solidFill>
                  <a:srgbClr val="FF0000"/>
                </a:solidFill>
                <a:latin typeface="Times New Roman" pitchFamily="34" charset="0"/>
                <a:ea typeface="SimSun" pitchFamily="34" charset="-122"/>
                <a:cs typeface="Times New Roman" pitchFamily="34" charset="-120"/>
              </a:rPr>
              <a:t>【答案】</a:t>
            </a:r>
            <a:r>
              <a:rPr lang="en-US" altLang="zh-CN" sz="2800" b="0" i="0" spc="-100" dirty="0">
                <a:solidFill>
                  <a:srgbClr val="FF0000"/>
                </a:solidFill>
                <a:latin typeface="Times New Roman" pitchFamily="34" charset="0"/>
                <a:ea typeface="SimSun" pitchFamily="34" charset="-122"/>
                <a:cs typeface="Times New Roman" pitchFamily="34" charset="-120"/>
              </a:rPr>
              <a:t>人大代表由人民民主选举产生</a:t>
            </a:r>
            <a:r>
              <a:rPr lang="en-US" altLang="zh-CN" sz="2800" b="0" i="0" spc="-100">
                <a:solidFill>
                  <a:srgbClr val="FF0000"/>
                </a:solidFill>
                <a:latin typeface="Times New Roman" pitchFamily="34" charset="0"/>
                <a:ea typeface="SimSun" pitchFamily="34" charset="-122"/>
                <a:cs typeface="Times New Roman" pitchFamily="34" charset="-120"/>
              </a:rPr>
              <a:t>，人大代表要与人民群众保持密切</a:t>
            </a:r>
          </a:p>
          <a:p>
            <a:pPr latinLnBrk="1">
              <a:lnSpc>
                <a:spcPts val="4900"/>
              </a:lnSpc>
            </a:pPr>
            <a:r>
              <a:rPr lang="en-US" altLang="zh-CN" sz="2800" b="0" i="0" spc="-100">
                <a:solidFill>
                  <a:srgbClr val="FF0000"/>
                </a:solidFill>
                <a:latin typeface="Times New Roman" pitchFamily="34" charset="0"/>
                <a:ea typeface="SimSun" pitchFamily="34" charset="-122"/>
                <a:cs typeface="Times New Roman" pitchFamily="34" charset="-120"/>
              </a:rPr>
              <a:t>联系</a:t>
            </a:r>
            <a:r>
              <a:rPr lang="en-US" altLang="zh-CN" sz="2800" b="0" i="0" spc="-100" dirty="0">
                <a:solidFill>
                  <a:srgbClr val="FF0000"/>
                </a:solidFill>
                <a:latin typeface="Times New Roman" pitchFamily="34" charset="0"/>
                <a:ea typeface="SimSun" pitchFamily="34" charset="-122"/>
                <a:cs typeface="Times New Roman" pitchFamily="34" charset="-120"/>
              </a:rPr>
              <a:t>，听取和反映人民群众的意见和要求，对人民负责，接受人民监督。</a:t>
            </a:r>
            <a:endParaRPr lang="en-US" altLang="zh-CN" sz="2800" spc="-100" dirty="0"/>
          </a:p>
        </p:txBody>
      </p:sp>
      <p:sp>
        <p:nvSpPr>
          <p:cNvPr id="2" name="QO_6_BD.68_3#11291c084?colgroup=2,27&amp;vaa=1&amp;vcp=1&amp;pid=09d970b4d&amp;color=0,0,0&amp;vtp=1&amp;vaab=1&amp;bt=1&amp;bbb=1">
            <a:extLst>
              <a:ext uri="{FF2B5EF4-FFF2-40B4-BE49-F238E27FC236}">
                <a16:creationId xmlns:a16="http://schemas.microsoft.com/office/drawing/2014/main" id="{35A50C78-6D5B-67EA-CEE5-403DDEF756B9}"/>
              </a:ext>
            </a:extLst>
          </p:cNvPr>
          <p:cNvSpPr txBox="1"/>
          <p:nvPr/>
        </p:nvSpPr>
        <p:spPr>
          <a:xfrm>
            <a:off x="10903879" y="4448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O_7_BD.71_1#3422736e3?vaa=1&amp;vcp=1&amp;pid=11291c084&amp;color=0,0,0&amp;vtp=1&amp;vaab=1&amp;bt=1&amp;bbb=1&amp;hb=1"/>
          <p:cNvSpPr/>
          <p:nvPr/>
        </p:nvSpPr>
        <p:spPr>
          <a:xfrm>
            <a:off x="539496" y="90093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（2）根据材料及所学知识</a:t>
            </a:r>
            <a:r>
              <a:rPr lang="en-US" altLang="zh-CN" sz="2800" b="0" i="0">
                <a:solidFill>
                  <a:srgbClr val="000000"/>
                </a:solidFill>
                <a:latin typeface="Times New Roman" pitchFamily="34" charset="0"/>
                <a:ea typeface="SimSun" pitchFamily="34" charset="-122"/>
                <a:cs typeface="Times New Roman" pitchFamily="34" charset="-120"/>
              </a:rPr>
              <a:t>，分析广西是如何发挥制度优势建设壮美广</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西的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3422736e3?vaa=1&amp;vcp=1&amp;pid=11291c084&amp;color=0,0,0&amp;vtp=1&amp;vaab=1&amp;bbb=1&amp;hb=1"/>
          <p:cNvSpPr/>
          <p:nvPr/>
        </p:nvSpPr>
        <p:spPr>
          <a:xfrm>
            <a:off x="539496" y="2183955"/>
            <a:ext cx="11109960" cy="37921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①广西坚持人民代表大会制度，保证人民当家作主</a:t>
            </a:r>
            <a:r>
              <a:rPr lang="en-US" altLang="zh-CN" sz="2800" b="0" i="0">
                <a:solidFill>
                  <a:srgbClr val="FF0000"/>
                </a:solidFill>
                <a:latin typeface="Times New Roman" pitchFamily="34" charset="0"/>
                <a:ea typeface="SimSun" pitchFamily="34" charset="-122"/>
                <a:cs typeface="Times New Roman" pitchFamily="34" charset="-120"/>
              </a:rPr>
              <a:t>，为建设壮</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美广西增添了生机与活力</a:t>
            </a:r>
            <a:r>
              <a:rPr lang="en-US" altLang="zh-CN" sz="2800" b="0" i="0" dirty="0">
                <a:solidFill>
                  <a:srgbClr val="FF0000"/>
                </a:solidFill>
                <a:latin typeface="Times New Roman" pitchFamily="34" charset="0"/>
                <a:ea typeface="SimSun" pitchFamily="34" charset="-122"/>
                <a:cs typeface="Times New Roman" pitchFamily="34" charset="-120"/>
              </a:rPr>
              <a:t>。②广西坚持民族区域自治制度</a:t>
            </a:r>
            <a:r>
              <a:rPr lang="en-US" altLang="zh-CN" sz="2800" b="0" i="0">
                <a:solidFill>
                  <a:srgbClr val="FF0000"/>
                </a:solidFill>
                <a:latin typeface="Times New Roman" pitchFamily="34" charset="0"/>
                <a:ea typeface="SimSun" pitchFamily="34" charset="-122"/>
                <a:cs typeface="Times New Roman" pitchFamily="34" charset="-120"/>
              </a:rPr>
              <a:t>，把国家的法</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律</a:t>
            </a:r>
            <a:r>
              <a:rPr lang="en-US" altLang="zh-CN" sz="2800" b="0" i="0" dirty="0">
                <a:solidFill>
                  <a:srgbClr val="FF0000"/>
                </a:solidFill>
                <a:latin typeface="Times New Roman" pitchFamily="34" charset="0"/>
                <a:ea typeface="SimSun" pitchFamily="34" charset="-122"/>
                <a:cs typeface="Times New Roman" pitchFamily="34" charset="-120"/>
              </a:rPr>
              <a:t>、政策与广西的具体实际、特殊情况结合起来</a:t>
            </a:r>
            <a:r>
              <a:rPr lang="en-US" altLang="zh-CN" sz="2800" b="0" i="0">
                <a:solidFill>
                  <a:srgbClr val="FF0000"/>
                </a:solidFill>
                <a:latin typeface="Times New Roman" pitchFamily="34" charset="0"/>
                <a:ea typeface="SimSun" pitchFamily="34" charset="-122"/>
                <a:cs typeface="Times New Roman" pitchFamily="34" charset="-120"/>
              </a:rPr>
              <a:t>，为建设壮美广西增强</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民族凝聚力</a:t>
            </a:r>
            <a:r>
              <a:rPr lang="en-US" altLang="zh-CN" sz="2800" b="0" i="0" dirty="0">
                <a:solidFill>
                  <a:srgbClr val="FF0000"/>
                </a:solidFill>
                <a:latin typeface="Times New Roman" pitchFamily="34" charset="0"/>
                <a:ea typeface="SimSun" pitchFamily="34" charset="-122"/>
                <a:cs typeface="Times New Roman" pitchFamily="34" charset="-120"/>
              </a:rPr>
              <a:t>。③广西贯彻落实基本经济制度，坚持公有制为主体</a:t>
            </a:r>
            <a:r>
              <a:rPr lang="en-US" altLang="zh-CN" sz="2800" b="0" i="0">
                <a:solidFill>
                  <a:srgbClr val="FF0000"/>
                </a:solidFill>
                <a:latin typeface="Times New Roman" pitchFamily="34" charset="0"/>
                <a:ea typeface="SimSun" pitchFamily="34" charset="-122"/>
                <a:cs typeface="Times New Roman" pitchFamily="34" charset="-120"/>
              </a:rPr>
              <a:t>、多种</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所有制经济共同发展</a:t>
            </a:r>
            <a:r>
              <a:rPr lang="en-US" altLang="zh-CN" sz="2800" b="0" i="0" dirty="0">
                <a:solidFill>
                  <a:srgbClr val="FF0000"/>
                </a:solidFill>
                <a:latin typeface="Times New Roman" pitchFamily="34" charset="0"/>
                <a:ea typeface="SimSun" pitchFamily="34" charset="-122"/>
                <a:cs typeface="Times New Roman" pitchFamily="34" charset="-120"/>
              </a:rPr>
              <a:t>，激发了广西人民建设壮美广西的积极性</a:t>
            </a:r>
            <a:r>
              <a:rPr lang="en-US" altLang="zh-CN" sz="2800" b="0" i="0">
                <a:solidFill>
                  <a:srgbClr val="FF0000"/>
                </a:solidFill>
                <a:latin typeface="Times New Roman" pitchFamily="34" charset="0"/>
                <a:ea typeface="SimSun" pitchFamily="34" charset="-122"/>
                <a:cs typeface="Times New Roman" pitchFamily="34" charset="-120"/>
              </a:rPr>
              <a:t>，促进了</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生产力的发展和人民生活水平的提高</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人大代表的职权和履职要求。</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职权</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：人大代表依照宪法和法律赋予本级人民代表大会的各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项职权，参加行使国家权力，有权依法</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审议</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各项议案和报告、</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表决</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各项</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决定、</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提出议案和质询案</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履职要求</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：人大代表必须与人民群众保持密切联系，听取和</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反映人民群众的意见和要求，努力为人民服务，对人民负责，并接受人</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民监督。</a:t>
            </a:r>
            <a:endParaRPr lang="en-US" altLang="zh-CN" sz="2800" dirty="0"/>
          </a:p>
        </p:txBody>
      </p:sp>
    </p:spTree>
  </p:cSld>
  <p:clrMapOvr>
    <a:masterClrMapping/>
  </p:clrMapOvr>
  <p:transition>
    <p:split dir="in"/>
  </p:transition>
</p:sld>
</file>

<file path=ppt/slides/slide80.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O_7_BD.73_1#aa5cebadf?vaa=1&amp;vcp=1&amp;pid=11291c084&amp;color=0,0,0&amp;vtp=1&amp;vaab=1&amp;bt=1&amp;bbb=1&amp;hb=1"/>
          <p:cNvSpPr/>
          <p:nvPr/>
        </p:nvSpPr>
        <p:spPr>
          <a:xfrm>
            <a:off x="539496" y="121462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（3）为吸引更多的人来广西旅游</a:t>
            </a:r>
            <a:r>
              <a:rPr lang="en-US" altLang="zh-CN" sz="2800" b="0" i="0">
                <a:solidFill>
                  <a:srgbClr val="000000"/>
                </a:solidFill>
                <a:latin typeface="Times New Roman" pitchFamily="34" charset="0"/>
                <a:ea typeface="SimSun" pitchFamily="34" charset="-122"/>
                <a:cs typeface="Times New Roman" pitchFamily="34" charset="-120"/>
              </a:rPr>
              <a:t>，请你推荐一处广西的旅游景点并配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上解说词</a:t>
            </a:r>
            <a:r>
              <a:rPr lang="en-US" altLang="zh-CN" sz="2800" b="0" i="0" dirty="0">
                <a:solidFill>
                  <a:srgbClr val="000000"/>
                </a:solidFill>
                <a:latin typeface="Times New Roman" pitchFamily="34" charset="0"/>
                <a:ea typeface="SimSun" pitchFamily="34" charset="-122"/>
                <a:cs typeface="Times New Roman" pitchFamily="34" charset="-120"/>
              </a:rPr>
              <a:t>。（100</a:t>
            </a:r>
            <a:r>
              <a:rPr lang="en-US" altLang="zh-CN" sz="2800" b="0" i="0" dirty="0">
                <a:solidFill>
                  <a:srgbClr val="000000"/>
                </a:solidFill>
                <a:latin typeface="Times New Roman" pitchFamily="34" charset="0"/>
                <a:ea typeface="楷体" pitchFamily="34" charset="-122"/>
                <a:cs typeface="Times New Roman" pitchFamily="34" charset="-120"/>
              </a:rPr>
              <a:t>字左右</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aa5cebadf?vaa=1&amp;vcp=1&amp;pid=11291c084&amp;color=0,0,0&amp;vtp=1&amp;vaab=1&amp;bbb=1&amp;hb=1"/>
          <p:cNvSpPr/>
          <p:nvPr/>
        </p:nvSpPr>
        <p:spPr>
          <a:xfrm>
            <a:off x="539496" y="2497645"/>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推荐景点：北海银滩。</a:t>
            </a:r>
            <a:endParaRPr lang="en-US" altLang="zh-CN" sz="2800" dirty="0"/>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解说词</a:t>
            </a:r>
            <a:r>
              <a:rPr lang="en-US" altLang="zh-CN" sz="2800" b="0" i="0" dirty="0">
                <a:solidFill>
                  <a:srgbClr val="FF0000"/>
                </a:solidFill>
                <a:latin typeface="Times New Roman" pitchFamily="34" charset="0"/>
                <a:ea typeface="SimSun" pitchFamily="34" charset="-122"/>
                <a:cs typeface="Times New Roman" pitchFamily="34" charset="-120"/>
              </a:rPr>
              <a:t>：北海银滩具有“滩长平、沙细白、水温净、浪柔软、</a:t>
            </a:r>
            <a:r>
              <a:rPr lang="en-US" altLang="zh-CN" sz="2800" b="0" i="0">
                <a:solidFill>
                  <a:srgbClr val="FF0000"/>
                </a:solidFill>
                <a:latin typeface="Times New Roman" pitchFamily="34" charset="0"/>
                <a:ea typeface="SimSun" pitchFamily="34" charset="-122"/>
                <a:cs typeface="Times New Roman" pitchFamily="34" charset="-120"/>
              </a:rPr>
              <a:t>无鲨鱼、</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气清新</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六大特点，被誉为“天下第一滩</a:t>
            </a:r>
            <a:r>
              <a:rPr lang="en-US" altLang="zh-CN" sz="2800" b="0" i="0">
                <a:solidFill>
                  <a:srgbClr val="FF0000"/>
                </a:solidFill>
                <a:latin typeface="Times New Roman" pitchFamily="34" charset="0"/>
                <a:ea typeface="SimSun" pitchFamily="34" charset="-122"/>
                <a:cs typeface="Times New Roman" pitchFamily="34" charset="-120"/>
              </a:rPr>
              <a:t>”。这里的沙在阳光的照耀下亮</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白如银</a:t>
            </a:r>
            <a:r>
              <a:rPr lang="en-US" altLang="zh-CN" sz="2800" b="0" i="0" dirty="0">
                <a:solidFill>
                  <a:srgbClr val="FF0000"/>
                </a:solidFill>
                <a:latin typeface="Times New Roman" pitchFamily="34" charset="0"/>
                <a:ea typeface="SimSun" pitchFamily="34" charset="-122"/>
                <a:cs typeface="Times New Roman" pitchFamily="34" charset="-120"/>
              </a:rPr>
              <a:t>，因而得名“银滩”。每年</a:t>
            </a:r>
            <a:r>
              <a:rPr lang="en-US" altLang="zh-CN" sz="2800" b="0" i="0">
                <a:solidFill>
                  <a:srgbClr val="FF0000"/>
                </a:solidFill>
                <a:latin typeface="Times New Roman" pitchFamily="34" charset="0"/>
                <a:ea typeface="SimSun" pitchFamily="34" charset="-122"/>
                <a:cs typeface="Times New Roman" pitchFamily="34" charset="-120"/>
              </a:rPr>
              <a:t>，北海银滩吸引众多国内外游客前来游</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玩</a:t>
            </a:r>
            <a:r>
              <a:rPr lang="en-US" altLang="zh-CN" sz="2800" b="0" i="0" dirty="0">
                <a:solidFill>
                  <a:srgbClr val="FF0000"/>
                </a:solidFill>
                <a:latin typeface="Times New Roman" pitchFamily="34" charset="0"/>
                <a:ea typeface="SimSun" pitchFamily="34" charset="-122"/>
                <a:cs typeface="Times New Roman" pitchFamily="34" charset="-120"/>
              </a:rPr>
              <a:t>，推动了北海市旅游业的发展。</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C_5_BD#1a653d90e?vcp=1&amp;pid=3415155d9&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C_6_BD.75_1#834a2c37a?sp=1&amp;vaa=1&amp;vcp=1&amp;pid=1a653d90e&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（2024·甘肃兰州·中考）小兰在自主学习中</a:t>
            </a:r>
            <a:r>
              <a:rPr lang="en-US" altLang="zh-CN" sz="2800" b="0" i="0">
                <a:solidFill>
                  <a:srgbClr val="000000"/>
                </a:solidFill>
                <a:latin typeface="Times New Roman" pitchFamily="34" charset="0"/>
                <a:ea typeface="SimSun" pitchFamily="34" charset="-122"/>
                <a:cs typeface="Times New Roman" pitchFamily="34" charset="-120"/>
              </a:rPr>
              <a:t>，探究下列知识之间的逻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辑关系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你认为正确的是(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76_1#834a2c37a.bracket?vaa=1&amp;vcp=1&amp;pid=1a653d90e&amp;color=0,0,0&amp;vpa=30&amp;vtp=1&amp;vaab=1"/>
          <p:cNvSpPr/>
          <p:nvPr/>
        </p:nvSpPr>
        <p:spPr>
          <a:xfrm>
            <a:off x="4728115" y="19016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75_2#834a2c37a?vaa=1&amp;vcp=1&amp;pid=1a653d90e&amp;color=0,0,0&amp;vtp=1&amp;vaab=1&amp;bbb=1"/>
          <p:cNvSpPr/>
          <p:nvPr/>
        </p:nvSpPr>
        <p:spPr>
          <a:xfrm>
            <a:off x="539496" y="2542839"/>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人民代表大会</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人大代表</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人民</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④人民政府</a:t>
            </a:r>
            <a:endParaRPr lang="en-US" altLang="zh-CN" sz="2800" dirty="0"/>
          </a:p>
        </p:txBody>
      </p:sp>
      <p:sp>
        <p:nvSpPr>
          <p:cNvPr id="6" name="QC_6_BD.75_3#834a2c37a.choices?vaa=1&amp;vcp=1&amp;pid=1a653d90e&amp;color=0,0,0&amp;vtp=1&amp;vaab=1&amp;bbb=1"/>
          <p:cNvSpPr/>
          <p:nvPr/>
        </p:nvSpPr>
        <p:spPr>
          <a:xfrm>
            <a:off x="539496" y="3172314"/>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.①→②→④→③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.②→①→③→④</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C.③→②→①→④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.④→①→②→③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6_BD.77_1#4ee052b8c?sp=1&amp;vaa=1&amp;vcp=1&amp;pid=1a653d90e&amp;color=0,0,0&amp;vtp=1&amp;vaab=1&amp;bt=1&amp;bbb=1&amp;hb=1"/>
          <p:cNvSpPr/>
          <p:nvPr/>
        </p:nvSpPr>
        <p:spPr>
          <a:xfrm>
            <a:off x="539496" y="904843"/>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（2024·山东·中考）近年来，某地创新社区党支部统领的“1+2+N</a:t>
            </a:r>
            <a:r>
              <a:rPr lang="en-US" altLang="zh-CN" sz="2800" b="0" i="0">
                <a:solidFill>
                  <a:srgbClr val="000000"/>
                </a:solidFill>
                <a:latin typeface="Times New Roman" pitchFamily="34" charset="0"/>
                <a:ea typeface="SimSun" pitchFamily="34" charset="-122"/>
                <a:cs typeface="Times New Roman" pitchFamily="34" charset="-120"/>
              </a:rPr>
              <a:t>”亲</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邻议事会机制</a:t>
            </a:r>
            <a:r>
              <a:rPr lang="en-US" altLang="zh-CN" sz="2800" b="0" i="0" dirty="0">
                <a:solidFill>
                  <a:srgbClr val="000000"/>
                </a:solidFill>
                <a:latin typeface="Times New Roman" pitchFamily="34" charset="0"/>
                <a:ea typeface="SimSun" pitchFamily="34" charset="-122"/>
                <a:cs typeface="Times New Roman" pitchFamily="34" charset="-120"/>
              </a:rPr>
              <a:t>，搭建“马扎议事”“楼头议事”等载体</a:t>
            </a:r>
            <a:r>
              <a:rPr lang="en-US" altLang="zh-CN" sz="2800" b="0" i="0">
                <a:solidFill>
                  <a:srgbClr val="000000"/>
                </a:solidFill>
                <a:latin typeface="Times New Roman" pitchFamily="34" charset="0"/>
                <a:ea typeface="SimSun" pitchFamily="34" charset="-122"/>
                <a:cs typeface="Times New Roman" pitchFamily="34" charset="-120"/>
              </a:rPr>
              <a:t>，定期组织业主委员</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会</a:t>
            </a:r>
            <a:r>
              <a:rPr lang="en-US" altLang="zh-CN" sz="2800" b="0" i="0" dirty="0">
                <a:solidFill>
                  <a:srgbClr val="000000"/>
                </a:solidFill>
                <a:latin typeface="Times New Roman" pitchFamily="34" charset="0"/>
                <a:ea typeface="SimSun" pitchFamily="34" charset="-122"/>
                <a:cs typeface="Times New Roman" pitchFamily="34" charset="-120"/>
              </a:rPr>
              <a:t>、物业公司等协商议事，从一个闲置车位如何利用等小事做起</a:t>
            </a:r>
            <a:r>
              <a:rPr lang="en-US" altLang="zh-CN" sz="2800" b="0" i="0">
                <a:solidFill>
                  <a:srgbClr val="000000"/>
                </a:solidFill>
                <a:latin typeface="Times New Roman" pitchFamily="34" charset="0"/>
                <a:ea typeface="SimSun" pitchFamily="34" charset="-122"/>
                <a:cs typeface="Times New Roman" pitchFamily="34" charset="-120"/>
              </a:rPr>
              <a:t>，共同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解决各种难题</a:t>
            </a:r>
            <a:r>
              <a:rPr lang="en-US" altLang="zh-CN" sz="2800" b="0" i="0" dirty="0">
                <a:solidFill>
                  <a:srgbClr val="000000"/>
                </a:solidFill>
                <a:latin typeface="Times New Roman" pitchFamily="34" charset="0"/>
                <a:ea typeface="SimSun" pitchFamily="34" charset="-122"/>
                <a:cs typeface="Times New Roman" pitchFamily="34" charset="-120"/>
              </a:rPr>
              <a:t>1000余项，书写了一篇社会治理的“大文章</a:t>
            </a:r>
            <a:r>
              <a:rPr lang="en-US" altLang="zh-CN" sz="2800" b="0" i="0">
                <a:solidFill>
                  <a:srgbClr val="000000"/>
                </a:solidFill>
                <a:latin typeface="Times New Roman" pitchFamily="34" charset="0"/>
                <a:ea typeface="SimSun" pitchFamily="34" charset="-122"/>
                <a:cs typeface="Times New Roman" pitchFamily="34" charset="-120"/>
              </a:rPr>
              <a:t>”。该地基层治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理的成功在于(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78_1#4ee052b8c.bracket?vaa=1&amp;vcp=1&amp;pid=1a653d90e&amp;color=0,0,0&amp;vpa=31&amp;vtp=1&amp;vaab=1"/>
          <p:cNvSpPr/>
          <p:nvPr/>
        </p:nvSpPr>
        <p:spPr>
          <a:xfrm>
            <a:off x="2950114" y="348230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6_BD.77_2#4ee052b8c?vaa=1&amp;vcp=1&amp;pid=1a653d90e&amp;color=0,0,0&amp;vtp=1&amp;vaab=1&amp;bbb=1&amp;hb=1"/>
          <p:cNvSpPr/>
          <p:nvPr/>
        </p:nvSpPr>
        <p:spPr>
          <a:xfrm>
            <a:off x="539496" y="411127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①坚持了党对基层社会治理的领导</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a:solidFill>
                  <a:srgbClr val="000000"/>
                </a:solidFill>
                <a:latin typeface="Times New Roman" pitchFamily="34" charset="0"/>
                <a:ea typeface="SimSun" pitchFamily="34" charset="-122"/>
                <a:cs typeface="Times New Roman" pitchFamily="34" charset="-120"/>
              </a:rPr>
              <a:t>扩大了居民参与社会治理的权利</a:t>
            </a:r>
            <a:r>
              <a:rPr lang="en-US" altLang="zh-CN" sz="2800" b="0" i="0">
                <a:solidFill>
                  <a:srgbClr val="000000"/>
                </a:solidFill>
                <a:latin typeface="SimSun" pitchFamily="34" charset="0"/>
                <a:ea typeface="SimSun" pitchFamily="34" charset="-122"/>
                <a:cs typeface="SimSun" pitchFamily="34" charset="-120"/>
              </a:rPr>
              <a:t> </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拓宽了居民参与民主管理的渠道</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④增强了居民行使立法权的意识</a:t>
            </a:r>
            <a:endParaRPr lang="en-US" altLang="zh-CN" sz="2800" dirty="0"/>
          </a:p>
        </p:txBody>
      </p:sp>
      <p:sp>
        <p:nvSpPr>
          <p:cNvPr id="5" name="QC_6_BD.77_3#4ee052b8c.choices?vaa=1&amp;vcp=1&amp;pid=1a653d90e&amp;color=0,0,0&amp;vtp=1&amp;vaab=1&amp;bbb=1"/>
          <p:cNvSpPr/>
          <p:nvPr/>
        </p:nvSpPr>
        <p:spPr>
          <a:xfrm>
            <a:off x="539496" y="538045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6_BD.79_1#acaf90c4c?sp=1&amp;vaa=1&amp;vcp=1&amp;pid=1a653d90e&amp;color=0,0,0&amp;vtp=1&amp;vaab=1&amp;bt=1&amp;bbb=1&amp;hb=1"/>
          <p:cNvSpPr/>
          <p:nvPr/>
        </p:nvSpPr>
        <p:spPr>
          <a:xfrm>
            <a:off x="539496" y="770128"/>
            <a:ext cx="11109960" cy="2077657"/>
          </a:xfrm>
          <a:prstGeom prst="rect">
            <a:avLst/>
          </a:prstGeom>
          <a:noFill/>
          <a:ln/>
        </p:spPr>
        <p:txBody>
          <a:bodyPr wrap="none" lIns="0" tIns="0" rIns="0" bIns="0" rtlCol="0" anchor="t"/>
          <a:lstStyle/>
          <a:p>
            <a:pPr algn="l" latinLnBrk="1">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2023年我国全部工业增加值399103亿元，比上年增长4.2%。</a:t>
            </a:r>
            <a:r>
              <a:rPr lang="en-US" altLang="zh-CN" sz="2800" b="0" i="0" dirty="0" err="1">
                <a:solidFill>
                  <a:srgbClr val="000000"/>
                </a:solidFill>
                <a:latin typeface="Times New Roman" pitchFamily="34" charset="0"/>
                <a:ea typeface="SimSun" pitchFamily="34" charset="-122"/>
                <a:cs typeface="Times New Roman" pitchFamily="34" charset="-120"/>
              </a:rPr>
              <a:t>规模以上</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工业增加值增长4.6%。</a:t>
            </a:r>
            <a:r>
              <a:rPr lang="en-US" altLang="zh-CN" sz="2800" b="0" i="0" dirty="0" err="1">
                <a:solidFill>
                  <a:srgbClr val="000000"/>
                </a:solidFill>
                <a:latin typeface="Times New Roman" pitchFamily="34" charset="0"/>
                <a:ea typeface="SimSun" pitchFamily="34" charset="-122"/>
                <a:cs typeface="Times New Roman" pitchFamily="34" charset="-120"/>
              </a:rPr>
              <a:t>在规模以上工业中，分经济类型看，国有控股企</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业增加值增长5.0%，股份制企业增长5.3%，</a:t>
            </a:r>
            <a:r>
              <a:rPr lang="en-US" altLang="zh-CN" sz="2800" b="0" i="0" dirty="0" err="1">
                <a:solidFill>
                  <a:srgbClr val="000000"/>
                </a:solidFill>
                <a:latin typeface="Times New Roman" pitchFamily="34" charset="0"/>
                <a:ea typeface="SimSun" pitchFamily="34" charset="-122"/>
                <a:cs typeface="Times New Roman" pitchFamily="34" charset="-120"/>
              </a:rPr>
              <a:t>外商及港澳台商投资企业增</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长1.4%，私营企业增长3.1%。</a:t>
            </a:r>
            <a:r>
              <a:rPr lang="en-US" altLang="zh-CN" sz="2800" b="0" i="0" dirty="0" err="1">
                <a:solidFill>
                  <a:srgbClr val="000000"/>
                </a:solidFill>
                <a:latin typeface="Times New Roman" pitchFamily="34" charset="0"/>
                <a:ea typeface="SimSun" pitchFamily="34" charset="-122"/>
                <a:cs typeface="Times New Roman" pitchFamily="34" charset="-120"/>
              </a:rPr>
              <a:t>上述材料表明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81_1#acaf90c4c.bracket?vaa=1&amp;vcp=1&amp;pid=1a653d90e&amp;color=0,0,0&amp;vpa=32&amp;vtp=1&amp;vaab=1"/>
          <p:cNvSpPr/>
          <p:nvPr/>
        </p:nvSpPr>
        <p:spPr>
          <a:xfrm>
            <a:off x="7675075" y="2382095"/>
            <a:ext cx="515938" cy="482092"/>
          </a:xfrm>
          <a:prstGeom prst="rect">
            <a:avLst/>
          </a:prstGeom>
          <a:noFill/>
          <a:ln/>
        </p:spPr>
        <p:txBody>
          <a:bodyPr wrap="none" lIns="0" tIns="0" rIns="0" bIns="0" rtlCol="0" anchor="t"/>
          <a:lstStyle/>
          <a:p>
            <a:pPr algn="ctr" latinLnBrk="1">
              <a:lnSpc>
                <a:spcPts val="41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79_2#acaf90c4c?vaa=1&amp;vcp=1&amp;pid=1a653d90e&amp;color=0,0,0&amp;vtp=1&amp;vaab=1&amp;bbb=1&amp;hb=1"/>
          <p:cNvSpPr/>
          <p:nvPr/>
        </p:nvSpPr>
        <p:spPr>
          <a:xfrm>
            <a:off x="539496" y="2898965"/>
            <a:ext cx="11109960" cy="1544257"/>
          </a:xfrm>
          <a:prstGeom prst="rect">
            <a:avLst/>
          </a:prstGeom>
          <a:noFill/>
          <a:ln/>
        </p:spPr>
        <p:txBody>
          <a:bodyPr wrap="none" lIns="0" tIns="0" rIns="0" bIns="0" rtlCol="0" anchor="t"/>
          <a:lstStyle/>
          <a:p>
            <a:pPr algn="l"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①必须毫不动摇巩固和发展非公有制经济</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②股份制企业是国民经济发</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展的主导力量</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③我国经济回升向好的基本趋势没有改变</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④我国坚持公</a:t>
            </a:r>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有制为主体</a:t>
            </a:r>
            <a:r>
              <a:rPr lang="en-US" altLang="zh-CN" sz="2800" b="0" i="0" dirty="0">
                <a:solidFill>
                  <a:srgbClr val="000000"/>
                </a:solidFill>
                <a:latin typeface="Times New Roman" pitchFamily="34" charset="0"/>
                <a:ea typeface="SimSun" pitchFamily="34" charset="-122"/>
                <a:cs typeface="Times New Roman" pitchFamily="34" charset="-120"/>
              </a:rPr>
              <a:t>、多种所有制经济共同发展</a:t>
            </a:r>
            <a:endParaRPr lang="en-US" altLang="zh-CN" sz="2800" dirty="0"/>
          </a:p>
        </p:txBody>
      </p:sp>
      <p:sp>
        <p:nvSpPr>
          <p:cNvPr id="5" name="QC_6_BD.79_3#acaf90c4c.choices?vaa=1&amp;vcp=1&amp;pid=1a653d90e&amp;color=0,0,0&amp;vtp=1&amp;vaab=1&amp;bbb=1"/>
          <p:cNvSpPr/>
          <p:nvPr/>
        </p:nvSpPr>
        <p:spPr>
          <a:xfrm>
            <a:off x="539496" y="4508501"/>
            <a:ext cx="11109960" cy="477457"/>
          </a:xfrm>
          <a:prstGeom prst="rect">
            <a:avLst/>
          </a:prstGeom>
          <a:noFill/>
          <a:ln/>
        </p:spPr>
        <p:txBody>
          <a:bodyPr wrap="none" lIns="0" tIns="0" rIns="0" bIns="0" rtlCol="0" anchor="t"/>
          <a:lstStyle/>
          <a:p>
            <a:pPr latinLnBrk="1">
              <a:lnSpc>
                <a:spcPts val="41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6" name="QC_6_AS.1_1#acaf90c4c?vaa=1&amp;vcp=1&amp;pid=1a653d90e&amp;color=0,0,0&amp;vtp=1&amp;vaab=1&amp;bbb=1&amp;hb=1"/>
          <p:cNvSpPr/>
          <p:nvPr/>
        </p:nvSpPr>
        <p:spPr>
          <a:xfrm>
            <a:off x="539496" y="5038916"/>
            <a:ext cx="11109960" cy="1010857"/>
          </a:xfrm>
          <a:prstGeom prst="rect">
            <a:avLst/>
          </a:prstGeom>
          <a:noFill/>
          <a:ln/>
        </p:spPr>
        <p:txBody>
          <a:bodyPr wrap="none" lIns="0" tIns="0" rIns="0" bIns="0" rtlCol="0" anchor="t"/>
          <a:lstStyle/>
          <a:p>
            <a:pPr algn="l" latinLnBrk="1">
              <a:lnSpc>
                <a:spcPts val="42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必须毫不动摇巩固和发展公有制经济</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国有经济是国</a:t>
            </a:r>
          </a:p>
          <a:p>
            <a:pPr latinLnBrk="1">
              <a:lnSpc>
                <a:spcPts val="4100"/>
              </a:lnSpc>
            </a:pPr>
            <a:r>
              <a:rPr lang="en-US" altLang="zh-CN" sz="2800" b="0" i="0">
                <a:solidFill>
                  <a:srgbClr val="FF0000"/>
                </a:solidFill>
                <a:latin typeface="Times New Roman" pitchFamily="34" charset="0"/>
                <a:ea typeface="楷体" pitchFamily="34" charset="-122"/>
                <a:cs typeface="Times New Roman" pitchFamily="34" charset="-120"/>
              </a:rPr>
              <a:t>民经济的主导力量</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6_BD.83_1#a42dfffc9?sp=1&amp;vaa=1&amp;vcp=1&amp;pid=1a653d90e&amp;color=0,0,0&amp;vtp=1&amp;vaab=1&amp;bt=1&amp;bbb=1&amp;hb=1"/>
          <p:cNvSpPr/>
          <p:nvPr/>
        </p:nvSpPr>
        <p:spPr>
          <a:xfrm>
            <a:off x="539496" y="5544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中考新题型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城市老旧小区改造是实施城市更新行动的重要内容，</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关系人民安居乐业</a:t>
            </a:r>
            <a:r>
              <a:rPr lang="en-US" altLang="zh-CN" sz="2800" b="0" i="0" dirty="0">
                <a:solidFill>
                  <a:srgbClr val="000000"/>
                </a:solidFill>
                <a:latin typeface="Times New Roman" pitchFamily="34" charset="0"/>
                <a:ea typeface="SimSun" pitchFamily="34" charset="-122"/>
                <a:cs typeface="Times New Roman" pitchFamily="34" charset="-120"/>
              </a:rPr>
              <a:t>。为提升城市整体形象，增强居民幸福感、</a:t>
            </a:r>
            <a:r>
              <a:rPr lang="en-US" altLang="zh-CN" sz="2800" b="0" i="0">
                <a:solidFill>
                  <a:srgbClr val="000000"/>
                </a:solidFill>
                <a:latin typeface="Times New Roman" pitchFamily="34" charset="0"/>
                <a:ea typeface="SimSun" pitchFamily="34" charset="-122"/>
                <a:cs typeface="Times New Roman" pitchFamily="34" charset="-120"/>
              </a:rPr>
              <a:t>获得感，</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某市着力推进老旧小区改造工程</a:t>
            </a:r>
            <a:r>
              <a:rPr lang="en-US" altLang="zh-CN" sz="2800" b="0" i="0" dirty="0">
                <a:solidFill>
                  <a:srgbClr val="000000"/>
                </a:solidFill>
                <a:latin typeface="Times New Roman" pitchFamily="34" charset="0"/>
                <a:ea typeface="SimSun" pitchFamily="34" charset="-122"/>
                <a:cs typeface="Times New Roman" pitchFamily="34" charset="-120"/>
              </a:rPr>
              <a:t>。根据国家相关规定</a:t>
            </a:r>
            <a:r>
              <a:rPr lang="en-US" altLang="zh-CN" sz="2800" b="0" i="0">
                <a:solidFill>
                  <a:srgbClr val="000000"/>
                </a:solidFill>
                <a:latin typeface="Times New Roman" pitchFamily="34" charset="0"/>
                <a:ea typeface="SimSun" pitchFamily="34" charset="-122"/>
                <a:cs typeface="Times New Roman" pitchFamily="34" charset="-120"/>
              </a:rPr>
              <a:t>，该市推进老旧小</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区改造工程的合法程序是(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BD.83_2#a42dfffc9?vaa=1&amp;vcp=1&amp;pid=1a653d90e&amp;color=0,0,0&amp;vtp=1&amp;vaab=1&amp;bbb=1&amp;hb=1"/>
          <p:cNvSpPr/>
          <p:nvPr/>
        </p:nvSpPr>
        <p:spPr>
          <a:xfrm>
            <a:off x="539496" y="3125832"/>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①市政府召开会议研究部署并予以落实</a:t>
            </a:r>
            <a:r>
              <a:rPr lang="en-US" altLang="zh-CN" sz="2800" b="0" i="0">
                <a:solidFill>
                  <a:srgbClr val="000000"/>
                </a:solidFill>
                <a:latin typeface="Times New Roman" pitchFamily="34" charset="0"/>
                <a:ea typeface="SimSun" pitchFamily="34" charset="-122"/>
                <a:cs typeface="Times New Roman" pitchFamily="34" charset="-120"/>
              </a:rPr>
              <a:t>②市人民代表大会表决通过改造</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建议</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③多名市人大代表联名提出改造议案</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④市政府向市人大常委会汇</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报工程进展</a:t>
            </a:r>
            <a:endParaRPr lang="en-US" altLang="zh-CN" sz="2800" dirty="0"/>
          </a:p>
        </p:txBody>
      </p:sp>
      <p:sp>
        <p:nvSpPr>
          <p:cNvPr id="5" name="QC_6_BD.83_3#a42dfffc9.choices?vaa=1&amp;vcp=1&amp;pid=1a653d90e&amp;color=0,0,0&amp;vtp=1&amp;vaab=1&amp;bbb=1"/>
          <p:cNvSpPr/>
          <p:nvPr/>
        </p:nvSpPr>
        <p:spPr>
          <a:xfrm>
            <a:off x="539496" y="5056232"/>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.③→①→②→④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.①→③→④→②</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C.③→②→①→④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.①→④→③→②</a:t>
            </a:r>
            <a:endParaRPr lang="en-US" altLang="zh-CN" sz="2800" dirty="0"/>
          </a:p>
        </p:txBody>
      </p:sp>
    </p:spTree>
  </p:cSld>
  <p:clrMapOvr>
    <a:masterClrMapping/>
  </p:clrMapOvr>
  <p:transition>
    <p:split dir="in"/>
  </p:transition>
</p:sld>
</file>

<file path=ppt/slides/slide85.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6_AS.1_1#a42dfffc9?vaa=1&amp;vcp=1&amp;pid=1a653d90e&amp;color=0,0,0&amp;vtp=1&amp;vaab=1&amp;bt=1&amp;bbb=1&amp;hb=1"/>
          <p:cNvSpPr/>
          <p:nvPr/>
        </p:nvSpPr>
        <p:spPr>
          <a:xfrm>
            <a:off x="539496" y="1357934"/>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该市推进老旧小区改造工程</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首先由多名市人大代表联名提出</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改造议案</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提交到市人大</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市人大行使决定权</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表决通过改造建议</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然</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后市政府召开专题会议</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研究部署并予以落实</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最后市政府需要接受市</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人大的监督</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向市人大常委会汇报工程进展</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因此</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合法程序是</a:t>
            </a:r>
            <a:r>
              <a:rPr lang="en-US" altLang="zh-CN" sz="2800" b="0" i="0">
                <a:solidFill>
                  <a:srgbClr val="FF0000"/>
                </a:solidFill>
                <a:latin typeface="Times New Roman" pitchFamily="34" charset="0"/>
                <a:ea typeface="SimSun" pitchFamily="34" charset="-122"/>
                <a:cs typeface="Times New Roman" pitchFamily="34" charset="-120"/>
              </a:rPr>
              <a:t>③→②</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→①→④</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3" name="QC_6_AN.2_1#a42dfffc9?vaa=1&amp;vcp=1&amp;pid=1a653d90e&amp;color=0,0,0&amp;vtp=1&amp;vaab=1&amp;bbb=1"/>
          <p:cNvSpPr/>
          <p:nvPr/>
        </p:nvSpPr>
        <p:spPr>
          <a:xfrm>
            <a:off x="539496" y="4556556"/>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pic>
        <p:nvPicPr>
          <p:cNvPr id="2" name="QO_6_BD.87_1#6b21f9552?htil=1&amp;vaa=1&amp;vcp=1&amp;pid=1a653d90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66944" y="923036"/>
            <a:ext cx="4325112" cy="3282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87_2#6b21f9552?htil=1&amp;sp=1&amp;vaa=1&amp;vcp=1&amp;pid=1a653d90e&amp;color=0,0,0&amp;vtp=1&amp;vaab=1&amp;bt=1&amp;bbb=1&amp;hb=1&amp;hs=1"/>
          <p:cNvSpPr/>
          <p:nvPr/>
        </p:nvSpPr>
        <p:spPr>
          <a:xfrm>
            <a:off x="539496" y="904748"/>
            <a:ext cx="6656832"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14.</a:t>
            </a:r>
            <a:r>
              <a:rPr lang="en-US" altLang="zh-CN" sz="2800" b="0" i="0" dirty="0">
                <a:solidFill>
                  <a:srgbClr val="000000"/>
                </a:solidFill>
                <a:latin typeface="Times New Roman" pitchFamily="34" charset="0"/>
                <a:ea typeface="SimSun" pitchFamily="34" charset="-122"/>
                <a:cs typeface="Times New Roman" pitchFamily="34" charset="-120"/>
              </a:rPr>
              <a:t>2024年，国家监察委员会成立6</a:t>
            </a:r>
            <a:r>
              <a:rPr lang="en-US" altLang="zh-CN" sz="2800" b="0" i="0">
                <a:solidFill>
                  <a:srgbClr val="000000"/>
                </a:solidFill>
                <a:latin typeface="Times New Roman" pitchFamily="34" charset="0"/>
                <a:ea typeface="SimSun" pitchFamily="34" charset="-122"/>
                <a:cs typeface="Times New Roman" pitchFamily="34" charset="-120"/>
              </a:rPr>
              <a:t>周年。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某校八年级</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班开展了系列探究活动，</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请你参与</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O_7_BD.88_1#97d3e1ab6?htil=1&amp;vaa=1&amp;vcp=1&amp;pid=6b21f9552&amp;color=0,0,0&amp;vtp=1&amp;vaab=1&amp;bbb=1&amp;hb=1&amp;hs=1"/>
          <p:cNvSpPr/>
          <p:nvPr/>
        </p:nvSpPr>
        <p:spPr>
          <a:xfrm>
            <a:off x="539496" y="2828480"/>
            <a:ext cx="6656832"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（1）观察</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图，请你判断图中人物的身份</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并说明依据</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O_7_AN.1_1#97d3e1ab6?htil=1&amp;vaa=1&amp;vcp=1&amp;pid=6b21f9552&amp;color=0,0,0&amp;vtp=1&amp;vaab=1&amp;bbb=1&amp;hb=1&amp;hs=1"/>
          <p:cNvSpPr/>
          <p:nvPr/>
        </p:nvSpPr>
        <p:spPr>
          <a:xfrm>
            <a:off x="539496" y="4097655"/>
            <a:ext cx="6656832"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1"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图中的人物是行使公权力的公职</a:t>
            </a:r>
            <a:endParaRPr lang="en-US" altLang="zh-CN" sz="2800" dirty="0"/>
          </a:p>
        </p:txBody>
      </p:sp>
      <p:sp>
        <p:nvSpPr>
          <p:cNvPr id="6" name="QO_7_AN.1_1#97d3e1ab6?htil=1&amp;vaa=1&amp;vcp=1&amp;pid=6b21f9552&amp;color=0,0,0&amp;vtp=1&amp;vaab=1&amp;bbb=1&amp;hb=1&amp;hs=1">
            <a:extLst>
              <a:ext uri="{FF2B5EF4-FFF2-40B4-BE49-F238E27FC236}">
                <a16:creationId xmlns:a16="http://schemas.microsoft.com/office/drawing/2014/main" id="{E1CE09F8-FE17-E9D5-BF6D-5E435A1A49D7}"/>
              </a:ext>
            </a:extLst>
          </p:cNvPr>
          <p:cNvSpPr/>
          <p:nvPr/>
        </p:nvSpPr>
        <p:spPr>
          <a:xfrm>
            <a:off x="539496" y="4727130"/>
            <a:ext cx="11112011" cy="12013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人员。依据：依照法律规定，监察委员会对所有行使公权力的公职人员</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进行监察，实现国家监察全面覆盖</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graphicFrame>
        <p:nvGraphicFramePr>
          <p:cNvPr id="88" name="P_7_BD#9007a343e?colgroup=30&amp;vcp=1&amp;pid=6b21f9552&amp;color=0,0,0&amp;vtp=1&amp;vaab=1&amp;bt=1&amp;bbb=1&amp;hb=1"/>
          <p:cNvGraphicFramePr>
            <a:graphicFrameLocks noGrp="1"/>
          </p:cNvGraphicFramePr>
          <p:nvPr>
            <p:extLst>
              <p:ext uri="{D42A27DB-BD31-4B8C-83A1-F6EECF244321}">
                <p14:modId xmlns:p14="http://schemas.microsoft.com/office/powerpoint/2010/main" val="1773169862"/>
              </p:ext>
            </p:extLst>
          </p:nvPr>
        </p:nvGraphicFramePr>
        <p:xfrm>
          <a:off x="539496" y="675132"/>
          <a:ext cx="11091672" cy="2243392"/>
        </p:xfrm>
        <a:graphic>
          <a:graphicData uri="http://schemas.openxmlformats.org/drawingml/2006/table">
            <a:tbl>
              <a:tblPr/>
              <a:tblGrid>
                <a:gridCol w="11091672">
                  <a:extLst>
                    <a:ext uri="{9D8B030D-6E8A-4147-A177-3AD203B41FA5}">
                      <a16:colId xmlns:a16="http://schemas.microsoft.com/office/drawing/2014/main" val="20000"/>
                    </a:ext>
                  </a:extLst>
                </a:gridCol>
              </a:tblGrid>
              <a:tr h="2243392">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【新闻链接】</a:t>
                      </a:r>
                      <a:endParaRPr lang="en-US" altLang="zh-CN" sz="1200" dirty="0"/>
                    </a:p>
                    <a:p>
                      <a:pPr marL="0" indent="0" algn="l" latinLnBrk="1" hangingPunct="0">
                        <a:lnSpc>
                          <a:spcPts val="44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16</a:t>
                      </a:r>
                      <a:r>
                        <a:rPr lang="en-US" altLang="zh-CN" sz="2800" b="0" i="0" dirty="0">
                          <a:solidFill>
                            <a:srgbClr val="000000"/>
                          </a:solidFill>
                          <a:latin typeface="Times New Roman" pitchFamily="34" charset="0"/>
                          <a:ea typeface="楷体" pitchFamily="34" charset="-122"/>
                          <a:cs typeface="Times New Roman" pitchFamily="34" charset="-120"/>
                        </a:rPr>
                        <a:t>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中央纪委国家监委网站通报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广西壮族自治区党</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委原常委</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自治区政府原副主席秦如培涉嫌严重违纪违法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目前正接</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受中央纪委国家监委纪律审查和监察调查</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QO_7_BD.90_1#982bb1524?vaa=1&amp;vcp=1&amp;pid=6b21f9552&amp;color=0,0,0&amp;vtp=1&amp;vaab=1&amp;bbb=1"/>
          <p:cNvSpPr/>
          <p:nvPr/>
        </p:nvSpPr>
        <p:spPr>
          <a:xfrm>
            <a:off x="539496" y="305104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（2）“新闻链接”中监察委员会履行监察职责有何意义？</a:t>
            </a:r>
            <a:endParaRPr lang="en-US" altLang="zh-CN" sz="2800" dirty="0"/>
          </a:p>
        </p:txBody>
      </p:sp>
      <p:sp>
        <p:nvSpPr>
          <p:cNvPr id="4" name="QO_7_AN.1_1#982bb1524?vaa=1&amp;vcp=1&amp;pid=6b21f9552&amp;color=0,0,0&amp;vtp=1&amp;vaab=1&amp;bbb=1&amp;hb=1"/>
          <p:cNvSpPr/>
          <p:nvPr/>
        </p:nvSpPr>
        <p:spPr>
          <a:xfrm>
            <a:off x="539496" y="3682301"/>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①有利于调查职务违法和职务犯罪</a:t>
            </a:r>
            <a:r>
              <a:rPr lang="en-US" altLang="zh-CN" sz="2800" b="0" i="0">
                <a:solidFill>
                  <a:srgbClr val="FF0000"/>
                </a:solidFill>
                <a:latin typeface="Times New Roman" pitchFamily="34" charset="0"/>
                <a:ea typeface="SimSun" pitchFamily="34" charset="-122"/>
                <a:cs typeface="Times New Roman" pitchFamily="34" charset="-120"/>
              </a:rPr>
              <a:t>，开展廉政建设和反腐败工</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作</a:t>
            </a:r>
            <a:r>
              <a:rPr lang="en-US" altLang="zh-CN" sz="2800" b="0" i="0" dirty="0">
                <a:solidFill>
                  <a:srgbClr val="FF0000"/>
                </a:solidFill>
                <a:latin typeface="Times New Roman" pitchFamily="34" charset="0"/>
                <a:ea typeface="SimSun" pitchFamily="34" charset="-122"/>
                <a:cs typeface="Times New Roman" pitchFamily="34" charset="-120"/>
              </a:rPr>
              <a:t>。②有利于公职人员依法履职，提高工作效率。</a:t>
            </a:r>
            <a:r>
              <a:rPr lang="en-US" altLang="zh-CN" sz="2800" b="0" i="0">
                <a:solidFill>
                  <a:srgbClr val="FF0000"/>
                </a:solidFill>
                <a:latin typeface="Times New Roman" pitchFamily="34" charset="0"/>
                <a:ea typeface="SimSun" pitchFamily="34" charset="-122"/>
                <a:cs typeface="Times New Roman" pitchFamily="34" charset="-120"/>
              </a:rPr>
              <a:t>③能够有效地强化不</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敢腐的震慑</a:t>
            </a:r>
            <a:r>
              <a:rPr lang="en-US" altLang="zh-CN" sz="2800" b="0" i="0" dirty="0">
                <a:solidFill>
                  <a:srgbClr val="FF0000"/>
                </a:solidFill>
                <a:latin typeface="Times New Roman" pitchFamily="34" charset="0"/>
                <a:ea typeface="SimSun" pitchFamily="34" charset="-122"/>
                <a:cs typeface="Times New Roman" pitchFamily="34" charset="-120"/>
              </a:rPr>
              <a:t>，减少和遏制腐败行为的发生。④</a:t>
            </a:r>
            <a:r>
              <a:rPr lang="en-US" altLang="zh-CN" sz="2800" b="0" i="0">
                <a:solidFill>
                  <a:srgbClr val="FF0000"/>
                </a:solidFill>
                <a:latin typeface="Times New Roman" pitchFamily="34" charset="0"/>
                <a:ea typeface="SimSun" pitchFamily="34" charset="-122"/>
                <a:cs typeface="Times New Roman" pitchFamily="34" charset="-120"/>
              </a:rPr>
              <a:t>维护宪法和法律的尊严，</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保持公权力的廉洁性</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6_BD#53e9c58fb?sp=1&amp;vcp=1&amp;pid=db3ce7913&amp;color=0,0,0&amp;vtp=1&amp;vaab=1&amp;bt=1&amp;bb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人民代表大会制度的优越性。</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（1）人民代表大会制度建立以来，不断得到巩固和发展，展现出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蓬勃生机活力。</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（2）实践充分证明，人民代表大会制度是</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符合中国国情和实际</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体现社会主义国家性质、保证人民当家作主、保障实现中华民族伟大复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兴的好制度。</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（3）人民代表大会制度是</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坚持党的领导、人民当家作主、依法治</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国</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有机统一的根本政治制度安排。</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49</TotalTime>
  <Words>3402</Words>
  <Application>Microsoft Office PowerPoint</Application>
  <PresentationFormat>宽屏</PresentationFormat>
  <Paragraphs>711</Paragraphs>
  <Slides>87</Slides>
  <Notes>87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87</vt:i4>
      </vt:variant>
    </vt:vector>
  </HeadingPairs>
  <TitlesOfParts>
    <vt:vector size="95" baseType="lpstr">
      <vt:lpstr>Arial (正文)</vt:lpstr>
      <vt:lpstr>华文隶书</vt:lpstr>
      <vt:lpstr>SimSun</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5</cp:revision>
  <dcterms:created xsi:type="dcterms:W3CDTF">2024-11-29T13:06:04Z</dcterms:created>
  <dcterms:modified xsi:type="dcterms:W3CDTF">2025-07-24T08:15:56Z</dcterms:modified>
  <cp:category/>
  <cp:contentStatus/>
</cp:coreProperties>
</file>