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c14f5768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F309D95-A109-4E69-B5C2-2BDC51C832E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第30讲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动词的种类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14f5768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437F8D4-9F7A-4919-AB1A-9C36E0274D5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9066781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430d537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a916bf8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ddb77f7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90667811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6430d5374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8a916bf82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8ddb77f71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第30讲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动词的种类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c14f5768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0CA36CF0-6A25-4B65-8D56-DC380DF3E97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9066781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430d537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a916bf8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ddb77f7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90667811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6430d5374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8a916bf82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8ddb77f71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第30讲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动词的种类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662550100098fdc8a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905673A-B7EF-CEAC-1052-56638A5832EC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4DE0709-D58E-4759-88D7-49BCC959D08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9EAA28C-9120-4F6A-ABB0-817D0912B8B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9066781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430d537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a916bf8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ddb77f7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90667811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6430d5374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8a916bf82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8ddb77f71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94A35C0-C6BA-4755-9D2D-A23105BCD76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9066781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430d537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a916bf8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ddb77f7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90667811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6430d5374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8a916bf82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8ddb77f71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60d3eb1e?vcp=1&amp;pid=294be6837&amp;color=0,0,0&amp;mp=1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up?（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有些及物动词后可以接两个宾语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直接宾语和间接宾语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前者常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指物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表示动作的承受者;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后者常指人,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表示动作的对象或者目的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。接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双宾语的结构主要有两种方式: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（1）动词+间接宾语+直接宾语。例如: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60d3eb1e?sp=1&amp;vcp=1&amp;pid=294be6837&amp;color=0,0,0&amp;mp=1&amp;vtp=1&amp;vaab=1&amp;bt=1&amp;bbb=1&amp;hb=1"/>
          <p:cNvSpPr/>
          <p:nvPr/>
        </p:nvSpPr>
        <p:spPr>
          <a:xfrm>
            <a:off x="539496" y="87347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（2）动词+直接宾语+to/for+间接宾语。例如：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在动词give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hand,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lend,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return,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sell,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bring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等后面用to表示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“给”,强调动作的对象。例如: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Sam,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sister.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在动词buy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choose,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cook,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sing等后面用for表示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“为;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替”,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强调动作的目的。例如: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delicious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60d3eb1e?sp=1&amp;vcp=1&amp;pid=294be6837&amp;color=0,0,0&amp;vtp=1&amp;vaab=1&amp;bt=1&amp;bbb=1&amp;h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2.延续性动词与非延续性动词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表示行为动作可以持续不断进行的动词叫延续性动词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，如live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等；而表示动作瞬间结束的动词叫非延续性动词，如begin,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reach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leave等。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延续性动词与非延续性动词在用法上最大的区别在于：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延续性动词后可以与表示一段时间的时间状语连用，而非延续性动词则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。若非延续性动词要与表示一段时间的状语连用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，就必须将非延续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性动词改为可以替代它的延续性动词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60d3eb1e?vcp=1&amp;pid=294be6837&amp;color=0,0,0&amp;mp=1&amp;vtp=1&amp;vaab=1&amp;bt=1&amp;bbb=1&amp;h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最常见的有：buy→have;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borrow→keep;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die→be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dead;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begin/start→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leave→be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join→be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in/be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member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out→be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arrive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/get/reach/come→be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back→be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ill/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asleep→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ill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/asleep。例如：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borrow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book?（borrow改为keep）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：Hurry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minutes!（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begun改为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6cf87be9?sp=1&amp;vcp=1&amp;pid=6430d537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二、助动词</a:t>
            </a:r>
            <a:endParaRPr lang="en-US" altLang="zh-CN" sz="3200" dirty="0"/>
          </a:p>
        </p:txBody>
      </p:sp>
      <p:sp>
        <p:nvSpPr>
          <p:cNvPr id="3" name="P_6_BD#19cbfedc5?vcp=1&amp;pid=c6cf87be9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助动词主要有do,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shall,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should。助动词本身没有意义，不能单独作谓语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句中与行为动词一起构成各种时态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、语态或肯定、否定及疑问结构。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0e1fa926?sp=1&amp;vcp=1&amp;pid=6430d537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三、情态动词</a:t>
            </a:r>
            <a:endParaRPr lang="en-US" altLang="zh-CN" sz="3200" dirty="0"/>
          </a:p>
        </p:txBody>
      </p:sp>
      <p:sp>
        <p:nvSpPr>
          <p:cNvPr id="3" name="P_6_BD#0d062344f?vcp=1&amp;pid=f0e1fa926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初中阶段学过的情态动词有can，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may，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might,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must,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shall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would。情态动词有一定的含义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，表示动作主体的语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气和情态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。它不能独立使用，需与行为动词原形一起构成谓语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，没有人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称和数的变化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，后面跟动词原形。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0d062344f?sp=1&amp;vcp=1&amp;pid=f0e1fa926&amp;color=0,0,0&amp;vtp=1&amp;vaab=1&amp;bt=1&amp;bbb=1"/>
          <p:cNvSpPr/>
          <p:nvPr/>
        </p:nvSpPr>
        <p:spPr>
          <a:xfrm>
            <a:off x="539496" y="197377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情态动词用法表</a:t>
            </a:r>
            <a:endParaRPr lang="en-US" altLang="zh-CN" sz="2800" dirty="0"/>
          </a:p>
        </p:txBody>
      </p:sp>
      <p:graphicFrame>
        <p:nvGraphicFramePr>
          <p:cNvPr id="17" name="P_6_BD#0d062344f?colgroup=5,3,20&amp;vcp=1&amp;pid=f0e1fa926&amp;color=0,0,0&amp;vtp=1&amp;vaab=1&amp;bbb=1&amp;hb=1"/>
          <p:cNvGraphicFramePr>
            <a:graphicFrameLocks noGrp="1"/>
          </p:cNvGraphicFramePr>
          <p:nvPr/>
        </p:nvGraphicFramePr>
        <p:xfrm>
          <a:off x="539496" y="2655379"/>
          <a:ext cx="11091672" cy="2215516"/>
        </p:xfrm>
        <a:graphic>
          <a:graphicData uri="http://schemas.openxmlformats.org/drawingml/2006/table">
            <a:tbl>
              <a:tblPr/>
              <a:tblGrid>
                <a:gridCol w="2157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340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情态动词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用法说明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could,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只有现在和过去两种形式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;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could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表示过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去的能力或表示委婉的语气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与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同义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但它有不同的形式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可用于多种时态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6_BD#0d062344f?colgroup=5,3,20&amp;vcp=1&amp;pid=f0e1fa926&amp;color=0,0,0&amp;vtp=1&amp;vaab=1&amp;bt=1&amp;bbb=1&amp;hb=1"/>
          <p:cNvGraphicFramePr>
            <a:graphicFrameLocks noGrp="1"/>
          </p:cNvGraphicFramePr>
          <p:nvPr/>
        </p:nvGraphicFramePr>
        <p:xfrm>
          <a:off x="539496" y="1265333"/>
          <a:ext cx="11091672" cy="5031931"/>
        </p:xfrm>
        <a:graphic>
          <a:graphicData uri="http://schemas.openxmlformats.org/drawingml/2006/table">
            <a:tbl>
              <a:tblPr/>
              <a:tblGrid>
                <a:gridCol w="2157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340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情态动词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用法说明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92371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can’t,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could,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might,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可能性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表示可能性很大的推测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could,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might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表示不太肯定的推测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;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might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的可能性更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用来表示否定推测时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不可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动词常用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例如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now.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might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Guilin,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I’m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sure.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office,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0d062344f?colgroup=5,3,20&amp;vcp=1&amp;pid=f0e1fa926&amp;color=0,0,0&amp;vtp=1&amp;vaab=1&amp;bt=1&amp;bbb=1"/>
          <p:cNvSpPr txBox="1"/>
          <p:nvPr/>
        </p:nvSpPr>
        <p:spPr>
          <a:xfrm>
            <a:off x="10913023" y="55692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6_BD#0d062344f?colgroup=5,3,20&amp;vcp=1&amp;pid=f0e1fa926&amp;color=0,0,0&amp;vtp=1&amp;vaab=1&amp;bt=1&amp;bbb=1&amp;hb=1"/>
          <p:cNvGraphicFramePr>
            <a:graphicFrameLocks noGrp="1"/>
          </p:cNvGraphicFramePr>
          <p:nvPr/>
        </p:nvGraphicFramePr>
        <p:xfrm>
          <a:off x="539496" y="1267650"/>
          <a:ext cx="11091672" cy="5027296"/>
        </p:xfrm>
        <a:graphic>
          <a:graphicData uri="http://schemas.openxmlformats.org/drawingml/2006/table">
            <a:tbl>
              <a:tblPr/>
              <a:tblGrid>
                <a:gridCol w="2157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340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情态动词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用法说明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7736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shall,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would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shall,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will,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作为情态动词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多用于疑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问句中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常用于第一人称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表示征询对方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的意见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will,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用于第二人称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表示请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其中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语气更委婉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例如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swimming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afternoon.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me?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coffee?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0d062344f?colgroup=5,3,20&amp;vcp=1&amp;pid=f0e1fa926&amp;color=0,0,0&amp;vtp=1&amp;vaab=1&amp;bt=1&amp;bbb=1"/>
          <p:cNvSpPr txBox="1"/>
          <p:nvPr/>
        </p:nvSpPr>
        <p:spPr>
          <a:xfrm>
            <a:off x="10913023" y="55924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6_BD#0d062344f?colgroup=5,3,20&amp;vcp=1&amp;pid=f0e1fa92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7750709"/>
              </p:ext>
            </p:extLst>
          </p:nvPr>
        </p:nvGraphicFramePr>
        <p:xfrm>
          <a:off x="539496" y="2118804"/>
          <a:ext cx="11091672" cy="3324988"/>
        </p:xfrm>
        <a:graphic>
          <a:graphicData uri="http://schemas.openxmlformats.org/drawingml/2006/table">
            <a:tbl>
              <a:tblPr/>
              <a:tblGrid>
                <a:gridCol w="2157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340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情态动词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用法说明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to,should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责任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义务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需要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都有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必须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之意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must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多强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调主观原因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强调客观原因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不得不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mustn’t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禁止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尤其要注意在回答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“Must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I…？”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其否定答语为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：No,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needn’t.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例如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0d062344f?colgroup=5,3,20&amp;vcp=1&amp;pid=f0e1fa926&amp;color=0,0,0&amp;vtp=1&amp;vaab=1&amp;bt=1&amp;bbb=1"/>
          <p:cNvSpPr txBox="1"/>
          <p:nvPr/>
        </p:nvSpPr>
        <p:spPr>
          <a:xfrm>
            <a:off x="10913023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c16045495.fixed?vcp=1&amp;pid=681e9c325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c16045495.fixed?vcp=1&amp;pid=681e9c325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c16045495.fixed?vcp=1&amp;pid=681e9c325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词法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6_BD#0d062344f?colgroup=5,3,20&amp;vcp=1&amp;pid=f0e1fa926&amp;color=0,0,0&amp;vtp=1&amp;vaab=1&amp;bt=1&amp;bbb=1&amp;hb=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39750" y="1165225"/>
          <a:ext cx="11091545" cy="4267200"/>
        </p:xfrm>
        <a:graphic>
          <a:graphicData uri="http://schemas.openxmlformats.org/drawingml/2006/table">
            <a:tbl>
              <a:tblPr/>
              <a:tblGrid>
                <a:gridCol w="21577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98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339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672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情态动词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用法说明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048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责任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义务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需要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◆—Mum,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finish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homework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?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Yes,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must.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needn’t/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don’t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表示义务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责任时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应该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作情态动词时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需要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常用于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否定句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疑问句中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同时要注意的是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在回答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I…?”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其肯定回答用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：Yes,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0d062344f?colgroup=5,3,20&amp;vcp=1&amp;pid=f0e1fa926&amp;color=0,0,0&amp;vtp=1&amp;vaab=1&amp;bt=1&amp;bbb=1"/>
          <p:cNvSpPr txBox="1"/>
          <p:nvPr/>
        </p:nvSpPr>
        <p:spPr>
          <a:xfrm>
            <a:off x="10913023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b303277f?sp=1&amp;vcp=1&amp;pid=6430d5374&amp;color=0,0,0&amp;mp=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四、连系动词</a:t>
            </a:r>
            <a:endParaRPr lang="en-US" altLang="zh-CN" sz="3200" dirty="0"/>
          </a:p>
        </p:txBody>
      </p:sp>
      <p:sp>
        <p:nvSpPr>
          <p:cNvPr id="3" name="P_6_BD#5db0d31b7?vcp=1&amp;pid=3b303277f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连系动词分为两种：一种表示状态，它们有be,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seem,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sound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smell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taste,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另一种表示变化，意为“变得”，它们有become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db0d31b7?vcp=1&amp;pid=3b303277f&amp;color=0,0,0&amp;mp=1&amp;vtp=1&amp;vaab=1&amp;bt=1&amp;bbb=1&amp;h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连系动词不能独立作谓语，必须与表语一起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，说明主语的性质或状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。表示状态的连系动词一般没有进行时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，表示变化的连系动词常用进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行时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。有些连系动词还可作行为动词，如look（意为“显得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”时是连系动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，意为“看；瞧”时是行为动词），grow（意为“变得”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时是连系动词；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“种植；增长”时是行为动词）等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。连系动词后面必须跟形容词作表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，而行为动词后跟的是副词作状语。试比较：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happy.（连系动词）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happily.（行为动词）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a916bf82.fixed?vcp=1&amp;pid=c14f5768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第30讲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动词的种类</a:t>
            </a:r>
            <a:endParaRPr lang="en-US" altLang="zh-CN" sz="4000" dirty="0"/>
          </a:p>
        </p:txBody>
      </p:sp>
      <p:sp>
        <p:nvSpPr>
          <p:cNvPr id="3" name="C_4_BD#8a916bf82.fixed?vcp=1&amp;pid=c14f5768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33513934d?sp=1&amp;vaa=1&amp;vcp=1&amp;pid=8a916bf82&amp;color=0,0,0&amp;vtp=1&amp;vaab=1&amp;bt=1&amp;bbb=1&amp;hb=1"/>
          <p:cNvSpPr/>
          <p:nvPr/>
        </p:nvSpPr>
        <p:spPr>
          <a:xfrm>
            <a:off x="539496" y="121970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（2024·广西·中考题）—What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chicken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soup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Helen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more.</a:t>
            </a:r>
            <a:endParaRPr lang="en-US" altLang="zh-CN" sz="2800" dirty="0"/>
          </a:p>
        </p:txBody>
      </p:sp>
      <p:sp>
        <p:nvSpPr>
          <p:cNvPr id="3" name="QC_5_AN.3_1#33513934d.blank?vaa=1&amp;vcp=1&amp;pid=8a916bf82&amp;color=0,0,0&amp;vpa=1&amp;vtp=1&amp;vaab=1"/>
          <p:cNvSpPr/>
          <p:nvPr/>
        </p:nvSpPr>
        <p:spPr>
          <a:xfrm>
            <a:off x="1973803" y="246367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_2#33513934d.choices?vaa=1&amp;vcp=1&amp;pid=8a916bf82&amp;color=0,0,0&amp;vtp=1&amp;vaab=1&amp;bbb=1"/>
          <p:cNvSpPr/>
          <p:nvPr/>
        </p:nvSpPr>
        <p:spPr>
          <a:xfrm>
            <a:off x="539496" y="313563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66820" algn="l"/>
                <a:tab pos="73812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.tastes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B.feels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.sounds</a:t>
            </a:r>
            <a:endParaRPr lang="en-US" altLang="zh-CN" sz="2800" dirty="0"/>
          </a:p>
        </p:txBody>
      </p:sp>
      <p:sp>
        <p:nvSpPr>
          <p:cNvPr id="5" name="QC_5_AS.1_1#33513934d?vaa=1&amp;vcp=1&amp;pid=8a916bf82&amp;color=0,0,0&amp;vtp=1&amp;vaab=1&amp;bbb=1&amp;hb=1"/>
          <p:cNvSpPr/>
          <p:nvPr/>
        </p:nvSpPr>
        <p:spPr>
          <a:xfrm>
            <a:off x="539496" y="376510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考查连系动词辨析。tastes“尝起来”；feels“感觉”；sounds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“听起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”。根据“It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drink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more.”可知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，鸡汤尝起来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味道很好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，故选A。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_1#5a07a4762?sp=1&amp;vaa=1&amp;vcp=1&amp;pid=8a916bf82&amp;color=0,0,0&amp;vtp=1&amp;vaab=1&amp;bt=1&amp;bbb=1&amp;hb=1"/>
          <p:cNvSpPr/>
          <p:nvPr/>
        </p:nvSpPr>
        <p:spPr>
          <a:xfrm>
            <a:off x="539496" y="807276"/>
            <a:ext cx="1110996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（2024·四川遂宁·中考题）—Tina,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Beijing.</a:t>
            </a:r>
            <a:endParaRPr lang="en-US" altLang="zh-CN" sz="2800" dirty="0"/>
          </a:p>
        </p:txBody>
      </p:sp>
      <p:sp>
        <p:nvSpPr>
          <p:cNvPr id="3" name="QC_5_AN.7_1#5a07a4762.blank?vaa=1&amp;vcp=1&amp;pid=8a916bf82&amp;color=0,0,0&amp;vpa=2&amp;vtp=1&amp;vaab=1"/>
          <p:cNvSpPr/>
          <p:nvPr/>
        </p:nvSpPr>
        <p:spPr>
          <a:xfrm>
            <a:off x="1986503" y="1953134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5_2#5a07a4762.choices?vaa=1&amp;vcp=1&amp;pid=8a916bf82&amp;color=0,0,0&amp;vtp=1&amp;vaab=1&amp;bbb=1"/>
          <p:cNvSpPr/>
          <p:nvPr/>
        </p:nvSpPr>
        <p:spPr>
          <a:xfrm>
            <a:off x="539496" y="2570798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2793365" algn="l"/>
                <a:tab pos="5942330" algn="l"/>
                <a:tab pos="87229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.must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B.mustn’t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C.can’t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.can</a:t>
            </a:r>
            <a:endParaRPr lang="en-US" altLang="zh-CN" sz="2800" dirty="0"/>
          </a:p>
        </p:txBody>
      </p:sp>
      <p:sp>
        <p:nvSpPr>
          <p:cNvPr id="5" name="QC_5_AS.1_1#5a07a4762?vaa=1&amp;vcp=1&amp;pid=8a916bf82&amp;color=0,0,0&amp;vtp=1&amp;vaab=1&amp;bbb=1&amp;hb=1"/>
          <p:cNvSpPr/>
          <p:nvPr/>
        </p:nvSpPr>
        <p:spPr>
          <a:xfrm>
            <a:off x="539496" y="3151760"/>
            <a:ext cx="11109960" cy="2903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句意：——蒂娜，那是我们的数学老师王老师吗？——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不可能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是王老师。他去北京了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indent="715963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考查情态动词表示推测的用法。must“一定”；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mustn’t表禁止；can’t“不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”；can“可以，能够”。根据“He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gone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Beijing.”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可知，王老师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去北京了，所以那不可能是他，此处表否定推测，应用can’t，故选C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f6c0b475d?vaa=1&amp;vcp=1&amp;pid=8a916bf82&amp;color=0,0,0&amp;vtp=1&amp;vaab=1&amp;bt=1&amp;bbb=1&amp;hb=1"/>
          <p:cNvSpPr/>
          <p:nvPr/>
        </p:nvSpPr>
        <p:spPr>
          <a:xfrm>
            <a:off x="539496" y="12171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（2024·江苏连云港·中考题）Modern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medicine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quickly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eye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cured.</a:t>
            </a:r>
            <a:endParaRPr lang="en-US" altLang="zh-CN" sz="2800" dirty="0"/>
          </a:p>
        </p:txBody>
      </p:sp>
      <p:sp>
        <p:nvSpPr>
          <p:cNvPr id="3" name="QC_5_AN.11_1#f6c0b475d.blank?vaa=1&amp;vcp=1&amp;pid=8a916bf82&amp;color=0,0,0&amp;vpa=3&amp;vtp=1&amp;vaab=1"/>
          <p:cNvSpPr/>
          <p:nvPr/>
        </p:nvSpPr>
        <p:spPr>
          <a:xfrm>
            <a:off x="6274340" y="181343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9_2#f6c0b475d.choices?vaa=1&amp;vcp=1&amp;pid=8a916bf82&amp;color=0,0,0&amp;vtp=1&amp;vaab=1&amp;bbb=1"/>
          <p:cNvSpPr/>
          <p:nvPr/>
        </p:nvSpPr>
        <p:spPr>
          <a:xfrm>
            <a:off x="539496" y="249237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640965" algn="l"/>
                <a:tab pos="5447030" algn="l"/>
                <a:tab pos="85070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.can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B.must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C.should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.need</a:t>
            </a:r>
            <a:endParaRPr lang="en-US" altLang="zh-CN" sz="2800" dirty="0"/>
          </a:p>
        </p:txBody>
      </p:sp>
      <p:sp>
        <p:nvSpPr>
          <p:cNvPr id="5" name="QC_5_AS.1_1#f6c0b475d?vaa=1&amp;vcp=1&amp;pid=8a916bf82&amp;color=0,0,0&amp;vtp=1&amp;vaab=1&amp;bbb=1&amp;hb=1"/>
          <p:cNvSpPr/>
          <p:nvPr/>
        </p:nvSpPr>
        <p:spPr>
          <a:xfrm>
            <a:off x="539496" y="312185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句意：现代医学发展迅速，现在大多数眼部疾病都可以治愈。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考查情态动词辨析。can“能够”；must“必须”；should“应该”；need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需要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”。根据“most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eye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problems...be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cured”可知，此处指眼部疾病能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够被治愈，强调能够、能力，应用can，故选A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_1#513e06a58?sp=1&amp;vaa=1&amp;vcp=1&amp;pid=8a916bf82&amp;color=0,0,0&amp;vtp=1&amp;vaab=1&amp;bt=1&amp;bbb=1&amp;hb=1"/>
          <p:cNvSpPr/>
          <p:nvPr/>
        </p:nvSpPr>
        <p:spPr>
          <a:xfrm>
            <a:off x="539496" y="89331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（2024·黑龙江龙东地区·中考题）—Must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answer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question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C_5_AN.15_1#513e06a58.blank?vaa=1&amp;vcp=1&amp;pid=8a916bf82&amp;color=0,0,0&amp;vpa=4&amp;vtp=1&amp;vaab=1"/>
          <p:cNvSpPr/>
          <p:nvPr/>
        </p:nvSpPr>
        <p:spPr>
          <a:xfrm>
            <a:off x="3004089" y="213728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3_2#513e06a58.choices?vaa=1&amp;vcp=1&amp;pid=8a916bf82&amp;color=0,0,0&amp;vtp=1&amp;vaab=1&amp;bbb=1"/>
          <p:cNvSpPr/>
          <p:nvPr/>
        </p:nvSpPr>
        <p:spPr>
          <a:xfrm>
            <a:off x="539496" y="28092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923030" algn="l"/>
                <a:tab pos="77958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.mustn’t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B.needn’t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.can’t</a:t>
            </a:r>
            <a:endParaRPr lang="en-US" altLang="zh-CN" sz="2800" dirty="0"/>
          </a:p>
        </p:txBody>
      </p:sp>
      <p:sp>
        <p:nvSpPr>
          <p:cNvPr id="5" name="QC_5_AS.1_1#513e06a58?vaa=1&amp;vcp=1&amp;pid=8a916bf82&amp;color=0,0,0&amp;vtp=1&amp;vaab=1&amp;bbb=1&amp;hb=1"/>
          <p:cNvSpPr/>
          <p:nvPr/>
        </p:nvSpPr>
        <p:spPr>
          <a:xfrm>
            <a:off x="539496" y="343871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句意：——我必须要用英语回答这个问题吗？——不，你不需要。</a:t>
            </a:r>
            <a:endParaRPr lang="en-US" altLang="zh-CN" sz="2800" spc="-1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考查情态动词及一般疑问句的回答。mustn’t“禁止”；needn’t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“不必”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“不能”。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问句是情态动词must引导的一般疑问句，其否定回答是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“No,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主语+needn’t/don’t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to”,故选B。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7_1#fd880ef78?sp=1&amp;vaa=1&amp;vcp=1&amp;pid=8a916bf82&amp;color=0,0,0&amp;vtp=1&amp;vaab=1&amp;bt=1&amp;bbb=1&amp;hb=1"/>
          <p:cNvSpPr/>
          <p:nvPr/>
        </p:nvSpPr>
        <p:spPr>
          <a:xfrm>
            <a:off x="539496" y="53993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（2024·甘肃武威·中考题）—You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finishing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—Yes.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myself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comfortable.</a:t>
            </a:r>
            <a:endParaRPr lang="en-US" altLang="zh-CN" sz="2800" dirty="0"/>
          </a:p>
        </p:txBody>
      </p:sp>
      <p:sp>
        <p:nvSpPr>
          <p:cNvPr id="4" name="QC_5_BD.17_2#fd880ef78.choices?vaa=1&amp;vcp=1&amp;pid=8a916bf82&amp;color=0,0,0&amp;vtp=1&amp;vaab=1&amp;bbb=1"/>
          <p:cNvSpPr/>
          <p:nvPr/>
        </p:nvSpPr>
        <p:spPr>
          <a:xfrm>
            <a:off x="539496" y="246043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647315" algn="l"/>
                <a:tab pos="5891530" algn="l"/>
                <a:tab pos="85896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.may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C.must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.can’t</a:t>
            </a:r>
            <a:endParaRPr lang="en-US" altLang="zh-CN" sz="2800" dirty="0"/>
          </a:p>
        </p:txBody>
      </p:sp>
      <p:sp>
        <p:nvSpPr>
          <p:cNvPr id="5" name="QC_5_AS.1_1#fd880ef78?vaa=1&amp;vcp=1&amp;pid=8a916bf82&amp;color=0,0,0&amp;vtp=1&amp;vaab=1&amp;bbb=1&amp;hb=1"/>
          <p:cNvSpPr/>
          <p:nvPr/>
        </p:nvSpPr>
        <p:spPr>
          <a:xfrm>
            <a:off x="539496" y="308990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句意：——你做完那些艰苦的工作后一定很累了。——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我要好好休息一下，让自己舒服点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indent="715963">
              <a:lnSpc>
                <a:spcPts val="51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考查情态动词表示推测的用法。must表示可能性很大的推测；could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might表示不太确定的推测。根据“You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...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tired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finishing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those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jobs.”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可知，此处表示非常肯定的推测，故选C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AN.15_1#513e06a58.blank?vaa=1&amp;vcp=1&amp;pid=8a916bf82&amp;color=0,0,0&amp;vpa=4&amp;vtp=1&amp;vaab=1">
            <a:extLst>
              <a:ext uri="{FF2B5EF4-FFF2-40B4-BE49-F238E27FC236}">
                <a16:creationId xmlns:a16="http://schemas.microsoft.com/office/drawing/2014/main" id="{DA933BD8-2804-A774-34ED-782C570CA07B}"/>
              </a:ext>
            </a:extLst>
          </p:cNvPr>
          <p:cNvSpPr/>
          <p:nvPr/>
        </p:nvSpPr>
        <p:spPr>
          <a:xfrm>
            <a:off x="6552984" y="53993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2_1#5ae62a103?sp=1&amp;vaa=1&amp;vcp=1&amp;pid=8a916bf82&amp;color=0,0,0&amp;vtp=1&amp;vaab=1&amp;bt=1&amp;bbb=1&amp;hb=1"/>
          <p:cNvSpPr/>
          <p:nvPr/>
        </p:nvSpPr>
        <p:spPr>
          <a:xfrm>
            <a:off x="539496" y="218119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例6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（2024·黑龙江龙东地区·中考题）—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5_BD.22_2#5ae62a103.choices?vaa=1&amp;vcp=1&amp;pid=8a916bf82&amp;color=0,0,0&amp;vtp=1&amp;vaab=1&amp;bbb=1"/>
          <p:cNvSpPr/>
          <p:nvPr/>
        </p:nvSpPr>
        <p:spPr>
          <a:xfrm>
            <a:off x="539496" y="40971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62375" algn="l"/>
                <a:tab pos="784225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A.keep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.borrow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.lend；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90667811.fixed?vcp=1&amp;pid=c14f5768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第30讲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动词的种类</a:t>
            </a:r>
            <a:endParaRPr lang="en-US" altLang="zh-CN" sz="4000" dirty="0"/>
          </a:p>
        </p:txBody>
      </p:sp>
      <p:sp>
        <p:nvSpPr>
          <p:cNvPr id="3" name="C_4_BD#a90667811.fixed?vcp=1&amp;pid=c14f5768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5ae62a103?vaa=1&amp;vcp=1&amp;pid=8a916bf82&amp;color=0,0,0&amp;mp=1&amp;vtp=1&amp;vaab=1&amp;bt=1&amp;bbb=1&amp;hb=1"/>
          <p:cNvSpPr/>
          <p:nvPr/>
        </p:nvSpPr>
        <p:spPr>
          <a:xfrm>
            <a:off x="539496" y="1222343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句意：——这本书值得一读。我可以借多久？——一周。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本题考查动词及介词辨析。keep“保存”，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延续性动词；borrow“借入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非延续性动词；lend“借出”，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非延续性动词。表示时间时，介词for连接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一段时间，in后接年、月、季节等。第一空所在句子是how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long提问的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问句，其谓语动词应用延续性动词；第二空a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week是一段时间，用介词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for，故选A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AN.2_1#5ae62a103?vaa=1&amp;vcp=1&amp;pid=8a916bf82&amp;color=0,0,0&amp;vtp=1&amp;vaab=1&amp;bbb=1"/>
          <p:cNvSpPr/>
          <p:nvPr/>
        </p:nvSpPr>
        <p:spPr>
          <a:xfrm>
            <a:off x="539496" y="50559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6_1#f4a3cee3c?sp=1&amp;vaa=1&amp;vcp=1&amp;pid=8a916bf82&amp;color=0,0,0&amp;vtp=1&amp;vaab=1&amp;bt=1&amp;bbb=1&amp;hb=1"/>
          <p:cNvSpPr/>
          <p:nvPr/>
        </p:nvSpPr>
        <p:spPr>
          <a:xfrm>
            <a:off x="539496" y="123647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例7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（2024·广西·中考题）—Dad,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exercise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tomorrow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morning.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OK,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problem.</a:t>
            </a:r>
            <a:endParaRPr lang="en-US" altLang="zh-CN" sz="2800" dirty="0"/>
          </a:p>
        </p:txBody>
      </p:sp>
      <p:sp>
        <p:nvSpPr>
          <p:cNvPr id="3" name="QC_5_AN.28_1#f4a3cee3c.blank?vaa=1&amp;vcp=1&amp;pid=8a916bf82&amp;color=0,0,0&amp;vpa=7&amp;vtp=1&amp;vaab=1"/>
          <p:cNvSpPr/>
          <p:nvPr/>
        </p:nvSpPr>
        <p:spPr>
          <a:xfrm>
            <a:off x="6661119" y="120599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26_2#f4a3cee3c.choices?vaa=1&amp;vcp=1&amp;pid=8a916bf82&amp;color=0,0,0&amp;vtp=1&amp;vaab=1&amp;bbb=1"/>
          <p:cNvSpPr/>
          <p:nvPr/>
        </p:nvSpPr>
        <p:spPr>
          <a:xfrm>
            <a:off x="539496" y="31569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72230" algn="l"/>
                <a:tab pos="75037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.give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5" name="QC_5_AS.1_1#f4a3cee3c?vaa=1&amp;vcp=1&amp;pid=8a916bf82&amp;color=0,0,0&amp;vtp=1&amp;vaab=1&amp;bbb=1&amp;hb=1"/>
          <p:cNvSpPr/>
          <p:nvPr/>
        </p:nvSpPr>
        <p:spPr>
          <a:xfrm>
            <a:off x="539496" y="378644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考查动词短语辨析。look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up“查找”；get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up“起床”；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“放弃”。根据“let’s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exercise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tomorrow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morning”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可知，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句意是说早点起床去运动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，故选B。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0_1#830a66cb5?vaa=1&amp;vcp=1&amp;pid=8a916bf82&amp;color=0,0,0&amp;vtp=1&amp;vaab=1&amp;bt=1&amp;bbb=1&amp;hb=1"/>
          <p:cNvSpPr/>
          <p:nvPr/>
        </p:nvSpPr>
        <p:spPr>
          <a:xfrm>
            <a:off x="539496" y="12171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例8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（2024·江苏连云港·中考题）To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remember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room.</a:t>
            </a:r>
            <a:endParaRPr lang="en-US" altLang="zh-CN" sz="2800" dirty="0"/>
          </a:p>
        </p:txBody>
      </p:sp>
      <p:sp>
        <p:nvSpPr>
          <p:cNvPr id="3" name="QC_5_AN.32_1#830a66cb5.blank?vaa=1&amp;vcp=1&amp;pid=8a916bf82&amp;color=0,0,0&amp;vpa=8&amp;vtp=1&amp;vaab=1"/>
          <p:cNvSpPr/>
          <p:nvPr/>
        </p:nvSpPr>
        <p:spPr>
          <a:xfrm>
            <a:off x="2596103" y="181343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30_2#830a66cb5.choices?vaa=1&amp;vcp=1&amp;pid=8a916bf82&amp;color=0,0,0&amp;vtp=1&amp;vaab=1&amp;bbb=1"/>
          <p:cNvSpPr/>
          <p:nvPr/>
        </p:nvSpPr>
        <p:spPr>
          <a:xfrm>
            <a:off x="539496" y="249237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726690" algn="l"/>
                <a:tab pos="5478780" algn="l"/>
                <a:tab pos="816737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.turn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endParaRPr lang="en-US" altLang="zh-CN" sz="2800" dirty="0"/>
          </a:p>
        </p:txBody>
      </p:sp>
      <p:sp>
        <p:nvSpPr>
          <p:cNvPr id="5" name="QC_5_AS.1_1#830a66cb5?vaa=1&amp;vcp=1&amp;pid=8a916bf82&amp;color=0,0,0&amp;vtp=1&amp;vaab=1&amp;bbb=1&amp;hb=1"/>
          <p:cNvSpPr/>
          <p:nvPr/>
        </p:nvSpPr>
        <p:spPr>
          <a:xfrm>
            <a:off x="539496" y="312185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句意：为了过绿色生活，我们离开房间时应该记得关灯。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考查动词短语辨析。turn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on“打开”；turn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off“关闭”；turn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up“调高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（音量）”；turn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down“调低（音量）”。根据“To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life”及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“when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room”可知，为了环保，离开房间时应该关灯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故选B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4_1#f9935b03f?sp=1&amp;vaa=1&amp;vcp=1&amp;pid=8a916bf82&amp;color=0,0,0&amp;vtp=1&amp;vaab=1&amp;bt=1&amp;bbb=1&amp;hb=1"/>
          <p:cNvSpPr/>
          <p:nvPr/>
        </p:nvSpPr>
        <p:spPr>
          <a:xfrm>
            <a:off x="539496" y="218119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例9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（2024·湖北武汉·中考题）—What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They’re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pulling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Exactly.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endParaRPr lang="en-US" altLang="zh-CN" sz="2800" dirty="0"/>
          </a:p>
        </p:txBody>
      </p:sp>
      <p:sp>
        <p:nvSpPr>
          <p:cNvPr id="4" name="QC_5_BD.34_2#f9935b03f.choices?vaa=1&amp;vcp=1&amp;pid=8a916bf82&amp;color=0,0,0&amp;vtp=1&amp;vaab=1&amp;bbb=1"/>
          <p:cNvSpPr/>
          <p:nvPr/>
        </p:nvSpPr>
        <p:spPr>
          <a:xfrm>
            <a:off x="539496" y="40971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145790" algn="l"/>
                <a:tab pos="5770880" algn="l"/>
                <a:tab pos="853567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.separate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B.push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C.guard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.shape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f9935b03f?vaa=1&amp;vcp=1&amp;pid=8a916bf82&amp;color=0,0,0&amp;mp=1&amp;vtp=1&amp;vaab=1&amp;bt=1&amp;bbb=1&amp;hb=1"/>
          <p:cNvSpPr/>
          <p:nvPr/>
        </p:nvSpPr>
        <p:spPr>
          <a:xfrm>
            <a:off x="539496" y="1539843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句意：——多好的团队啊！他们总是齐心协力。——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确实。任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何力量都不能把他们分开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考查动词辨析。separate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“使分离”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；push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推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”；guard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保卫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”；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shape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“塑造”。根据“What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team!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They’re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pulling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together.”可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知，他们总是齐心协力，所以任何力量都不能把他们分开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故选A。</a:t>
            </a:r>
            <a:endParaRPr lang="en-US" altLang="zh-CN" sz="2800" dirty="0"/>
          </a:p>
        </p:txBody>
      </p:sp>
      <p:sp>
        <p:nvSpPr>
          <p:cNvPr id="3" name="QC_5_AN.2_1#f9935b03f?vaa=1&amp;vcp=1&amp;pid=8a916bf82&amp;color=0,0,0&amp;vtp=1&amp;vaab=1&amp;bbb=1"/>
          <p:cNvSpPr/>
          <p:nvPr/>
        </p:nvSpPr>
        <p:spPr>
          <a:xfrm>
            <a:off x="539496" y="47384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8_1#7e589b1c6?sp=1&amp;vaa=1&amp;vcp=1&amp;pid=8a916bf82&amp;color=0,0,0&amp;vtp=1&amp;vaab=1&amp;bt=1&amp;bbb=1&amp;hb=1"/>
          <p:cNvSpPr/>
          <p:nvPr/>
        </p:nvSpPr>
        <p:spPr>
          <a:xfrm>
            <a:off x="539496" y="2178907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例10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（2023·云南·中考题）—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Naxi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Ancient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yet?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Naxi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5_BD.38_2#7e589b1c6.choices?vaa=1&amp;vcp=1&amp;pid=8a916bf82&amp;color=0,0,0&amp;vtp=1&amp;vaab=1&amp;bbb=1"/>
          <p:cNvSpPr/>
          <p:nvPr/>
        </p:nvSpPr>
        <p:spPr>
          <a:xfrm>
            <a:off x="539496" y="409940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920365" algn="l"/>
                <a:tab pos="6005830" algn="l"/>
                <a:tab pos="86975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A.Has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.Have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.Did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.Do;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7e589b1c6?vaa=1&amp;vcp=1&amp;pid=8a916bf82&amp;color=0,0,0&amp;mp=1&amp;vtp=1&amp;vaab=1&amp;bt=1&amp;bbb=1&amp;hb=1"/>
          <p:cNvSpPr/>
          <p:nvPr/>
        </p:nvSpPr>
        <p:spPr>
          <a:xfrm>
            <a:off x="539496" y="1539843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句意：——你听说过纳西族古代音乐吗？——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是的，听说过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它是纳西族文化的一部分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考查动词时态及一般疑问句的构成。根据yet和“Yes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have.”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问句是现在完成时的一般疑问句，且主语是you，需用助动词have构成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一般疑问句，故选B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AN.2_1#7e589b1c6?vaa=1&amp;vcp=1&amp;pid=8a916bf82&amp;color=0,0,0&amp;vtp=1&amp;vaab=1&amp;bbb=1"/>
          <p:cNvSpPr/>
          <p:nvPr/>
        </p:nvSpPr>
        <p:spPr>
          <a:xfrm>
            <a:off x="539496" y="47384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623857115?vcp=1&amp;pid=8a916bf82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学习至此，请完成“第30讲备考练习（动词的种类）”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ddb77f71.fixed?vcp=1&amp;pid=c14f5768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第30讲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动词的种类</a:t>
            </a:r>
            <a:endParaRPr lang="en-US" altLang="zh-CN" sz="4000" dirty="0"/>
          </a:p>
        </p:txBody>
      </p:sp>
      <p:sp>
        <p:nvSpPr>
          <p:cNvPr id="3" name="C_4_BD#8ddb77f71.fixed?vcp=1&amp;pid=c14f5768f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第30讲备考练习（动词的种类）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0b57e5b0?vcp=1&amp;pid=8ddb77f71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中考演练</a:t>
            </a:r>
            <a:endParaRPr lang="en-US" altLang="zh-CN" sz="3200" dirty="0"/>
          </a:p>
        </p:txBody>
      </p:sp>
      <p:sp>
        <p:nvSpPr>
          <p:cNvPr id="3" name="P_6#02f66b84f?sp=1&amp;vcp=1&amp;pid=40b57e5b0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单项选择。</a:t>
            </a:r>
            <a:endParaRPr lang="en-US" altLang="zh-CN" sz="2800" dirty="0"/>
          </a:p>
        </p:txBody>
      </p:sp>
      <p:sp>
        <p:nvSpPr>
          <p:cNvPr id="4" name="QC_6_BD.42_1#3198984d2?vaa=1&amp;vcp=1&amp;pid=40b57e5b0&amp;color=0,0,0&amp;vtp=1&amp;vaab=1&amp;bbb=1&amp;hb=1"/>
          <p:cNvSpPr/>
          <p:nvPr/>
        </p:nvSpPr>
        <p:spPr>
          <a:xfrm>
            <a:off x="539496" y="190485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（2024·江苏连云港·中考题改编）The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movie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6_AN.1_1#3198984d2.bracket?vaa=1&amp;vcp=1&amp;pid=40b57e5b0&amp;color=0,0,0&amp;vpa=11&amp;vtp=1&amp;vaab=1"/>
          <p:cNvSpPr/>
          <p:nvPr/>
        </p:nvSpPr>
        <p:spPr>
          <a:xfrm>
            <a:off x="10102819" y="253921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6_BD.42_2#3198984d2.choices?vaa=1&amp;vcp=1&amp;pid=40b57e5b0&amp;color=0,0,0&amp;vtp=1&amp;vaab=1&amp;bbb=1"/>
          <p:cNvSpPr/>
          <p:nvPr/>
        </p:nvSpPr>
        <p:spPr>
          <a:xfrm>
            <a:off x="539496" y="31740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.protects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B.compares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.introduces</a:t>
            </a:r>
            <a:endParaRPr lang="en-US" altLang="zh-CN" sz="2800" dirty="0"/>
          </a:p>
        </p:txBody>
      </p:sp>
      <p:sp>
        <p:nvSpPr>
          <p:cNvPr id="7" name="QC_6_BD.44_1#df3567ded?sp=1&amp;vaa=1&amp;vcp=1&amp;pid=40b57e5b0&amp;color=0,0,0&amp;vtp=1&amp;vaab=1&amp;bbb=1&amp;hb=1"/>
          <p:cNvSpPr/>
          <p:nvPr/>
        </p:nvSpPr>
        <p:spPr>
          <a:xfrm>
            <a:off x="539496" y="380350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（2024·黑龙江绥化·中考题）—How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film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ticket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Thirty-five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yuan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6_AN.45_1#df3567ded.bracket?vaa=1&amp;vcp=1&amp;pid=40b57e5b0&amp;color=0,0,0&amp;vpa=12&amp;vtp=1&amp;vaab=1"/>
          <p:cNvSpPr/>
          <p:nvPr/>
        </p:nvSpPr>
        <p:spPr>
          <a:xfrm>
            <a:off x="3689890" y="508556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C_6_BD.44_2#df3567ded.choices?vaa=1&amp;vcp=1&amp;pid=40b57e5b0&amp;color=0,0,0&amp;vtp=1&amp;vaab=1&amp;bbb=1"/>
          <p:cNvSpPr/>
          <p:nvPr/>
        </p:nvSpPr>
        <p:spPr>
          <a:xfrm>
            <a:off x="539496" y="57260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.spend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B.cost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.pay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d4b50ce2f?vcp=1&amp;pid=a90667811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2125980"/>
            <a:ext cx="11064240" cy="260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6_1#a123fe4e3?sp=1&amp;vaa=1&amp;vcp=1&amp;pid=40b57e5b0&amp;color=0,0,0&amp;mp=1&amp;vtp=1&amp;vaab=1&amp;bt=1&amp;bbb=1"/>
          <p:cNvSpPr/>
          <p:nvPr/>
        </p:nvSpPr>
        <p:spPr>
          <a:xfrm>
            <a:off x="539496" y="154390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（2024·湖北武汉·中考题改编）—Can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coach?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Hmm...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intelligent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humorous.(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a123fe4e3.bracket?vaa=1&amp;vcp=1&amp;pid=40b57e5b0&amp;color=0,0,0&amp;mp=1&amp;vpa=13&amp;vtp=1&amp;vaab=1"/>
          <p:cNvSpPr/>
          <p:nvPr/>
        </p:nvSpPr>
        <p:spPr>
          <a:xfrm>
            <a:off x="9009031" y="217827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46_2#a123fe4e3.choices?vaa=1&amp;vcp=1&amp;pid=40b57e5b0&amp;color=0,0,0&amp;vtp=1&amp;vaab=1&amp;bbb=1"/>
          <p:cNvSpPr/>
          <p:nvPr/>
        </p:nvSpPr>
        <p:spPr>
          <a:xfrm>
            <a:off x="539496" y="28109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.believe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B.describe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.support</a:t>
            </a:r>
            <a:endParaRPr lang="en-US" altLang="zh-CN" sz="2800" dirty="0"/>
          </a:p>
        </p:txBody>
      </p:sp>
      <p:sp>
        <p:nvSpPr>
          <p:cNvPr id="5" name="QC_6_BD.48_1#c8382e09d?vaa=1&amp;vcp=1&amp;pid=40b57e5b0&amp;color=0,0,0&amp;vtp=1&amp;vaab=1&amp;bbb=1&amp;hb=1"/>
          <p:cNvSpPr/>
          <p:nvPr/>
        </p:nvSpPr>
        <p:spPr>
          <a:xfrm>
            <a:off x="539496" y="344046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（2024·江苏扬州·中考题改编）Many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ship”,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anything.(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49_1#c8382e09d.bracket?vaa=1&amp;vcp=1&amp;pid=40b57e5b0&amp;color=0,0,0&amp;vpa=14&amp;vtp=1&amp;vaab=1"/>
          <p:cNvSpPr/>
          <p:nvPr/>
        </p:nvSpPr>
        <p:spPr>
          <a:xfrm>
            <a:off x="8626952" y="407482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48_2#c8382e09d.choices?vaa=1&amp;vcp=1&amp;pid=40b57e5b0&amp;color=0,0,0&amp;vtp=1&amp;vaab=1&amp;bbb=1"/>
          <p:cNvSpPr/>
          <p:nvPr/>
        </p:nvSpPr>
        <p:spPr>
          <a:xfrm>
            <a:off x="539496" y="47096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0_1#6ec64e80d?vaa=1&amp;vcp=1&amp;pid=40b57e5b0&amp;color=0,0,0&amp;mp=1&amp;vtp=1&amp;vaab=1&amp;bt=1&amp;bbb=1&amp;hb=1"/>
          <p:cNvSpPr/>
          <p:nvPr/>
        </p:nvSpPr>
        <p:spPr>
          <a:xfrm>
            <a:off x="539496" y="154619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（2024·黑龙江齐齐哈尔·中考题）We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independent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We’d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6ec64e80d.bracket?vaa=1&amp;vcp=1&amp;pid=40b57e5b0&amp;color=0,0,0&amp;mp=1&amp;vpa=15&amp;vtp=1&amp;vaab=1"/>
          <p:cNvSpPr/>
          <p:nvPr/>
        </p:nvSpPr>
        <p:spPr>
          <a:xfrm>
            <a:off x="8338217" y="21805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50_2#6ec64e80d.choices?vaa=1&amp;vcp=1&amp;pid=40b57e5b0&amp;color=0,0,0&amp;vtp=1&amp;vaab=1&amp;bbb=1"/>
          <p:cNvSpPr/>
          <p:nvPr/>
        </p:nvSpPr>
        <p:spPr>
          <a:xfrm>
            <a:off x="539496" y="2821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.depend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5" name="QC_6_BD.52_1#ce0a5a6db?vaa=1&amp;vcp=1&amp;pid=40b57e5b0&amp;color=0,0,0&amp;vtp=1&amp;vaab=1&amp;bbb=1&amp;hb=1"/>
          <p:cNvSpPr/>
          <p:nvPr/>
        </p:nvSpPr>
        <p:spPr>
          <a:xfrm>
            <a:off x="539496" y="345087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（2024·黑龙江龙东地区·中考题）Don’t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rubbish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everywhere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53_1#ce0a5a6db.bracket?vaa=1&amp;vcp=1&amp;pid=40b57e5b0&amp;color=0,0,0&amp;vpa=16&amp;vtp=1&amp;vaab=1"/>
          <p:cNvSpPr/>
          <p:nvPr/>
        </p:nvSpPr>
        <p:spPr>
          <a:xfrm>
            <a:off x="8089297" y="408524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52_2#ce0a5a6db.choices?vaa=1&amp;vcp=1&amp;pid=40b57e5b0&amp;color=0,0,0&amp;vtp=1&amp;vaab=1&amp;bbb=1"/>
          <p:cNvSpPr/>
          <p:nvPr/>
        </p:nvSpPr>
        <p:spPr>
          <a:xfrm>
            <a:off x="539496" y="472005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.throw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4_1#cfdaa76a6?sp=1&amp;vaa=1&amp;vcp=1&amp;pid=40b57e5b0&amp;color=0,0,0&amp;vtp=1&amp;vaab=1&amp;bt=1&amp;bbb=1&amp;hb=1"/>
          <p:cNvSpPr/>
          <p:nvPr/>
        </p:nvSpPr>
        <p:spPr>
          <a:xfrm>
            <a:off x="539496" y="554400"/>
            <a:ext cx="1110996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（2024·四川达州·中考题）—Coco,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word.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dictionary.(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cfdaa76a6.bracket?vaa=1&amp;vcp=1&amp;pid=40b57e5b0&amp;color=0,0,0&amp;vpa=17&amp;vtp=1&amp;vaab=1"/>
          <p:cNvSpPr/>
          <p:nvPr/>
        </p:nvSpPr>
        <p:spPr>
          <a:xfrm>
            <a:off x="9120728" y="1738358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54_2#cfdaa76a6.choices?vaa=1&amp;vcp=1&amp;pid=40b57e5b0&amp;color=0,0,0&amp;vtp=1&amp;vaab=1&amp;bbb=1"/>
          <p:cNvSpPr/>
          <p:nvPr/>
        </p:nvSpPr>
        <p:spPr>
          <a:xfrm>
            <a:off x="539496" y="2317922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endParaRPr lang="en-US" altLang="zh-CN" sz="2800" dirty="0"/>
          </a:p>
        </p:txBody>
      </p:sp>
      <p:sp>
        <p:nvSpPr>
          <p:cNvPr id="5" name="QC_6_BD.56_1#05f807f98?sp=1&amp;vaa=1&amp;vcp=1&amp;pid=40b57e5b0&amp;color=0,0,0&amp;vtp=1&amp;vaab=1&amp;bbb=1&amp;hb=1"/>
          <p:cNvSpPr/>
          <p:nvPr/>
        </p:nvSpPr>
        <p:spPr>
          <a:xfrm>
            <a:off x="539496" y="2898884"/>
            <a:ext cx="11109960" cy="2903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（2024·四川乐山·中考题）—There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after-school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Drink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Club.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prefer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skills.(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57_1#05f807f98.bracket?vaa=1&amp;vcp=1&amp;pid=40b57e5b0&amp;color=0,0,0&amp;vpa=18&amp;vtp=1&amp;vaab=1"/>
          <p:cNvSpPr/>
          <p:nvPr/>
        </p:nvSpPr>
        <p:spPr>
          <a:xfrm>
            <a:off x="1654714" y="5276642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56_2#05f807f98.choices?vaa=1&amp;vcp=1&amp;pid=40b57e5b0&amp;color=0,0,0&amp;vtp=1&amp;vaab=1&amp;bbb=1"/>
          <p:cNvSpPr/>
          <p:nvPr/>
        </p:nvSpPr>
        <p:spPr>
          <a:xfrm>
            <a:off x="539496" y="5838680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.avoid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B.choose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.hide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8_1#f15682686?sp=1&amp;vaa=1&amp;vcp=1&amp;pid=40b57e5b0&amp;color=0,0,0&amp;vtp=1&amp;vaab=1&amp;bt=1&amp;bbb=1&amp;hb=1"/>
          <p:cNvSpPr/>
          <p:nvPr/>
        </p:nvSpPr>
        <p:spPr>
          <a:xfrm>
            <a:off x="539496" y="578707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（2024·四川乐山·中考题）—I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Monday.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invited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letter.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accept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invitation?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f15682686.bracket?vaa=1&amp;vcp=1&amp;pid=40b57e5b0&amp;color=0,0,0&amp;vpa=19&amp;vtp=1&amp;vaab=1"/>
          <p:cNvSpPr/>
          <p:nvPr/>
        </p:nvSpPr>
        <p:spPr>
          <a:xfrm>
            <a:off x="10852754" y="186077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58_2#f15682686.choices?vaa=1&amp;vcp=1&amp;pid=40b57e5b0&amp;color=0,0,0&amp;vtp=1&amp;vaab=1&amp;bbb=1"/>
          <p:cNvSpPr/>
          <p:nvPr/>
        </p:nvSpPr>
        <p:spPr>
          <a:xfrm>
            <a:off x="539496" y="249920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.suffered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endParaRPr lang="en-US" altLang="zh-CN" sz="2800" dirty="0"/>
          </a:p>
        </p:txBody>
      </p:sp>
      <p:sp>
        <p:nvSpPr>
          <p:cNvPr id="5" name="QC_6_BD.60_1#48df28d0a?vaa=1&amp;vcp=1&amp;pid=40b57e5b0&amp;color=0,0,0&amp;vtp=1&amp;vaab=1&amp;bbb=1&amp;hb=1"/>
          <p:cNvSpPr/>
          <p:nvPr/>
        </p:nvSpPr>
        <p:spPr>
          <a:xfrm>
            <a:off x="539496" y="3128676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（2024·四川乐山·中考题）The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composer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created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Role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Model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Lei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（《学习雷锋好榜样》）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60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61_1#48df28d0a.bracket?vaa=1&amp;vcp=1&amp;pid=40b57e5b0&amp;color=0,0,0&amp;vpa=20&amp;vtp=1&amp;vaab=1"/>
          <p:cNvSpPr/>
          <p:nvPr/>
        </p:nvSpPr>
        <p:spPr>
          <a:xfrm>
            <a:off x="1654714" y="505844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60_2#48df28d0a.choices?vaa=1&amp;vcp=1&amp;pid=40b57e5b0&amp;color=0,0,0&amp;vtp=1&amp;vaab=1&amp;bbb=1"/>
          <p:cNvSpPr/>
          <p:nvPr/>
        </p:nvSpPr>
        <p:spPr>
          <a:xfrm>
            <a:off x="539496" y="56862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.expect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B.allow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.receive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2_1#f36f8a772?vaa=1&amp;vcp=1&amp;pid=40b57e5b0&amp;color=0,0,0&amp;mp=1&amp;vtp=1&amp;vaab=1&amp;bt=1&amp;bbb=1&amp;hb=1"/>
          <p:cNvSpPr/>
          <p:nvPr/>
        </p:nvSpPr>
        <p:spPr>
          <a:xfrm>
            <a:off x="539496" y="154619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（2024·安徽·中考题改编）With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mountains,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lakes,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towns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Anhui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tourists.(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f36f8a772.bracket?vaa=1&amp;vcp=1&amp;pid=40b57e5b0&amp;color=0,0,0&amp;mp=1&amp;vpa=21&amp;vtp=1&amp;vaab=1"/>
          <p:cNvSpPr/>
          <p:nvPr/>
        </p:nvSpPr>
        <p:spPr>
          <a:xfrm>
            <a:off x="8299989" y="21805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62_2#f36f8a772.choices?vaa=1&amp;vcp=1&amp;pid=40b57e5b0&amp;color=0,0,0&amp;vtp=1&amp;vaab=1&amp;bbb=1"/>
          <p:cNvSpPr/>
          <p:nvPr/>
        </p:nvSpPr>
        <p:spPr>
          <a:xfrm>
            <a:off x="539496" y="2821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.guard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B.offer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.push</a:t>
            </a:r>
            <a:endParaRPr lang="en-US" altLang="zh-CN" sz="2800" dirty="0"/>
          </a:p>
        </p:txBody>
      </p:sp>
      <p:sp>
        <p:nvSpPr>
          <p:cNvPr id="5" name="QC_6_BD.64_1#d688eab2e?vaa=1&amp;vcp=1&amp;pid=40b57e5b0&amp;color=0,0,0&amp;vtp=1&amp;vaab=1&amp;bbb=1&amp;hb=1"/>
          <p:cNvSpPr/>
          <p:nvPr/>
        </p:nvSpPr>
        <p:spPr>
          <a:xfrm>
            <a:off x="539496" y="345087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（2024·四川凉山·中考题）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believe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yourself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OK.(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65_1#d688eab2e.bracket?vaa=1&amp;vcp=1&amp;pid=40b57e5b0&amp;color=0,0,0&amp;vpa=22&amp;vtp=1&amp;vaab=1"/>
          <p:cNvSpPr/>
          <p:nvPr/>
        </p:nvSpPr>
        <p:spPr>
          <a:xfrm>
            <a:off x="7595139" y="408524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64_2#d688eab2e.choices?vaa=1&amp;vcp=1&amp;pid=40b57e5b0&amp;color=0,0,0&amp;vtp=1&amp;vaab=1&amp;bbb=1"/>
          <p:cNvSpPr/>
          <p:nvPr/>
        </p:nvSpPr>
        <p:spPr>
          <a:xfrm>
            <a:off x="539496" y="472005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.Stay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6_1#e099ad92a?vaa=1&amp;vcp=1&amp;pid=40b57e5b0&amp;color=0,0,0&amp;mp=1&amp;vtp=1&amp;vaab=1&amp;bt=1&amp;bbb=1&amp;hb=1"/>
          <p:cNvSpPr/>
          <p:nvPr/>
        </p:nvSpPr>
        <p:spPr>
          <a:xfrm>
            <a:off x="539496" y="1226407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（2024·四川泸州·中考题改编）When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Mamianqun</a:t>
            </a:r>
            <a:r>
              <a:rPr lang="en-US" altLang="zh-CN" sz="2800" b="0" i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horse-face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skirt）,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clothing.(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e099ad92a.bracket?vaa=1&amp;vcp=1&amp;pid=40b57e5b0&amp;color=0,0,0&amp;mp=1&amp;vpa=23&amp;vtp=1&amp;vaab=1"/>
          <p:cNvSpPr/>
          <p:nvPr/>
        </p:nvSpPr>
        <p:spPr>
          <a:xfrm>
            <a:off x="2069053" y="250847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66_2#e099ad92a.choices?vaa=1&amp;vcp=1&amp;pid=40b57e5b0&amp;color=0,0,0&amp;vtp=1&amp;vaab=1&amp;bbb=1"/>
          <p:cNvSpPr/>
          <p:nvPr/>
        </p:nvSpPr>
        <p:spPr>
          <a:xfrm>
            <a:off x="539496" y="314690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depend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5" name="QC_6_BD.68_1#f9caa9dff?vaa=1&amp;vcp=1&amp;pid=40b57e5b0&amp;color=0,0,0&amp;vtp=1&amp;vaab=1&amp;bbb=1&amp;hb=1"/>
          <p:cNvSpPr/>
          <p:nvPr/>
        </p:nvSpPr>
        <p:spPr>
          <a:xfrm>
            <a:off x="539496" y="377637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（2024·云南·中考题改编）The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difficult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maths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69_1#f9caa9dff.bracket?vaa=1&amp;vcp=1&amp;pid=40b57e5b0&amp;color=0,0,0&amp;vpa=24&amp;vtp=1&amp;vaab=1"/>
          <p:cNvSpPr/>
          <p:nvPr/>
        </p:nvSpPr>
        <p:spPr>
          <a:xfrm>
            <a:off x="8574563" y="441074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68_2#f9caa9dff.choices?vaa=1&amp;vcp=1&amp;pid=40b57e5b0&amp;color=0,0,0&amp;vtp=1&amp;vaab=1&amp;bbb=1"/>
          <p:cNvSpPr/>
          <p:nvPr/>
        </p:nvSpPr>
        <p:spPr>
          <a:xfrm>
            <a:off x="539496" y="504555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.worry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0_1#2e2cf8a8b?vaa=1&amp;vcp=1&amp;pid=40b57e5b0&amp;color=0,0,0&amp;vtp=1&amp;vaab=1&amp;bt=1&amp;bbb=1&amp;hb=1"/>
          <p:cNvSpPr/>
          <p:nvPr/>
        </p:nvSpPr>
        <p:spPr>
          <a:xfrm>
            <a:off x="539496" y="154619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（2024·台湾·中考题改编）Tomorrow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Sam’s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office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Nobody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decided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2e2cf8a8b.bracket?vaa=1&amp;vcp=1&amp;pid=40b57e5b0&amp;color=0,0,0&amp;vpa=25&amp;vtp=1&amp;vaab=1"/>
          <p:cNvSpPr/>
          <p:nvPr/>
        </p:nvSpPr>
        <p:spPr>
          <a:xfrm>
            <a:off x="7796753" y="21805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70_2#2e2cf8a8b.choices?vaa=1&amp;vcp=1&amp;pid=40b57e5b0&amp;color=0,0,0&amp;vtp=1&amp;vaab=1&amp;bbb=1"/>
          <p:cNvSpPr/>
          <p:nvPr/>
        </p:nvSpPr>
        <p:spPr>
          <a:xfrm>
            <a:off x="539496" y="2821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.hide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B.leave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.walk</a:t>
            </a:r>
            <a:endParaRPr lang="en-US" altLang="zh-CN" sz="2800" dirty="0"/>
          </a:p>
        </p:txBody>
      </p:sp>
      <p:sp>
        <p:nvSpPr>
          <p:cNvPr id="5" name="QC_6_BD.72_1#6f759d5e7?vaa=1&amp;vcp=1&amp;pid=40b57e5b0&amp;color=0,0,0&amp;vtp=1&amp;vaab=1&amp;bbb=1&amp;hb=1"/>
          <p:cNvSpPr/>
          <p:nvPr/>
        </p:nvSpPr>
        <p:spPr>
          <a:xfrm>
            <a:off x="539496" y="345087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（2024·福建·中考题）You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traffic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riding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bike.(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73_1#6f759d5e7.bracket?vaa=1&amp;vcp=1&amp;pid=40b57e5b0&amp;color=0,0,0&amp;vpa=26&amp;vtp=1&amp;vaab=1"/>
          <p:cNvSpPr/>
          <p:nvPr/>
        </p:nvSpPr>
        <p:spPr>
          <a:xfrm>
            <a:off x="2878678" y="408524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72_2#6f759d5e7.choices?vaa=1&amp;vcp=1&amp;pid=40b57e5b0&amp;color=0,0,0&amp;vtp=1&amp;vaab=1&amp;bbb=1"/>
          <p:cNvSpPr/>
          <p:nvPr/>
        </p:nvSpPr>
        <p:spPr>
          <a:xfrm>
            <a:off x="539496" y="472005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.make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B.explain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.follow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4_1#8bd1740fe?sp=1&amp;vaa=1&amp;vcp=1&amp;pid=40b57e5b0&amp;color=0,0,0&amp;mp=1&amp;vtp=1&amp;vaab=1&amp;bt=1&amp;bbb=1&amp;hb=1"/>
          <p:cNvSpPr/>
          <p:nvPr/>
        </p:nvSpPr>
        <p:spPr>
          <a:xfrm>
            <a:off x="539496" y="122234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（2024·福建·中考题）—Xiao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prize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Wonderful!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performance.(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8bd1740fe.bracket?vaa=1&amp;vcp=1&amp;pid=40b57e5b0&amp;color=0,0,0&amp;mp=1&amp;vpa=27&amp;vtp=1&amp;vaab=1"/>
          <p:cNvSpPr/>
          <p:nvPr/>
        </p:nvSpPr>
        <p:spPr>
          <a:xfrm>
            <a:off x="8754142" y="250440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74_2#8bd1740fe.choices?vaa=1&amp;vcp=1&amp;pid=40b57e5b0&amp;color=0,0,0&amp;vtp=1&amp;vaab=1&amp;bbb=1"/>
          <p:cNvSpPr/>
          <p:nvPr/>
        </p:nvSpPr>
        <p:spPr>
          <a:xfrm>
            <a:off x="539496" y="31382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A.looking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forward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.paying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attention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.getting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5" name="QC_6_BD.76_1#b42406a76?vaa=1&amp;vcp=1&amp;pid=40b57e5b0&amp;color=0,0,0&amp;vtp=1&amp;vaab=1&amp;bbb=1&amp;hb=1"/>
          <p:cNvSpPr/>
          <p:nvPr/>
        </p:nvSpPr>
        <p:spPr>
          <a:xfrm>
            <a:off x="539496" y="37677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（2024·甘肃白银市·中考题改编）My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grandpa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decided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smoking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77_1#b42406a76.bracket?vaa=1&amp;vcp=1&amp;pid=40b57e5b0&amp;color=0,0,0&amp;vpa=28&amp;vtp=1&amp;vaab=1"/>
          <p:cNvSpPr/>
          <p:nvPr/>
        </p:nvSpPr>
        <p:spPr>
          <a:xfrm>
            <a:off x="4359815" y="44021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76_2#b42406a76.choices?vaa=1&amp;vcp=1&amp;pid=40b57e5b0&amp;color=0,0,0&amp;vtp=1&amp;vaab=1&amp;bbb=1"/>
          <p:cNvSpPr/>
          <p:nvPr/>
        </p:nvSpPr>
        <p:spPr>
          <a:xfrm>
            <a:off x="539496" y="50369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.give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8_1#1eecac572?vaa=1&amp;vcp=1&amp;pid=40b57e5b0&amp;color=0,0,0&amp;mp=1&amp;vtp=1&amp;vaab=1&amp;bt=1&amp;bbb=1&amp;hb=1"/>
          <p:cNvSpPr/>
          <p:nvPr/>
        </p:nvSpPr>
        <p:spPr>
          <a:xfrm>
            <a:off x="539496" y="122005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（2024·甘肃临夏·中考题改编）It’s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necessary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1eecac572.bracket?vaa=1&amp;vcp=1&amp;pid=40b57e5b0&amp;color=0,0,0&amp;mp=1&amp;vpa=29&amp;vtp=1&amp;vaab=1"/>
          <p:cNvSpPr/>
          <p:nvPr/>
        </p:nvSpPr>
        <p:spPr>
          <a:xfrm>
            <a:off x="8917528" y="185442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78_2#1eecac572.choices?vaa=1&amp;vcp=1&amp;pid=40b57e5b0&amp;color=0,0,0&amp;vtp=1&amp;vaab=1&amp;bbb=1"/>
          <p:cNvSpPr/>
          <p:nvPr/>
        </p:nvSpPr>
        <p:spPr>
          <a:xfrm>
            <a:off x="539496" y="24871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.spend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B.value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.waste</a:t>
            </a:r>
            <a:endParaRPr lang="en-US" altLang="zh-CN" sz="2800" dirty="0"/>
          </a:p>
        </p:txBody>
      </p:sp>
      <p:sp>
        <p:nvSpPr>
          <p:cNvPr id="5" name="QC_6_BD.80_1#9e2e7bb0d?sp=1&amp;vaa=1&amp;vcp=1&amp;pid=40b57e5b0&amp;color=0,0,0&amp;vtp=1&amp;vaab=1&amp;bbb=1&amp;hb=1"/>
          <p:cNvSpPr/>
          <p:nvPr/>
        </p:nvSpPr>
        <p:spPr>
          <a:xfrm>
            <a:off x="539496" y="311661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（2024·吉林长春·中考题改编）—Mum,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TV?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course.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close.(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81_1#9e2e7bb0d.bracket?vaa=1&amp;vcp=1&amp;pid=40b57e5b0&amp;color=0,0,0&amp;vpa=30&amp;vtp=1&amp;vaab=1"/>
          <p:cNvSpPr/>
          <p:nvPr/>
        </p:nvSpPr>
        <p:spPr>
          <a:xfrm>
            <a:off x="6594952" y="439867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80_2#9e2e7bb0d.choices?vaa=1&amp;vcp=1&amp;pid=40b57e5b0&amp;color=0,0,0&amp;vtp=1&amp;vaab=1&amp;bbb=1"/>
          <p:cNvSpPr/>
          <p:nvPr/>
        </p:nvSpPr>
        <p:spPr>
          <a:xfrm>
            <a:off x="539496" y="503920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2_1#8e58062b3?vaa=1&amp;vcp=1&amp;pid=40b57e5b0&amp;color=0,0,0&amp;vtp=1&amp;vaab=1&amp;bt=1&amp;bbb=1&amp;hb=1"/>
          <p:cNvSpPr/>
          <p:nvPr/>
        </p:nvSpPr>
        <p:spPr>
          <a:xfrm>
            <a:off x="539496" y="122005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（2024·吉林·中考题）Tina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bedroom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herself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parents’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8e58062b3.bracket?vaa=1&amp;vcp=1&amp;pid=40b57e5b0&amp;color=0,0,0&amp;vpa=31&amp;vtp=1&amp;vaab=1"/>
          <p:cNvSpPr/>
          <p:nvPr/>
        </p:nvSpPr>
        <p:spPr>
          <a:xfrm>
            <a:off x="6247289" y="185442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82_2#8e58062b3.choices?vaa=1&amp;vcp=1&amp;pid=40b57e5b0&amp;color=0,0,0&amp;vtp=1&amp;vaab=1&amp;bbb=1"/>
          <p:cNvSpPr/>
          <p:nvPr/>
        </p:nvSpPr>
        <p:spPr>
          <a:xfrm>
            <a:off x="539496" y="24871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5" name="QC_6_BD.84_1#be64b20d8?sp=1&amp;vaa=1&amp;vcp=1&amp;pid=40b57e5b0&amp;color=0,0,0&amp;vtp=1&amp;vaab=1&amp;bbb=1&amp;hb=1"/>
          <p:cNvSpPr/>
          <p:nvPr/>
        </p:nvSpPr>
        <p:spPr>
          <a:xfrm>
            <a:off x="539496" y="311661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（2024·内蒙古呼和浩特·中考题改编）—Must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6:00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tomorrow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morning?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meeting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8:00.(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85_1#be64b20d8.bracket?vaa=1&amp;vcp=1&amp;pid=40b57e5b0&amp;color=0,0,0&amp;vpa=32&amp;vtp=1&amp;vaab=1"/>
          <p:cNvSpPr/>
          <p:nvPr/>
        </p:nvSpPr>
        <p:spPr>
          <a:xfrm>
            <a:off x="9176289" y="439867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84_2#be64b20d8.choices?vaa=1&amp;vcp=1&amp;pid=40b57e5b0&amp;color=0,0,0&amp;vtp=1&amp;vaab=1&amp;bbb=1"/>
          <p:cNvSpPr/>
          <p:nvPr/>
        </p:nvSpPr>
        <p:spPr>
          <a:xfrm>
            <a:off x="539496" y="503920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.mustn’t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B.needn’t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.can’t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430d5374.fixed?vcp=1&amp;pid=c14f5768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第30讲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动词的种类</a:t>
            </a:r>
            <a:endParaRPr lang="en-US" altLang="zh-CN" sz="4000" dirty="0"/>
          </a:p>
        </p:txBody>
      </p:sp>
      <p:sp>
        <p:nvSpPr>
          <p:cNvPr id="3" name="C_4_BD#6430d5374.fixed?vcp=1&amp;pid=c14f5768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6_1#6ebd9f711?vaa=1&amp;vcp=1&amp;pid=40b57e5b0&amp;color=0,0,0&amp;mp=1&amp;vtp=1&amp;vaab=1&amp;bt=1&amp;bbb=1&amp;hb=1"/>
          <p:cNvSpPr/>
          <p:nvPr/>
        </p:nvSpPr>
        <p:spPr>
          <a:xfrm>
            <a:off x="539496" y="154390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（2024·吉林长春·中考题改编）Lili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apples.(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6ebd9f711.bracket?vaa=1&amp;vcp=1&amp;pid=40b57e5b0&amp;color=0,0,0&amp;mp=1&amp;vpa=33&amp;vtp=1&amp;vaab=1"/>
          <p:cNvSpPr/>
          <p:nvPr/>
        </p:nvSpPr>
        <p:spPr>
          <a:xfrm>
            <a:off x="5837777" y="217827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86_2#6ebd9f711.choices?vaa=1&amp;vcp=1&amp;pid=40b57e5b0&amp;color=0,0,0&amp;vtp=1&amp;vaab=1&amp;bbb=1"/>
          <p:cNvSpPr/>
          <p:nvPr/>
        </p:nvSpPr>
        <p:spPr>
          <a:xfrm>
            <a:off x="539496" y="28109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.mustn’t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B.can’t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.must</a:t>
            </a:r>
            <a:endParaRPr lang="en-US" altLang="zh-CN" sz="2800" dirty="0"/>
          </a:p>
        </p:txBody>
      </p:sp>
      <p:sp>
        <p:nvSpPr>
          <p:cNvPr id="5" name="QC_6_BD.88_1#bd9017198?sp=1&amp;vaa=1&amp;vcp=1&amp;pid=40b57e5b0&amp;color=0,0,0&amp;vtp=1&amp;vaab=1&amp;bbb=1"/>
          <p:cNvSpPr/>
          <p:nvPr/>
        </p:nvSpPr>
        <p:spPr>
          <a:xfrm>
            <a:off x="539496" y="344046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（2024·云南·中考题改编）—Whose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dictionary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Sarah’s.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89_1#bd9017198.bracket?vaa=1&amp;vcp=1&amp;pid=40b57e5b0&amp;color=0,0,0&amp;vpa=34&amp;vtp=1&amp;vaab=1"/>
          <p:cNvSpPr/>
          <p:nvPr/>
        </p:nvSpPr>
        <p:spPr>
          <a:xfrm>
            <a:off x="8932831" y="407482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88_2#bd9017198.choices?vaa=1&amp;vcp=1&amp;pid=40b57e5b0&amp;color=0,0,0&amp;vtp=1&amp;vaab=1&amp;bbb=1"/>
          <p:cNvSpPr/>
          <p:nvPr/>
        </p:nvSpPr>
        <p:spPr>
          <a:xfrm>
            <a:off x="539496" y="47096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.must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B.need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.mustn’t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0_1#95decb2a1?vaa=1&amp;vcp=1&amp;pid=40b57e5b0&amp;color=0,0,0&amp;mp=1&amp;vtp=1&amp;vaab=1&amp;bt=1&amp;bbb=1&amp;hb=1"/>
          <p:cNvSpPr/>
          <p:nvPr/>
        </p:nvSpPr>
        <p:spPr>
          <a:xfrm>
            <a:off x="539496" y="155025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（2024·天津·中考题改编）It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solve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choices.(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95decb2a1.bracket?vaa=1&amp;vcp=1&amp;pid=40b57e5b0&amp;color=0,0,0&amp;mp=1&amp;vpa=35&amp;vtp=1&amp;vaab=1"/>
          <p:cNvSpPr/>
          <p:nvPr/>
        </p:nvSpPr>
        <p:spPr>
          <a:xfrm>
            <a:off x="5945727" y="218462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90_2#95decb2a1.choices?vaa=1&amp;vcp=1&amp;pid=40b57e5b0&amp;color=0,0,0&amp;vtp=1&amp;vaab=1&amp;bbb=1"/>
          <p:cNvSpPr/>
          <p:nvPr/>
        </p:nvSpPr>
        <p:spPr>
          <a:xfrm>
            <a:off x="539496" y="28173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B.mustn’t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.should</a:t>
            </a:r>
            <a:endParaRPr lang="en-US" altLang="zh-CN" sz="2800" dirty="0"/>
          </a:p>
        </p:txBody>
      </p:sp>
      <p:sp>
        <p:nvSpPr>
          <p:cNvPr id="5" name="QC_6_BD.92_1#70deaab2b?vaa=1&amp;vcp=1&amp;pid=40b57e5b0&amp;color=0,0,0&amp;vtp=1&amp;vaab=1&amp;bbb=1&amp;hb=1"/>
          <p:cNvSpPr/>
          <p:nvPr/>
        </p:nvSpPr>
        <p:spPr>
          <a:xfrm>
            <a:off x="539496" y="344681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（2024·四川成都·中考题）Having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ice-cream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cool.(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93_1#70deaab2b.bracket?vaa=1&amp;vcp=1&amp;pid=40b57e5b0&amp;color=0,0,0&amp;vpa=36&amp;vtp=1&amp;vaab=1"/>
          <p:cNvSpPr/>
          <p:nvPr/>
        </p:nvSpPr>
        <p:spPr>
          <a:xfrm>
            <a:off x="3629565" y="408117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92_2#70deaab2b.choices?vaa=1&amp;vcp=1&amp;pid=40b57e5b0&amp;color=0,0,0&amp;vtp=1&amp;vaab=1&amp;bbb=1"/>
          <p:cNvSpPr/>
          <p:nvPr/>
        </p:nvSpPr>
        <p:spPr>
          <a:xfrm>
            <a:off x="539496" y="47159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.must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B.need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.can’t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4_1#89192277b?sp=1&amp;vaa=1&amp;vcp=1&amp;pid=40b57e5b0&amp;color=0,0,0&amp;vtp=1&amp;vaab=1&amp;bt=1&amp;bbb=1"/>
          <p:cNvSpPr/>
          <p:nvPr/>
        </p:nvSpPr>
        <p:spPr>
          <a:xfrm>
            <a:off x="539496" y="153349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（2024·四川凉山·中考题）—Ruby,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hot.(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89192277b.bracket?vaa=1&amp;vcp=1&amp;pid=40b57e5b0&amp;color=0,0,0&amp;vpa=37&amp;vtp=1&amp;vaab=1"/>
          <p:cNvSpPr/>
          <p:nvPr/>
        </p:nvSpPr>
        <p:spPr>
          <a:xfrm>
            <a:off x="10836244" y="21678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94_2#89192277b.choices?vaa=1&amp;vcp=1&amp;pid=40b57e5b0&amp;color=0,0,0&amp;vtp=1&amp;vaab=1&amp;bbb=1"/>
          <p:cNvSpPr/>
          <p:nvPr/>
        </p:nvSpPr>
        <p:spPr>
          <a:xfrm>
            <a:off x="539496" y="28087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.can’t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B.must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.might</a:t>
            </a:r>
            <a:endParaRPr lang="en-US" altLang="zh-CN" sz="2800" dirty="0"/>
          </a:p>
        </p:txBody>
      </p:sp>
      <p:sp>
        <p:nvSpPr>
          <p:cNvPr id="5" name="QC_6_BD.96_1#1aa531d44?sp=1&amp;vaa=1&amp;vcp=1&amp;pid=40b57e5b0&amp;color=0,0,0&amp;vtp=1&amp;vaab=1&amp;bbb=1"/>
          <p:cNvSpPr/>
          <p:nvPr/>
        </p:nvSpPr>
        <p:spPr>
          <a:xfrm>
            <a:off x="539496" y="343817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（2024·河北·中考题改编）—Look!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Alice?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97_1#1aa531d44.bracket?vaa=1&amp;vcp=1&amp;pid=40b57e5b0&amp;color=0,0,0&amp;vpa=38&amp;vtp=1&amp;vaab=1"/>
          <p:cNvSpPr/>
          <p:nvPr/>
        </p:nvSpPr>
        <p:spPr>
          <a:xfrm>
            <a:off x="10162255" y="407254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96_2#1aa531d44.choices?vaa=1&amp;vcp=1&amp;pid=40b57e5b0&amp;color=0,0,0&amp;vtp=1&amp;vaab=1&amp;bbb=1"/>
          <p:cNvSpPr/>
          <p:nvPr/>
        </p:nvSpPr>
        <p:spPr>
          <a:xfrm>
            <a:off x="539496" y="470735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.can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B.can’t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.mustn’t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8_1#cd87ef8b0?sp=1&amp;vaa=1&amp;vcp=1&amp;pid=40b57e5b0&amp;color=0,0,0&amp;mp=1&amp;vtp=1&amp;vaab=1&amp;bt=1&amp;bbb=1"/>
          <p:cNvSpPr/>
          <p:nvPr/>
        </p:nvSpPr>
        <p:spPr>
          <a:xfrm>
            <a:off x="539496" y="121370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（2024·北京·中考题改编）—Bill,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ruler?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course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cd87ef8b0.bracket?vaa=1&amp;vcp=1&amp;pid=40b57e5b0&amp;color=0,0,0&amp;mp=1&amp;vpa=39&amp;vtp=1&amp;vaab=1"/>
          <p:cNvSpPr/>
          <p:nvPr/>
        </p:nvSpPr>
        <p:spPr>
          <a:xfrm>
            <a:off x="6402928" y="184807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98_2#cd87ef8b0.choices?vaa=1&amp;vcp=1&amp;pid=40b57e5b0&amp;color=0,0,0&amp;vtp=1&amp;vaab=1&amp;bbb=1"/>
          <p:cNvSpPr/>
          <p:nvPr/>
        </p:nvSpPr>
        <p:spPr>
          <a:xfrm>
            <a:off x="539496" y="24807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.can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B.must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.should</a:t>
            </a:r>
            <a:endParaRPr lang="en-US" altLang="zh-CN" sz="2800" dirty="0"/>
          </a:p>
        </p:txBody>
      </p:sp>
      <p:sp>
        <p:nvSpPr>
          <p:cNvPr id="5" name="QC_6_BD.100_1#76a4e288c?sp=1&amp;vaa=1&amp;vcp=1&amp;pid=40b57e5b0&amp;color=0,0,0&amp;vtp=1&amp;vaab=1&amp;bbb=1&amp;hb=1"/>
          <p:cNvSpPr/>
          <p:nvPr/>
        </p:nvSpPr>
        <p:spPr>
          <a:xfrm>
            <a:off x="539496" y="311026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（2024·四川乐山·中考题）—People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helmets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（头盔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e-bikes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traffic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rules.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punished.(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01_1#76a4e288c.bracket?vaa=1&amp;vcp=1&amp;pid=40b57e5b0&amp;color=0,0,0&amp;vpa=40&amp;vtp=1&amp;vaab=1"/>
          <p:cNvSpPr/>
          <p:nvPr/>
        </p:nvSpPr>
        <p:spPr>
          <a:xfrm>
            <a:off x="5913278" y="439232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100_2#76a4e288c.choices?vaa=1&amp;vcp=1&amp;pid=40b57e5b0&amp;color=0,0,0&amp;vtp=1&amp;vaab=1&amp;bbb=1"/>
          <p:cNvSpPr/>
          <p:nvPr/>
        </p:nvSpPr>
        <p:spPr>
          <a:xfrm>
            <a:off x="539496" y="503285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.must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B.can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.may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02_1#3e55c0565?sp=1&amp;vaa=1&amp;vcp=1&amp;pid=40b57e5b0&amp;color=0,0,0&amp;mp=1&amp;vtp=1&amp;vaab=1&amp;bt=1&amp;bbb=1&amp;hb=1"/>
          <p:cNvSpPr/>
          <p:nvPr/>
        </p:nvSpPr>
        <p:spPr>
          <a:xfrm>
            <a:off x="539496" y="89214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（2024·四川泸州·中考题）—Rebecca,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decided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Saturday?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3e55c0565.bracket?vaa=1&amp;vcp=1&amp;pid=40b57e5b0&amp;color=0,0,0&amp;mp=1&amp;vpa=41&amp;vtp=1&amp;vaab=1"/>
          <p:cNvSpPr/>
          <p:nvPr/>
        </p:nvSpPr>
        <p:spPr>
          <a:xfrm>
            <a:off x="9915494" y="217420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02_2#3e55c0565.choices?vaa=1&amp;vcp=1&amp;pid=40b57e5b0&amp;color=0,0,0&amp;vtp=1&amp;vaab=1&amp;bbb=1"/>
          <p:cNvSpPr/>
          <p:nvPr/>
        </p:nvSpPr>
        <p:spPr>
          <a:xfrm>
            <a:off x="539496" y="28080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.may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B.must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.should</a:t>
            </a:r>
            <a:endParaRPr lang="en-US" altLang="zh-CN" sz="2800" dirty="0"/>
          </a:p>
        </p:txBody>
      </p:sp>
      <p:sp>
        <p:nvSpPr>
          <p:cNvPr id="5" name="QC_6_BD.104_1#7f867ffdc?sp=1&amp;vaa=1&amp;vcp=1&amp;pid=40b57e5b0&amp;color=0,0,0&amp;vtp=1&amp;vaab=1&amp;bbb=1&amp;hb=1"/>
          <p:cNvSpPr/>
          <p:nvPr/>
        </p:nvSpPr>
        <p:spPr>
          <a:xfrm>
            <a:off x="539496" y="343754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（2024·黑龙江牡丹江·中考题）—When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report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Jianhong?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weeks.(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05_1#7f867ffdc.bracket?vaa=1&amp;vcp=1&amp;pid=40b57e5b0&amp;color=0,0,0&amp;vpa=42&amp;vtp=1&amp;vaab=1"/>
          <p:cNvSpPr/>
          <p:nvPr/>
        </p:nvSpPr>
        <p:spPr>
          <a:xfrm>
            <a:off x="8695278" y="47196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04_2#7f867ffdc.choices?vaa=1&amp;vcp=1&amp;pid=40b57e5b0&amp;color=0,0,0&amp;vtp=1&amp;vaab=1&amp;bbb=1"/>
          <p:cNvSpPr/>
          <p:nvPr/>
        </p:nvSpPr>
        <p:spPr>
          <a:xfrm>
            <a:off x="539496" y="536013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.must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B.could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.can’t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06_1#9698cc77a?sp=1&amp;vaa=1&amp;vcp=1&amp;pid=40b57e5b0&amp;color=0,0,0&amp;mp=1&amp;vtp=1&amp;vaab=1&amp;bt=1&amp;bbb=1&amp;hb=1"/>
          <p:cNvSpPr/>
          <p:nvPr/>
        </p:nvSpPr>
        <p:spPr>
          <a:xfrm>
            <a:off x="539496" y="89214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（2023·四川自贡·中考题）—Would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chicken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delicious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unhealthy.(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9698cc77a.bracket?vaa=1&amp;vcp=1&amp;pid=40b57e5b0&amp;color=0,0,0&amp;mp=1&amp;vpa=43&amp;vtp=1&amp;vaab=1"/>
          <p:cNvSpPr/>
          <p:nvPr/>
        </p:nvSpPr>
        <p:spPr>
          <a:xfrm>
            <a:off x="10218389" y="217420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06_2#9698cc77a.choices?vaa=1&amp;vcp=1&amp;pid=40b57e5b0&amp;color=0,0,0&amp;vtp=1&amp;vaab=1&amp;bbb=1"/>
          <p:cNvSpPr/>
          <p:nvPr/>
        </p:nvSpPr>
        <p:spPr>
          <a:xfrm>
            <a:off x="539496" y="28080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.sounds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B.feels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.tastes</a:t>
            </a:r>
            <a:endParaRPr lang="en-US" altLang="zh-CN" sz="2800" dirty="0"/>
          </a:p>
        </p:txBody>
      </p:sp>
      <p:sp>
        <p:nvSpPr>
          <p:cNvPr id="5" name="QC_6_BD.108_1#399d1b034?sp=1&amp;vaa=1&amp;vcp=1&amp;pid=40b57e5b0&amp;color=0,0,0&amp;vtp=1&amp;vaab=1&amp;bbb=1&amp;hb=1"/>
          <p:cNvSpPr/>
          <p:nvPr/>
        </p:nvSpPr>
        <p:spPr>
          <a:xfrm>
            <a:off x="539496" y="343754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（2023·四川自贡·中考题）—Could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Sorry,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rules.(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09_1#399d1b034.bracket?vaa=1&amp;vcp=1&amp;pid=40b57e5b0&amp;color=0,0,0&amp;vpa=44&amp;vtp=1&amp;vaab=1"/>
          <p:cNvSpPr/>
          <p:nvPr/>
        </p:nvSpPr>
        <p:spPr>
          <a:xfrm>
            <a:off x="8050688" y="47196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08_2#399d1b034.choices?vaa=1&amp;vcp=1&amp;pid=40b57e5b0&amp;color=0,0,0&amp;vtp=1&amp;vaab=1&amp;bbb=1"/>
          <p:cNvSpPr/>
          <p:nvPr/>
        </p:nvSpPr>
        <p:spPr>
          <a:xfrm>
            <a:off x="539496" y="536013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.borrow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B.lend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.keep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eedcafe9a?vcp=1&amp;pid=6430d5374&amp;color=0,0,0&amp;vtp=1&amp;vaab=1&amp;bt=1&amp;bbb=1&amp;hb=1"/>
          <p:cNvSpPr/>
          <p:nvPr/>
        </p:nvSpPr>
        <p:spPr>
          <a:xfrm>
            <a:off x="539496" y="282546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动词可以分为四大种类：行为动词（也叫实义动词）、助动词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、情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态动词和连系动词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94be6837?sp=1&amp;vcp=1&amp;pid=6430d537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一、行为动词</a:t>
            </a:r>
            <a:endParaRPr lang="en-US" altLang="zh-CN" sz="3200" dirty="0"/>
          </a:p>
        </p:txBody>
      </p:sp>
      <p:sp>
        <p:nvSpPr>
          <p:cNvPr id="3" name="P_6_BD#960d3eb1e?vcp=1&amp;pid=294be6837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在英语中绝大多数的动词都是行为动词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。行为动词能独立作句子的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谓语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。复习行为动词时，要注意三种情况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：一是它们是及物动词还是不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及物动词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；二是它们是延续性动词还是非延续性动词；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三是一些动词、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动词短语的特殊用法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60d3eb1e?sp=1&amp;vcp=1&amp;pid=294be6837&amp;color=0,0,0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1.及物动词（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.）与不及物动词（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所谓及物动词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，就是其后必须跟宾语才能表达完整意思的动词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是及物动词，不能说：Yesterday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bought.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bought后要跟一个宾语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book）才讲得通。而不及物动词之后不跟宾语，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它的意思也完整。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cried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yesterday.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60d3eb1e?vcp=1&amp;pid=294be6837&amp;color=0,0,0&amp;mp=1&amp;vtp=1&amp;vaab=1&amp;bt=1&amp;bbb=1&amp;hb=1"/>
          <p:cNvSpPr/>
          <p:nvPr/>
        </p:nvSpPr>
        <p:spPr>
          <a:xfrm>
            <a:off x="539496" y="119986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若不及物动词后要跟宾语，则动词后需加介词，构成动词短语方可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跟宾语。例如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carefully.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请注意，有很多动词既可作及物动词，又可作不及物动词，但意思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上存在差异。例如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field?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vegetables.（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73*261"/>
  <p:tag name="TABLE_ENDDRAG_RECT" val="42*91*873*261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3455</Words>
  <Application>Microsoft Office PowerPoint</Application>
  <PresentationFormat>宽屏</PresentationFormat>
  <Paragraphs>458</Paragraphs>
  <Slides>55</Slides>
  <Notes>55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63" baseType="lpstr">
      <vt:lpstr>Arial (正文)</vt:lpstr>
      <vt:lpstr>华文隶书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9</cp:revision>
  <dcterms:created xsi:type="dcterms:W3CDTF">2024-11-29T11:39:00Z</dcterms:created>
  <dcterms:modified xsi:type="dcterms:W3CDTF">2025-07-25T08:01:50Z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00AA980085B44708942C65E9716FC0BB_12</vt:lpwstr>
  </property>
  <property fmtid="{D5CDD505-2E9C-101B-9397-08002B2CF9AE}" pid="3" name="KSOProductBuildVer">
    <vt:lpwstr>2052-12.1.0.18912</vt:lpwstr>
  </property>
</Properties>
</file>