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305" r:id="rId9"/>
    <p:sldId id="307" r:id="rId10"/>
    <p:sldId id="308" r:id="rId11"/>
    <p:sldId id="320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21" r:id="rId22"/>
    <p:sldId id="322" r:id="rId23"/>
    <p:sldId id="318" r:id="rId24"/>
    <p:sldId id="319" r:id="rId25"/>
    <p:sldId id="323" r:id="rId26"/>
    <p:sldId id="324" r:id="rId27"/>
    <p:sldId id="284" r:id="rId28"/>
    <p:sldId id="283" r:id="rId29"/>
    <p:sldId id="260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284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8.xml"/><Relationship Id="rId10" Type="http://schemas.openxmlformats.org/officeDocument/2006/relationships/image" Target="../media/image8.jpeg"/><Relationship Id="rId1" Type="http://schemas.openxmlformats.org/officeDocument/2006/relationships/tags" Target="../tags/tag18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4.xml"/><Relationship Id="rId1" Type="http://schemas.openxmlformats.org/officeDocument/2006/relationships/tags" Target="../tags/tag18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9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9.xml"/><Relationship Id="rId1" Type="http://schemas.openxmlformats.org/officeDocument/2006/relationships/tags" Target="../tags/tag19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5.xml"/><Relationship Id="rId1" Type="http://schemas.openxmlformats.org/officeDocument/2006/relationships/tags" Target="../tags/tag20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1.xml"/><Relationship Id="rId1" Type="http://schemas.openxmlformats.org/officeDocument/2006/relationships/tags" Target="../tags/tag20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7.xml"/><Relationship Id="rId1" Type="http://schemas.openxmlformats.org/officeDocument/2006/relationships/tags" Target="../tags/tag21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3.xml"/><Relationship Id="rId10" Type="http://schemas.openxmlformats.org/officeDocument/2006/relationships/image" Target="../media/image12.jpeg"/><Relationship Id="rId1" Type="http://schemas.openxmlformats.org/officeDocument/2006/relationships/tags" Target="../tags/tag21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29.xml"/><Relationship Id="rId1" Type="http://schemas.openxmlformats.org/officeDocument/2006/relationships/tags" Target="../tags/tag22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1.xml"/><Relationship Id="rId1" Type="http://schemas.openxmlformats.org/officeDocument/2006/relationships/tags" Target="../tags/tag23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7.xml"/><Relationship Id="rId1" Type="http://schemas.openxmlformats.org/officeDocument/2006/relationships/tags" Target="../tags/tag24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3.xml"/><Relationship Id="rId1" Type="http://schemas.openxmlformats.org/officeDocument/2006/relationships/tags" Target="../tags/tag24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9.xml"/><Relationship Id="rId1" Type="http://schemas.openxmlformats.org/officeDocument/2006/relationships/tags" Target="../tags/tag25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65.xml"/><Relationship Id="rId1" Type="http://schemas.openxmlformats.org/officeDocument/2006/relationships/tags" Target="../tags/tag26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tags" Target="../tags/tag26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58.xml"/><Relationship Id="rId7" Type="http://schemas.openxmlformats.org/officeDocument/2006/relationships/image" Target="../media/image6.jpeg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image" Target="file:///E:\400px_tools/pic_temp/1_pic_quater_left_down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0.xml"/><Relationship Id="rId10" Type="http://schemas.openxmlformats.org/officeDocument/2006/relationships/image" Target="../media/image7.jpeg"/><Relationship Id="rId1" Type="http://schemas.openxmlformats.org/officeDocument/2006/relationships/tags" Target="../tags/tag16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76.xml"/><Relationship Id="rId1" Type="http://schemas.openxmlformats.org/officeDocument/2006/relationships/tags" Target="../tags/tag17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2.xml"/><Relationship Id="rId1" Type="http://schemas.openxmlformats.org/officeDocument/2006/relationships/tags" Target="../tags/tag1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508115" y="2331085"/>
            <a:ext cx="5382260" cy="239585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掌握婴幼儿常见传染病的预防与护理措施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任务五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幼儿急疹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565" y="1058545"/>
            <a:ext cx="10634345" cy="144018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由人类疱疹病毒6、7型感染引起。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主要传播途径为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飞沫传播。</a:t>
            </a:r>
            <a:endParaRPr sz="2400"/>
          </a:p>
        </p:txBody>
      </p:sp>
      <p:pic>
        <p:nvPicPr>
          <p:cNvPr id="2" name="图片 1" descr="模块二项目三任务五图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83370" y="4066540"/>
            <a:ext cx="2614930" cy="1795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2495" y="2642235"/>
            <a:ext cx="7956550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>
                <a:sym typeface="+mn-ea"/>
              </a:rPr>
              <a:t>高热3～5天后，体温突然下降，热退疹出。皮疹为红色细小密集的斑丘疹，压之褪色，很少融合成片。皮疹以面颈部及躯干多见，四肢较少，持续1～2天皮疹消退，疹退后不留任何痕迹，无脱屑和色素沉着。</a:t>
            </a:r>
            <a:endParaRPr lang="zh-CN" altLang="en-US" sz="2400"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幼儿急疹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914400"/>
            <a:ext cx="10728960" cy="58172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（1）避免接触患儿，减少感染的机会。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（2）培养婴幼儿良好的生活习惯，增加抵抗力和免疫力。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（3）保持室内空气流通，温湿度适宜。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（4）及时添加辅食，保证婴幼儿摄入足够的营养，增强机体抵抗力。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（1）多休息，多喝水，饮食应易消化、富含维生素、热量和适量蛋白质。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（2）保持室内空气新鲜、流通，增加开窗通风的次数。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四、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手足口病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20090" y="938530"/>
            <a:ext cx="8808085" cy="542671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主要由肠道病毒引起，以粪—口传播为主，或经接触疱疹液污染的物品传播。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起病急，大多有发热，可伴有咳嗽、咽痛、流涕及食欲缺乏等症状。口腔内可见散在的疱疹或溃疡，多位于舌、硬腭和颊黏膜处，引起口腔疼痛，导致患儿拒食、流涎。手、足和臀部出现斑丘疹和疱疹，很快发展为水疱。疱疹周围有红晕，疱内液体较少，结痂后多不留瘢痕。</a:t>
            </a:r>
            <a:endParaRPr sz="2400"/>
          </a:p>
        </p:txBody>
      </p:sp>
      <p:grpSp>
        <p:nvGrpSpPr>
          <p:cNvPr id="6" name="组合 5"/>
          <p:cNvGrpSpPr/>
          <p:nvPr/>
        </p:nvGrpSpPr>
        <p:grpSpPr>
          <a:xfrm>
            <a:off x="9993630" y="1487805"/>
            <a:ext cx="1660525" cy="4789170"/>
            <a:chOff x="15232" y="2039"/>
            <a:chExt cx="2615" cy="7542"/>
          </a:xfrm>
        </p:grpSpPr>
        <p:pic>
          <p:nvPicPr>
            <p:cNvPr id="2" name="图片 1" descr="模块二项目三任务五图5－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32" y="2039"/>
              <a:ext cx="2615" cy="1940"/>
            </a:xfrm>
            <a:prstGeom prst="rect">
              <a:avLst/>
            </a:prstGeom>
          </p:spPr>
        </p:pic>
        <p:pic>
          <p:nvPicPr>
            <p:cNvPr id="4" name="图片 3" descr="模块二项目三任务五图5－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232" y="4915"/>
              <a:ext cx="2610" cy="1900"/>
            </a:xfrm>
            <a:prstGeom prst="rect">
              <a:avLst/>
            </a:prstGeom>
          </p:spPr>
        </p:pic>
        <p:pic>
          <p:nvPicPr>
            <p:cNvPr id="5" name="图片 4" descr="模块二项目三任务五图5－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233" y="7761"/>
              <a:ext cx="2615" cy="1821"/>
            </a:xfrm>
            <a:prstGeom prst="rect">
              <a:avLst/>
            </a:prstGeom>
          </p:spPr>
        </p:pic>
      </p:grpSp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手足口病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914400"/>
            <a:ext cx="10728960" cy="572960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（1）流行期间避免去公共场所，做好个人、家庭、托育机构的卫生工作。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（2）培养婴幼儿良好的卫生习惯，饭前便后要洗手。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（3）及时添加辅食，保证婴幼儿摄入足够的营养，增强机体抵抗力。</a:t>
            </a: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（1）及时隔离患儿，限制外出。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（2）保持室内空气新鲜，定期开窗通风</a:t>
            </a:r>
            <a:r>
              <a:rPr lang="zh-CN" altLang="en-US" sz="2400"/>
              <a:t>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lang="zh-CN" sz="2400"/>
              <a:t>（</a:t>
            </a:r>
            <a:r>
              <a:rPr lang="en-US" altLang="zh-CN" sz="2400"/>
              <a:t>3</a:t>
            </a:r>
            <a:r>
              <a:rPr lang="zh-CN" sz="2400"/>
              <a:t>）</a:t>
            </a:r>
            <a:r>
              <a:rPr sz="2400"/>
              <a:t>患儿用过的物品如玩具、餐具等应彻底消毒。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</a:t>
            </a:r>
            <a:r>
              <a:rPr lang="en-US" sz="2400"/>
              <a:t>4</a:t>
            </a:r>
            <a:r>
              <a:rPr sz="2400"/>
              <a:t>）为患儿提供高蛋白、高维生素，营养丰富易消化的流质、半流质饮食，少量多餐。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五、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流行性感冒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565" y="1212850"/>
            <a:ext cx="11277600" cy="481457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流感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病毒引起。流感患者为主要传染源，动物也可能传播流感。传播途径以飞沫传播为主。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起病急，以全身症状如发热、烦躁不安、头痛、乏力为主，伴鼻塞、流涕、咳嗽等呼吸道症状，部分可出现腹泻、腹痛、呕吐等消化道症状。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五、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流行性感冒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914400"/>
            <a:ext cx="10728960" cy="572960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（1）流感流行期间尽量避免去人群集中的公共场所，外出应佩戴口罩。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（2）注意保暖，避免受凉。加强营养，注意锻炼身体，提高抵抗疾病的能力。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（3）流感季节可用食醋熏蒸进行室内空气消毒。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（1）保持室内空气新鲜，注意房间通风，室内温湿度适宜，减少空气对呼吸道黏膜的刺激。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（2）衣被厚薄适宜，防止出汗和受凉而使症状加重或反复。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（3）保证营养和水分的摄入，多吃富含维生素的食物。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六、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流行性腮腺炎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720725" y="1101090"/>
            <a:ext cx="10751185" cy="51638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由腮腺炎病毒引起，主要经飞沫传播。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起病急，有发热、头痛、咽痛、食欲不佳等症状，严重者恶心、呕吐、全身疼痛等。1～2天后，腮腺显著肿大，腮腺肿胀多见于两侧，通常一侧先肿大，2～4天后又累及对侧，也有两侧同时肿大或始终限于一侧者。肿大的腮腺以耳垂为中心，向四周蔓延，面部因腮腺肿大而变形，肿胀部位皮肤发亮但不发红，表面灼热，触之有痛感。流行性腮腺炎容易并发脑膜脑炎（最常见）、睾丸炎（男孩最最常见）、胰腺炎等。</a:t>
            </a:r>
            <a:endParaRPr sz="2400"/>
          </a:p>
        </p:txBody>
      </p:sp>
      <p:pic>
        <p:nvPicPr>
          <p:cNvPr id="2" name="图片 1" descr="模块二项目三任务五图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5265" y="1101090"/>
            <a:ext cx="2284095" cy="15093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六、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流行性腮腺炎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149350" y="1159510"/>
            <a:ext cx="10322560" cy="513080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（1）流行期间避免去人群集中的场所，托育机构加强空气消毒。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（2）易感儿可接种腮腺炎减毒活疫苗。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（1）注意休息，直到腮腺肿大完全消失为止。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（2）保持口腔清洁，常用温盐水漱口，防止发生感染。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（3）给予易消化的流质或关流质饮食，并要注意营养的补充。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七、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流行性乙型脑炎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565" y="1080770"/>
            <a:ext cx="10803890" cy="493903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由乙脑病毒引起，人和动物皆可成为本病的传染源，其中猪为最主要的传染源，其次是马、牛、羊、鸡、鸭等。蚊虫叮咬是主要的传播途径。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起病急，发热，体温可达39℃～40℃，伴头痛、呕吐等症状。其后伴有嗜睡、昏迷、惊厥或呼吸衰竭等。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七、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流行性乙型脑炎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1097280"/>
            <a:ext cx="10728960" cy="526796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（1）消灭蚊虫滋生地，抓好防蚊灭蚊工作，切断传播途径。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（2）定期做乙脑疫苗接种，一般在流行季节1～2个月进行。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（3）在流行季节加强对家畜的管理，尤其是幼猪，如有条件可在流行季节前进行疫苗接种。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（1）早期发现患儿，及时隔离至体温恢复正常。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（2）注意休息，室内安静，光线柔和，避免噪声，有防蚊装置或设备，避免蚊虫叮咬。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733675" y="1075690"/>
            <a:ext cx="9109710" cy="5234305"/>
          </a:xfrm>
        </p:spPr>
        <p:txBody>
          <a:bodyPr>
            <a:noAutofit/>
          </a:bodyPr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1.了解婴幼儿各种常见传染病的发病原因和特点；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婴幼儿常见传染病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预防措施和护理要点。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1.能运用传染病预防保健知识对幼儿及家属进行健康教育；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2.能对婴幼儿常见传染病进行预防和简单的护理。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关心、呵护传染病患儿，具有关爱自身健康、关爱他人的道德情操。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八、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流行性脑脊髓膜炎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565" y="1602105"/>
            <a:ext cx="10516235" cy="365315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由脑膜炎球菌引起，主要经飞沫传播。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初期表现为咽痛、流涕等上呼吸道感染症状，后迅速高热、寒战、体温上升，幼儿常有惊厥、哭闹、拒食等，皮肤黏膜出现瘀点或瘀斑。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八、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流行性脑脊髓膜炎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1084580"/>
            <a:ext cx="10728960" cy="528066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（1）流行季节避免去人群集中的公共场所，减少感染的机会。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（2）6个月～15岁的易感儿可接种流脑菌苗。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（1）早期发现患儿，及时隔离至体温正常、症状消失。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（2）患儿注意休息和保暖。给予营养丰富、易消化的流质或半流质饮食，鼓励患儿多饮水。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九、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传染性肝炎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565" y="1201420"/>
            <a:ext cx="10516235" cy="51638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由多种肝炎病毒引起，目前已明确的有甲、乙、丙、丁、戊共5种肝炎病毒。甲型肝炎和戊型肝炎主要经粪－口途径传播；乙型、丙型和丁型肝炎主要经血液、母婴及性接触传播。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乏力、食欲减退、恶心、上腹部不适、肝区疼痛为主要表现，部分可出现巩膜、皮肤黄染。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九、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传染性肝炎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1026160"/>
            <a:ext cx="10728960" cy="561784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（1）预防甲型肝炎和戊型肝炎的重点是切断粪—口传播途径，预防乙型、丙型和丁型肝炎的重点是防止通过血液和体液传播。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（2）注意搞好环境卫生，粪便无害化处理，保护水源，注意饮食卫生。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（3）培养婴幼儿良好的卫生习惯，饭前便后要洗手，外出归来要洗手。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（4）及时添加辅食，保证婴幼儿摄入足够的营养，增强机体抵抗力。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（5）接种甲型和乙型肝炎疫苗。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（1）卧床休息，避免劳累。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（2）合理营养，保证热量、维生素的供给。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今天午餐期间，托大班的张老师发现3岁的芳芳不肯进食，说嘴巴疼，经检查，发现芳芳口腔黏膜出现疱疹和溃疡，手、足和臀部也有疱疹和水疱。芳芳昨天下午开始不舒服，发热、咽痛。经医生诊断，芳芳得了手足口病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356735"/>
            <a:ext cx="876744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问题：手足口病是如何传播的？张老师应对芳芳采取哪些护理措施？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5640" y="1421130"/>
            <a:ext cx="9436735" cy="23869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华华连续两天请假了，华华妈妈打电话给托儿所的黄老师，说孩子前天开始有点发热，咳嗽、流鼻涕，以为感冒了，在家吃了两天感冒药，今天早上发现孩子耳朵后面长了一些小疹子，现在颈部、面部也出疹了。黄老师的初步考虑：麻疹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033270" y="4279900"/>
            <a:ext cx="88760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问题：请黄老师给华华妈妈讲解麻疹的发病过程及皮疹特点。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9103995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了解婴幼儿常见的传染病有哪些、有何症状、如何传播、如何进行预防和护理。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45515" y="1384300"/>
            <a:ext cx="6311265" cy="5073650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一、水痘的预防与护理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二、麻疹的预防与护理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三、幼儿急疹的预防与护理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四、手足口病的预防与护理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五、流行性感冒的预防与护理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六、流行性腮腺炎的预防与护理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七、流行性乙型脑炎的预防与护理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八、流行性脑脊髓膜炎的预防与护理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九、传染性肝炎的预防与护理</a:t>
            </a:r>
            <a:endParaRPr lang="zh-CN" altLang="en-US" sz="2400" b="1" spc="2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水痘的预防与护理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20090" y="1026795"/>
            <a:ext cx="10516235" cy="154178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由水痘带状疱疹病毒引起，经飞沫传播和直接接触传播。</a:t>
            </a:r>
            <a:endParaRPr lang="zh-CN" altLang="en-US" sz="2400" spc="1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模块二项目三任务五图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3160" y="4114800"/>
            <a:ext cx="3103880" cy="2250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37565" y="2680970"/>
            <a:ext cx="7422515" cy="3734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altLang="zh-CN"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1.</a:t>
            </a:r>
            <a:r>
              <a:rPr lang="en-US" sz="2400" spc="50" dirty="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前驱症状：发热、不适、食欲缺乏等，持续1～2天。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2. 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出疹：发热第</a:t>
            </a:r>
            <a:r>
              <a:rPr lang="en-US" altLang="zh-CN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天可出疹。出疹顺序：头</a:t>
            </a:r>
            <a:r>
              <a:rPr lang="en-US" altLang="zh-CN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面</a:t>
            </a:r>
            <a:r>
              <a:rPr lang="en-US" altLang="zh-CN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躯干</a:t>
            </a:r>
            <a:r>
              <a:rPr lang="en-US" altLang="zh-CN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四肢，呈向心性分布。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3. </a:t>
            </a:r>
            <a:r>
              <a:rPr lang="zh-CN" altLang="en-US" sz="2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结痂：出疹后</a:t>
            </a:r>
            <a:r>
              <a:rPr lang="en-US" altLang="zh-CN" sz="2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2~3</a:t>
            </a:r>
            <a:r>
              <a:rPr lang="zh-CN" altLang="en-US" sz="24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天。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结痂后多不留瘢痕。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水痘的预防与护理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70585" y="914400"/>
            <a:ext cx="10728960" cy="572960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（1）水痘流行期间，避免到人员密集的场所，注意做好个人防护。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（2）保持室内空气新鲜、流通，增加开窗通风的次数。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（3）培养婴幼儿良好的生活习惯。多晒太阳，讲究个人卫生。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（4）及时添加辅食，保证婴幼儿摄入足够的营养，增强机体抵抗力。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/>
              <a:t>（1）做好患儿隔离和各类物品的消毒工作，避免婴幼儿之间交叉感染。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（2）让患儿多休息、多喝水，吃营养丰富的流质或半流质饮食。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（3）室温适宜，勤换衣物，穿着柔软、宽松的衣服。忌用肥皂，以免刺激。</a:t>
            </a:r>
            <a:endParaRPr sz="2400"/>
          </a:p>
          <a:p>
            <a:pPr indent="0" algn="l" fontAlgn="auto">
              <a:lnSpc>
                <a:spcPct val="150000"/>
              </a:lnSpc>
            </a:pPr>
            <a:r>
              <a:rPr sz="2400"/>
              <a:t>（4）剪短患儿指甲，婴幼儿可戴手套，以免抓伤皮肤和减少继发感染。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麻疹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720090" y="914400"/>
            <a:ext cx="11353165" cy="571309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（一）病因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由麻疹病毒引起，经飞沫传播传播。麻疹患者是唯一的传染源。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（二）症状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前驱症状：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发热、咳嗽、流鼻涕、流眼泪、畏光等，持续3～4天。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2. 出疹。出疹顺序：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耳后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头部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脸面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颈部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胸、腹、背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→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四肢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皮疹特点：以斑丘疹为主，开始颜色鲜红，压之褪色，大小不等，疹间皮肤正常。高峰时皮疹聚集融合成片，色泽转暗红色。退疹后有色素沉着及细小脱屑。多数患儿出疹前1～2天，在口腔两侧的颊黏膜上出现直径0.5～1.0mm大小的灰白色小点，周围有红晕（出疹后1～2天逐渐消失），这些灰白色小点称为麻疹黏膜斑（柯氏斑），是早期诊断麻疹的重要依据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模块二项目三任务五图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1405" y="1051560"/>
            <a:ext cx="2101850" cy="161163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麻疹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94715" y="1047115"/>
            <a:ext cx="10402570" cy="531812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800" dirty="0">
                <a:sym typeface="Arial" panose="020B0604020202020204" pitchFamily="34" charset="0"/>
              </a:rPr>
              <a:t>（三）预防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（1）接种麻疹减毒活疫苗。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（2）避免接触麻疹患儿，接触过麻疹的易感儿应隔离观察3~4周。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（3）保持室内空气新鲜、流通，增加开窗通风的次数。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（4）培养婴幼儿良好的生活习惯，讲究个人卫生，适当体力锻炼。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（5）及时添加辅食，保证婴幼儿摄入足够的营养，增强机体抵抗力。</a:t>
            </a:r>
            <a:endParaRPr lang="zh-CN" altLang="en-US" sz="2400" spc="15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608330" y="172085"/>
            <a:ext cx="9063990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二、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麻疹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001395" y="1129030"/>
            <a:ext cx="10666095" cy="484314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800" dirty="0">
                <a:sym typeface="Arial" panose="020B0604020202020204" pitchFamily="34" charset="0"/>
              </a:rPr>
              <a:t>（四）护理</a:t>
            </a:r>
            <a:endParaRPr lang="zh-CN" altLang="en-US" sz="2800" dirty="0"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sz="2400"/>
              <a:t>（1）患儿应单独隔离，卧床休息。保持室内空气新鲜，避免对流风。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（2）衣被清洁、合适，忌捂汗，出汗后及时擦干并更换衣物。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（3）处理高热时需兼顾透疹，禁用冷敷及酒精擦浴。</a:t>
            </a:r>
            <a:endParaRPr sz="2400"/>
          </a:p>
          <a:p>
            <a:pPr indent="0" algn="l" fontAlgn="auto">
              <a:lnSpc>
                <a:spcPct val="200000"/>
              </a:lnSpc>
            </a:pPr>
            <a:r>
              <a:rPr sz="2400"/>
              <a:t>（4）为患儿提供清淡、易消化、营养丰富的流质、半流质饮食，少量多餐，鼓励患儿多喝水。</a:t>
            </a:r>
            <a:endParaRPr sz="2400"/>
          </a:p>
        </p:txBody>
      </p:sp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5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2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2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3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3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4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4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5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5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5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312_1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19*q_h_a*312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6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74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7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83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84.xml><?xml version="1.0" encoding="utf-8"?>
<p:tagLst xmlns:p="http://schemas.openxmlformats.org/presentationml/2006/main">
  <p:tag name="COMMONDATA" val="eyJoZGlkIjoiZjBiYzA0OWRiZGQyNjQ3Y2UyZWRhZmVhMTRjYWQxMWUifQ=="/>
  <p:tag name="KSO_WPP_MARK_KEY" val="edc4ae16-9a38-4313-bf6e-428e8fa34f27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3931</Words>
  <Application>WPS 演示</Application>
  <PresentationFormat>宽屏</PresentationFormat>
  <Paragraphs>217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掌握婴幼儿常见传染病的预防与护理措施</vt:lpstr>
      <vt:lpstr>一、教学目标 知识目标： 1.了解婴幼儿各种常见传染病的发病原因和特点； 2.掌握婴幼儿常见传染病预防措施和护理要点。 能力目标：	 1.能运用传染病预防保健知识对幼儿及家属进行健康教育； 2.能对托育机构常见传染病进行预防和简单的护理。 素质目标：	 关心、呵护传染病患儿，具有关爱自身健康、关爱他人的情操。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李燕</cp:lastModifiedBy>
  <cp:revision>47</cp:revision>
  <dcterms:created xsi:type="dcterms:W3CDTF">2023-05-23T12:01:00Z</dcterms:created>
  <dcterms:modified xsi:type="dcterms:W3CDTF">2023-05-28T14:19:01Z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2052-11.1.0.14309</vt:lpwstr>
  </property>
</Properties>
</file>