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5"/>
  </p:notes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75" r:id="rId15"/>
    <p:sldId id="277" r:id="rId16"/>
    <p:sldId id="279" r:id="rId17"/>
    <p:sldId id="280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6" r:id="rId31"/>
    <p:sldId id="298" r:id="rId32"/>
    <p:sldId id="300" r:id="rId33"/>
    <p:sldId id="302" r:id="rId34"/>
    <p:sldId id="303" r:id="rId35"/>
    <p:sldId id="304" r:id="rId36"/>
    <p:sldId id="414" r:id="rId37"/>
    <p:sldId id="308" r:id="rId38"/>
    <p:sldId id="310" r:id="rId39"/>
    <p:sldId id="311" r:id="rId40"/>
    <p:sldId id="312" r:id="rId41"/>
    <p:sldId id="313" r:id="rId42"/>
    <p:sldId id="314" r:id="rId43"/>
    <p:sldId id="315" r:id="rId44"/>
    <p:sldId id="316" r:id="rId45"/>
    <p:sldId id="318" r:id="rId46"/>
    <p:sldId id="319" r:id="rId47"/>
    <p:sldId id="320" r:id="rId48"/>
    <p:sldId id="321" r:id="rId49"/>
    <p:sldId id="322" r:id="rId50"/>
    <p:sldId id="323" r:id="rId51"/>
    <p:sldId id="325" r:id="rId52"/>
    <p:sldId id="326" r:id="rId53"/>
    <p:sldId id="327" r:id="rId54"/>
    <p:sldId id="328" r:id="rId55"/>
    <p:sldId id="329" r:id="rId56"/>
    <p:sldId id="330" r:id="rId57"/>
    <p:sldId id="332" r:id="rId58"/>
    <p:sldId id="415" r:id="rId59"/>
    <p:sldId id="334" r:id="rId60"/>
    <p:sldId id="336" r:id="rId61"/>
    <p:sldId id="337" r:id="rId62"/>
    <p:sldId id="338" r:id="rId63"/>
    <p:sldId id="340" r:id="rId64"/>
    <p:sldId id="341" r:id="rId65"/>
    <p:sldId id="343" r:id="rId66"/>
    <p:sldId id="344" r:id="rId67"/>
    <p:sldId id="345" r:id="rId68"/>
    <p:sldId id="346" r:id="rId69"/>
    <p:sldId id="347" r:id="rId70"/>
    <p:sldId id="348" r:id="rId71"/>
    <p:sldId id="349" r:id="rId72"/>
    <p:sldId id="350" r:id="rId73"/>
    <p:sldId id="351" r:id="rId74"/>
    <p:sldId id="352" r:id="rId75"/>
    <p:sldId id="353" r:id="rId76"/>
    <p:sldId id="355" r:id="rId77"/>
    <p:sldId id="356" r:id="rId78"/>
    <p:sldId id="357" r:id="rId79"/>
    <p:sldId id="358" r:id="rId80"/>
    <p:sldId id="360" r:id="rId81"/>
    <p:sldId id="361" r:id="rId82"/>
    <p:sldId id="362" r:id="rId83"/>
    <p:sldId id="363" r:id="rId84"/>
    <p:sldId id="364" r:id="rId85"/>
    <p:sldId id="365" r:id="rId86"/>
    <p:sldId id="366" r:id="rId87"/>
    <p:sldId id="367" r:id="rId88"/>
    <p:sldId id="368" r:id="rId89"/>
    <p:sldId id="370" r:id="rId90"/>
    <p:sldId id="371" r:id="rId91"/>
    <p:sldId id="372" r:id="rId92"/>
    <p:sldId id="373" r:id="rId93"/>
    <p:sldId id="374" r:id="rId94"/>
    <p:sldId id="376" r:id="rId95"/>
    <p:sldId id="377" r:id="rId96"/>
    <p:sldId id="378" r:id="rId97"/>
    <p:sldId id="379" r:id="rId98"/>
    <p:sldId id="380" r:id="rId99"/>
    <p:sldId id="381" r:id="rId100"/>
    <p:sldId id="382" r:id="rId101"/>
    <p:sldId id="383" r:id="rId102"/>
    <p:sldId id="384" r:id="rId103"/>
    <p:sldId id="385" r:id="rId104"/>
    <p:sldId id="387" r:id="rId105"/>
    <p:sldId id="388" r:id="rId106"/>
    <p:sldId id="389" r:id="rId107"/>
    <p:sldId id="391" r:id="rId108"/>
    <p:sldId id="393" r:id="rId109"/>
    <p:sldId id="394" r:id="rId110"/>
    <p:sldId id="395" r:id="rId111"/>
    <p:sldId id="396" r:id="rId112"/>
    <p:sldId id="397" r:id="rId113"/>
    <p:sldId id="399" r:id="rId114"/>
    <p:sldId id="400" r:id="rId115"/>
    <p:sldId id="401" r:id="rId116"/>
    <p:sldId id="402" r:id="rId117"/>
    <p:sldId id="403" r:id="rId118"/>
    <p:sldId id="405" r:id="rId119"/>
    <p:sldId id="406" r:id="rId120"/>
    <p:sldId id="408" r:id="rId121"/>
    <p:sldId id="409" r:id="rId122"/>
    <p:sldId id="410" r:id="rId123"/>
    <p:sldId id="411" r:id="rId12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8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946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4f38e380009f4e7d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58FF7EB-8017-6DB9-A770-5B7AE7830D4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729833-48C2-46D9-A156-BB45934DC8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1B6FB97-809F-4191-B583-6DC4080346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efb8f3c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befb8f3c7&amp;color=RGB(64,64,64)">
            <a:hlinkClick r:id="rId3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54bbf395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54bbf395f&amp;color=RGB(64,64,64)">
            <a:hlinkClick r:id="rId5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02a8f637?sp=1&amp;vcp=1&amp;pid=54bbf395f&amp;color=238,61,73&amp;vtp=1&amp;vaab=1&amp;bt=1&amp;bbb=1"/>
          <p:cNvSpPr/>
          <p:nvPr/>
        </p:nvSpPr>
        <p:spPr>
          <a:xfrm>
            <a:off x="539496" y="3829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七年级上册</a:t>
            </a:r>
            <a:endParaRPr lang="en-US" altLang="zh-CN" sz="3200" dirty="0"/>
          </a:p>
        </p:txBody>
      </p:sp>
      <p:sp>
        <p:nvSpPr>
          <p:cNvPr id="3" name="P_5#e69872f56?sp=1&amp;vcp=1&amp;pid=602a8f637&amp;color=0,0,0&amp;vtp=1&amp;vaab=1&amp;bbb=1"/>
          <p:cNvSpPr/>
          <p:nvPr/>
        </p:nvSpPr>
        <p:spPr>
          <a:xfrm>
            <a:off x="539496" y="11043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1.《观沧海》——（东汉）曹操</a:t>
            </a:r>
            <a:endParaRPr lang="en-US" altLang="zh-CN" sz="2800" dirty="0"/>
          </a:p>
        </p:txBody>
      </p:sp>
      <p:graphicFrame>
        <p:nvGraphicFramePr>
          <p:cNvPr id="15" name="P_5_BD#e69872f56?colgroup=14,15&amp;vcp=1&amp;pid=602a8f63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474070"/>
              </p:ext>
            </p:extLst>
          </p:nvPr>
        </p:nvGraphicFramePr>
        <p:xfrm>
          <a:off x="539496" y="1790491"/>
          <a:ext cx="11091672" cy="4510660"/>
        </p:xfrm>
        <a:graphic>
          <a:graphicData uri="http://schemas.openxmlformats.org/drawingml/2006/table">
            <a:tbl>
              <a:tblPr/>
              <a:tblGrid>
                <a:gridCol w="5431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11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东临碣石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以观沧海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水何澹澹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山岛竦峙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树木丛生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百草丰茂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秋风萧瑟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洪波涌起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日月之行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若出其中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星汉灿烂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若出其里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幸甚至哉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歌以咏志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碣石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在今河北昌黎西北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东汉建安十二年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（207）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征乌桓时曾路经这里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澹澹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水波荡漾的样子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竦峙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耸立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星汉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银河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7&amp;si=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这是一首反映北宋西北边境军旅生活的词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词中描绘了荒凉的秋景，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显示出边地生活的艰苦和军事态势的严峻，表现了词人决心守边御敌的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英雄气概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，同时也反映了守边战士的思乡之情。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8&amp;si=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“塞下秋来风景异，衡阳雁去无留意。”托物寄兴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，以南归大雁的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径去不留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，反衬出边地的荒凉。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“浊酒一杯家万里，燕然未勒归无计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。”一方面表现戍边将士归心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似箭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，另一方面表现将士们边患未平、功业未成的慨叹。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9&amp;si=1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4305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2.《江城子·密州出猎》——（宋）苏轼</a:t>
            </a:r>
            <a:endParaRPr lang="en-US" altLang="zh-CN" sz="2800" dirty="0"/>
          </a:p>
        </p:txBody>
      </p:sp>
      <p:graphicFrame>
        <p:nvGraphicFramePr>
          <p:cNvPr id="130" name="P_5_BD#116c37dc6?colgroup=8,20&amp;vcp=1&amp;pid=1be5cbd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082914"/>
              </p:ext>
            </p:extLst>
          </p:nvPr>
        </p:nvGraphicFramePr>
        <p:xfrm>
          <a:off x="539496" y="1112184"/>
          <a:ext cx="11258004" cy="5120640"/>
        </p:xfrm>
        <a:graphic>
          <a:graphicData uri="http://schemas.openxmlformats.org/drawingml/2006/table">
            <a:tbl>
              <a:tblPr/>
              <a:tblGrid>
                <a:gridCol w="3842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3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566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老夫聊发少年狂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左牵黄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右擎苍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锦帽貂裘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千骑卷平冈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为报倾城随太守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亲射虎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看孙郎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酒酣胸胆尚开张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鬓微霜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又何妨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持节云中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遣冯唐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会挽雕弓如满月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西北望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射天狼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姑且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指黄犬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指苍鹰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指孙权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据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三国志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吴主传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孙权曾经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亲乘马射虎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这里是作者自喻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鬓微霜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鬓角稍白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持节云中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何日遣冯唐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朝廷什么时候派遣冯唐到云中来赦免魏尚呢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这里作者以魏尚自许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终将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雕弓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饰以彩绘的弓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0&amp;si=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这首词上阕写打猎时的壮阔场景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，下阕写词人的感想和愿望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了词人为国效命的决心和爱国之情，并委婉地表达出期盼重新得到朝廷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重用的愿望。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“会挽雕弓如满月，西北望，射天狼。”此处用典，“天狼”喻指侵扰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西北边境的西夏军队。作者以形象的描画，表达了自己渴望一展抱负、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杀敌报国、建功立业的雄心壮志。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2&amp;si=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在人物描写上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，既有正面描写，又有侧面烘托渲染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，把词中主人公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的威武英姿和豪情满怀生动地刻画出来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。叙事上点面结合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，把纷繁的场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面叙写得层次分明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，有力地突出了主题。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3&amp;si=1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4496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3.《破阵子·为陈同甫赋壮词以寄之》——（宋）辛弃疾</a:t>
            </a:r>
            <a:endParaRPr lang="en-US" altLang="zh-CN" sz="2800" dirty="0"/>
          </a:p>
        </p:txBody>
      </p:sp>
      <p:graphicFrame>
        <p:nvGraphicFramePr>
          <p:cNvPr id="134" name="P_5_BD#116c37dc6?colgroup=6,22&amp;vcp=1&amp;pid=1be5cbd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686856"/>
              </p:ext>
            </p:extLst>
          </p:nvPr>
        </p:nvGraphicFramePr>
        <p:xfrm>
          <a:off x="539496" y="1131234"/>
          <a:ext cx="11091672" cy="5151120"/>
        </p:xfrm>
        <a:graphic>
          <a:graphicData uri="http://schemas.openxmlformats.org/drawingml/2006/table">
            <a:tbl>
              <a:tblPr/>
              <a:tblGrid>
                <a:gridCol w="2642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9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036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265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醉里挑灯看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剑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梦回吹角连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八百里分麾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下炙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五十弦翻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塞外声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沙场秋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点兵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马作的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卢飞快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弓如霹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雳弦惊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了却君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王天下事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赢得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生前身后名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怜白发生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连营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连在一起的众多军营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八百里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指牛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这里泛指酒食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麾下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军旗下面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指部下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炙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烤熟的肉食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五十弦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原指瑟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这里泛指乐器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翻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演奏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塞外声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指悲壮粗犷的军乐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的卢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额部有白色斑点的马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三国志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蜀书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先主传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注引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世语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刘备在荆州遇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险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他所骑的的卢马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一踊三丈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助他脱险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霹雳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响雷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震雷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这里喻指射箭时弓弦的响声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天下事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这里指收复北方失地的国家大事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4&amp;si=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本词追忆了词人当年在起义军中火热的战斗生活，抒发了渴望杀敌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报国的雄心壮志，也表现了壮志未酬、报国无门的悲愤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了却君王天下事，赢得生前身后名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这是作战的目的，也是词人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的理想。现实无奈，只能在梦中“了却”驱金复国这一夙愿，词中充满意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气昂扬的欣慰之情。但梦境毕竟代替不了现实。词末一声浩叹凝聚着作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者的万千感慨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可怜白发生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由梦境返回现实，情绪一落千丈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6&amp;si=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11226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4.《满江红》（小住京华）——秋瑾</a:t>
            </a:r>
            <a:endParaRPr lang="en-US" altLang="zh-CN" sz="2800" dirty="0"/>
          </a:p>
        </p:txBody>
      </p:sp>
      <p:graphicFrame>
        <p:nvGraphicFramePr>
          <p:cNvPr id="3" name="P_5_BD#116c37dc6?colgroup=14,15&amp;vcp=1&amp;pid=1be5cbd2a&amp;color=0,0,0&amp;vtp=1&amp;vaab=1&amp;bt=1&amp;bbb=1&amp;hb=1">
            <a:extLst>
              <a:ext uri="{FF2B5EF4-FFF2-40B4-BE49-F238E27FC236}">
                <a16:creationId xmlns:a16="http://schemas.microsoft.com/office/drawing/2014/main" id="{DF861C98-89A4-2414-CD8D-D352AF7ADA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631564"/>
              </p:ext>
            </p:extLst>
          </p:nvPr>
        </p:nvGraphicFramePr>
        <p:xfrm>
          <a:off x="539496" y="1804225"/>
          <a:ext cx="11132136" cy="3917824"/>
        </p:xfrm>
        <a:graphic>
          <a:graphicData uri="http://schemas.openxmlformats.org/drawingml/2006/table">
            <a:tbl>
              <a:tblPr/>
              <a:tblGrid>
                <a:gridCol w="54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小住京华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早又是中秋佳节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为篱下黄花开遍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秋容如拭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四面歌残终破楚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八年风味徒思浙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苦将侬强派作蛾眉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殊未屑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秋容如拭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秋天的景色仿佛擦拭过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一般明净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思念浙江故乡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蛾眉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指女子细长而略弯的眉毛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这里借指女子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8&amp;si=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" name="P_5_BD#116c37dc6?colgroup=14,15&amp;vcp=1&amp;pid=1be5cbd2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960541"/>
              </p:ext>
            </p:extLst>
          </p:nvPr>
        </p:nvGraphicFramePr>
        <p:xfrm>
          <a:off x="539496" y="1660461"/>
          <a:ext cx="11132136" cy="3917824"/>
        </p:xfrm>
        <a:graphic>
          <a:graphicData uri="http://schemas.openxmlformats.org/drawingml/2006/table">
            <a:tbl>
              <a:tblPr/>
              <a:tblGrid>
                <a:gridCol w="54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身不得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男儿列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心却比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男儿烈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算平生肝胆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因人常热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俗子胸襟谁识我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英雄末路当磨折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莽红尘何处觅知音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青衫湿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范围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莽红尘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莽莽人世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青衫湿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指因悲叹无知音而落泪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语出白居易诗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琵琶行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江州司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马青衫湿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116c37dc6?colgroup=14,15&amp;vcp=1&amp;pid=1be5cbd2a&amp;color=0,0,0&amp;vtp=1&amp;vaab=1&amp;bt=1&amp;bbb=1">
            <a:extLst>
              <a:ext uri="{FF2B5EF4-FFF2-40B4-BE49-F238E27FC236}">
                <a16:creationId xmlns:a16="http://schemas.microsoft.com/office/drawing/2014/main" id="{D0939812-D5C1-5FC2-A646-E71E841FC30F}"/>
              </a:ext>
            </a:extLst>
          </p:cNvPr>
          <p:cNvSpPr txBox="1"/>
          <p:nvPr/>
        </p:nvSpPr>
        <p:spPr>
          <a:xfrm>
            <a:off x="10913023" y="95205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9&amp;si=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这首词是言志之作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，表达了作者匡国济世的凌云志向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。通过层层表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，曲折地反映了革命者参加革命前的复杂矛盾的心情，真切感人。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这是一首写景抒情诗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。诗人勾画了大海吞吐日月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、包蕴万千的壮丽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，表现了诗人博大的胸襟，抒发了其统一天下、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建功立业的抱负。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“日月之行，若出其中；星汉灿烂，若出其里”，运用丰富而奇特的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想象，创造出宏伟的意境，表现诗人博大的胸襟。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0&amp;si=1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“为篱下黄花开遍，秋容如拭”化用陶渊明“采菊东篱下”和李清照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比黄花瘦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”的诗（词）句来写秋色，院落篱下，菊花盛开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，成为节日的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点缀和提示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。北国的秋天，明净如洗，“秋容如拭”。这里用一个“拭”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写秋色澄明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，十分传神。然而，美好的节日、明丽的秋景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，却不能抹去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国难心愁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，乐景反增悲哀。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1&amp;si=1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497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5.《十五从军征》——《乐府诗集》</a:t>
            </a:r>
            <a:endParaRPr lang="en-US" altLang="zh-CN" sz="2800" dirty="0"/>
          </a:p>
        </p:txBody>
      </p:sp>
      <p:graphicFrame>
        <p:nvGraphicFramePr>
          <p:cNvPr id="142" name="P_5_BD#116c37dc6?colgroup=18,10&amp;vcp=1&amp;pid=1be5cbd2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645115"/>
              </p:ext>
            </p:extLst>
          </p:nvPr>
        </p:nvGraphicFramePr>
        <p:xfrm>
          <a:off x="557784" y="1178859"/>
          <a:ext cx="11091672" cy="5078096"/>
        </p:xfrm>
        <a:graphic>
          <a:graphicData uri="http://schemas.openxmlformats.org/drawingml/2006/table">
            <a:tbl>
              <a:tblPr/>
              <a:tblGrid>
                <a:gridCol w="6061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0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85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十五从军征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八十始得归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道逢乡里人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家中有阿谁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遥看是君家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松柏冢累累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兔从狗窦入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雉从梁上飞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中庭生旅谷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井上生旅葵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舂谷持作饭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采葵持作羹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羹饭一时熟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不知饴阿谁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出门东向看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泪落沾我衣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坟墓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累累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众多的样子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狗窦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给狗出入的墙洞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野生的谷子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植物未经播种而生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野生的葵菜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2&amp;si=1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此诗描绘了一位在外征战的老兵返乡途中和到家之后的种种场景，描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绘了一个家破人亡的老兵形象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控诉了汉代兵役制给人民带来的深重苦难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出门东向看，泪落沾我衣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主人公走出年久失修的破门，向东望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去，也许还抱着希望，也许看到了久别的亲人，也许什么也没有看到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这一细节将举目无亲、孤身一人的老兵形象刻画得栩栩如生，将其悲痛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欲绝的茫然之情抒发得淋漓尽致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4&amp;si=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36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6.《白雪歌送武判官归京》——（唐）岑参</a:t>
            </a:r>
            <a:endParaRPr lang="en-US" altLang="zh-CN" sz="2800" dirty="0"/>
          </a:p>
        </p:txBody>
      </p:sp>
      <p:graphicFrame>
        <p:nvGraphicFramePr>
          <p:cNvPr id="145" name="P_5_BD#116c37dc6?colgroup=16,13&amp;vcp=1&amp;pid=1be5cbd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859680"/>
              </p:ext>
            </p:extLst>
          </p:nvPr>
        </p:nvGraphicFramePr>
        <p:xfrm>
          <a:off x="539496" y="1041835"/>
          <a:ext cx="11340000" cy="5180902"/>
        </p:xfrm>
        <a:graphic>
          <a:graphicData uri="http://schemas.openxmlformats.org/drawingml/2006/table">
            <a:tbl>
              <a:tblPr/>
              <a:tblGrid>
                <a:gridCol w="65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455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516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北风卷地白草折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胡天八月即飞雪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忽如一夜春风来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千树万树梨花开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散入珠帘湿罗幕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狐裘不暖锦衾薄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将军角弓不得控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都护铁衣冷难着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瀚海阑干百丈冰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愁云惨淡万里凝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中军置酒饮归客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胡琴琵琶与羌笛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纷纷暮雪下辕门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风掣红旗冻不翻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轮台东门送君去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去时雪满天山路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山回路转不见君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雪上空留马行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一种牧草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干熟时变为白色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胡天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胡天地域的天空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泛指胡人居住的地方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弓弦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唐朝镇守边疆的长官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瀚海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阑干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纵横交错的样子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5&amp;si=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全诗着力描写了边地特有的奇异风光，表现了诗人因与朋友分别而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产生的无限惆怅之情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6&amp;si=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“忽如一夜春风来，千树万树梨花开。”以梨花喻雪，新颖独特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出了雪之大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，而且以春喻冬，把冬景写出春意，情调乐观而昂扬。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“山回路转不见君，雪上空留马行处。”“山回路转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”写友人已去而诗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人仍伫立远望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，一直望到“山回路转”处人马不见为止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；“雪上空留马行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”是说所见唯有马蹄的痕迹而已，其中最传神的是一个“空”字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，诗人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的依依惜别和无限惆怅的心情俱在其中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7&amp;si=1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11226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7.《南乡子·登京口北固亭有怀》——（宋）辛弃疾</a:t>
            </a:r>
            <a:endParaRPr lang="en-US" altLang="zh-CN" sz="2800" dirty="0"/>
          </a:p>
        </p:txBody>
      </p:sp>
      <p:graphicFrame>
        <p:nvGraphicFramePr>
          <p:cNvPr id="148" name="P_5_BD#116c37dc6?colgroup=14,14&amp;vcp=1&amp;pid=1be5cbd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657284"/>
              </p:ext>
            </p:extLst>
          </p:nvPr>
        </p:nvGraphicFramePr>
        <p:xfrm>
          <a:off x="539496" y="1804225"/>
          <a:ext cx="11082528" cy="3917824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何处望神州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满眼风光北固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千古兴亡多少事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悠悠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长江滚滚流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年少万兜鍪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坐断东南战未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天下英雄谁敌手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当如孙仲谋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年少万兜鍪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指孙权年轻时就统率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千军万马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兜鍪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古代作战时兵士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所戴的头盔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这里指代士兵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占据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指曹操与刘备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孙仲谋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8&amp;si=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这首词时空纵横开阖，气势宏大。融典故入词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毫无斧凿痕迹，寄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情委婉深沉，与典故合二为一，达到很高的艺术境界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千古兴亡多少事?悠悠。不尽长江滚滚流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问语纵观千古成败，意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味深长，回味无穷。然而，往事悠悠，英雄往矣，只有这无尽的江水依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旧滚滚向东流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0&amp;si=1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373425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8.《过零丁洋》——（宋）文天祥</a:t>
            </a:r>
            <a:endParaRPr lang="en-US" altLang="zh-CN" sz="2800" dirty="0"/>
          </a:p>
        </p:txBody>
      </p:sp>
      <p:graphicFrame>
        <p:nvGraphicFramePr>
          <p:cNvPr id="151" name="P_5_BD#116c37dc6?colgroup=7,21&amp;vcp=1&amp;pid=1be5cbd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24342"/>
              </p:ext>
            </p:extLst>
          </p:nvPr>
        </p:nvGraphicFramePr>
        <p:xfrm>
          <a:off x="539496" y="976421"/>
          <a:ext cx="11082528" cy="5214748"/>
        </p:xfrm>
        <a:graphic>
          <a:graphicData uri="http://schemas.openxmlformats.org/drawingml/2006/table">
            <a:tbl>
              <a:tblPr/>
              <a:tblGrid>
                <a:gridCol w="3008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7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71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辛苦遭逢起一经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干戈寥落四周星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山河破碎风飘絮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身世浮沉雨打萍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惶恐滩头说惶恐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零丁洋里叹零丁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人生自古谁无死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留取丹心照汗青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遭逢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指遇到朝廷选拔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起一经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指因精通某一经籍而通过科举考试得官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文天祥在宋理宗宝祐四年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（1256）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中进士第一名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四周星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四周年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孤苦无依的样子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汗青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古代在竹简上写字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先以火炙烤竹片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以防虫蛀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因竹片水分蒸发如汗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所以称之为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汗青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这里指史册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1&amp;si=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这首诗通过追忆自己抗元的经历，表达了诗人的忧国之痛和以死明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志的决心。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“人生自古谁无死？留取丹心照汗青。”表明自己誓死不屈、以身殉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国的决心，和对自己为国尽忠、为民效命必将留名青史的自信，激励无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数仁人志士为正义事业无畏牺牲。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&amp;hb=1"/>
          <p:cNvSpPr/>
          <p:nvPr/>
        </p:nvSpPr>
        <p:spPr>
          <a:xfrm>
            <a:off x="539496" y="21085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实景和虚景结合，借景抒情，将眼前的景色和自己的雄心壮志融合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在一起，意境开阔，气势雄浑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3&amp;si=1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颔联将国家命运和个人命运紧密相连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。用“风飘絮”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来比喻山河破碎，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“雨打萍”来比喻身世浮沉，表达了诗人对国势危亡的担忧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、对自己坎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坷命运的悲叹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。颈联巧借“惶恐滩”和“零丁洋”两个地名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，写出了形势的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险恶和境况的危苦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4&amp;si=1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"/>
          <p:cNvSpPr/>
          <p:nvPr/>
        </p:nvSpPr>
        <p:spPr>
          <a:xfrm>
            <a:off x="539496" y="1128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9.《山坡羊·潼关怀古》——（元）张养浩</a:t>
            </a:r>
            <a:endParaRPr lang="en-US" altLang="zh-CN" sz="2800" dirty="0"/>
          </a:p>
        </p:txBody>
      </p:sp>
      <p:graphicFrame>
        <p:nvGraphicFramePr>
          <p:cNvPr id="155" name="P_5_BD#116c37dc6?colgroup=11,18&amp;vcp=1&amp;pid=1be5cbd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46381"/>
              </p:ext>
            </p:extLst>
          </p:nvPr>
        </p:nvGraphicFramePr>
        <p:xfrm>
          <a:off x="539496" y="1810575"/>
          <a:ext cx="11304000" cy="3905124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峰峦如聚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波涛如怒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山河表里潼关路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望西都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意踌躇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伤心秦汉经行处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宫阙万间都做了土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百姓苦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百姓苦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山河表里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外有黄河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内有华山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是为表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形容潼关一带地势险要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踌躇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迟疑不决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这里形容心潮起伏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秦汉经行处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途中所见的秦汉宫殿遗址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秦朝都城咸阳和西汉都城长安都在潼关西面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5&amp;si=1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这首曲借凭吊潼关古迹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，触发了诗人的怀古忧思之情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，表现了在漫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长的封建社会中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，无论怎样改朝换代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，人民依旧过着痛苦的生活的历史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，表达了作者对民间疾苦的关心和同情。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6&amp;si=1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16c37dc6?sp=1&amp;vcp=1&amp;pid=1be5cbd2a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“峰峦如聚，波涛如怒，山河表里潼关路”中，“聚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”字写出潼关在重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重山峦的包围之中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，“怒”字形容黄河之水的奔腾澎湃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，从视觉和听觉两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个方面写出潼关的险要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，生动的比喻突出了山河的雄伟壮丽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，为全曲奠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定了悲壮沉郁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、雄浑豪放的感情基调。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"/>
          <p:cNvSpPr/>
          <p:nvPr/>
        </p:nvSpPr>
        <p:spPr>
          <a:xfrm>
            <a:off x="539496" y="7253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2.《闻王昌龄左迁龙标遥有此寄》——（唐）李白</a:t>
            </a:r>
            <a:endParaRPr lang="en-US" altLang="zh-CN" sz="2800" dirty="0"/>
          </a:p>
        </p:txBody>
      </p:sp>
      <p:graphicFrame>
        <p:nvGraphicFramePr>
          <p:cNvPr id="19" name="P_5_BD#e69872f56?colgroup=10,19&amp;vcp=1&amp;pid=602a8f63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685820"/>
              </p:ext>
            </p:extLst>
          </p:nvPr>
        </p:nvGraphicFramePr>
        <p:xfrm>
          <a:off x="539496" y="1407001"/>
          <a:ext cx="11100816" cy="3363088"/>
        </p:xfrm>
        <a:graphic>
          <a:graphicData uri="http://schemas.openxmlformats.org/drawingml/2006/table">
            <a:tbl>
              <a:tblPr/>
              <a:tblGrid>
                <a:gridCol w="3603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6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杨花落尽子规啼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闻道龙标过五溪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我寄愁心与明月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随君直到夜郎西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杨花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柳絮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即布谷鸟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杜鹃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龙标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在今湖南龙洪江西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诗句中指王昌龄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本诗中的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在今湖南怀化境内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5#e69872f56?sp=1&amp;vcp=1&amp;pid=602a8f637&amp;color=0,0,0&amp;vtp=1&amp;vaab=1&amp;bt=1&amp;bbb=1">
            <a:extLst>
              <a:ext uri="{FF2B5EF4-FFF2-40B4-BE49-F238E27FC236}">
                <a16:creationId xmlns:a16="http://schemas.microsoft.com/office/drawing/2014/main" id="{B910760F-77B7-3019-F77C-A600E673F891}"/>
              </a:ext>
            </a:extLst>
          </p:cNvPr>
          <p:cNvSpPr/>
          <p:nvPr/>
        </p:nvSpPr>
        <p:spPr>
          <a:xfrm>
            <a:off x="539496" y="48995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表达诗人对友人不幸遭遇的同情和关怀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&amp;hb=1"/>
          <p:cNvSpPr/>
          <p:nvPr/>
        </p:nvSpPr>
        <p:spPr>
          <a:xfrm>
            <a:off x="539496" y="9553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意象意境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“杨花”飘飞，给人以漂泊之感；“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子规”取用了“不如归去”的谐音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其悲啼使人顿生离别之恨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明月”是思念的象征。诗人巧妙借用这些意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象，渲染了一种愁苦、凄凉的气氛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表现手法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诗人通过拟人的修辞手法，将月亮人格化，无知无情的明月成了善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解人意的知心人，意境新颖，表达了诗人对朋友的思念与同情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"/>
          <p:cNvSpPr/>
          <p:nvPr/>
        </p:nvSpPr>
        <p:spPr>
          <a:xfrm>
            <a:off x="539496" y="678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3.《次北固山下》——（唐）王湾</a:t>
            </a:r>
            <a:endParaRPr lang="en-US" altLang="zh-CN" sz="2800" dirty="0"/>
          </a:p>
        </p:txBody>
      </p:sp>
      <p:graphicFrame>
        <p:nvGraphicFramePr>
          <p:cNvPr id="23" name="P_5_BD#e69872f56?colgroup=20,9&amp;vcp=1&amp;pid=602a8f63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094294"/>
              </p:ext>
            </p:extLst>
          </p:nvPr>
        </p:nvGraphicFramePr>
        <p:xfrm>
          <a:off x="539496" y="1360011"/>
          <a:ext cx="11100816" cy="2808352"/>
        </p:xfrm>
        <a:graphic>
          <a:graphicData uri="http://schemas.openxmlformats.org/drawingml/2006/table">
            <a:tbl>
              <a:tblPr/>
              <a:tblGrid>
                <a:gridCol w="7552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客路青山外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行舟绿水前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潮平两岸阔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风正一帆悬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海日生残夜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江春入旧年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乡书何处达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归雁洛阳边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旅人前行的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残夜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夜将尽未尽之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5#e69872f56?sp=1&amp;vcp=1&amp;pid=602a8f637&amp;color=0,0,0&amp;vtp=1&amp;vaab=1&amp;bt=1&amp;bbb=1&amp;hb=1">
            <a:extLst>
              <a:ext uri="{FF2B5EF4-FFF2-40B4-BE49-F238E27FC236}">
                <a16:creationId xmlns:a16="http://schemas.microsoft.com/office/drawing/2014/main" id="{4712575C-34D5-F2BC-C667-686C63E5C665}"/>
              </a:ext>
            </a:extLst>
          </p:cNvPr>
          <p:cNvSpPr/>
          <p:nvPr/>
        </p:nvSpPr>
        <p:spPr>
          <a:xfrm>
            <a:off x="539496" y="4306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这首诗既写了作者客居他乡的羁旅之情，又体现了作者放眼山川的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宽阔博大的胸襟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海日生残夜，江春入旧年”描写了残夜还未消退之时，一轮红日已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从海上缓缓升起；当旧年尚未逝去，江上已露春意。蕴含深刻的哲理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新生事物总是在旧事物还未消亡之时涌现；时序更替，时光匆匆不可待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黑暗、困难是暂时的，前途是光明的，给人以积极乐观的鼓舞力量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"/>
          <p:cNvSpPr/>
          <p:nvPr/>
        </p:nvSpPr>
        <p:spPr>
          <a:xfrm>
            <a:off x="539496" y="9705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4.《天净沙·秋思》——（元）马致远</a:t>
            </a:r>
            <a:endParaRPr lang="en-US" altLang="zh-CN" sz="2800" dirty="0"/>
          </a:p>
        </p:txBody>
      </p:sp>
      <p:graphicFrame>
        <p:nvGraphicFramePr>
          <p:cNvPr id="26" name="P_5_BD#e69872f56?colgroup=16,13&amp;vcp=1&amp;pid=602a8f63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558274"/>
              </p:ext>
            </p:extLst>
          </p:nvPr>
        </p:nvGraphicFramePr>
        <p:xfrm>
          <a:off x="539496" y="1652111"/>
          <a:ext cx="11082528" cy="2228216"/>
        </p:xfrm>
        <a:graphic>
          <a:graphicData uri="http://schemas.openxmlformats.org/drawingml/2006/table">
            <a:tbl>
              <a:tblPr/>
              <a:tblGrid>
                <a:gridCol w="5956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5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枯藤老树昏鸦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小桥流水人家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古道西风瘦马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夕阳西下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断肠人在天涯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昏鸦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黄昏时将要回巢的乌鸦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断肠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形容悲伤到极点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5#e69872f56?sp=1&amp;vcp=1&amp;pid=602a8f637&amp;color=0,0,0&amp;vtp=1&amp;vaab=1&amp;bt=1&amp;bbb=1&amp;hb=1">
            <a:extLst>
              <a:ext uri="{FF2B5EF4-FFF2-40B4-BE49-F238E27FC236}">
                <a16:creationId xmlns:a16="http://schemas.microsoft.com/office/drawing/2014/main" id="{72A7AB73-861E-AD76-ED60-F54C5D479260}"/>
              </a:ext>
            </a:extLst>
          </p:cNvPr>
          <p:cNvSpPr/>
          <p:nvPr/>
        </p:nvSpPr>
        <p:spPr>
          <a:xfrm>
            <a:off x="539496" y="40143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描绘了秋天黄昏的景色，烘托浪迹天涯的游子思念故乡、彷徨悲苦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69872f56?sp=1&amp;vcp=1&amp;pid=602a8f637&amp;color=0,0,0&amp;vtp=1&amp;vaab=1&amp;bt=1&amp;bbb=1&amp;hb=1"/>
          <p:cNvSpPr/>
          <p:nvPr/>
        </p:nvSpPr>
        <p:spPr>
          <a:xfrm>
            <a:off x="539496" y="15160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枯藤老树昏鸦，小桥流水人家，古道西风瘦马”中的三组（九种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意象，都是色彩灰暗、气氛苍凉的景物，烘托了游子悲苦的心情。而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小桥流水人家”刻画出宁静幽美、安逸舒适的村落风光，反衬出游子的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思乡愁绪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977f94be?sp=1&amp;vcp=1&amp;pid=54bbf395f&amp;color=238,61,73&amp;vtp=1&amp;vaab=1&amp;bt=1&amp;bbb=1"/>
          <p:cNvSpPr/>
          <p:nvPr/>
        </p:nvSpPr>
        <p:spPr>
          <a:xfrm>
            <a:off x="539496" y="3924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七年级下册</a:t>
            </a:r>
            <a:endParaRPr lang="en-US" altLang="zh-CN" sz="3200" dirty="0"/>
          </a:p>
        </p:txBody>
      </p:sp>
      <p:sp>
        <p:nvSpPr>
          <p:cNvPr id="3" name="P_5#8942a7b58?sp=1&amp;vcp=1&amp;pid=9977f94be&amp;color=0,0,0&amp;vtp=1&amp;vaab=1&amp;bbb=1"/>
          <p:cNvSpPr/>
          <p:nvPr/>
        </p:nvSpPr>
        <p:spPr>
          <a:xfrm>
            <a:off x="539496" y="1113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1.《木兰诗》——《乐府诗集》</a:t>
            </a:r>
            <a:endParaRPr lang="en-US" altLang="zh-CN" sz="2800" dirty="0"/>
          </a:p>
        </p:txBody>
      </p:sp>
      <p:graphicFrame>
        <p:nvGraphicFramePr>
          <p:cNvPr id="29" name="P_5_BD#8942a7b58?colgroup=17,12&amp;vcp=1&amp;pid=9977f94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210628"/>
              </p:ext>
            </p:extLst>
          </p:nvPr>
        </p:nvGraphicFramePr>
        <p:xfrm>
          <a:off x="539496" y="1800016"/>
          <a:ext cx="11082528" cy="4472560"/>
        </p:xfrm>
        <a:graphic>
          <a:graphicData uri="http://schemas.openxmlformats.org/drawingml/2006/table">
            <a:tbl>
              <a:tblPr/>
              <a:tblGrid>
                <a:gridCol w="6492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0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唧唧复唧唧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木兰当户织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不闻机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杼声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唯闻女叹息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问女何所思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问女何所忆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女亦无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女亦无所忆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昨夜见军帖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大点兵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军书十二卷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卷卷有爷名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爷无大儿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木兰无长兄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愿为市鞍马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从此替爷征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对着门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我国古代西北地区民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族对最高统治者的称呼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表示多数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不是确指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指父亲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鞍马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59d91f608.fixed?vcp=1&amp;pid=043cc72b0&amp;color=238,61,73&amp;vtp=1&amp;vaab=1&amp;bbb=1">
            <a:extLst>
              <a:ext uri="{FF2B5EF4-FFF2-40B4-BE49-F238E27FC236}">
                <a16:creationId xmlns:a16="http://schemas.microsoft.com/office/drawing/2014/main" id="{B4B6B3B5-D08F-5ED0-C2B0-E81DDF57E36F}"/>
              </a:ext>
            </a:extLst>
          </p:cNvPr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5" name="C_2#59d91f608.fixed?vcp=1&amp;pid=043cc72b0&amp;color=86,186,157&amp;vtp=1&amp;vaab=1&amp;bbb=1">
            <a:extLst>
              <a:ext uri="{FF2B5EF4-FFF2-40B4-BE49-F238E27FC236}">
                <a16:creationId xmlns:a16="http://schemas.microsoft.com/office/drawing/2014/main" id="{2830F7AC-46AC-2A68-1BB9-33D7AB475F0F}"/>
              </a:ext>
            </a:extLst>
          </p:cNvPr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r>
              <a:rPr lang="en-US" altLang="zh-CN" sz="4800" b="1" i="0" dirty="0" err="1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SimSun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6" name="C_2_BD#59d91f608.fixed?vcp=1&amp;pid=043cc72b0&amp;color=0,0,0&amp;vtp=1&amp;vaab=1&amp;bbb=1">
            <a:extLst>
              <a:ext uri="{FF2B5EF4-FFF2-40B4-BE49-F238E27FC236}">
                <a16:creationId xmlns:a16="http://schemas.microsoft.com/office/drawing/2014/main" id="{7E1C68C8-E823-F6A6-3837-982E8AA6A759}"/>
              </a:ext>
            </a:extLst>
          </p:cNvPr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三、古代诗歌鉴赏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5_BD#8942a7b58?colgroup=17,12&amp;vcp=1&amp;pid=9977f94b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678648"/>
              </p:ext>
            </p:extLst>
          </p:nvPr>
        </p:nvGraphicFramePr>
        <p:xfrm>
          <a:off x="539496" y="974515"/>
          <a:ext cx="11142288" cy="5305717"/>
        </p:xfrm>
        <a:graphic>
          <a:graphicData uri="http://schemas.openxmlformats.org/drawingml/2006/table">
            <a:tbl>
              <a:tblPr/>
              <a:tblGrid>
                <a:gridCol w="65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0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041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65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东市买骏马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西市买鞍鞯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南市买辔头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北市买长鞭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旦辞爷娘去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暮宿黄河边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不闻爷娘唤女声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但闻黄河流水鸣溅溅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旦辞黄河去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暮至黑山头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不闻爷娘唤女声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但闻燕山胡骑鸣啾啾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万里赴戎机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关山度若飞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朔气传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寒光照铁衣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将军百战死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壮士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十年归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溅溅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水流声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戎机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古时军中白天用来烧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夜里用来打更的器具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勋位每升一级叫一转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942a7b58?colgroup=17,12&amp;vcp=1&amp;pid=9977f94be&amp;color=0,0,0&amp;vtp=1&amp;vaab=1&amp;bt=1&amp;bbb=1">
            <a:extLst>
              <a:ext uri="{FF2B5EF4-FFF2-40B4-BE49-F238E27FC236}">
                <a16:creationId xmlns:a16="http://schemas.microsoft.com/office/drawing/2014/main" id="{7C34D675-523E-8F34-3B43-8CED49C60639}"/>
              </a:ext>
            </a:extLst>
          </p:cNvPr>
          <p:cNvSpPr txBox="1"/>
          <p:nvPr/>
        </p:nvSpPr>
        <p:spPr>
          <a:xfrm>
            <a:off x="10903879" y="3639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5_BD#8942a7b58?colgroup=17,12&amp;vcp=1&amp;pid=9977f94b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943088"/>
              </p:ext>
            </p:extLst>
          </p:nvPr>
        </p:nvGraphicFramePr>
        <p:xfrm>
          <a:off x="539496" y="1553654"/>
          <a:ext cx="11178288" cy="3350388"/>
        </p:xfrm>
        <a:graphic>
          <a:graphicData uri="http://schemas.openxmlformats.org/drawingml/2006/table">
            <a:tbl>
              <a:tblPr/>
              <a:tblGrid>
                <a:gridCol w="65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0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归来见天子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天子坐明堂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策勋十二转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赏赐百千强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可汗问所欲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木兰不用尚书郎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愿驰千里足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送儿还故乡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像云那样的鬓发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容好看的头发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古代妇女的一种面部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装饰物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942a7b58?colgroup=17,12&amp;vcp=1&amp;pid=9977f94be&amp;color=0,0,0&amp;vtp=1&amp;vaab=1&amp;bt=1&amp;bbb=1">
            <a:extLst>
              <a:ext uri="{FF2B5EF4-FFF2-40B4-BE49-F238E27FC236}">
                <a16:creationId xmlns:a16="http://schemas.microsoft.com/office/drawing/2014/main" id="{73422627-0A7E-939D-4C01-CA442ED5D40E}"/>
              </a:ext>
            </a:extLst>
          </p:cNvPr>
          <p:cNvSpPr txBox="1"/>
          <p:nvPr/>
        </p:nvSpPr>
        <p:spPr>
          <a:xfrm>
            <a:off x="10903879" y="8452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5_BD#8942a7b58?colgroup=17,12&amp;vcp=1&amp;pid=9977f94b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580451"/>
              </p:ext>
            </p:extLst>
          </p:nvPr>
        </p:nvGraphicFramePr>
        <p:xfrm>
          <a:off x="539496" y="1161839"/>
          <a:ext cx="11082528" cy="4412489"/>
        </p:xfrm>
        <a:graphic>
          <a:graphicData uri="http://schemas.openxmlformats.org/drawingml/2006/table">
            <a:tbl>
              <a:tblPr/>
              <a:tblGrid>
                <a:gridCol w="7594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7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451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22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爷娘闻女来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出郭相扶将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阿姊闻妹来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当户理红妆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小弟闻姊来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磨刀霍霍向猪羊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开我东阁门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坐我西阁床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脱我战时袍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著我旧时裳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当窗理云鬓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对镜帖花黄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出门看火伴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火伴皆惊忙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同行十二年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不知木兰是女郎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雄兔脚扑朔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雌兔眼迷离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双兔傍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安能辨我是雄雌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军中的同伴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当时规定若干士兵同一个灶吃饭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扑朔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迷离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眯着眼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8942a7b58?colgroup=17,12&amp;vcp=1&amp;pid=9977f94be&amp;color=0,0,0&amp;vtp=1&amp;vaab=1&amp;bt=1&amp;bbb=1">
            <a:extLst>
              <a:ext uri="{FF2B5EF4-FFF2-40B4-BE49-F238E27FC236}">
                <a16:creationId xmlns:a16="http://schemas.microsoft.com/office/drawing/2014/main" id="{7C59FA84-457A-4FA8-C6B2-52DE03451AC3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记述了花木兰女扮男装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，代父从军，在战场上建立功勋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，回朝后不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愿做官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，只求回家与家人团聚的故事。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（1）详略得当，第一、二、三、六段详写花木兰的女儿情怀，第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四、五段略写花木兰在战场上的英雄气概，第七段用比喻作结，妙趣横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生而又令人回味无穷。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（2）以人物问答来刻画人物心理，生动细致；以大量的铺陈、排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比来描述人物的行为情态，使人物形象跃然纸上；以风趣的比喻来收束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全诗，生动有趣。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942a7b58?sp=1&amp;vcp=1&amp;pid=9977f94be&amp;color=0,0,0&amp;vtp=1&amp;vaab=1&amp;bt=1&amp;bbb=1"/>
          <p:cNvSpPr/>
          <p:nvPr/>
        </p:nvSpPr>
        <p:spPr>
          <a:xfrm>
            <a:off x="539496" y="15224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（3）互文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东市买骏马，西市买鞍鞯，南市买辔头，北市买长鞭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将军百战死，壮士十年归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开我东阁门，坐我西阁床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当窗理云鬓，对镜帖花黄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"/>
          <p:cNvSpPr/>
          <p:nvPr/>
        </p:nvSpPr>
        <p:spPr>
          <a:xfrm>
            <a:off x="539496" y="6847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2.《登幽州台歌》——（唐）陈子昂</a:t>
            </a:r>
            <a:endParaRPr lang="en-US" altLang="zh-CN" sz="2800" dirty="0"/>
          </a:p>
        </p:txBody>
      </p:sp>
      <p:graphicFrame>
        <p:nvGraphicFramePr>
          <p:cNvPr id="36" name="P_5_BD#8942a7b58?colgroup=13,16&amp;vcp=1&amp;pid=9977f94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675079"/>
              </p:ext>
            </p:extLst>
          </p:nvPr>
        </p:nvGraphicFramePr>
        <p:xfrm>
          <a:off x="539496" y="1366361"/>
          <a:ext cx="10752279" cy="2795652"/>
        </p:xfrm>
        <a:graphic>
          <a:graphicData uri="http://schemas.openxmlformats.org/drawingml/2006/table">
            <a:tbl>
              <a:tblPr/>
              <a:tblGrid>
                <a:gridCol w="5280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前不见古人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后不见来者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念天地之悠悠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独怆然而涕下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悠悠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形容时间的久远和空间的广大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怆然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悲伤的样子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5#8942a7b58?sp=1&amp;vcp=1&amp;pid=9977f94be&amp;color=0,0,0&amp;vtp=1&amp;vaab=1&amp;bt=1&amp;bbb=1&amp;hb=1">
            <a:extLst>
              <a:ext uri="{FF2B5EF4-FFF2-40B4-BE49-F238E27FC236}">
                <a16:creationId xmlns:a16="http://schemas.microsoft.com/office/drawing/2014/main" id="{751A65C5-45BE-13D3-50BB-11F0C6B5E941}"/>
              </a:ext>
            </a:extLst>
          </p:cNvPr>
          <p:cNvSpPr/>
          <p:nvPr/>
        </p:nvSpPr>
        <p:spPr>
          <a:xfrm>
            <a:off x="539496" y="43000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“念天地之悠悠，独怆然而涕下！”这两句直抒胸臆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，把个人置放到广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漠无边的宇宙背景中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，使个人显得渺小孤寂，从而产生一种苍茫的孤独感。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通过描写登楼远眺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，凭今吊古所引起的无限感慨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，抒发了诗人抑郁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已久的悲愤之情，深刻地揭示了封建社会中那些怀才不遇的知识分子遭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受压抑的境遇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，表达了他们在理想破灭时孤寂郁闷的心情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，具有深刻而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典型的社会意义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"/>
          <p:cNvSpPr/>
          <p:nvPr/>
        </p:nvSpPr>
        <p:spPr>
          <a:xfrm>
            <a:off x="539496" y="11162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3.《望岳》——（唐）杜甫</a:t>
            </a:r>
            <a:endParaRPr lang="en-US" altLang="zh-CN" sz="2800" dirty="0"/>
          </a:p>
        </p:txBody>
      </p:sp>
      <p:graphicFrame>
        <p:nvGraphicFramePr>
          <p:cNvPr id="39" name="P_5_BD#8942a7b58?colgroup=14,15&amp;vcp=1&amp;pid=9977f94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352930"/>
              </p:ext>
            </p:extLst>
          </p:nvPr>
        </p:nvGraphicFramePr>
        <p:xfrm>
          <a:off x="539496" y="1797875"/>
          <a:ext cx="11091672" cy="3930524"/>
        </p:xfrm>
        <a:graphic>
          <a:graphicData uri="http://schemas.openxmlformats.org/drawingml/2006/table">
            <a:tbl>
              <a:tblPr/>
              <a:tblGrid>
                <a:gridCol w="5431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0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096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岱宗夫如何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齐鲁青未了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造化钟神秀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阴阳割昏晓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荡胸生曾云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决眦入归鸟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会当凌绝顶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一览众山小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岱宗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泰山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大自然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聚集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古人以山北水南为阴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水北为阳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决眦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张大眼睛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这首诗从整体上勾画了泰山的宏伟景象，蕴藏着诗人对祖国河山的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热爱之情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洋溢着青年杜甫蓬勃的朝气。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“会当凌绝顶，一览众山小”写由望岳而产生的登岳的意愿，表现诗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人不怕困难、敢于攀登绝顶、俯视一切的雄心和气概。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efb8f3c7.fixed?vcp=1&amp;pid=424a8d37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夸张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。“阴阳割昏晓”，一个“割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”字写出了高大的泰山将山南山北的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阳光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“切断”，形成两种不同的自然景观，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突出了泰山遮天蔽日的特点。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拟人。“造化钟神秀”运用拟人的修辞手法，写大自然特别钟爱泰山，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将一切神奇秀美的景色都集中在这里。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"/>
          <p:cNvSpPr/>
          <p:nvPr/>
        </p:nvSpPr>
        <p:spPr>
          <a:xfrm>
            <a:off x="539496" y="9984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4.《登飞来峰》——（宋）王安石</a:t>
            </a:r>
            <a:endParaRPr lang="en-US" altLang="zh-CN" sz="2800" dirty="0"/>
          </a:p>
        </p:txBody>
      </p:sp>
      <p:graphicFrame>
        <p:nvGraphicFramePr>
          <p:cNvPr id="44" name="P_5_BD#8942a7b58?colgroup=16,13&amp;vcp=1&amp;pid=9977f94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306135"/>
              </p:ext>
            </p:extLst>
          </p:nvPr>
        </p:nvGraphicFramePr>
        <p:xfrm>
          <a:off x="539496" y="1680051"/>
          <a:ext cx="11082528" cy="2808352"/>
        </p:xfrm>
        <a:graphic>
          <a:graphicData uri="http://schemas.openxmlformats.org/drawingml/2006/table">
            <a:tbl>
              <a:tblPr/>
              <a:tblGrid>
                <a:gridCol w="3470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1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飞来山上千寻塔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闻说鸡鸣见日升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不畏浮云遮望眼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自缘身在最高层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古代长度单位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一说七尺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为一寻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5#8942a7b58?sp=1&amp;vcp=1&amp;pid=9977f94be&amp;color=0,0,0&amp;vtp=1&amp;vaab=1&amp;bt=1&amp;bbb=1">
            <a:extLst>
              <a:ext uri="{FF2B5EF4-FFF2-40B4-BE49-F238E27FC236}">
                <a16:creationId xmlns:a16="http://schemas.microsoft.com/office/drawing/2014/main" id="{564A4E1D-9372-17CE-7FCB-DE618305B263}"/>
              </a:ext>
            </a:extLst>
          </p:cNvPr>
          <p:cNvSpPr/>
          <p:nvPr/>
        </p:nvSpPr>
        <p:spPr>
          <a:xfrm>
            <a:off x="539496" y="46264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借登高远眺来抒发自己远大的政治理想和不怕困难的气概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前两句侧重写景，后两句侧重抒怀，前者为后者做铺垫，后者是前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者的升华，从而突出了诗歌的主题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不畏浮云遮望眼，自缘身在最高层”表达了诗人高瞻远瞩，对前途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充满信心的豪情和不畏艰难、立志改革的政治抱负。蕴含的哲理：只有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站得高，才能望得远；只有掌握得出正确观点的方法，使认识达到一定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的高度，才能透过现象看到本质，才不会被事物表面的假象所迷惑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夸张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。“飞来山上千寻塔”一句运用夸张的修辞手法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，直接写出诗人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登临之高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5.《游山西村》——（宋）陆游</a:t>
            </a:r>
            <a:endParaRPr lang="en-US" altLang="zh-CN" sz="2800" dirty="0"/>
          </a:p>
        </p:txBody>
      </p:sp>
      <p:graphicFrame>
        <p:nvGraphicFramePr>
          <p:cNvPr id="49" name="P_5_BD#8942a7b58?colgroup=13,15&amp;vcp=1&amp;pid=9977f94b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080583"/>
              </p:ext>
            </p:extLst>
          </p:nvPr>
        </p:nvGraphicFramePr>
        <p:xfrm>
          <a:off x="539496" y="1236009"/>
          <a:ext cx="11091672" cy="5078096"/>
        </p:xfrm>
        <a:graphic>
          <a:graphicData uri="http://schemas.openxmlformats.org/drawingml/2006/table">
            <a:tbl>
              <a:tblPr/>
              <a:tblGrid>
                <a:gridCol w="3756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5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85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莫笑农家腊酒浑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丰年留客足鸡豚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山重水复疑无路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柳暗花明又一村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箫鼓追随春社近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衣冠简朴古风存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从今若许闲乘月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拄杖无时夜叩门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腊酒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腊月所酿的酒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春社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古代立春后第五个戊日为春社日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祭社神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祈求丰收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闲乘月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趁着月明来闲游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没有固定的时间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即随时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431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诗中表现了农家殷勤好客和风俗古朴的特点，表达了诗人对田园生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活的热爱和向往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山重水复疑无路，柳暗花明又一村”写农村明媚绚丽、变化万千的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自然风光，也表现了诗人的喜悦心情。这两句诗后来往往用以比喻在困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难中出现转机，看到希望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5#8942a7b58?sp=1&amp;vcp=1&amp;pid=9977f94be&amp;color=0,0,0&amp;vtp=1&amp;vaab=1&amp;bt=1&amp;bbb=1"/>
          <p:cNvSpPr/>
          <p:nvPr/>
        </p:nvSpPr>
        <p:spPr>
          <a:xfrm>
            <a:off x="539496" y="4944427"/>
            <a:ext cx="11109960" cy="14182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足”字写出农家人的朴实、热情、好客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5_BD#8942a7b58?colgroup=19,10&amp;vcp=1&amp;pid=9977f94be&amp;color=0,0,0&amp;vtp=1&amp;vaab=1&amp;bbb=1">
            <a:extLst>
              <a:ext uri="{FF2B5EF4-FFF2-40B4-BE49-F238E27FC236}">
                <a16:creationId xmlns:a16="http://schemas.microsoft.com/office/drawing/2014/main" id="{AA050F62-1A2D-7DC6-A947-F74D09A726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337819"/>
              </p:ext>
            </p:extLst>
          </p:nvPr>
        </p:nvGraphicFramePr>
        <p:xfrm>
          <a:off x="787146" y="2270696"/>
          <a:ext cx="8299254" cy="2808352"/>
        </p:xfrm>
        <a:graphic>
          <a:graphicData uri="http://schemas.openxmlformats.org/drawingml/2006/table">
            <a:tbl>
              <a:tblPr/>
              <a:tblGrid>
                <a:gridCol w="3842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7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浩荡离愁白日斜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吟鞭东指即天涯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落红不是无情物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化作春泥更护花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吟鞭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诗人的马鞭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A96AD6F6-560E-BA59-75F0-AA2DC7D8EBD2}"/>
              </a:ext>
            </a:extLst>
          </p:cNvPr>
          <p:cNvSpPr txBox="1"/>
          <p:nvPr/>
        </p:nvSpPr>
        <p:spPr>
          <a:xfrm>
            <a:off x="539496" y="1507546"/>
            <a:ext cx="7914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6.《己亥杂诗》（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）——（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清）龚自珍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9862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这首诗写诗人辞官离京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，壮志未酬而远走天涯的无边愁思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诗人的政治理想和至死不渝的执着奉献精神。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写作特点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诗的前两句抒情叙事，在无限感慨中表现出豪放洒脱的气概。后两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句展开联想，用比喻手法，移情于物，借“落红”自喻。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942a7b58?sp=1&amp;vcp=1&amp;pid=9977f94b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“落红不是无情物，化作春泥更护花。”作者以落花自喻，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落花有情，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表现出诗人虽脱离官场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，依然关心着国家的命运，不忘报国之志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。后人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用这两句赞美甘愿牺牲自我的无私奉献精神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daa9b775?sp=1&amp;vcp=1&amp;pid=54bbf395f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八年级上册</a:t>
            </a:r>
            <a:endParaRPr lang="en-US" altLang="zh-CN" sz="3200" dirty="0"/>
          </a:p>
        </p:txBody>
      </p:sp>
      <p:sp>
        <p:nvSpPr>
          <p:cNvPr id="3" name="P_5#cf3797cca?sp=1&amp;vcp=1&amp;pid=1daa9b775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1.《野望》——（唐）王绩</a:t>
            </a:r>
            <a:endParaRPr lang="en-US" altLang="zh-CN" sz="2800" dirty="0"/>
          </a:p>
        </p:txBody>
      </p:sp>
      <p:graphicFrame>
        <p:nvGraphicFramePr>
          <p:cNvPr id="57" name="P_5_BD#cf3797cca?colgroup=11,18&amp;vcp=1&amp;pid=1daa9b77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214166"/>
              </p:ext>
            </p:extLst>
          </p:nvPr>
        </p:nvGraphicFramePr>
        <p:xfrm>
          <a:off x="539496" y="1961941"/>
          <a:ext cx="11091672" cy="2808352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5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东皋薄暮望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徙倚欲何依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树树皆秋色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山山唯落晖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牧人驱犊返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猎马带禽归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相顾无相识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长歌怀采薇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今属山西万荣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傍晚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徙倚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徘徊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采食野菜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后用以比喻隐居不仕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1d09ae648?vcp=1&amp;pid=befb8f3c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226564"/>
            <a:ext cx="11064240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这首诗写的是山野秋景。全诗于萧瑟恬静的景色描写中流露出孤独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抑郁的心情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，抒发了诗人惆怅、孤寂的情怀。全诗语言质朴清新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，言浅味深，句句有力，为唐诗及后代诗歌语言的创新开辟先路。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387096" y="15065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“树树皆秋色，山山唯落晖。”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这是诗人对眼前景观的粗线条的描绘，着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重于色彩的描绘，层层树林已染上萧瑟的金黄的秋色，起伏的山峦间，唯见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落日的余晖，这是一幅多么宁静、开阔、美丽的画面啊！纵使在淡淡的暮霭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之中，人们还是能够感觉到山野间秋林、落日的光与色的强烈辉映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首尾两联抒情言志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，中间两联写景，经过以情写景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、借景抒情的层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层深化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诗人把孤寂彷徨之情与笼罩四野的秋色暮景巧妙地联结起来，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给读者带来直接的艺术观感和美的愉悦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。诗中所蕴含的不尽之意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使读者长久地咀嚼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、回味。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4020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2.《黄鹤楼》——（唐）崔颢</a:t>
            </a:r>
            <a:endParaRPr lang="en-US" altLang="zh-CN" sz="2800" dirty="0"/>
          </a:p>
        </p:txBody>
      </p:sp>
      <p:graphicFrame>
        <p:nvGraphicFramePr>
          <p:cNvPr id="61" name="P_5_BD#cf3797cca?colgroup=15,14&amp;vcp=1&amp;pid=1daa9b77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228651"/>
              </p:ext>
            </p:extLst>
          </p:nvPr>
        </p:nvGraphicFramePr>
        <p:xfrm>
          <a:off x="539496" y="1083609"/>
          <a:ext cx="8930952" cy="5078096"/>
        </p:xfrm>
        <a:graphic>
          <a:graphicData uri="http://schemas.openxmlformats.org/drawingml/2006/table">
            <a:tbl>
              <a:tblPr/>
              <a:tblGrid>
                <a:gridCol w="36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85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昔人已乘黄鹤去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此地空余黄鹤楼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黄鹤一去不复返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白云千载空悠悠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晴川历历汉阳树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芳草萋萋鹦鹉洲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日暮乡关何处是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烟波江上使人愁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昔人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传说中骑鹤飞去的仙人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晴川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晴日里的原野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分明的样子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萋萋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草木茂盛的样子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本诗意境壮阔，采用黄鹤、汉阳树、鹦鹉洲、烟波等意象营造意境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抒发了作者愁而不怨的思乡之情。诗的前四句由传说落笔，表现世事茫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茫之慨；后四句笔锋一转，展现晴川景色，抒发诗人的思乡之情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本诗是一首典型的七言律诗，首、颔、颈、尾联起承转合。首联巧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妙用典铺垫，颔联紧承物是人非、鹤去楼空的慨叹，颈联书写眼前胜景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尾联展现游子欲归乡的思乡之情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“空”字有“只，只有”的意思，突出黄鹤楼的孤寂感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。第二个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空”有“空空的，空荡荡”之意，重在抒情，表达诗人内心的孤独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、寂寞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和惆怅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，同时也暗含对岁月悠悠、世事苍茫的感叹。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4591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3.《使至塞上》——（唐）王维</a:t>
            </a:r>
            <a:endParaRPr lang="en-US" altLang="zh-CN" sz="2800" dirty="0"/>
          </a:p>
        </p:txBody>
      </p:sp>
      <p:graphicFrame>
        <p:nvGraphicFramePr>
          <p:cNvPr id="65" name="P_5_BD#cf3797cca?colgroup=9,20&amp;vcp=1&amp;pid=1daa9b7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67830"/>
              </p:ext>
            </p:extLst>
          </p:nvPr>
        </p:nvGraphicFramePr>
        <p:xfrm>
          <a:off x="539496" y="1140759"/>
          <a:ext cx="11091672" cy="5078096"/>
        </p:xfrm>
        <a:graphic>
          <a:graphicData uri="http://schemas.openxmlformats.org/drawingml/2006/table">
            <a:tbl>
              <a:tblPr/>
              <a:tblGrid>
                <a:gridCol w="2756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35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85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单车欲问边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属国过居延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征蓬出汉塞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归雁入胡天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大漠孤烟直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长河落日圆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萧关逢候骑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都护在燕然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一辆车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表明此次出使随从不多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慰问边关守军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典属国的简称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诗人在这里借指自己出使边塞的使者身份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这里泛指辽远的边塞地区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飘飞的蓬草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古诗中常用来比喻远行之人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候骑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负责侦察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巡逻的骑兵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记述作者一行人出使塞上的旅程以及旅程中所见的塞外风光，表达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了诗人由于被排挤而产生的孤独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、寂寞、悲伤之情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，以及在大漠的雄浑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景色中情感得到熏陶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、净化、升华后产生的慷慨悲壮之情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，显露出一种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豁达情怀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“征蓬出汉塞，归雁入胡天。”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借景抒情，把自己比作飘飞不定的蓬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草和北归的大雁，表达内心的寂寞伤感（被排挤出朝廷的伤感和怨愤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“大漠孤烟直，长河落日圆”，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描写诗人进入边塞后所看到的塞外奇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特壮丽的风光，画面开阔，意境雄浑，是被称为“千古壮观”的名句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16773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4.《渡荆门送别》——（唐）李白</a:t>
            </a:r>
            <a:endParaRPr lang="en-US" altLang="zh-CN" sz="2800" dirty="0"/>
          </a:p>
        </p:txBody>
      </p:sp>
      <p:graphicFrame>
        <p:nvGraphicFramePr>
          <p:cNvPr id="68" name="P_5_BD#cf3797cca?colgroup=12,17&amp;vcp=1&amp;pid=1daa9b7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432704"/>
              </p:ext>
            </p:extLst>
          </p:nvPr>
        </p:nvGraphicFramePr>
        <p:xfrm>
          <a:off x="539496" y="2358961"/>
          <a:ext cx="11091672" cy="2808352"/>
        </p:xfrm>
        <a:graphic>
          <a:graphicData uri="http://schemas.openxmlformats.org/drawingml/2006/table">
            <a:tbl>
              <a:tblPr/>
              <a:tblGrid>
                <a:gridCol w="4718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3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渡远荆门外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来从楚国游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山随平野尽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江入大荒流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月下飞天镜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云生结海楼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仍怜故乡水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万里送行舟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海市蜃楼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这里形容江上云霞多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变形成的美丽景象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喜爱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4bbf395f.fixed?vcp=1&amp;pid=424a8d37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这首诗是诗人在出蜀漫游的途中写的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，写沿途的见闻和观感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了诗人少年意气风发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、倜傥不群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，既写出诗人对未来的憧憬和外出游历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的喜悦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又表达了对故乡的依依惜别之情。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“月下飞天镜，云生结海楼。”这一联以水中明月如圆镜反衬江水的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平静，以天上云彩构成海市蜃楼，衬托江岸的辽阔、天空的高远，“天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镜”“海楼”运用比喻的修辞手法，表现了荆门一带的奇妙美景。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颔联的一个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“随”字，化静为动，将群山与平野逐渐变换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、推移的景致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真切地表现出来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，给人以流动感与空间感，将静止的山岭摹状出动感来。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5.《钱塘湖春行》——（唐）白居易</a:t>
            </a:r>
            <a:endParaRPr lang="en-US" altLang="zh-CN" sz="2800" dirty="0"/>
          </a:p>
        </p:txBody>
      </p:sp>
      <p:graphicFrame>
        <p:nvGraphicFramePr>
          <p:cNvPr id="72" name="P_5_BD#cf3797cca?colgroup=18,11&amp;vcp=1&amp;pid=1daa9b7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68737"/>
              </p:ext>
            </p:extLst>
          </p:nvPr>
        </p:nvGraphicFramePr>
        <p:xfrm>
          <a:off x="539496" y="1236009"/>
          <a:ext cx="11091672" cy="5078096"/>
        </p:xfrm>
        <a:graphic>
          <a:graphicData uri="http://schemas.openxmlformats.org/drawingml/2006/table">
            <a:tbl>
              <a:tblPr/>
              <a:tblGrid>
                <a:gridCol w="3899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2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85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孤山寺北贾亭西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水面初平云脚低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几处早莺争暖树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谁家新燕啄春泥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乱花渐欲迷人眼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浅草才能没马蹄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最爱湖东行不足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绿杨阴里白沙堤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云脚低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白云重重叠叠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同湖面上的波浪连成一片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看上去浮云很低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暖树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向阳的树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这首诗描绘出西湖蓬勃的春意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，表达了诗人对西湖早春美景的喜爱。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“争”字运用拟人的修辞手法，写出早莺的活泼与生机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，突出了初春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时节春光的难得与宝贵，表现了作者对生机勃勃的初春的喜爱与赞美之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；“争”与“啄”前后呼应，对仗工整。“几处”，早莺尚少，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故曰几处—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不多；“谁家”，新燕可见，故问谁家——不知谁家。“几处”“谁家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有分寸地展现出初春景致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。“渐欲”，渐渐就要；“才能”，刚刚能够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”“才能”这两个词都表现出事物在发展变化，富于动态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，表现出早春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时节的勃勃生机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13936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6.《饮酒》（其五）——（东晋）陶渊明</a:t>
            </a:r>
            <a:endParaRPr lang="en-US" altLang="zh-CN" sz="2800" dirty="0"/>
          </a:p>
        </p:txBody>
      </p:sp>
      <p:graphicFrame>
        <p:nvGraphicFramePr>
          <p:cNvPr id="75" name="P_5_BD#cf3797cca?colgroup=20,9&amp;vcp=1&amp;pid=1daa9b7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652458"/>
              </p:ext>
            </p:extLst>
          </p:nvPr>
        </p:nvGraphicFramePr>
        <p:xfrm>
          <a:off x="539496" y="2075243"/>
          <a:ext cx="11091672" cy="3375788"/>
        </p:xfrm>
        <a:graphic>
          <a:graphicData uri="http://schemas.openxmlformats.org/drawingml/2006/table">
            <a:tbl>
              <a:tblPr/>
              <a:tblGrid>
                <a:gridCol w="7004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7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结庐在人境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而无车马喧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问君何能尔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心远地自偏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采菊东篱下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悠然见南山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山气日夕佳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飞鸟相与还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此中有真意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欲辨已忘言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建造房舍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喧嚣扰攘的尘世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这首诗描写诗人归隐后的日常劳动生活，表达了诗人对归隐耕种生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活的热爱。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“采菊东篱下，悠然见南山”中的“见”字之妙，主要在于无心、不经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意，幽美的自然和自由平静的心灵融为一体。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64052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诗中将情、景、理三者浑然融合，写出幽美淡远的景和悠然自得的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情，在情景交融的境界中蕴含着万物各得其所的哲理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5_BD#cf3797cca?colgroup=17,12&amp;vcp=1&amp;pid=1daa9b775&amp;color=0,0,0&amp;vtp=1&amp;vaab=1&amp;bbb=1&amp;hb=1">
            <a:extLst>
              <a:ext uri="{FF2B5EF4-FFF2-40B4-BE49-F238E27FC236}">
                <a16:creationId xmlns:a16="http://schemas.microsoft.com/office/drawing/2014/main" id="{FCC10C6D-177B-7561-589B-BDE0406C1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695902"/>
              </p:ext>
            </p:extLst>
          </p:nvPr>
        </p:nvGraphicFramePr>
        <p:xfrm>
          <a:off x="539496" y="1837626"/>
          <a:ext cx="11082528" cy="2808352"/>
        </p:xfrm>
        <a:graphic>
          <a:graphicData uri="http://schemas.openxmlformats.org/drawingml/2006/table">
            <a:tbl>
              <a:tblPr/>
              <a:tblGrid>
                <a:gridCol w="5432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9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国破山河在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城春草木深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感时花溅泪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恨别鸟惊心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烽火连三月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家书抵万金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白头搔更短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浑欲不胜簪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烽火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古时边防报警的烟火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这里借指战事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简直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不胜簪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插不住簪子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EDABDC17-51A1-E7F1-F5ED-E9B99D300E40}"/>
              </a:ext>
            </a:extLst>
          </p:cNvPr>
          <p:cNvSpPr txBox="1"/>
          <p:nvPr/>
        </p:nvSpPr>
        <p:spPr>
          <a:xfrm>
            <a:off x="314960" y="122683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7.《春望》——（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唐）杜甫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85754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这首诗通过描写安史之乱后长安的荒凉景象，抒发了诗人忧国思家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“感时花溅泪，恨别鸟惊心。”运用对偶、拟人的修辞手法，写诗人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睹物伤情，感觉花朵也禁不住悲怆溅泪，鸟儿也因人世间的离别而惊心，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表达诗人面对国家破败的悲痛哀伤之情。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9ff9cabd?vcp=1&amp;pid=54bbf395f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一、古代诗歌的分类</a:t>
            </a:r>
            <a:endParaRPr lang="en-US" altLang="zh-CN" sz="3200" dirty="0"/>
          </a:p>
        </p:txBody>
      </p:sp>
      <p:graphicFrame>
        <p:nvGraphicFramePr>
          <p:cNvPr id="11" name="P_5_BD#daf38ea36?colgroup=4,9,15&amp;vcp=1&amp;pid=79ff9cab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28862"/>
              </p:ext>
            </p:extLst>
          </p:nvPr>
        </p:nvGraphicFramePr>
        <p:xfrm>
          <a:off x="539496" y="1327576"/>
          <a:ext cx="11082528" cy="3891472"/>
        </p:xfrm>
        <a:graphic>
          <a:graphicData uri="http://schemas.openxmlformats.org/drawingml/2006/table">
            <a:tbl>
              <a:tblPr/>
              <a:tblGrid>
                <a:gridCol w="576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0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38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972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古体诗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包括古诗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唐以前的诗歌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楚辞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乐府诗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等皆属古体诗体裁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不讲究对仗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没有字数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句数的限制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押韵较自由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近体诗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也叫今体诗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包括律诗和绝句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讲究字数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押韵等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“搔”字写出诗人因国事危急造成骨肉分离，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烽火不息致使家书断绝，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忧心如焚却又无可奈何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，只能整天抓挠头皮，度日如年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，以致头发变白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而且越抓越少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，难以插簪的情形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。该字含蓄而又深刻地表现了诗人内心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的悲伤与忧愤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4020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8.《雁门太守行》——（唐）李贺</a:t>
            </a:r>
            <a:endParaRPr lang="en-US" altLang="zh-CN" sz="2800" dirty="0"/>
          </a:p>
        </p:txBody>
      </p:sp>
      <p:graphicFrame>
        <p:nvGraphicFramePr>
          <p:cNvPr id="83" name="P_5_BD#cf3797cca?colgroup=13,15&amp;vcp=1&amp;pid=1daa9b7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970905"/>
              </p:ext>
            </p:extLst>
          </p:nvPr>
        </p:nvGraphicFramePr>
        <p:xfrm>
          <a:off x="539496" y="1083609"/>
          <a:ext cx="11091672" cy="5078096"/>
        </p:xfrm>
        <a:graphic>
          <a:graphicData uri="http://schemas.openxmlformats.org/drawingml/2006/table">
            <a:tbl>
              <a:tblPr/>
              <a:tblGrid>
                <a:gridCol w="3975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85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黑云压城城欲摧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甲光向日金鳞开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角声满天秋色里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塞上燕脂凝夜紫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半卷红旗临易水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霜重鼓寒声不起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报君黄金台上意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提携玉龙为君死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黑云压城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比喻敌军攻城的气势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燕脂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都形容战场血迹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黄金台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相传战国时燕昭王在易水东南筑台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上面放着千金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用来招揽天下贤士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玉龙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指宝剑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本诗描绘的是将士们在靠近北方边境的地区奋勇杀敌的壮烈场面，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赞颂了将士们的战斗意志和誓死报国的决心。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写作特点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尾联引用了战国时燕昭王筑黄金台，置千金于台上以招揽天下奇才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的典故，表现了将士们对天子重用贤才的感激和以死报君的决心。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“黑云压城城欲摧，甲光向日金鳞开。”①意境雄浑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。运用黑云和日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光来营造意境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，色彩浓烈，想象奇特。②巧用修辞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。运用比喻和夸张渲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染紧张气氛和危急形势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；运用对偶，音韵和谐。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678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9.《赤壁》——（唐）杜牧</a:t>
            </a:r>
            <a:endParaRPr lang="en-US" altLang="zh-CN" sz="2800" dirty="0"/>
          </a:p>
        </p:txBody>
      </p:sp>
      <p:graphicFrame>
        <p:nvGraphicFramePr>
          <p:cNvPr id="87" name="P_5_BD#cf3797cca?colgroup=13,16&amp;vcp=1&amp;pid=1daa9b7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646480"/>
              </p:ext>
            </p:extLst>
          </p:nvPr>
        </p:nvGraphicFramePr>
        <p:xfrm>
          <a:off x="539496" y="1360011"/>
          <a:ext cx="11082528" cy="2808352"/>
        </p:xfrm>
        <a:graphic>
          <a:graphicData uri="http://schemas.openxmlformats.org/drawingml/2006/table">
            <a:tbl>
              <a:tblPr/>
              <a:tblGrid>
                <a:gridCol w="3937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5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折戟沉沙铁未销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自将磨洗认前朝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东风不与周郎便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铜雀春深锁二乔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铜雀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即曹操建造的铜雀台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分别嫁给孙策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5#cf3797cca?sp=1&amp;vcp=1&amp;pid=1daa9b775&amp;color=0,0,0&amp;vtp=1&amp;vaab=1&amp;bt=1&amp;bbb=1&amp;hb=1">
            <a:extLst>
              <a:ext uri="{FF2B5EF4-FFF2-40B4-BE49-F238E27FC236}">
                <a16:creationId xmlns:a16="http://schemas.microsoft.com/office/drawing/2014/main" id="{9BF87FE9-47E8-3028-22DC-D37E5B763A3F}"/>
              </a:ext>
            </a:extLst>
          </p:cNvPr>
          <p:cNvSpPr/>
          <p:nvPr/>
        </p:nvSpPr>
        <p:spPr>
          <a:xfrm>
            <a:off x="539496" y="4306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慨叹历史上英雄成名的机遇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，抒发自己怀才不遇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，有政治和军事才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能而不得重用的郁闷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“东风不与周郎便，铜雀春深锁二乔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。”不从正面写赤壁之战的过程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及其在政治上的影响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，而是反说其事，并借“二乔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”的命运来反映赤壁之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战对东吴政治军事形势的重大影响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"/>
          <p:cNvSpPr/>
          <p:nvPr/>
        </p:nvSpPr>
        <p:spPr>
          <a:xfrm>
            <a:off x="539496" y="6864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10.《渔家傲》（天接云涛连晓雾）——（宋）李清照</a:t>
            </a:r>
            <a:endParaRPr lang="en-US" altLang="zh-CN" sz="2800" dirty="0"/>
          </a:p>
        </p:txBody>
      </p:sp>
      <p:graphicFrame>
        <p:nvGraphicFramePr>
          <p:cNvPr id="90" name="P_5_BD#cf3797cca?colgroup=16,13&amp;vcp=1&amp;pid=1daa9b77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348050"/>
              </p:ext>
            </p:extLst>
          </p:nvPr>
        </p:nvGraphicFramePr>
        <p:xfrm>
          <a:off x="539496" y="1368107"/>
          <a:ext cx="11082528" cy="4485260"/>
        </p:xfrm>
        <a:graphic>
          <a:graphicData uri="http://schemas.openxmlformats.org/drawingml/2006/table">
            <a:tbl>
              <a:tblPr/>
              <a:tblGrid>
                <a:gridCol w="5989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3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7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天接云涛连晓雾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星河欲转千帆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仿佛梦魂归帝所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闻天语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殷勤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问我归何处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我报路长嗟日暮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诗谩有惊人句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九万里风鹏正举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蓬舟吹取三山去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星河欲转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银河流转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指天快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亮了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叹息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慨叹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徒然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神话中的蓬莱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瀛洲三座海上仙山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此词写梦中海天溟蒙的景象及与天帝的问答，隐含对社会现实的不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满与失望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，表达了词人对理想境界的追求和向往。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作者把真实的生活感受融入梦境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，以浪漫主义般的艺术构思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、梦游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、奇妙的设想，倾诉隐衷，寄托情思。全词打破了上阕写景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阕抒情或情景交融的惯常格局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，以故事性情节为主干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，以人神对话为内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，实现了梦幻与生活、历史与现实的有机结合，用典巧妙，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景象壮阔，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气势磅礴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，音调豪迈，充分显示了作者性情中豪放不羁的一面。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f3797cca?sp=1&amp;vcp=1&amp;pid=1daa9b775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“天接云涛连晓雾，星河欲转千帆舞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。”这两句把读者的目光引向了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另一个世界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：这里云层接天，犹如波涛汹涌的海洋；雾气弥漫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，透露出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黎明前的曙光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。银河正随着夜色将尽而回转它的河床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，好似无数小帆船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在银河中随波荡漾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。作者用“涛”“转”“舞”几个字，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写出了景色的动态美。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由银河联想到地面上的河流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进而设想有许多帆船在天上的河流中航行，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表现了作者丰富的想象力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daf38ea36?colgroup=2,5,20&amp;vcp=1&amp;pid=79ff9cab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46847"/>
              </p:ext>
            </p:extLst>
          </p:nvPr>
        </p:nvGraphicFramePr>
        <p:xfrm>
          <a:off x="539496" y="1052226"/>
          <a:ext cx="11378604" cy="5000944"/>
        </p:xfrm>
        <a:graphic>
          <a:graphicData uri="http://schemas.openxmlformats.org/drawingml/2006/table">
            <a:tbl>
              <a:tblPr/>
              <a:tblGrid>
                <a:gridCol w="1154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89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又称诗余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长短句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曲子词等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调有定格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句有定数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字有定声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词有单调和双调之分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单调只有一段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双调分两大段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两段的平仄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句数大体一致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词的一段叫一阕或一片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第一段叫上阕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第二段叫下阕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又称词余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元曲包括散曲和杂剧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散曲包括小令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套数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套曲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套数是连贯成套的曲子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至少是两曲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多则几十曲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daf38ea36?colgroup=2,5,20&amp;vcp=1&amp;pid=79ff9cabd&amp;color=0,0,0&amp;vtp=1&amp;vaab=1&amp;bt=1&amp;bbb=1">
            <a:extLst>
              <a:ext uri="{FF2B5EF4-FFF2-40B4-BE49-F238E27FC236}">
                <a16:creationId xmlns:a16="http://schemas.microsoft.com/office/drawing/2014/main" id="{91E6DDA6-8D05-1079-1508-377D572F1802}"/>
              </a:ext>
            </a:extLst>
          </p:cNvPr>
          <p:cNvSpPr txBox="1"/>
          <p:nvPr/>
        </p:nvSpPr>
        <p:spPr>
          <a:xfrm>
            <a:off x="10933953" y="343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76d3c346?sp=1&amp;vcp=1&amp;pid=54bbf395f&amp;color=238,61,73&amp;vtp=1&amp;vaab=1&amp;bt=1&amp;bbb=1"/>
          <p:cNvSpPr/>
          <p:nvPr/>
        </p:nvSpPr>
        <p:spPr>
          <a:xfrm>
            <a:off x="539496" y="3353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八年级下册</a:t>
            </a:r>
            <a:endParaRPr lang="en-US" altLang="zh-CN" sz="3200" dirty="0"/>
          </a:p>
        </p:txBody>
      </p:sp>
      <p:sp>
        <p:nvSpPr>
          <p:cNvPr id="3" name="P_5#035e4592e?sp=1&amp;vcp=1&amp;pid=076d3c346&amp;color=0,0,0&amp;vtp=1&amp;vaab=1&amp;bbb=1"/>
          <p:cNvSpPr/>
          <p:nvPr/>
        </p:nvSpPr>
        <p:spPr>
          <a:xfrm>
            <a:off x="539496" y="10567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1.《关雎》——《诗经》</a:t>
            </a:r>
            <a:endParaRPr lang="en-US" altLang="zh-CN" sz="2800" dirty="0"/>
          </a:p>
        </p:txBody>
      </p:sp>
      <p:graphicFrame>
        <p:nvGraphicFramePr>
          <p:cNvPr id="94" name="P_5_BD#035e4592e?colgroup=15,14&amp;vcp=1&amp;pid=076d3c346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548616"/>
              </p:ext>
            </p:extLst>
          </p:nvPr>
        </p:nvGraphicFramePr>
        <p:xfrm>
          <a:off x="539496" y="1742866"/>
          <a:ext cx="11082528" cy="4379342"/>
        </p:xfrm>
        <a:graphic>
          <a:graphicData uri="http://schemas.openxmlformats.org/drawingml/2006/table">
            <a:tbl>
              <a:tblPr/>
              <a:tblGrid>
                <a:gridCol w="5760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1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366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关关雎鸠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在河之洲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窈窕淑女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君子好逑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参差荇菜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左右流之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窈窕淑女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寤寐求之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求之不得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寤寐思服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悠哉悠哉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辗转反侧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拟声词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窈窕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文静美好的样子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好的配偶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荇菜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一种可食的水草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求取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寤寐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日日夜夜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思服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" name="P_5_BD#035e4592e?colgroup=15,14&amp;vcp=1&amp;pid=076d3c3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577208"/>
              </p:ext>
            </p:extLst>
          </p:nvPr>
        </p:nvGraphicFramePr>
        <p:xfrm>
          <a:off x="539496" y="2377122"/>
          <a:ext cx="11082528" cy="2808352"/>
        </p:xfrm>
        <a:graphic>
          <a:graphicData uri="http://schemas.openxmlformats.org/drawingml/2006/table">
            <a:tbl>
              <a:tblPr/>
              <a:tblGrid>
                <a:gridCol w="5042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0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参差荇菜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左右采之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窈窕淑女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琴瑟友之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参差荇菜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左右芼之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窈窕淑女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钟鼓乐之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琴瑟友之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弹琴鼓瑟对她表示亲近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挑选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钟鼓乐之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敲钟击鼓使她快乐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035e4592e?colgroup=15,14&amp;vcp=1&amp;pid=076d3c346&amp;color=0,0,0&amp;mp=1&amp;vtp=1&amp;vaab=1&amp;bt=1&amp;bbb=1">
            <a:extLst>
              <a:ext uri="{FF2B5EF4-FFF2-40B4-BE49-F238E27FC236}">
                <a16:creationId xmlns:a16="http://schemas.microsoft.com/office/drawing/2014/main" id="{CBF3A730-40F9-B6B1-6762-B08940654942}"/>
              </a:ext>
            </a:extLst>
          </p:cNvPr>
          <p:cNvSpPr txBox="1"/>
          <p:nvPr/>
        </p:nvSpPr>
        <p:spPr>
          <a:xfrm>
            <a:off x="10903879" y="16687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古人说本诗的主题是赞美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“后妃之德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”，今人多认为是表现古代青年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对爱情婚姻大胆执着的追求。全诗写了一个男子对女子的思念之情和追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，写“求之不得”的焦虑和“求而得之”的喜悦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，表现了在追求爱情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时的苦与乐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主要表现手法是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“比”，寄托深远，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能产生言有尽而意无穷的效果。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，还采用一些双声叠韵的联绵词，增强了诗歌音调的和谐美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了古代诗歌质朴自然的风格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2.《蒹葭》——《诗经》</a:t>
            </a:r>
            <a:endParaRPr lang="en-US" altLang="zh-CN" sz="2800" dirty="0"/>
          </a:p>
        </p:txBody>
      </p:sp>
      <p:graphicFrame>
        <p:nvGraphicFramePr>
          <p:cNvPr id="98" name="P_5_BD#035e4592e?colgroup=20,9&amp;vcp=1&amp;pid=076d3c3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551276"/>
              </p:ext>
            </p:extLst>
          </p:nvPr>
        </p:nvGraphicFramePr>
        <p:xfrm>
          <a:off x="539496" y="1108057"/>
          <a:ext cx="11100816" cy="5151120"/>
        </p:xfrm>
        <a:graphic>
          <a:graphicData uri="http://schemas.openxmlformats.org/drawingml/2006/table">
            <a:tbl>
              <a:tblPr/>
              <a:tblGrid>
                <a:gridCol w="5927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2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212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086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蒹葭苍苍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白露为霜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所谓伊人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在水一方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溯洄从之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道阻且长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溯游从之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宛在水中央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蒹葭萋萋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白露未晞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所谓伊人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在水之湄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溯洄从之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道阻且跻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溯游从之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宛在水中坻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蒹葭采采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白露未已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所谓伊人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在水之涘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溯洄从之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道阻且右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溯游从之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宛在水中沚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苍苍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萋萋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茂盛的样子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溯洄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逆流而上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溯游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顺流而下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晞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跻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高而陡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采采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茂盛鲜明的样子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向右迂曲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这是一首情景相生的抒情诗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诗歌通过对实际情景的描写和对想象、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幻想的描述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含蓄委婉地抒发了主人公绵远悠长的思念之情。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《蒹葭》中“兴”的特点比《关雎》更加突出。“蒹葭”“水”和“伊人”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的形象交相辉映，浑然一体，用作起兴的事物与所要描绘的对象形成一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个完整的艺术世界。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3.《石壕吏》——（唐）杜甫</a:t>
            </a:r>
            <a:endParaRPr lang="en-US" altLang="zh-CN" sz="2800" dirty="0"/>
          </a:p>
        </p:txBody>
      </p:sp>
      <p:graphicFrame>
        <p:nvGraphicFramePr>
          <p:cNvPr id="101" name="P_5_BD#035e4592e?colgroup=17,12&amp;vcp=1&amp;pid=076d3c3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491553"/>
              </p:ext>
            </p:extLst>
          </p:nvPr>
        </p:nvGraphicFramePr>
        <p:xfrm>
          <a:off x="539496" y="1236009"/>
          <a:ext cx="11091672" cy="5120640"/>
        </p:xfrm>
        <a:graphic>
          <a:graphicData uri="http://schemas.openxmlformats.org/drawingml/2006/table">
            <a:tbl>
              <a:tblPr/>
              <a:tblGrid>
                <a:gridCol w="6565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40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5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暮投石壕村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有吏夜捉人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老翁逾墙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老妇出门看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吏呼一何怒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妇啼一何苦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听妇前致词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三男邺城戍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一男附书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二男新战死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存者且偷生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死者长已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室中更无人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惟有乳下孙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有孙母未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出入无完裙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老妪力虽衰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请从吏夜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急应河阳役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犹得备晨炊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夜久语声绝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如闻泣幽咽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天明登前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独与老翁别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前致词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走上前去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对差役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附书至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捎信回来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这里指生命结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幽咽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形容低微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断续的哭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本诗通过描写诗人投宿石壕村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，目睹差役夜晚捉人的过程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，歌颂石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壕村老妇勇于承担苦难的精神，表明自己支持唐王朝进行的这场平叛的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，希望取得最后的胜利；同时又借老妇一家的悲惨遭遇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为战争给人民带来的巨大的灾难而深感悲痛和同情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"/>
          <p:cNvSpPr/>
          <p:nvPr/>
        </p:nvSpPr>
        <p:spPr>
          <a:xfrm>
            <a:off x="539496" y="2496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4.《茅屋为秋风所破歌》——（唐）杜甫</a:t>
            </a:r>
            <a:endParaRPr lang="en-US" altLang="zh-CN" sz="2800" dirty="0"/>
          </a:p>
        </p:txBody>
      </p:sp>
      <p:graphicFrame>
        <p:nvGraphicFramePr>
          <p:cNvPr id="103" name="P_5_BD#035e4592e?colgroup=18,11&amp;vcp=1&amp;pid=076d3c3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460705"/>
              </p:ext>
            </p:extLst>
          </p:nvPr>
        </p:nvGraphicFramePr>
        <p:xfrm>
          <a:off x="478476" y="844232"/>
          <a:ext cx="11232000" cy="5466652"/>
        </p:xfrm>
        <a:graphic>
          <a:graphicData uri="http://schemas.openxmlformats.org/drawingml/2006/table">
            <a:tbl>
              <a:tblPr/>
              <a:tblGrid>
                <a:gridCol w="67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20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八月秋高风怒号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卷我屋上三重茅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茅飞渡江洒江郊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高者挂罥长林梢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下者飘转沉塘坳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南村群童欺我老无力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忍能对面为盗贼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公然抱茅入竹去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唇焦口燥呼不得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归来倚杖自叹息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俄顷风定云墨色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秋天漠漠向昏黑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布衾多年冷似铁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娇儿恶卧踏里裂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床头屋漏无干处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雨脚如麻未断绝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自经丧乱少睡眠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长夜沾湿何由彻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挂罥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挂着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挂住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挂结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狠心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漠漠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阴沉迷蒙的样子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向昏黑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渐渐黑下来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娇儿恶卧踏里裂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孩子睡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相不好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把被里蹬破了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丧乱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战乱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指安史之乱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何由彻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如何挨到天亮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" name="P_5_BD#035e4592e?colgroup=18,11&amp;vcp=1&amp;pid=076d3c34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733450"/>
              </p:ext>
            </p:extLst>
          </p:nvPr>
        </p:nvGraphicFramePr>
        <p:xfrm>
          <a:off x="539496" y="1356582"/>
          <a:ext cx="11082528" cy="2215516"/>
        </p:xfrm>
        <a:graphic>
          <a:graphicData uri="http://schemas.openxmlformats.org/drawingml/2006/table">
            <a:tbl>
              <a:tblPr/>
              <a:tblGrid>
                <a:gridCol w="6693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安得广厦千万间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大庇天下寒士俱欢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风雨不动安如山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呜呼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何时眼前突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兀见此屋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吾庐独破受冻死亦足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寒士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贫寒的士人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高耸的样子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035e4592e?colgroup=18,11&amp;vcp=1&amp;pid=076d3c346&amp;color=0,0,0&amp;mp=1&amp;vtp=1&amp;vaab=1&amp;bt=1&amp;bbb=1">
            <a:extLst>
              <a:ext uri="{FF2B5EF4-FFF2-40B4-BE49-F238E27FC236}">
                <a16:creationId xmlns:a16="http://schemas.microsoft.com/office/drawing/2014/main" id="{DF756E0C-FCCB-3BAD-8029-52FCBB6BC488}"/>
              </a:ext>
            </a:extLst>
          </p:cNvPr>
          <p:cNvSpPr txBox="1"/>
          <p:nvPr/>
        </p:nvSpPr>
        <p:spPr>
          <a:xfrm>
            <a:off x="10903879" y="6481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5#035e4592e?sp=1&amp;vcp=1&amp;pid=076d3c346&amp;color=0,0,0&amp;vtp=1&amp;vaab=1&amp;bt=1&amp;bbb=1&amp;hb=1">
            <a:extLst>
              <a:ext uri="{FF2B5EF4-FFF2-40B4-BE49-F238E27FC236}">
                <a16:creationId xmlns:a16="http://schemas.microsoft.com/office/drawing/2014/main" id="{80118A34-DE28-0D42-05A2-EB98377FAC2A}"/>
              </a:ext>
            </a:extLst>
          </p:cNvPr>
          <p:cNvSpPr/>
          <p:nvPr/>
        </p:nvSpPr>
        <p:spPr>
          <a:xfrm>
            <a:off x="539496" y="37060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本诗叙述了诗人的茅屋被秋风吹走了屋顶上的茅草，以致全家遭雨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淋的痛苦经历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，抒发了诗人内心的感慨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，体现了诗人忧国忧民的崇高思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想境界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d770253b?vcp=1&amp;pid=54bbf395f&amp;color=238,61,73&amp;vtp=1&amp;vaab=1&amp;bt=1&amp;bbb=1"/>
          <p:cNvSpPr/>
          <p:nvPr/>
        </p:nvSpPr>
        <p:spPr>
          <a:xfrm>
            <a:off x="539496" y="3067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二、古代诗歌一般的章法结构和基本特点</a:t>
            </a:r>
            <a:endParaRPr lang="en-US" altLang="zh-CN" sz="3200" dirty="0"/>
          </a:p>
        </p:txBody>
      </p:sp>
      <p:sp>
        <p:nvSpPr>
          <p:cNvPr id="3" name="P_5#c61de1c10?sp=1&amp;vcp=1&amp;pid=5d770253b&amp;color=0,0,0&amp;vtp=1&amp;vaab=1&amp;bbb=1"/>
          <p:cNvSpPr/>
          <p:nvPr/>
        </p:nvSpPr>
        <p:spPr>
          <a:xfrm>
            <a:off x="539496" y="10281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1.章法结构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208BE15-F83A-E53F-BA37-BF6B1C9BF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150" y="1459495"/>
            <a:ext cx="7710487" cy="485421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“安得广厦千万间，大庇天下寒士俱欢颜！风雨不动安如山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。”铿锵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有力的节奏和奔腾前进的气势，表现了诗人从痛苦的生活体验中迸发出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来的奔放的激情和火热的希望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。由个人困境推及他人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，体现诗人博大的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胸襟和忧国忧民之情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，以及迫切要求变革黑暗现实的崇高理想。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本诗选材典型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，生活气息浓郁；语言通俗朴素，明白如话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，但又韵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味十足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，平淡中见神奇；诗人打破七言和骈偶的形式束缚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，兼用长短句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和奇句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，便于刻画形象和抒发感情。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"/>
          <p:cNvSpPr/>
          <p:nvPr/>
        </p:nvSpPr>
        <p:spPr>
          <a:xfrm>
            <a:off x="539496" y="3258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5.《卖炭翁》——（唐）白居易</a:t>
            </a:r>
            <a:endParaRPr lang="en-US" altLang="zh-CN" sz="2800" dirty="0"/>
          </a:p>
        </p:txBody>
      </p:sp>
      <p:graphicFrame>
        <p:nvGraphicFramePr>
          <p:cNvPr id="108" name="P_5_BD#035e4592e?colgroup=17,12&amp;vcp=1&amp;pid=076d3c34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66503"/>
              </p:ext>
            </p:extLst>
          </p:nvPr>
        </p:nvGraphicFramePr>
        <p:xfrm>
          <a:off x="539496" y="1007409"/>
          <a:ext cx="11082528" cy="5255324"/>
        </p:xfrm>
        <a:graphic>
          <a:graphicData uri="http://schemas.openxmlformats.org/drawingml/2006/table">
            <a:tbl>
              <a:tblPr/>
              <a:tblGrid>
                <a:gridCol w="6501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69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865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卖炭翁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伐薪烧炭南山中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满面尘灰烟火色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两鬓苍苍十指黑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卖炭得钱何所营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身上衣裳口中食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可怜身上衣正单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心忧炭贱愿天寒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夜来城外一尺雪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晓驾炭车辗冰辙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牛困人饥日已高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市南门外泥中歇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翩翩两骑来是谁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黄衣使者白衫儿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手把文书口称敕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回车叱牛牵向北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一车炭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千余斤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宫使驱将惜不得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半匹红纱一丈绫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系向牛头充炭直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薪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木柴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何所营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做什么用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翩翩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轻快的样子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黄衣使者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指太监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白衫儿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指太监手下的爪牙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敕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指皇帝的命令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掉转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叱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吆喝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助词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用于动词之后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价钱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本诗描写了一个卖木炭的老人谋生的困苦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，揭露了“宫市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”制度的腐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败本质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，对统治者掠夺人民的罪行予以有力的鞭挞与抨击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，讽刺了当时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腐败的社会现实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，表达了作者对下层劳动人民的深切同情。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“可怜身上衣正单，心忧炭贱愿天寒”，这是脍炙人口的名句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了卖炭翁的无奈和艰难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，“可怜”两字倾注了作者的无限同情，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催人泪下。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心忧炭贱愿天寒”的意思是卖炭翁为了让木炭卖个好价钱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，期待朔风凛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，大雪纷飞。这两句诗从章法上看，是从前半篇向后半篇过渡的桥梁。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35e4592e?sp=1&amp;vcp=1&amp;pid=076d3c346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艺术手法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本诗有三言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、七言句，用韵灵活，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可以押平声韵也可以押仄声韵，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还可以中途换韵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；不讲究平仄、对仗。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本诗只进行记叙和描写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，几乎没有观点和情感的直接表达。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c1063c81?sp=1&amp;vcp=1&amp;pid=54bbf395f&amp;color=238,61,73&amp;vtp=1&amp;vaab=1&amp;bt=1&amp;bbb=1"/>
          <p:cNvSpPr/>
          <p:nvPr/>
        </p:nvSpPr>
        <p:spPr>
          <a:xfrm>
            <a:off x="539496" y="2972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九年级上册</a:t>
            </a:r>
            <a:endParaRPr lang="en-US" altLang="zh-CN" sz="3200" dirty="0"/>
          </a:p>
        </p:txBody>
      </p:sp>
      <p:sp>
        <p:nvSpPr>
          <p:cNvPr id="3" name="P_5#455ebfa98?sp=1&amp;vcp=1&amp;pid=fc1063c81&amp;color=0,0,0&amp;vtp=1&amp;vaab=1&amp;bbb=1"/>
          <p:cNvSpPr/>
          <p:nvPr/>
        </p:nvSpPr>
        <p:spPr>
          <a:xfrm>
            <a:off x="539496" y="10186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1.《行路难》（其一）——（唐）李白</a:t>
            </a:r>
            <a:endParaRPr lang="en-US" altLang="zh-CN" sz="2800" dirty="0"/>
          </a:p>
        </p:txBody>
      </p:sp>
      <p:graphicFrame>
        <p:nvGraphicFramePr>
          <p:cNvPr id="112" name="P_5_BD#455ebfa98?colgroup=9,20&amp;vcp=1&amp;pid=fc1063c8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0851"/>
              </p:ext>
            </p:extLst>
          </p:nvPr>
        </p:nvGraphicFramePr>
        <p:xfrm>
          <a:off x="539496" y="1704766"/>
          <a:ext cx="11376000" cy="4510660"/>
        </p:xfrm>
        <a:graphic>
          <a:graphicData uri="http://schemas.openxmlformats.org/drawingml/2006/table">
            <a:tbl>
              <a:tblPr/>
              <a:tblGrid>
                <a:gridCol w="30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11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金樽清酒斗十千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玉盘珍羞直万钱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停杯投箸不能食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拔剑四顾心茫然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欲渡黄河冰塞川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将登太行雪满山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闲来垂钓碧溪上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斗十千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一斗值十千钱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即万钱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形容酒美价贵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美味的食物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闲来垂钓碧溪上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相传姜尚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姜太公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遇到周文王前曾在渭水的磻溪垂钓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后辅佐周武王灭商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P_5_BD#455ebfa98?colgroup=9,20&amp;vcp=1&amp;pid=fc1063c8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351433"/>
              </p:ext>
            </p:extLst>
          </p:nvPr>
        </p:nvGraphicFramePr>
        <p:xfrm>
          <a:off x="539496" y="2093404"/>
          <a:ext cx="11082528" cy="3375788"/>
        </p:xfrm>
        <a:graphic>
          <a:graphicData uri="http://schemas.openxmlformats.org/drawingml/2006/table">
            <a:tbl>
              <a:tblPr/>
              <a:tblGrid>
                <a:gridCol w="3493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89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忽复乘舟梦日边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行路难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行路难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多歧路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今安在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长风破浪会有时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直挂云帆济沧海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忽复乘舟梦日边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相传伊尹受商汤任用前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梦见乘船经过太阳旁边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55ebfa98?colgroup=9,20&amp;vcp=1&amp;pid=fc1063c81&amp;color=0,0,0&amp;mp=1&amp;vtp=1&amp;vaab=1&amp;bt=1&amp;bbb=1">
            <a:extLst>
              <a:ext uri="{FF2B5EF4-FFF2-40B4-BE49-F238E27FC236}">
                <a16:creationId xmlns:a16="http://schemas.microsoft.com/office/drawing/2014/main" id="{7CE9FEA8-5143-BFE9-75E7-0D6048DB6558}"/>
              </a:ext>
            </a:extLst>
          </p:cNvPr>
          <p:cNvSpPr txBox="1"/>
          <p:nvPr/>
        </p:nvSpPr>
        <p:spPr>
          <a:xfrm>
            <a:off x="10903879" y="13849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本诗抒写了诗人在政治道路上遭遇艰难险阻之后的感慨，同时又突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出表现了诗人的倔强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自信和对理想的执着追求。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炼字炼词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三、四句中“停”“投”“拔”“顾”四个连续的动作，形象地表现了诗人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内心的苦闷抑郁和感情的激荡变化。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①“闲来垂钓碧溪上，忽复乘舟梦日边。”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诗人借用姜尚和伊尹的典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故自比，希望自己被明主发现，在政治上成就一番事业，体现了其坚定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乐观的信念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②“长风破浪会有时，直挂云帆济沧海。”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表明诗人摆脱了歧路彷徨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的苦闷，唱出了高昂乐观的调子，相信自己的理想抱负总有实现的一天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后人用这两句表达美好祝愿：终有一天会成功到达理想的彼岸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61de1c10?vcp=1&amp;pid=5d770253b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2.基本特点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：借景抒情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（1）正衬，如以乐景抒乐情，以哀景抒哀情。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（2）反衬，如以乐景衬哀情等。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"/>
          <p:cNvSpPr/>
          <p:nvPr/>
        </p:nvSpPr>
        <p:spPr>
          <a:xfrm>
            <a:off x="539496" y="440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2.《酬乐天扬州初逢席上见赠》——（唐）刘禹锡</a:t>
            </a:r>
            <a:endParaRPr lang="en-US" altLang="zh-CN" sz="2800" dirty="0"/>
          </a:p>
        </p:txBody>
      </p:sp>
      <p:graphicFrame>
        <p:nvGraphicFramePr>
          <p:cNvPr id="117" name="P_5_BD#455ebfa98?colgroup=20,9&amp;vcp=1&amp;pid=fc1063c8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666626"/>
              </p:ext>
            </p:extLst>
          </p:nvPr>
        </p:nvGraphicFramePr>
        <p:xfrm>
          <a:off x="539496" y="1121709"/>
          <a:ext cx="11100816" cy="5078096"/>
        </p:xfrm>
        <a:graphic>
          <a:graphicData uri="http://schemas.openxmlformats.org/drawingml/2006/table">
            <a:tbl>
              <a:tblPr/>
              <a:tblGrid>
                <a:gridCol w="5118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2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8536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巴山楚水凄凉地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二十三年弃置身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怀旧空吟闻笛赋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到乡翻似烂柯人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沉舟侧畔千帆过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病树前头万木春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今日听君歌一曲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暂凭杯酒长精神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弃置身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指遭受贬谪的诗人自己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斧柄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振作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这首诗是诗人对白居易赠诗的酬答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诗中回顾了诗人的贬谪生活，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表达了对长年被贬偏远之地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、政治失意的愤懑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，同时也表现了诗人对生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、对未来的积极乐观的态度。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“沉舟侧畔千帆过，病树前头万木春。”这两句诗以“沉舟”“病树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为反衬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，描绘出千帆竞发、万木争春的富于生机的景象，借“沉舟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”比喻自己，表现了诗人对仕宦升沉、世事变迁的豁达襟怀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。现在人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们赋予这两句诗新的意义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，常用它来说明新事物必将取代旧事物的道理。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55ebfa98?vcp=1&amp;pid=fc1063c81&amp;color=0,0,0&amp;mp=1&amp;vtp=1&amp;vaab=1&amp;bt=1&amp;bbb=1&amp;hb=1"/>
          <p:cNvSpPr/>
          <p:nvPr/>
        </p:nvSpPr>
        <p:spPr>
          <a:xfrm>
            <a:off x="539496" y="473424"/>
            <a:ext cx="11109960" cy="5774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典故运用：“怀旧空吟闻笛赋，到乡翻似烂柯人”运用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“闻笛赋”“烂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柯人”两个典故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“闻笛赋”指西晋向秀所作的《思旧赋》。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向秀跟嵇康是好朋友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嵇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康被司马氏集团杀害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向秀经过嵇康故居时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听见有人吹笛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不禁悲从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于是作了《思旧赋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烂柯人”指晋人王质。南朝梁任昉《述异记》载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王质上山砍柴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看见两个童子下棋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就停下观看。等棋局终了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斧子柄已经朽烂。回到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村里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才发现已经过了上百年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与他同时代的人都去世了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4375"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这两个典故表现了诗人对亲旧凋零的伤痛、人事全非的怅惘；暗示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遭贬谪时间之长；表达了对世态变迁的怅惘心情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"/>
          <p:cNvSpPr/>
          <p:nvPr/>
        </p:nvSpPr>
        <p:spPr>
          <a:xfrm>
            <a:off x="539496" y="1135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3.《水调歌头》（明月几时有）——（宋）苏轼</a:t>
            </a:r>
            <a:endParaRPr lang="en-US" altLang="zh-CN" sz="2800" dirty="0"/>
          </a:p>
        </p:txBody>
      </p:sp>
      <p:graphicFrame>
        <p:nvGraphicFramePr>
          <p:cNvPr id="122" name="P_5_BD#455ebfa98?colgroup=16,13&amp;vcp=1&amp;pid=fc1063c8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694702"/>
              </p:ext>
            </p:extLst>
          </p:nvPr>
        </p:nvGraphicFramePr>
        <p:xfrm>
          <a:off x="539496" y="1816925"/>
          <a:ext cx="11091672" cy="3892424"/>
        </p:xfrm>
        <a:graphic>
          <a:graphicData uri="http://schemas.openxmlformats.org/drawingml/2006/table">
            <a:tbl>
              <a:tblPr/>
              <a:tblGrid>
                <a:gridCol w="6537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4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丙辰中秋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欢饮达旦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兼怀子由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明月几时有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把酒问青天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天上宫阙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今夕是何年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我欲乘风归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又恐琼楼玉宇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高处不胜寒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舞弄清影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何似在人间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苏轼的弟弟苏辙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字子由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琼楼玉宇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美玉砌成的楼宇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指想象中的月中仙宫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哪里比得上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2&amp;si=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P_5_BD#455ebfa98?colgroup=16,13&amp;vcp=1&amp;pid=fc1063c8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471893"/>
              </p:ext>
            </p:extLst>
          </p:nvPr>
        </p:nvGraphicFramePr>
        <p:xfrm>
          <a:off x="539496" y="1335468"/>
          <a:ext cx="11091672" cy="4472560"/>
        </p:xfrm>
        <a:graphic>
          <a:graphicData uri="http://schemas.openxmlformats.org/drawingml/2006/table">
            <a:tbl>
              <a:tblPr/>
              <a:tblGrid>
                <a:gridCol w="6099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92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转朱阁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低绮户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照无眠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何事长向别时圆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人有悲欢离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月有阴晴圆缺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此事古难全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愿人长久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千里共婵娟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转朱阁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转过朱红色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的楼阁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低绮户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低低地挂在雕花的门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窗上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婵娟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本义指妇女姿态美好的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样子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这里指月亮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55ebfa98?colgroup=16,13&amp;vcp=1&amp;pid=fc1063c81&amp;color=0,0,0&amp;mp=1&amp;vtp=1&amp;vaab=1&amp;bt=1&amp;bbb=1">
            <a:extLst>
              <a:ext uri="{FF2B5EF4-FFF2-40B4-BE49-F238E27FC236}">
                <a16:creationId xmlns:a16="http://schemas.microsoft.com/office/drawing/2014/main" id="{B33E401B-60E0-B7BC-49F7-ED65885C2F27}"/>
              </a:ext>
            </a:extLst>
          </p:cNvPr>
          <p:cNvSpPr txBox="1"/>
          <p:nvPr/>
        </p:nvSpPr>
        <p:spPr>
          <a:xfrm>
            <a:off x="10913023" y="627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3&amp;si=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思想内容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这首词以词人与弟弟苏辙七年未见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心中充满无限思念之情为基础，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围绕中秋明月展开想象和思考，把人世间的悲欢离合之情纳入对宇宙人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生的哲理性追寻之中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，反映了词人复杂而又矛盾的思想感情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，表现出词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人对生活的热爱和积极向上的乐观精神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4&amp;si=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名句赏析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“人有悲欢离合，月有阴晴圆缺，此事古难全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。”用自然规律来说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明社会人生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，表现了词人由心中有所郁结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，到心胸开阔作达观之想的心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“但愿人长久，千里共婵娟。”表现了词人的豁达和宽慰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人间真情和词人的美好祝愿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5&amp;si=1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55ebfa98?sp=1&amp;vcp=1&amp;pid=fc1063c81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全词将写景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、叙事、议论、抒情融为一体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，词人乐观旷达的情怀和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深邃的哲理趣味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，在行云流水般的语言和美妙的意境中自然地呈现出来。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6&amp;si=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be5cbd2a?sp=1&amp;vcp=1&amp;pid=54bbf395f&amp;color=238,61,73&amp;vtp=1&amp;vaab=1&amp;bt=1&amp;bbb=1"/>
          <p:cNvSpPr/>
          <p:nvPr/>
        </p:nvSpPr>
        <p:spPr>
          <a:xfrm>
            <a:off x="539496" y="4115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九年级下册</a:t>
            </a:r>
            <a:endParaRPr lang="en-US" altLang="zh-CN" sz="3200" dirty="0"/>
          </a:p>
        </p:txBody>
      </p:sp>
      <p:sp>
        <p:nvSpPr>
          <p:cNvPr id="3" name="P_5#116c37dc6?sp=1&amp;vcp=1&amp;pid=1be5cbd2a&amp;color=0,0,0&amp;vtp=1&amp;vaab=1&amp;bbb=1"/>
          <p:cNvSpPr/>
          <p:nvPr/>
        </p:nvSpPr>
        <p:spPr>
          <a:xfrm>
            <a:off x="539496" y="11329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1.《渔家傲·秋思》——（宋）范仲淹</a:t>
            </a:r>
            <a:endParaRPr lang="en-US" altLang="zh-CN" sz="2800" dirty="0"/>
          </a:p>
        </p:txBody>
      </p:sp>
      <p:graphicFrame>
        <p:nvGraphicFramePr>
          <p:cNvPr id="127" name="P_5_BD#116c37dc6?colgroup=13,16&amp;vcp=1&amp;pid=1be5cbd2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01634"/>
              </p:ext>
            </p:extLst>
          </p:nvPr>
        </p:nvGraphicFramePr>
        <p:xfrm>
          <a:off x="539496" y="1819066"/>
          <a:ext cx="11029752" cy="4398392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塞下秋来风景异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衡阳雁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去无留意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四面边声连角起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千嶂里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长烟落日孤城闭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浊酒一杯家万里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燕然未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勒归无计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羌管悠悠霜满地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人不寐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将军白发征夫泪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衡阳雁去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雁去衡阳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为符合格律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而倒置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秋季北雁南飞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传说至湖南衡阳城南的回雁峰而止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边声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边塞特有的声音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如大风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马嘶的声音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层峦叠嶂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直立似屏障的山峰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5085</Words>
  <Application>Microsoft Office PowerPoint</Application>
  <PresentationFormat>宽屏</PresentationFormat>
  <Paragraphs>1141</Paragraphs>
  <Slides>123</Slides>
  <Notes>121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123</vt:i4>
      </vt:variant>
    </vt:vector>
  </HeadingPairs>
  <TitlesOfParts>
    <vt:vector size="13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2024-11-21T12:51:01Z</dcterms:created>
  <dcterms:modified xsi:type="dcterms:W3CDTF">2025-07-24T02:46:52Z</dcterms:modified>
  <cp:category/>
  <cp:contentStatus/>
</cp:coreProperties>
</file>