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319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320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</p:sldIdLst>
  <p:sldSz cx="12192000" cy="6858000"/>
  <p:notesSz cx="6858000" cy="12192000"/>
  <p:custDataLst>
    <p:tags r:id="rId66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9925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gs" Target="tags/tag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c21d906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41F3C8E6-C770-4557-AE95-7D976BE7EF4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第12讲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中国的主要产业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c21d906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9195A6F9-FDE8-4EC2-BF24-D94925F2ED2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1fccd2d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fc3f9e5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f4ce487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2fe0299e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b1fccd2d8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7fc3f9e5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cf4ce487a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2fe0299e8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第12讲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中国的主要产业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31da461f6855087e737648#tid=674173a6ff3330000905b2b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6984BEE-8277-FF4E-23DD-BC742217A158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4DDC0C68-F71A-4C67-8660-CF793A605550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0C1DCE94-7A1B-4C84-83FF-9C13755AE5C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109DCEC3-D044-4C71-91E4-35DDBE2435F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1fccd2d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fc3f9e5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f4ce487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2fe0299e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b1fccd2d8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7fc3f9e5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cf4ce487a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2fe0299e8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FB3B227-C493-06B1-2BE9-3F9B8D8DEB6A}"/>
              </a:ext>
            </a:extLst>
          </p:cNvPr>
          <p:cNvSpPr txBox="1"/>
          <p:nvPr/>
        </p:nvSpPr>
        <p:spPr>
          <a:xfrm>
            <a:off x="7270247" y="6202170"/>
            <a:ext cx="41440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审图号：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GS(2025)0884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QB_8_BD.13_1#90b82af25?colgroup=4,4,21&amp;vaa=1&amp;vcp=1&amp;vis=1&amp;pid=677726680&amp;color=0,0,0&amp;vtp=1&amp;vaab=1&amp;bt=1&amp;bbb=1&amp;hb=1"/>
          <p:cNvGraphicFramePr>
            <a:graphicFrameLocks noGrp="1"/>
          </p:cNvGraphicFramePr>
          <p:nvPr/>
        </p:nvGraphicFramePr>
        <p:xfrm>
          <a:off x="539496" y="1835562"/>
          <a:ext cx="11073384" cy="3891472"/>
        </p:xfrm>
        <a:graphic>
          <a:graphicData uri="http://schemas.openxmlformats.org/drawingml/2006/table">
            <a:tbl>
              <a:tblPr/>
              <a:tblGrid>
                <a:gridCol w="17752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65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815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种类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主要经济作物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主要分布区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纤维作物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棉花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中下游地区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中下游地区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长绒棉）为我国三大棉花产区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饮料作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茶叶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秦岭—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淮河线以南的丘陵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山地为主要产茶区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主要产茶省有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浙江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四川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湖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8_AN.14_1#90b82af25.blank?vaa=1&amp;vcp=1&amp;vis=1&amp;pid=677726680&amp;color=0,0,0&amp;vpa=10&amp;vtp=1&amp;vaab=1&amp;bbb=1"/>
          <p:cNvSpPr/>
          <p:nvPr/>
        </p:nvSpPr>
        <p:spPr>
          <a:xfrm>
            <a:off x="3913655" y="2933541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黄河</a:t>
            </a:r>
            <a:endParaRPr lang="en-US" altLang="zh-CN" sz="2800" dirty="0"/>
          </a:p>
        </p:txBody>
      </p:sp>
      <p:sp>
        <p:nvSpPr>
          <p:cNvPr id="4" name="QB_8_AN.15_1#90b82af25.blank?vaa=1&amp;vcp=1&amp;vis=1&amp;pid=677726680&amp;color=0,0,0&amp;vpa=11&amp;vtp=1&amp;vaab=1&amp;bbb=1"/>
          <p:cNvSpPr/>
          <p:nvPr/>
        </p:nvSpPr>
        <p:spPr>
          <a:xfrm>
            <a:off x="7101353" y="2933541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长江</a:t>
            </a:r>
            <a:endParaRPr lang="en-US" altLang="zh-CN" sz="2800" dirty="0"/>
          </a:p>
        </p:txBody>
      </p:sp>
      <p:sp>
        <p:nvSpPr>
          <p:cNvPr id="5" name="QB_8_AN.16_1#90b82af25.blank?vaa=1&amp;vcp=1&amp;vis=1&amp;pid=677726680&amp;color=0,0,0&amp;vpa=12&amp;vtp=1&amp;vaab=1&amp;bbb=1"/>
          <p:cNvSpPr/>
          <p:nvPr/>
        </p:nvSpPr>
        <p:spPr>
          <a:xfrm>
            <a:off x="10289053" y="2933541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新疆</a:t>
            </a:r>
            <a:endParaRPr lang="en-US" altLang="zh-CN" sz="2800" dirty="0"/>
          </a:p>
        </p:txBody>
      </p:sp>
      <p:sp>
        <p:nvSpPr>
          <p:cNvPr id="6" name="QB_8_AN.17_1#90b82af25.blank?vaa=1&amp;vcp=1&amp;vis=1&amp;pid=677726680&amp;color=0,0,0&amp;vpa=13&amp;vtp=1&amp;vaab=1&amp;bbb=1"/>
          <p:cNvSpPr/>
          <p:nvPr/>
        </p:nvSpPr>
        <p:spPr>
          <a:xfrm>
            <a:off x="6047255" y="4611529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福建</a:t>
            </a:r>
            <a:endParaRPr lang="en-US" altLang="zh-CN" sz="2800" dirty="0"/>
          </a:p>
        </p:txBody>
      </p:sp>
      <p:sp>
        <p:nvSpPr>
          <p:cNvPr id="7" name="QB_8_AN.18_1#90b82af25.blank?vaa=1&amp;vcp=1&amp;vis=1&amp;pid=677726680&amp;color=0,0,0&amp;vpa=14&amp;vtp=1&amp;vaab=1&amp;bbb=1"/>
          <p:cNvSpPr/>
          <p:nvPr/>
        </p:nvSpPr>
        <p:spPr>
          <a:xfrm>
            <a:off x="7456953" y="4611529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云南</a:t>
            </a:r>
            <a:endParaRPr lang="en-US" altLang="zh-CN" sz="2800" dirty="0"/>
          </a:p>
        </p:txBody>
      </p:sp>
      <p:sp>
        <p:nvSpPr>
          <p:cNvPr id="2" name="QB_8_BD.13_1#90b82af25?colgroup=4,4,21&amp;vaa=1&amp;vcp=1&amp;vis=1&amp;pid=677726680&amp;color=0,0,0&amp;vtp=1&amp;vaab=1&amp;bt=1&amp;bbb=1"/>
          <p:cNvSpPr txBox="1"/>
          <p:nvPr/>
        </p:nvSpPr>
        <p:spPr>
          <a:xfrm>
            <a:off x="10894735" y="11271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9_1#274af26de?vaa=1&amp;vcp=1&amp;vis=1&amp;pid=4604638c8&amp;color=0,0,0&amp;vtp=1&amp;vaab=1&amp;bt=1&amp;bbb=1"/>
          <p:cNvSpPr/>
          <p:nvPr/>
        </p:nvSpPr>
        <p:spPr>
          <a:xfrm>
            <a:off x="539496" y="186486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3.畜牧业分布</a:t>
            </a:r>
            <a:endParaRPr lang="en-US" altLang="zh-CN" sz="2800" dirty="0"/>
          </a:p>
        </p:txBody>
      </p:sp>
      <p:sp>
        <p:nvSpPr>
          <p:cNvPr id="3" name="QB_8_BD.20_1#a6679b148?vaa=1&amp;vcp=1&amp;vis=1&amp;pid=274af26de&amp;color=0,0,0&amp;vtp=1&amp;vaab=1&amp;bbb=1&amp;hb=1"/>
          <p:cNvSpPr/>
          <p:nvPr/>
        </p:nvSpPr>
        <p:spPr>
          <a:xfrm>
            <a:off x="539496" y="249256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）我国的畜牧业可以分为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畜牧业和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畜牧业两类。牧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区畜牧业主要分布在我国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部、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部干旱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、半干旱的辽阔草原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国东部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、南部为农耕区畜牧业，以畜禽饲养为主。四川、湖南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、河南是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我国商品生猪的主要产区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21_1#a6679b148.blank?vaa=1&amp;vcp=1&amp;vis=1&amp;pid=274af26de&amp;color=0,0,0&amp;vpa=15&amp;vtp=1&amp;vaab=1&amp;bbb=1"/>
          <p:cNvSpPr/>
          <p:nvPr/>
        </p:nvSpPr>
        <p:spPr>
          <a:xfrm>
            <a:off x="4994815" y="246208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牧区</a:t>
            </a:r>
            <a:endParaRPr lang="en-US" altLang="zh-CN" sz="2800" dirty="0"/>
          </a:p>
        </p:txBody>
      </p:sp>
      <p:sp>
        <p:nvSpPr>
          <p:cNvPr id="5" name="QB_8_AN.22_1#a6679b148.blank?vaa=1&amp;vcp=1&amp;vis=1&amp;pid=274af26de&amp;color=0,0,0&amp;vpa=16&amp;vtp=1&amp;vaab=1&amp;bbb=1"/>
          <p:cNvSpPr/>
          <p:nvPr/>
        </p:nvSpPr>
        <p:spPr>
          <a:xfrm>
            <a:off x="7484014" y="2462085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农耕区</a:t>
            </a:r>
            <a:endParaRPr lang="en-US" altLang="zh-CN" sz="2800" dirty="0"/>
          </a:p>
        </p:txBody>
      </p:sp>
      <p:sp>
        <p:nvSpPr>
          <p:cNvPr id="6" name="QB_8_AN.23_1#a6679b148.blank?vaa=1&amp;vcp=1&amp;vis=1&amp;pid=274af26de&amp;color=0,0,0&amp;vpa=17&amp;vtp=1&amp;vaab=1"/>
          <p:cNvSpPr/>
          <p:nvPr/>
        </p:nvSpPr>
        <p:spPr>
          <a:xfrm>
            <a:off x="4461415" y="3109785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</a:t>
            </a:r>
            <a:endParaRPr lang="en-US" altLang="zh-CN" sz="2800" dirty="0"/>
          </a:p>
        </p:txBody>
      </p:sp>
      <p:sp>
        <p:nvSpPr>
          <p:cNvPr id="7" name="QB_8_AN.24_1#a6679b148.blank?vaa=1&amp;vcp=1&amp;vis=1&amp;pid=274af26de&amp;color=0,0,0&amp;vpa=18&amp;vtp=1&amp;vaab=1"/>
          <p:cNvSpPr/>
          <p:nvPr/>
        </p:nvSpPr>
        <p:spPr>
          <a:xfrm>
            <a:off x="5883815" y="3109785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25_1#e289ab576?sp=1&amp;vaa=1&amp;vcp=1&amp;vis=1&amp;pid=274af26de&amp;color=0,0,0&amp;mp=1&amp;vtp=1&amp;vaab=1&amp;bt=1&amp;bbb=1"/>
          <p:cNvSpPr/>
          <p:nvPr/>
        </p:nvSpPr>
        <p:spPr>
          <a:xfrm>
            <a:off x="539496" y="167878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（2）我国四大牧区及其主要优良畜种</a:t>
            </a:r>
            <a:endParaRPr lang="en-US" altLang="zh-CN" sz="2800" dirty="0"/>
          </a:p>
        </p:txBody>
      </p:sp>
      <p:graphicFrame>
        <p:nvGraphicFramePr>
          <p:cNvPr id="13" name="QB_8_BD.25_2#e289ab576?colgroup=5,23&amp;vaa=1&amp;vcp=1&amp;vis=1&amp;pid=274af26de&amp;color=0,0,0&amp;mp=1&amp;vtp=1&amp;vaab=1&amp;bbb=1"/>
          <p:cNvGraphicFramePr>
            <a:graphicFrameLocks noGrp="1"/>
          </p:cNvGraphicFramePr>
          <p:nvPr/>
        </p:nvGraphicFramePr>
        <p:xfrm>
          <a:off x="539496" y="2360389"/>
          <a:ext cx="11082528" cy="2805496"/>
        </p:xfrm>
        <a:graphic>
          <a:graphicData uri="http://schemas.openxmlformats.org/drawingml/2006/table">
            <a:tbl>
              <a:tblPr/>
              <a:tblGrid>
                <a:gridCol w="2304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78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牧区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主要优良畜种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牧区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三河马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三河牛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阿拉善骆驼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乌珠穆沁马等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牧区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新疆细毛羊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伊犁马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哈萨克羊等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牧区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青海牦牛等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牧区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西藏牦牛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藏南绵羊等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B_8_AN.26_1#e289ab576.blank?vaa=1&amp;vcp=1&amp;vis=1&amp;pid=274af26de&amp;color=0,0,0&amp;mp=1&amp;vpa=19&amp;vtp=1&amp;vaab=1&amp;bbb=1"/>
          <p:cNvSpPr/>
          <p:nvPr/>
        </p:nvSpPr>
        <p:spPr>
          <a:xfrm>
            <a:off x="635159" y="2885598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内蒙古</a:t>
            </a:r>
            <a:endParaRPr lang="en-US" altLang="zh-CN" sz="2800" dirty="0"/>
          </a:p>
        </p:txBody>
      </p:sp>
      <p:sp>
        <p:nvSpPr>
          <p:cNvPr id="5" name="QB_8_AN.27_1#e289ab576.blank?vaa=1&amp;vcp=1&amp;vis=1&amp;pid=274af26de&amp;color=0,0,0&amp;mp=1&amp;vpa=20&amp;vtp=1&amp;vaab=1&amp;bbb=1"/>
          <p:cNvSpPr/>
          <p:nvPr/>
        </p:nvSpPr>
        <p:spPr>
          <a:xfrm>
            <a:off x="812958" y="345208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新疆</a:t>
            </a:r>
            <a:endParaRPr lang="en-US" altLang="zh-CN" sz="2800" dirty="0"/>
          </a:p>
        </p:txBody>
      </p:sp>
      <p:sp>
        <p:nvSpPr>
          <p:cNvPr id="6" name="QB_8_AN.28_1#e289ab576.blank?vaa=1&amp;vcp=1&amp;vis=1&amp;pid=274af26de&amp;color=0,0,0&amp;mp=1&amp;vpa=21&amp;vtp=1&amp;vaab=1&amp;bbb=1"/>
          <p:cNvSpPr/>
          <p:nvPr/>
        </p:nvSpPr>
        <p:spPr>
          <a:xfrm>
            <a:off x="812958" y="401856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青海</a:t>
            </a:r>
            <a:endParaRPr lang="en-US" altLang="zh-CN" sz="2800" dirty="0"/>
          </a:p>
        </p:txBody>
      </p:sp>
      <p:sp>
        <p:nvSpPr>
          <p:cNvPr id="7" name="QB_8_AN.29_1#e289ab576.blank?vaa=1&amp;vcp=1&amp;vis=1&amp;pid=274af26de&amp;color=0,0,0&amp;mp=1&amp;vpa=22&amp;vtp=1&amp;vaab=1&amp;bbb=1"/>
          <p:cNvSpPr/>
          <p:nvPr/>
        </p:nvSpPr>
        <p:spPr>
          <a:xfrm>
            <a:off x="812958" y="458505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291935ec?vcp=1&amp;pid=7fc3f9e5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工业</a:t>
            </a:r>
            <a:endParaRPr lang="en-US" altLang="zh-CN" sz="3000" dirty="0"/>
          </a:p>
        </p:txBody>
      </p:sp>
      <p:sp>
        <p:nvSpPr>
          <p:cNvPr id="3" name="P_7#23b79801c?sp=1&amp;vcp=1&amp;pid=3291935ec&amp;color=0,0,0&amp;vtp=1&amp;vaab=1&amp;bbb=1&amp;hb=1"/>
          <p:cNvSpPr/>
          <p:nvPr/>
        </p:nvSpPr>
        <p:spPr>
          <a:xfrm>
            <a:off x="539496" y="12112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1.中国工业的发展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新中国成立以来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，我国工业得到了很大的发展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，许多工业品的产量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在世界上名列前茅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。改革开放以来，国家大力发展外向型经济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。近些年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，国家对工业结构进行了重大调整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，高新技术产业和战略性新兴产业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获得长足发展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，工业布局趋于相对均衡。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0_1#1f5a0a8bf?sp=1&amp;vaa=1&amp;vcp=1&amp;vis=1&amp;pid=3291935ec&amp;color=0,0,0&amp;vtp=1&amp;vaab=1&amp;bt=1&amp;bbb=1"/>
          <p:cNvSpPr/>
          <p:nvPr/>
        </p:nvSpPr>
        <p:spPr>
          <a:xfrm>
            <a:off x="539496" y="89017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2.中国工业的分布</a:t>
            </a:r>
            <a:endParaRPr lang="en-US" altLang="zh-CN" sz="2800" dirty="0"/>
          </a:p>
        </p:txBody>
      </p:sp>
      <p:graphicFrame>
        <p:nvGraphicFramePr>
          <p:cNvPr id="15" name="QB_7_BD.30_2#1f5a0a8bf?colgroup=2,5,21&amp;vaa=1&amp;vcp=1&amp;vis=1&amp;pid=3291935ec&amp;color=0,0,0&amp;vtp=1&amp;vaab=1&amp;bbb=1&amp;hb=1"/>
          <p:cNvGraphicFramePr>
            <a:graphicFrameLocks noGrp="1"/>
          </p:cNvGraphicFramePr>
          <p:nvPr/>
        </p:nvGraphicFramePr>
        <p:xfrm>
          <a:off x="539496" y="1571783"/>
          <a:ext cx="11073384" cy="4378898"/>
        </p:xfrm>
        <a:graphic>
          <a:graphicData uri="http://schemas.openxmlformats.org/drawingml/2006/table">
            <a:tbl>
              <a:tblPr/>
              <a:tblGrid>
                <a:gridCol w="1188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815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主要分布区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重要生产基地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煤炭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北方地区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是我国第一大能源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是我国的主要产煤区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石油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西北等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是我国第二大能源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油田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目前全国最大的石油工业基地）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长庆油田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胜利油田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中原油田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华北油田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克拉玛依油田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7_AN.31_1#1f5a0a8bf.blank?vaa=1&amp;vcp=1&amp;vis=1&amp;pid=3291935ec&amp;color=0,0,0&amp;vpa=23&amp;vtp=1&amp;vaab=1&amp;bbb=1"/>
          <p:cNvSpPr/>
          <p:nvPr/>
        </p:nvSpPr>
        <p:spPr>
          <a:xfrm>
            <a:off x="3913655" y="266976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煤炭</a:t>
            </a:r>
            <a:endParaRPr lang="en-US" altLang="zh-CN" sz="2800" dirty="0"/>
          </a:p>
        </p:txBody>
      </p:sp>
      <p:sp>
        <p:nvSpPr>
          <p:cNvPr id="5" name="QB_7_AN.32_1#1f5a0a8bf.blank?vaa=1&amp;vcp=1&amp;vis=1&amp;pid=3291935ec&amp;color=0,0,0&amp;vpa=24&amp;vtp=1&amp;vaab=1&amp;bbb=1"/>
          <p:cNvSpPr/>
          <p:nvPr/>
        </p:nvSpPr>
        <p:spPr>
          <a:xfrm>
            <a:off x="8168153" y="266976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山西</a:t>
            </a:r>
            <a:endParaRPr lang="en-US" altLang="zh-CN" sz="2800" dirty="0"/>
          </a:p>
        </p:txBody>
      </p:sp>
      <p:sp>
        <p:nvSpPr>
          <p:cNvPr id="6" name="QB_7_AN.33_1#1f5a0a8bf.blank?vaa=1&amp;vcp=1&amp;vis=1&amp;pid=3291935ec&amp;color=0,0,0&amp;vpa=25&amp;vtp=1&amp;vaab=1&amp;bbb=1"/>
          <p:cNvSpPr/>
          <p:nvPr/>
        </p:nvSpPr>
        <p:spPr>
          <a:xfrm>
            <a:off x="9577853" y="2669762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内蒙古</a:t>
            </a:r>
            <a:endParaRPr lang="en-US" altLang="zh-CN" sz="2800" dirty="0"/>
          </a:p>
        </p:txBody>
      </p:sp>
      <p:sp>
        <p:nvSpPr>
          <p:cNvPr id="7" name="QB_7_AN.34_1#1f5a0a8bf.blank?vaa=1&amp;vcp=1&amp;vis=1&amp;pid=3291935ec&amp;color=0,0,0&amp;vpa=26&amp;vtp=1&amp;vaab=1&amp;bbb=1"/>
          <p:cNvSpPr/>
          <p:nvPr/>
        </p:nvSpPr>
        <p:spPr>
          <a:xfrm>
            <a:off x="3913655" y="320849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陕西</a:t>
            </a:r>
            <a:endParaRPr lang="en-US" altLang="zh-CN" sz="2800" dirty="0"/>
          </a:p>
        </p:txBody>
      </p:sp>
      <p:sp>
        <p:nvSpPr>
          <p:cNvPr id="8" name="QB_7_AN.35_1#1f5a0a8bf.blank?vaa=1&amp;vcp=1&amp;vis=1&amp;pid=3291935ec&amp;color=0,0,0&amp;vpa=27&amp;vtp=1&amp;vaab=1&amp;bbb=1"/>
          <p:cNvSpPr/>
          <p:nvPr/>
        </p:nvSpPr>
        <p:spPr>
          <a:xfrm>
            <a:off x="3913655" y="375516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石油</a:t>
            </a:r>
            <a:endParaRPr lang="en-US" altLang="zh-CN" sz="2800" dirty="0"/>
          </a:p>
        </p:txBody>
      </p:sp>
      <p:sp>
        <p:nvSpPr>
          <p:cNvPr id="9" name="QB_7_AN.36_1#1f5a0a8bf.blank?vaa=1&amp;vcp=1&amp;vis=1&amp;pid=3291935ec&amp;color=0,0,0&amp;vpa=28&amp;vtp=1&amp;vaab=1&amp;bbb=1"/>
          <p:cNvSpPr/>
          <p:nvPr/>
        </p:nvSpPr>
        <p:spPr>
          <a:xfrm>
            <a:off x="8523753" y="375516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大庆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QB_7_BD.37_1#1f5a0a8bf?colgroup=2,5,21&amp;vaa=1&amp;vcp=1&amp;vis=1&amp;pid=3291935e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6927273"/>
              </p:ext>
            </p:extLst>
          </p:nvPr>
        </p:nvGraphicFramePr>
        <p:xfrm>
          <a:off x="539496" y="1161839"/>
          <a:ext cx="11073384" cy="5100703"/>
        </p:xfrm>
        <a:graphic>
          <a:graphicData uri="http://schemas.openxmlformats.org/drawingml/2006/table">
            <a:tbl>
              <a:tblPr/>
              <a:tblGrid>
                <a:gridCol w="1188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815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719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主要分布区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重要生产基地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37107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钢铁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中部地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我国是世界上钢铁产量最多的国家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我国大型的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钢铁工业基地有鞍山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唐山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太原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武汉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包头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7107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机械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中部地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全国性大型机械工业基地有辽中南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京津唐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东半岛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长江三角洲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珠江三角洲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武汉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重庆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1227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纺织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中部地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以棉纺织工业最为重要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主要棉纺织工业基地有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上海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天津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青岛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石家庄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郑州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西安等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QB_7_BD.37_1#1f5a0a8bf?colgroup=2,5,21&amp;vaa=1&amp;vcp=1&amp;vis=1&amp;pid=3291935ec&amp;color=0,0,0&amp;mp=1&amp;vtp=1&amp;vaab=1&amp;bt=1&amp;bbb=1"/>
          <p:cNvSpPr txBox="1"/>
          <p:nvPr/>
        </p:nvSpPr>
        <p:spPr>
          <a:xfrm>
            <a:off x="10894735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8_1#87b3fa3b5?sp=1&amp;vaa=1&amp;vcp=1&amp;vis=1&amp;pid=3291935ec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3.蓬勃发展的高新技术产业</a:t>
            </a:r>
            <a:endParaRPr lang="en-US" altLang="zh-CN" sz="2800" dirty="0"/>
          </a:p>
        </p:txBody>
      </p:sp>
      <p:sp>
        <p:nvSpPr>
          <p:cNvPr id="3" name="QB_7_BD.38_2#87b3fa3b5?sp=1&amp;vaa=1&amp;vcp=1&amp;vis=1&amp;pid=3291935ec&amp;color=0,0,0&amp;vtp=1&amp;vaab=1&amp;bbb=1&amp;hb=1"/>
          <p:cNvSpPr/>
          <p:nvPr/>
        </p:nvSpPr>
        <p:spPr>
          <a:xfrm>
            <a:off x="539496" y="1182097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（1）近年来，我国高新技术产业得到了迅猛发展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，高新技术产业产值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迅速增长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，高新技术产品出口大幅度增加。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我国高新技术产业以信息、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、新材料、新能源、空间、海洋等技术领域为主体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，表现出多元化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的发展趋势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。我国现已成为世界上重要的高新技术产业出口国。</a:t>
            </a:r>
            <a:endParaRPr lang="en-US" altLang="zh-CN" sz="2800" dirty="0"/>
          </a:p>
        </p:txBody>
      </p:sp>
      <p:sp>
        <p:nvSpPr>
          <p:cNvPr id="4" name="QB_7_BD.38_3#87b3fa3b5?sp=1&amp;vaa=1&amp;vcp=1&amp;vis=1&amp;pid=3291935ec&amp;color=0,0,0&amp;vtp=1&amp;vaab=1&amp;bbb=1&amp;hb=1"/>
          <p:cNvSpPr/>
          <p:nvPr/>
        </p:nvSpPr>
        <p:spPr>
          <a:xfrm>
            <a:off x="539496" y="3747497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我国的高新技术产业带：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（3）我国四大高新技术产业密集区：环渤海、沿长江、东南沿海、沿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亚欧大陆桥高新技术产业密集区。</a:t>
            </a:r>
            <a:endParaRPr lang="en-US" altLang="zh-CN" sz="2800" dirty="0"/>
          </a:p>
        </p:txBody>
      </p:sp>
      <p:sp>
        <p:nvSpPr>
          <p:cNvPr id="6" name="QB_7_AN.39_1#87b3fa3b5.blank?vaa=1&amp;vcp=1&amp;vis=1&amp;pid=3291935ec&amp;color=0,0,0&amp;vpa=29&amp;vtp=1&amp;vaab=1&amp;bbb=1"/>
          <p:cNvSpPr/>
          <p:nvPr/>
        </p:nvSpPr>
        <p:spPr>
          <a:xfrm>
            <a:off x="5350415" y="3717017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长江三角洲</a:t>
            </a:r>
            <a:endParaRPr lang="en-US" altLang="zh-CN" sz="2800" dirty="0"/>
          </a:p>
        </p:txBody>
      </p:sp>
      <p:sp>
        <p:nvSpPr>
          <p:cNvPr id="7" name="QB_7_AN.40_1#87b3fa3b5.blank?vaa=1&amp;vcp=1&amp;vis=1&amp;pid=3291935ec&amp;color=0,0,0&amp;vpa=30&amp;vtp=1&amp;vaab=1&amp;bbb=1"/>
          <p:cNvSpPr/>
          <p:nvPr/>
        </p:nvSpPr>
        <p:spPr>
          <a:xfrm>
            <a:off x="7839614" y="3717017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珠江三角洲</a:t>
            </a:r>
            <a:endParaRPr lang="en-US" altLang="zh-CN" sz="2800" dirty="0"/>
          </a:p>
        </p:txBody>
      </p:sp>
      <p:sp>
        <p:nvSpPr>
          <p:cNvPr id="8" name="QB_7_AN.41_1#87b3fa3b5.blank?vaa=1&amp;vcp=1&amp;vis=1&amp;pid=3291935ec&amp;color=0,0,0&amp;vpa=31&amp;vtp=1&amp;vaab=1&amp;bbb=1&amp;hb=1"/>
          <p:cNvSpPr/>
          <p:nvPr/>
        </p:nvSpPr>
        <p:spPr>
          <a:xfrm>
            <a:off x="539496" y="3717017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环渤海地区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cd1309b5?vcp=1&amp;pid=7fc3f9e5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交通运输业</a:t>
            </a:r>
            <a:endParaRPr lang="en-US" altLang="zh-CN" sz="3000" dirty="0"/>
          </a:p>
        </p:txBody>
      </p:sp>
      <p:sp>
        <p:nvSpPr>
          <p:cNvPr id="3" name="P_7#3a8edc135?sp=1&amp;vcp=1&amp;pid=1cd1309b5&amp;color=0,0,0&amp;vtp=1&amp;vaab=1&amp;bbb=1&amp;hb=1"/>
          <p:cNvSpPr/>
          <p:nvPr/>
        </p:nvSpPr>
        <p:spPr>
          <a:xfrm>
            <a:off x="539496" y="121124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1.中国交通运输业的发展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新中国成立后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，我国大力推进交通运输建设，交通线路总长度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输工具数量均大幅度增长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，运输能力不断提高。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42_1#886bb3779?vaa=1&amp;vcp=1&amp;vis=1&amp;pid=1cd1309b5&amp;color=0,0,0&amp;mp=1&amp;vtp=1&amp;vaab=1&amp;bt=1&amp;bbb=1"/>
          <p:cNvSpPr/>
          <p:nvPr/>
        </p:nvSpPr>
        <p:spPr>
          <a:xfrm>
            <a:off x="539496" y="108219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2.四通八达的交通运输网</a:t>
            </a:r>
            <a:endParaRPr lang="en-US" altLang="zh-CN" sz="2800" dirty="0"/>
          </a:p>
        </p:txBody>
      </p:sp>
      <p:sp>
        <p:nvSpPr>
          <p:cNvPr id="3" name="QB_8_BD.43_1#19d443862?sp=1&amp;vaa=1&amp;vcp=1&amp;vis=1&amp;pid=886bb3779&amp;color=0,0,0&amp;vtp=1&amp;vaab=1&amp;bbb=1"/>
          <p:cNvSpPr/>
          <p:nvPr/>
        </p:nvSpPr>
        <p:spPr>
          <a:xfrm>
            <a:off x="539496" y="170208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（1）主要铁路干线</a:t>
            </a:r>
            <a:endParaRPr lang="en-US" altLang="zh-CN" sz="2800" dirty="0"/>
          </a:p>
        </p:txBody>
      </p:sp>
      <p:graphicFrame>
        <p:nvGraphicFramePr>
          <p:cNvPr id="19" name="QB_8_BD.43_2#19d443862?colgroup=5,24&amp;vaa=1&amp;vcp=1&amp;vis=1&amp;pid=886bb3779&amp;color=0,0,0&amp;vtp=1&amp;vaab=1&amp;bbb=1&amp;hb=1"/>
          <p:cNvGraphicFramePr>
            <a:graphicFrameLocks noGrp="1"/>
          </p:cNvGraphicFramePr>
          <p:nvPr/>
        </p:nvGraphicFramePr>
        <p:xfrm>
          <a:off x="539496" y="2385472"/>
          <a:ext cx="11091672" cy="3363660"/>
        </p:xfrm>
        <a:graphic>
          <a:graphicData uri="http://schemas.openxmlformats.org/drawingml/2006/table">
            <a:tbl>
              <a:tblPr/>
              <a:tblGrid>
                <a:gridCol w="1984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7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南北向干线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京哈线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太焦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—焦柳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宝成—成昆线等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东西向干线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滨洲—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滨绥线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—包兰线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—兰新线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（沪杭—浙赣—湘黔—贵昆线）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南昆线等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高速铁路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哈大高铁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京沪高铁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京广高铁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沪深高铁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沪昆高铁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沪汉蓉高铁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徐兰—兰新高铁等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B_8_AN.44_1#19d443862.blank?vaa=1&amp;vcp=1&amp;vis=1&amp;pid=886bb3779&amp;color=0,0,0&amp;vpa=32&amp;vtp=1&amp;vaab=1&amp;bbb=1"/>
          <p:cNvSpPr/>
          <p:nvPr/>
        </p:nvSpPr>
        <p:spPr>
          <a:xfrm>
            <a:off x="4015762" y="238915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京沪</a:t>
            </a:r>
            <a:endParaRPr lang="en-US" altLang="zh-CN" sz="2800" dirty="0"/>
          </a:p>
        </p:txBody>
      </p:sp>
      <p:sp>
        <p:nvSpPr>
          <p:cNvPr id="6" name="QB_8_AN.45_1#19d443862.blank?vaa=1&amp;vcp=1&amp;vis=1&amp;pid=886bb3779&amp;color=0,0,0&amp;vpa=33&amp;vtp=1&amp;vaab=1&amp;bbb=1"/>
          <p:cNvSpPr/>
          <p:nvPr/>
        </p:nvSpPr>
        <p:spPr>
          <a:xfrm>
            <a:off x="5781062" y="238915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京九</a:t>
            </a:r>
            <a:endParaRPr lang="en-US" altLang="zh-CN" sz="2800" dirty="0"/>
          </a:p>
        </p:txBody>
      </p:sp>
      <p:sp>
        <p:nvSpPr>
          <p:cNvPr id="7" name="QB_8_AN.46_1#19d443862.blank?vaa=1&amp;vcp=1&amp;vis=1&amp;pid=886bb3779&amp;color=0,0,0&amp;vpa=34&amp;vtp=1&amp;vaab=1&amp;bbb=1"/>
          <p:cNvSpPr/>
          <p:nvPr/>
        </p:nvSpPr>
        <p:spPr>
          <a:xfrm>
            <a:off x="7546363" y="238915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京广</a:t>
            </a:r>
            <a:endParaRPr lang="en-US" altLang="zh-CN" sz="2800" dirty="0"/>
          </a:p>
        </p:txBody>
      </p:sp>
      <p:sp>
        <p:nvSpPr>
          <p:cNvPr id="8" name="QB_8_AN.47_1#19d443862.blank?vaa=1&amp;vcp=1&amp;vis=1&amp;pid=886bb3779&amp;color=0,0,0&amp;vpa=35&amp;vtp=1&amp;vaab=1&amp;bbb=1"/>
          <p:cNvSpPr/>
          <p:nvPr/>
        </p:nvSpPr>
        <p:spPr>
          <a:xfrm>
            <a:off x="5082562" y="351037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京包</a:t>
            </a:r>
            <a:endParaRPr lang="en-US" altLang="zh-CN" sz="2800" dirty="0"/>
          </a:p>
        </p:txBody>
      </p:sp>
      <p:sp>
        <p:nvSpPr>
          <p:cNvPr id="9" name="QB_8_AN.48_1#19d443862.blank?vaa=1&amp;vcp=1&amp;vis=1&amp;pid=886bb3779&amp;color=0,0,0&amp;vpa=36&amp;vtp=1&amp;vaab=1&amp;bbb=1"/>
          <p:cNvSpPr/>
          <p:nvPr/>
        </p:nvSpPr>
        <p:spPr>
          <a:xfrm>
            <a:off x="7914663" y="351037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陇海</a:t>
            </a:r>
            <a:endParaRPr lang="en-US" altLang="zh-CN" sz="2800" dirty="0"/>
          </a:p>
        </p:txBody>
      </p:sp>
      <p:sp>
        <p:nvSpPr>
          <p:cNvPr id="10" name="QB_8_AN.49_1#19d443862.blank?vaa=1&amp;vcp=1&amp;vis=1&amp;pid=886bb3779&amp;color=0,0,0&amp;vpa=37&amp;vtp=1&amp;vaab=1&amp;bbb=1"/>
          <p:cNvSpPr/>
          <p:nvPr/>
        </p:nvSpPr>
        <p:spPr>
          <a:xfrm>
            <a:off x="2694963" y="4049109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沪昆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50_1#c5b805363?sp=1&amp;vaa=1&amp;vcp=1&amp;vis=1&amp;pid=886bb3779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（2）重要铁路枢纽</a:t>
            </a:r>
            <a:endParaRPr lang="en-US" altLang="zh-CN" sz="2800" dirty="0"/>
          </a:p>
        </p:txBody>
      </p:sp>
      <p:graphicFrame>
        <p:nvGraphicFramePr>
          <p:cNvPr id="20" name="QB_8_BD.50_2#c5b805363?colgroup=7,7,14&amp;vaa=1&amp;vcp=1&amp;vis=1&amp;pid=886bb3779&amp;color=0,0,0&amp;vtp=1&amp;vaab=1&amp;bbb=1&amp;hb=1"/>
          <p:cNvGraphicFramePr>
            <a:graphicFrameLocks noGrp="1"/>
          </p:cNvGraphicFramePr>
          <p:nvPr/>
        </p:nvGraphicFramePr>
        <p:xfrm>
          <a:off x="539496" y="1236009"/>
          <a:ext cx="11073384" cy="4985008"/>
        </p:xfrm>
        <a:graphic>
          <a:graphicData uri="http://schemas.openxmlformats.org/drawingml/2006/table">
            <a:tbl>
              <a:tblPr/>
              <a:tblGrid>
                <a:gridCol w="2770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412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铁路枢纽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所在省级行政区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交会的铁路干线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4654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京哈线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京沪线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京九线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京广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京包线等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上海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京沪线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沪昆线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郑州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京广线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陇海线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徐州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江苏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京沪线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陇海线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湖南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京广线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沪昆线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成都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四川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宝成线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成昆线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江西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京九线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沪昆线（浙赣线）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" name="QB_8_AN.51_1#c5b805363.blank?vaa=1&amp;vcp=1&amp;vis=1&amp;pid=886bb3779&amp;color=0,0,0&amp;vpa=38&amp;vtp=1&amp;vaab=1&amp;bbb=1"/>
          <p:cNvSpPr/>
          <p:nvPr/>
        </p:nvSpPr>
        <p:spPr>
          <a:xfrm>
            <a:off x="1401730" y="200683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北京</a:t>
            </a:r>
            <a:endParaRPr lang="en-US" altLang="zh-CN" sz="2800" dirty="0"/>
          </a:p>
        </p:txBody>
      </p:sp>
      <p:sp>
        <p:nvSpPr>
          <p:cNvPr id="5" name="QB_8_AN.52_1#c5b805363.blank?vaa=1&amp;vcp=1&amp;vis=1&amp;pid=886bb3779&amp;color=0,0,0&amp;vpa=39&amp;vtp=1&amp;vaab=1&amp;bbb=1"/>
          <p:cNvSpPr/>
          <p:nvPr/>
        </p:nvSpPr>
        <p:spPr>
          <a:xfrm>
            <a:off x="1401730" y="281893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上海</a:t>
            </a:r>
            <a:endParaRPr lang="en-US" altLang="zh-CN" sz="2800" dirty="0"/>
          </a:p>
        </p:txBody>
      </p:sp>
      <p:sp>
        <p:nvSpPr>
          <p:cNvPr id="6" name="QB_8_AN.53_1#c5b805363.blank?vaa=1&amp;vcp=1&amp;vis=1&amp;pid=886bb3779&amp;color=0,0,0&amp;vpa=40&amp;vtp=1&amp;vaab=1&amp;bbb=1"/>
          <p:cNvSpPr/>
          <p:nvPr/>
        </p:nvSpPr>
        <p:spPr>
          <a:xfrm>
            <a:off x="1401730" y="451839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株洲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267a6caf8.fixed?vcp=1&amp;pid=7b7c8a560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3#267a6caf8.fixed?vcp=1&amp;pid=7b7c8a560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分册复习</a:t>
            </a:r>
            <a:endParaRPr lang="en-US" altLang="zh-CN" sz="4800" dirty="0"/>
          </a:p>
        </p:txBody>
      </p:sp>
      <p:sp>
        <p:nvSpPr>
          <p:cNvPr id="4" name="C_3_BD#267a6caf8.fixed?vcp=1&amp;pid=7b7c8a560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八年级上册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B_8_BD.50_2#c5b805363?colgroup=7,7,14&amp;vaa=1&amp;vcp=1&amp;vis=1&amp;pid=886bb3779&amp;color=0,0,0&amp;vtp=1&amp;vaab=1&amp;bbb=1&amp;hb=1"/>
          <p:cNvGraphicFramePr>
            <a:graphicFrameLocks noGrp="1"/>
          </p:cNvGraphicFramePr>
          <p:nvPr/>
        </p:nvGraphicFramePr>
        <p:xfrm>
          <a:off x="539496" y="3223618"/>
          <a:ext cx="11073384" cy="1106044"/>
        </p:xfrm>
        <a:graphic>
          <a:graphicData uri="http://schemas.openxmlformats.org/drawingml/2006/table">
            <a:tbl>
              <a:tblPr/>
              <a:tblGrid>
                <a:gridCol w="2770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412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铁路枢纽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所在省级行政区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交会的铁路干线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甘肃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陇海线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包兰线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兰新线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8_BD.50_2#c5b805363?colgroup=7,7,14&amp;vaa=1&amp;vcp=1&amp;vis=1&amp;pid=886bb3779&amp;color=0,0,0&amp;vtp=1&amp;vaab=1&amp;bbb=1&amp;hb=1"/>
          <p:cNvSpPr txBox="1"/>
          <p:nvPr/>
        </p:nvSpPr>
        <p:spPr>
          <a:xfrm>
            <a:off x="9072880" y="2524528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4" name="QB_8_AN.54_1#c5b805363.blank?vaa=1&amp;vcp=1&amp;vis=1&amp;pid=886bb3779&amp;color=0,0,0&amp;vpa=41&amp;vtp=1&amp;vaab=1&amp;bbb=1"/>
          <p:cNvSpPr/>
          <p:nvPr/>
        </p:nvSpPr>
        <p:spPr>
          <a:xfrm>
            <a:off x="1401730" y="3748827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兰州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55_1#0777f0272?sp=1&amp;vaa=1&amp;vcp=1&amp;vis=1&amp;pid=1cd1309b5&amp;color=0,0,0&amp;vtp=1&amp;vaab=1&amp;bt=1&amp;bbb=1"/>
          <p:cNvSpPr/>
          <p:nvPr/>
        </p:nvSpPr>
        <p:spPr>
          <a:xfrm>
            <a:off x="539496" y="141316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3.交通运输方式的特点及选择</a:t>
            </a:r>
            <a:endParaRPr lang="en-US" altLang="zh-CN" sz="2800" dirty="0"/>
          </a:p>
        </p:txBody>
      </p:sp>
      <p:graphicFrame>
        <p:nvGraphicFramePr>
          <p:cNvPr id="21" name="QB_7_BD.55_2#0777f0272?colgroup=4,2,2,2,18&amp;vaa=1&amp;vcp=1&amp;vis=1&amp;pid=1cd1309b5&amp;color=0,0,0&amp;vtp=1&amp;vaab=1&amp;bbb=1&amp;hb=1"/>
          <p:cNvGraphicFramePr>
            <a:graphicFrameLocks noGrp="1"/>
          </p:cNvGraphicFramePr>
          <p:nvPr/>
        </p:nvGraphicFramePr>
        <p:xfrm>
          <a:off x="539496" y="2094769"/>
          <a:ext cx="11055096" cy="3336736"/>
        </p:xfrm>
        <a:graphic>
          <a:graphicData uri="http://schemas.openxmlformats.org/drawingml/2006/table">
            <a:tbl>
              <a:tblPr/>
              <a:tblGrid>
                <a:gridCol w="16733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52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52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659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运输方式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速度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运量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运价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公路运输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较快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较小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较高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机动灵活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可满足“门对门”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的服务要求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适合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的客运和货运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实现点对点运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输服务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铁路运输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较快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较大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较低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安全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连续性好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适合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距离的大宗货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运和客运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7_AN.56_1#0777f0272.blank?vaa=1&amp;vcp=1&amp;vis=1&amp;pid=1cd1309b5&amp;color=0,0,0&amp;vpa=42&amp;vtp=1&amp;vaab=1&amp;bbb=1"/>
          <p:cNvSpPr/>
          <p:nvPr/>
        </p:nvSpPr>
        <p:spPr>
          <a:xfrm>
            <a:off x="5722135" y="319478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短途</a:t>
            </a:r>
            <a:endParaRPr lang="en-US" altLang="zh-CN" sz="2800" dirty="0"/>
          </a:p>
        </p:txBody>
      </p:sp>
      <p:sp>
        <p:nvSpPr>
          <p:cNvPr id="5" name="QB_7_AN.57_1#0777f0272.blank?vaa=1&amp;vcp=1&amp;vis=1&amp;pid=1cd1309b5&amp;color=0,0,0&amp;vpa=43&amp;vtp=1&amp;vaab=1"/>
          <p:cNvSpPr/>
          <p:nvPr/>
        </p:nvSpPr>
        <p:spPr>
          <a:xfrm>
            <a:off x="8541534" y="4313968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QB_7_BD.58_1#0777f0272?colgroup=4,2,2,2,18&amp;vaa=1&amp;vcp=1&amp;vis=1&amp;pid=1cd1309b5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829688"/>
          <a:ext cx="11055096" cy="3903220"/>
        </p:xfrm>
        <a:graphic>
          <a:graphicData uri="http://schemas.openxmlformats.org/drawingml/2006/table">
            <a:tbl>
              <a:tblPr/>
              <a:tblGrid>
                <a:gridCol w="16733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52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52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659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运输方式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速度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运量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运价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水路运输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最大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最低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适宜运输量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距离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时效性不是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很强的大宗货运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受到自然条件的限制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航空运输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最快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最小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最高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效率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适合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距离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急需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贵重的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货运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受天气影响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管道运输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连续性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适合运输液体和气体物质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投资大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灵活性差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QB_7_AN.59_1#0777f0272.blank?vaa=1&amp;vcp=1&amp;vis=1&amp;pid=1cd1309b5&amp;color=0,0,0&amp;mp=1&amp;vpa=44&amp;vtp=1&amp;vaab=1"/>
          <p:cNvSpPr/>
          <p:nvPr/>
        </p:nvSpPr>
        <p:spPr>
          <a:xfrm>
            <a:off x="6788934" y="2372931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4" name="QB_7_AN.60_1#0777f0272.blank?vaa=1&amp;vcp=1&amp;vis=1&amp;pid=1cd1309b5&amp;color=0,0,0&amp;mp=1&amp;vpa=45&amp;vtp=1&amp;vaab=1"/>
          <p:cNvSpPr/>
          <p:nvPr/>
        </p:nvSpPr>
        <p:spPr>
          <a:xfrm>
            <a:off x="8554234" y="2372931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</a:t>
            </a:r>
            <a:endParaRPr lang="en-US" altLang="zh-CN" sz="2800" dirty="0"/>
          </a:p>
        </p:txBody>
      </p:sp>
      <p:sp>
        <p:nvSpPr>
          <p:cNvPr id="5" name="QB_7_AN.61_1#0777f0272.blank?vaa=1&amp;vcp=1&amp;vis=1&amp;pid=1cd1309b5&amp;color=0,0,0&amp;mp=1&amp;vpa=46&amp;vtp=1&amp;vaab=1"/>
          <p:cNvSpPr/>
          <p:nvPr/>
        </p:nvSpPr>
        <p:spPr>
          <a:xfrm>
            <a:off x="5722135" y="3494151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</a:t>
            </a:r>
            <a:endParaRPr lang="en-US" altLang="zh-CN" sz="2800" dirty="0"/>
          </a:p>
        </p:txBody>
      </p:sp>
      <p:sp>
        <p:nvSpPr>
          <p:cNvPr id="6" name="QB_7_AN.62_1#0777f0272.blank?vaa=1&amp;vcp=1&amp;vis=1&amp;pid=1cd1309b5&amp;color=0,0,0&amp;mp=1&amp;vpa=47&amp;vtp=1&amp;vaab=1"/>
          <p:cNvSpPr/>
          <p:nvPr/>
        </p:nvSpPr>
        <p:spPr>
          <a:xfrm>
            <a:off x="7487434" y="3494151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远</a:t>
            </a:r>
            <a:endParaRPr lang="en-US" altLang="zh-CN" sz="2800" dirty="0"/>
          </a:p>
        </p:txBody>
      </p:sp>
      <p:sp>
        <p:nvSpPr>
          <p:cNvPr id="7" name="QB_7_AN.63_1#0777f0272.blank?vaa=1&amp;vcp=1&amp;vis=1&amp;pid=1cd1309b5&amp;color=0,0,0&amp;mp=1&amp;vpa=48&amp;vtp=1&amp;vaab=1"/>
          <p:cNvSpPr/>
          <p:nvPr/>
        </p:nvSpPr>
        <p:spPr>
          <a:xfrm>
            <a:off x="7843034" y="4032885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8" name="QB_7_AN.64_1#0777f0272.blank?vaa=1&amp;vcp=1&amp;vis=1&amp;pid=1cd1309b5&amp;color=0,0,0&amp;mp=1&amp;vpa=49&amp;vtp=1&amp;vaab=1"/>
          <p:cNvSpPr/>
          <p:nvPr/>
        </p:nvSpPr>
        <p:spPr>
          <a:xfrm>
            <a:off x="6077735" y="4615371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强</a:t>
            </a:r>
            <a:endParaRPr lang="en-US" altLang="zh-CN" sz="2800" dirty="0"/>
          </a:p>
        </p:txBody>
      </p:sp>
      <p:sp>
        <p:nvSpPr>
          <p:cNvPr id="2" name="QB_7_BD.58_1#0777f0272?colgroup=4,2,2,2,18&amp;vaa=1&amp;vcp=1&amp;vis=1&amp;pid=1cd1309b5&amp;color=0,0,0&amp;mp=1&amp;vtp=1&amp;vaab=1&amp;bt=1&amp;bbb=1"/>
          <p:cNvSpPr txBox="1"/>
          <p:nvPr/>
        </p:nvSpPr>
        <p:spPr>
          <a:xfrm>
            <a:off x="10876447" y="112128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cf4ce487a.fixed?vcp=1&amp;pid=c21d9064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第12讲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中国的主要产业</a:t>
            </a:r>
            <a:endParaRPr lang="en-US" altLang="zh-CN" sz="4000" dirty="0"/>
          </a:p>
        </p:txBody>
      </p:sp>
      <p:sp>
        <p:nvSpPr>
          <p:cNvPr id="3" name="C_5_BD#cf4ce487a.fixed?vcp=1&amp;pid=c21d9064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7725c1e2?vcp=1&amp;pid=cf4ce487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农业</a:t>
            </a:r>
            <a:endParaRPr lang="en-US" altLang="zh-CN" sz="3000" dirty="0"/>
          </a:p>
        </p:txBody>
      </p:sp>
      <p:sp>
        <p:nvSpPr>
          <p:cNvPr id="3" name="QO_7_BD.65_1#2d68fb0a1?sp=1&amp;vaa=1&amp;vcp=1&amp;vis=1&amp;pid=17725c1e2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读中国部分经济作物分布图，完成下列各题。</a:t>
            </a:r>
            <a:endParaRPr lang="en-US" altLang="zh-CN" sz="2800" dirty="0"/>
          </a:p>
        </p:txBody>
      </p:sp>
      <p:pic>
        <p:nvPicPr>
          <p:cNvPr id="4" name="QO_7_BD.65_2#2d68fb0a1?vaa=1&amp;vcp=1&amp;vis=1&amp;pid=17725c1e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18104" y="1805022"/>
            <a:ext cx="5952744" cy="4462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66_1#f0e91d31e?htil=1&amp;vaa=1&amp;vcp=1&amp;vis=1&amp;pid=2d68fb0a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14552" y="1011434"/>
            <a:ext cx="4187029" cy="3157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66_2#f0e91d31e?htil=1&amp;vaa=1&amp;vcp=1&amp;vis=1&amp;pid=2d68fb0a1&amp;color=0,0,0&amp;vtp=1&amp;vaab=1&amp;bt=1&amp;bbb=1&amp;hb=1&amp;hs=1"/>
          <p:cNvSpPr/>
          <p:nvPr/>
        </p:nvSpPr>
        <p:spPr>
          <a:xfrm>
            <a:off x="539496" y="782130"/>
            <a:ext cx="6592824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（1）图中①②③④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分别代表四种经济作物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对应正确的是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68_1#f0e91d31e.bracket?vaa=1&amp;vcp=1&amp;vis=1&amp;pid=2d68fb0a1&amp;color=0,0,0&amp;vpa=50&amp;vtp=1&amp;vaab=1"/>
          <p:cNvSpPr/>
          <p:nvPr/>
        </p:nvSpPr>
        <p:spPr>
          <a:xfrm>
            <a:off x="2950114" y="1365949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66_3#f0e91d31e.choices?htil=1&amp;vaa=1&amp;vcp=1&amp;vis=1&amp;pid=2d68fb0a1&amp;color=0,0,0&amp;vtp=1&amp;vaab=1&amp;bbb=1&amp;hs=1"/>
          <p:cNvSpPr/>
          <p:nvPr/>
        </p:nvSpPr>
        <p:spPr>
          <a:xfrm>
            <a:off x="539496" y="1964055"/>
            <a:ext cx="6592824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A.①甜菜、②甘蔗、③花生、④油菜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.①甜菜、②花生、③油菜、④甘蔗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.①花生、②甜菜、③甘蔗、④油菜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.①花生、②油菜、③甜菜、④甘蔗</a:t>
            </a:r>
            <a:endParaRPr lang="en-US" altLang="zh-CN" sz="2800" dirty="0"/>
          </a:p>
        </p:txBody>
      </p:sp>
      <p:sp>
        <p:nvSpPr>
          <p:cNvPr id="6" name="QC_8_AS.1_1#f0e91d31e?vaa=1&amp;vcp=1&amp;vis=1&amp;pid=2d68fb0a1&amp;color=0,0,0&amp;vtp=1&amp;vaab=1&amp;bbb=1&amp;hb=1&amp;hs=1"/>
          <p:cNvSpPr/>
          <p:nvPr/>
        </p:nvSpPr>
        <p:spPr>
          <a:xfrm>
            <a:off x="539496" y="4326255"/>
            <a:ext cx="11109960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主要位于我国黑龙江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内蒙古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新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疆地区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应为甜菜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主要位于我国华北地区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应为花生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主要位于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我国长江流域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应为油菜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主要位于我国华南地区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应为甘蔗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70_1#27d187b43?htil=2&amp;vaa=1&amp;vcp=1&amp;vis=1&amp;pid=2d68fb0a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14313" y="1214623"/>
            <a:ext cx="4615462" cy="3523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70_2#27d187b43?htil=2&amp;vaa=1&amp;vcp=1&amp;vis=1&amp;pid=2d68fb0a1&amp;color=0,0,0&amp;vtp=1&amp;vaab=1&amp;bt=1&amp;bbb=1&amp;hb=1"/>
          <p:cNvSpPr/>
          <p:nvPr/>
        </p:nvSpPr>
        <p:spPr>
          <a:xfrm>
            <a:off x="539496" y="565912"/>
            <a:ext cx="75803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（2）下列关于图中内容的叙述，正确的是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70_3#27d187b43.choices?htil=2&amp;vaa=1&amp;vcp=1&amp;vis=1&amp;pid=2d68fb0a1&amp;color=0,0,0&amp;vtp=1&amp;vaab=1&amp;bbb=1&amp;hb=1"/>
          <p:cNvSpPr/>
          <p:nvPr/>
        </p:nvSpPr>
        <p:spPr>
          <a:xfrm>
            <a:off x="539496" y="1840801"/>
            <a:ext cx="6635027" cy="450245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0"/>
              </a:rPr>
              <a:t>A.曲线A是农耕区畜牧业与牧区畜牧业的分界线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0"/>
              </a:rPr>
              <a:t>，接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0"/>
              </a:rPr>
              <a:t>近800毫米年等降水量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0"/>
              </a:rPr>
              <a:t>线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cs typeface="Times New Roman" panose="02020603050405020304" pitchFamily="34" charset="0"/>
              </a:rPr>
              <a:t>B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0"/>
              </a:rPr>
              <a:t>.山脉B是我国南、北方的分界线之一，也是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0"/>
              </a:rPr>
              <a:t>我国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0"/>
              </a:rPr>
              <a:t>地势第二、三级阶梯的分界线之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0"/>
              </a:rPr>
              <a:t>一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cs typeface="Times New Roman" panose="02020603050405020304" pitchFamily="34" charset="0"/>
              </a:rPr>
              <a:t>C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0"/>
              </a:rPr>
              <a:t>.牧区C的优良畜种是牦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0"/>
              </a:rPr>
              <a:t>牛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cs typeface="Times New Roman" panose="02020603050405020304" pitchFamily="34" charset="0"/>
              </a:rPr>
              <a:t>D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0"/>
              </a:rPr>
              <a:t>.在我国畜产品生产中占主要地位的是农耕区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0"/>
              </a:rPr>
              <a:t>畜牧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0"/>
              </a:rPr>
              <a:t>业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34" charset="0"/>
              <a:cs typeface="Times New Roman" panose="02020603050405020304" pitchFamily="34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AS.1_1#27d187b43?htil=3&amp;vaa=1&amp;vcp=1&amp;vis=1&amp;pid=2d68fb0a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4344" y="572688"/>
            <a:ext cx="4306824" cy="3282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AS.1_1#27d187b43?htil=3&amp;vaa=1&amp;vcp=1&amp;vis=1&amp;pid=2d68fb0a1&amp;color=0,0,0&amp;vtp=1&amp;vaab=1&amp;bt=1&amp;bbb=1&amp;hb=1&amp;hs=1"/>
          <p:cNvSpPr/>
          <p:nvPr/>
        </p:nvSpPr>
        <p:spPr>
          <a:xfrm>
            <a:off x="539496" y="554400"/>
            <a:ext cx="667512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我国农耕区畜牧业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和牧区畜牧业的分界线大致接近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400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毫米年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等降水量线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是秦岭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它是我国南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北方地区的分界线之一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但不是地势第二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三级阶梯的分界线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牧区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是新疆牧区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优良畜种有新疆细毛羊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伊犁马等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农耕</a:t>
            </a:r>
            <a:endParaRPr lang="en-US" altLang="zh-CN" sz="2800" dirty="0"/>
          </a:p>
        </p:txBody>
      </p:sp>
      <p:sp>
        <p:nvSpPr>
          <p:cNvPr id="4" name="QC_8_AN.2_1#27d187b43?vaa=1&amp;vcp=1&amp;vis=1&amp;pid=2d68fb0a1&amp;color=0,0,0&amp;vtp=1&amp;vaab=1&amp;bbb=1&amp;hs=1"/>
          <p:cNvSpPr/>
          <p:nvPr/>
        </p:nvSpPr>
        <p:spPr>
          <a:xfrm>
            <a:off x="539496" y="566500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AS.1_1#27d187b43?htil=3&amp;vaa=1&amp;vcp=1&amp;vis=1&amp;pid=2d68fb0a1&amp;color=0,0,0&amp;vtp=1&amp;vaab=1&amp;bt=1&amp;bbb=1&amp;hb=1&amp;hs=1"/>
          <p:cNvSpPr/>
          <p:nvPr/>
        </p:nvSpPr>
        <p:spPr>
          <a:xfrm>
            <a:off x="539496" y="4395832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区畜牧业饲养的牲畜数量占全国总数的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80%，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故农耕区畜牧业在我国畜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产品生产中占主要地位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8df8a22eb?vcp=1&amp;pid=17725c1e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pic>
        <p:nvPicPr>
          <p:cNvPr id="3" name="QM_8_BD.74_1#6b31b6116?htil=4&amp;vaa=1&amp;vcp=1&amp;vis=1&amp;pid=8df8a22e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01693" y="1251757"/>
            <a:ext cx="4700016" cy="3566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8_BD.74_2#6b31b6116?htil=4&amp;vaa=1&amp;vcp=1&amp;vis=1&amp;pid=8df8a22eb&amp;color=0,0,0&amp;vtp=1&amp;vaab=1&amp;bbb=1&amp;hb=1&amp;hs=1"/>
          <p:cNvSpPr/>
          <p:nvPr/>
        </p:nvSpPr>
        <p:spPr>
          <a:xfrm>
            <a:off x="539496" y="1233469"/>
            <a:ext cx="628192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（2023·甘肃金昌·中考）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图示意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我国部分农产品优势产区布局。读图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完成1~3题。</a:t>
            </a:r>
            <a:endParaRPr lang="en-US" altLang="zh-CN" sz="2800" dirty="0"/>
          </a:p>
        </p:txBody>
      </p:sp>
      <p:sp>
        <p:nvSpPr>
          <p:cNvPr id="5" name="QC_9_BD.75_1#efa052124?htil=4&amp;sp=1&amp;vaa=1&amp;vcp=1&amp;vis=1&amp;pid=6b31b6116&amp;color=0,0,0&amp;vtp=1&amp;vaab=1&amp;bbb=1&amp;hs=1"/>
          <p:cNvSpPr/>
          <p:nvPr/>
        </p:nvSpPr>
        <p:spPr>
          <a:xfrm>
            <a:off x="539496" y="3151169"/>
            <a:ext cx="628192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我国粮食优势产区(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9_AN.76_1#efa052124.bracket?vaa=1&amp;vcp=1&amp;vis=1&amp;pid=6b31b6116&amp;color=0,0,0&amp;vpa=52&amp;vtp=1&amp;vaab=1"/>
          <p:cNvSpPr/>
          <p:nvPr/>
        </p:nvSpPr>
        <p:spPr>
          <a:xfrm>
            <a:off x="3928015" y="313783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9_BD.75_2#efa052124?htil=4&amp;vaa=1&amp;vcp=1&amp;vis=1&amp;pid=6b31b6116&amp;color=0,0,0&amp;vtp=1&amp;vaab=1&amp;bbb=1&amp;hb=1&amp;hs=1"/>
          <p:cNvSpPr/>
          <p:nvPr/>
        </p:nvSpPr>
        <p:spPr>
          <a:xfrm>
            <a:off x="539496" y="3780644"/>
            <a:ext cx="628192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①地形平坦，土壤肥沃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②均为水田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花飘香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③雨热同期，气候适宜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④皆为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旱地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，麦浪滚滚</a:t>
            </a:r>
            <a:endParaRPr lang="en-US" altLang="zh-CN" sz="2800" dirty="0"/>
          </a:p>
        </p:txBody>
      </p:sp>
      <p:sp>
        <p:nvSpPr>
          <p:cNvPr id="8" name="QC_9_BD.75_3#efa052124.choices?vaa=1&amp;vcp=1&amp;vis=1&amp;pid=6b31b6116&amp;color=0,0,0&amp;vtp=1&amp;vaab=1&amp;bbb=1&amp;hs=1"/>
          <p:cNvSpPr/>
          <p:nvPr/>
        </p:nvSpPr>
        <p:spPr>
          <a:xfrm>
            <a:off x="539496" y="570323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77_1#271a39bc5?htil=5&amp;vaa=1&amp;vcp=1&amp;vis=1&amp;pid=6b31b6116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5736" y="935331"/>
            <a:ext cx="4512419" cy="343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77_2#271a39bc5?htil=5&amp;vaa=1&amp;vcp=1&amp;vis=1&amp;pid=6b31b6116&amp;color=0,0,0&amp;vtp=1&amp;vaab=1&amp;bt=1&amp;bbb=1&amp;hs=1"/>
          <p:cNvSpPr/>
          <p:nvPr/>
        </p:nvSpPr>
        <p:spPr>
          <a:xfrm>
            <a:off x="539496" y="845312"/>
            <a:ext cx="698601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我国西北棉花产区独特的优势条件是(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1_1#271a39bc5.bracket?vaa=1&amp;vcp=1&amp;vis=1&amp;pid=6b31b6116&amp;color=0,0,0&amp;vpa=53&amp;vtp=1&amp;vaab=1"/>
          <p:cNvSpPr/>
          <p:nvPr/>
        </p:nvSpPr>
        <p:spPr>
          <a:xfrm>
            <a:off x="6772814" y="83197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9_BD.77_3#271a39bc5.choices?htil=5&amp;vaa=1&amp;vcp=1&amp;vis=1&amp;pid=6b31b6116&amp;color=0,0,0&amp;vtp=1&amp;vaab=1&amp;bbb=1&amp;hs=1"/>
          <p:cNvSpPr/>
          <p:nvPr/>
        </p:nvSpPr>
        <p:spPr>
          <a:xfrm>
            <a:off x="539496" y="1477581"/>
            <a:ext cx="698601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A.属温带季风气候，水分、热量充足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.夏季光热充足，昼夜温差较大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.耕地面积广阔，黑土肥力较好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.平原面积广阔，易于机械化耕作</a:t>
            </a:r>
            <a:endParaRPr lang="en-US" altLang="zh-CN" sz="2800" dirty="0"/>
          </a:p>
        </p:txBody>
      </p:sp>
      <p:sp>
        <p:nvSpPr>
          <p:cNvPr id="6" name="QC_9_BD.79_1#3bdae57ea?vaa=1&amp;vcp=1&amp;vis=1&amp;pid=6b31b6116&amp;color=0,0,0&amp;vtp=1&amp;vaab=1&amp;bbb=1&amp;hs=1"/>
          <p:cNvSpPr/>
          <p:nvPr/>
        </p:nvSpPr>
        <p:spPr>
          <a:xfrm>
            <a:off x="539496" y="409689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影响京津沪牛奶产区发展的主要条件是(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9_AN.80_1#3bdae57ea.bracket?vaa=1&amp;vcp=1&amp;vis=1&amp;pid=6b31b6116&amp;color=0,0,0&amp;vpa=54&amp;vtp=1&amp;vaab=1"/>
          <p:cNvSpPr/>
          <p:nvPr/>
        </p:nvSpPr>
        <p:spPr>
          <a:xfrm>
            <a:off x="7128414" y="40835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9_BD.79_2#3bdae57ea.choices?vaa=1&amp;vcp=1&amp;vis=1&amp;pid=6b31b6116&amp;color=0,0,0&amp;vtp=1&amp;vaab=1&amp;bbb=1&amp;hs=1"/>
          <p:cNvSpPr/>
          <p:nvPr/>
        </p:nvSpPr>
        <p:spPr>
          <a:xfrm>
            <a:off x="539496" y="472814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A.城市密集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，需求量大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.土壤肥沃，产草量高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.气候冷湿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，牧草繁茂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.海运便利，利于出口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b1fccd2d8.fixed?vcp=1&amp;pid=c21d9064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第12讲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中国的主要产业</a:t>
            </a:r>
            <a:endParaRPr lang="en-US" altLang="zh-CN" sz="4000" dirty="0"/>
          </a:p>
        </p:txBody>
      </p:sp>
      <p:sp>
        <p:nvSpPr>
          <p:cNvPr id="3" name="C_5_BD#b1fccd2d8.fixed?vcp=1&amp;pid=c21d9064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45244f19?vcp=1&amp;pid=cf4ce487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工业</a:t>
            </a:r>
            <a:endParaRPr lang="en-US" altLang="zh-CN" sz="3000" dirty="0"/>
          </a:p>
        </p:txBody>
      </p:sp>
      <p:sp>
        <p:nvSpPr>
          <p:cNvPr id="3" name="QO_7_BD.81_1#f86959abd?sp=1&amp;vaa=1&amp;vcp=1&amp;vis=1&amp;pid=345244f19&amp;color=0,0,0&amp;vtp=1&amp;vaab=1&amp;bbb=1&amp;hb=1"/>
          <p:cNvSpPr/>
          <p:nvPr/>
        </p:nvSpPr>
        <p:spPr>
          <a:xfrm>
            <a:off x="539496" y="121124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（2023·广西·中考）不同地区的工业发展条件不同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，形成的优势产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业也存在较大差异。下表为某年我国四种工业产品产量或产值最高的省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级行政区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。结合表格，完成下列各题。</a:t>
            </a:r>
            <a:endParaRPr lang="en-US" altLang="zh-CN" sz="2800" dirty="0"/>
          </a:p>
        </p:txBody>
      </p:sp>
      <p:graphicFrame>
        <p:nvGraphicFramePr>
          <p:cNvPr id="30" name="QO_7_BD.81_2#f86959abd?colgroup=8,6,3,6,3&amp;vaa=1&amp;vcp=1&amp;vis=1&amp;pid=345244f19&amp;color=0,0,0&amp;vtp=1&amp;vaab=1&amp;bbb=1"/>
          <p:cNvGraphicFramePr>
            <a:graphicFrameLocks noGrp="1"/>
          </p:cNvGraphicFramePr>
          <p:nvPr/>
        </p:nvGraphicFramePr>
        <p:xfrm>
          <a:off x="539496" y="3190666"/>
          <a:ext cx="11064240" cy="1132968"/>
        </p:xfrm>
        <a:graphic>
          <a:graphicData uri="http://schemas.openxmlformats.org/drawingml/2006/table">
            <a:tbl>
              <a:tblPr/>
              <a:tblGrid>
                <a:gridCol w="3328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22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53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225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453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工业产品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水力发电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成品糖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大中型拖拉机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无人机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省级行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政区简称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82_1#9f2774d52?sp=1&amp;vaa=1&amp;vcp=1&amp;vis=1&amp;pid=f86959abd&amp;color=0,0,0&amp;vtp=1&amp;vaab=1&amp;bt=1&amp;bbb=1&amp;hb=1"/>
          <p:cNvSpPr/>
          <p:nvPr/>
        </p:nvSpPr>
        <p:spPr>
          <a:xfrm>
            <a:off x="539496" y="185734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（1）下列关于四个省级行政区发展相关工业有利条件的叙述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，正确的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BD.82_2#9f2774d52?vaa=1&amp;vcp=1&amp;vis=1&amp;pid=f86959abd&amp;color=0,0,0&amp;vtp=1&amp;vaab=1&amp;bbb=1"/>
          <p:cNvSpPr/>
          <p:nvPr/>
        </p:nvSpPr>
        <p:spPr>
          <a:xfrm>
            <a:off x="539496" y="314036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248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①川：河流落差大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，水能资源丰富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桂：甘蔗种植面积广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，原料丰富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248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鲁：农业发达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，市场需求量大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粤：能源丰富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，电力充足</a:t>
            </a:r>
            <a:endParaRPr lang="en-US" altLang="zh-CN" sz="2800" dirty="0"/>
          </a:p>
        </p:txBody>
      </p:sp>
      <p:sp>
        <p:nvSpPr>
          <p:cNvPr id="5" name="QC_8_BD.82_3#9f2774d52.choices?vaa=1&amp;vcp=1&amp;vis=1&amp;pid=f86959abd&amp;color=0,0,0&amp;vtp=1&amp;vaab=1&amp;bbb=1"/>
          <p:cNvSpPr/>
          <p:nvPr/>
        </p:nvSpPr>
        <p:spPr>
          <a:xfrm>
            <a:off x="539496" y="440953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1_1#9f2774d52?vaa=1&amp;vcp=1&amp;vis=1&amp;pid=f86959abd&amp;color=0,0,0&amp;vtp=1&amp;vaab=1&amp;bt=1&amp;bbb=1&amp;hb=1"/>
          <p:cNvSpPr/>
          <p:nvPr/>
        </p:nvSpPr>
        <p:spPr>
          <a:xfrm>
            <a:off x="539496" y="1228693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读表可知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川是四川的简称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四川水力发电量位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居我国第一位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这与四川河流落差大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水能资源丰富密切相关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，①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正确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桂是广西的简称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广西是我国最大的成品糖产区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这与广西甘蔗种植面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积广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原料丰富密切相关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正确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鲁是山东的简称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山东农业发达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大中型拖拉机市场需求量大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正确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粤是广东的简称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广东无人机产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量大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主要与广东高科技发达有关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故选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8_AN.2_1#9f2774d52?vaa=1&amp;vcp=1&amp;vis=1&amp;pid=f86959abd&amp;color=0,0,0&amp;vtp=1&amp;vaab=1&amp;bbb=1"/>
          <p:cNvSpPr/>
          <p:nvPr/>
        </p:nvSpPr>
        <p:spPr>
          <a:xfrm>
            <a:off x="539496" y="50623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86_1#c80db886a?vaa=1&amp;vcp=1&amp;vis=1&amp;pid=f86959abd&amp;color=0,0,0&amp;vtp=1&amp;vaab=1&amp;bt=1&amp;bbb=1&amp;hb=1"/>
          <p:cNvSpPr/>
          <p:nvPr/>
        </p:nvSpPr>
        <p:spPr>
          <a:xfrm>
            <a:off x="539496" y="218516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（2）四个省级行政区发展的优势产业中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，属于高新技术产业的是 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88_1#c80db886a.bracket?vaa=1&amp;vcp=1&amp;vis=1&amp;pid=f86959abd&amp;color=0,0,0&amp;vpa=56&amp;vtp=1&amp;vaab=1"/>
          <p:cNvSpPr/>
          <p:nvPr/>
        </p:nvSpPr>
        <p:spPr>
          <a:xfrm>
            <a:off x="11040014" y="217182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8_BD.86_2#c80db886a.choices?vaa=1&amp;vcp=1&amp;vis=1&amp;pid=f86959abd&amp;color=0,0,0&amp;vtp=1&amp;vaab=1&amp;bbb=1"/>
          <p:cNvSpPr/>
          <p:nvPr/>
        </p:nvSpPr>
        <p:spPr>
          <a:xfrm>
            <a:off x="539496" y="280962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.水力发电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B.甘蔗榨糖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C.拖拉机生产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.无人机研发</a:t>
            </a:r>
            <a:endParaRPr lang="en-US" altLang="zh-CN" sz="2800" dirty="0"/>
          </a:p>
        </p:txBody>
      </p:sp>
      <p:sp>
        <p:nvSpPr>
          <p:cNvPr id="5" name="QC_8_AS.1_1#c80db886a?vaa=1&amp;vcp=1&amp;vis=1&amp;pid=f86959abd&amp;color=0,0,0&amp;vtp=1&amp;vaab=1&amp;bbb=1&amp;hb=1"/>
          <p:cNvSpPr/>
          <p:nvPr/>
        </p:nvSpPr>
        <p:spPr>
          <a:xfrm>
            <a:off x="539496" y="343909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无人机研发属于高新技术产业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水力发电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甘蔗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榨糖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拖拉机生产属于传统产业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故选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efa0313b5?vcp=1&amp;pid=345244f1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pic>
        <p:nvPicPr>
          <p:cNvPr id="3" name="QM_8_BD.90_1#ef4e0958b?htil=6&amp;vaa=1&amp;vcp=1&amp;vis=1&amp;pid=efa0313b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3056" y="1595800"/>
            <a:ext cx="5422392" cy="198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8_BD.90_2#ef4e0958b?htil=6&amp;vaa=1&amp;vcp=1&amp;vis=1&amp;pid=efa0313b5&amp;color=0,0,0&amp;vtp=1&amp;vaab=1&amp;bbb=1&amp;hb=1&amp;hs=1"/>
          <p:cNvSpPr/>
          <p:nvPr/>
        </p:nvSpPr>
        <p:spPr>
          <a:xfrm>
            <a:off x="539496" y="1233469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（2023·湖北荆州·中考）长江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经济带横跨我国东、中、西三大区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域，是具有全球影响力的内河经济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带。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图为长江上游成渝经济区和</a:t>
            </a:r>
            <a:endParaRPr lang="en-US" altLang="zh-CN" sz="2800" dirty="0"/>
          </a:p>
        </p:txBody>
      </p:sp>
      <p:sp>
        <p:nvSpPr>
          <p:cNvPr id="5" name="QC_9_BD.91_1#3e0ff59a2?sp=1&amp;vaa=1&amp;vcp=1&amp;vis=1&amp;pid=ef4e0958b&amp;color=0,0,0&amp;vtp=1&amp;vaab=1&amp;bbb=1&amp;hs=1"/>
          <p:cNvSpPr/>
          <p:nvPr/>
        </p:nvSpPr>
        <p:spPr>
          <a:xfrm>
            <a:off x="539496" y="440783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与成渝经济区相比，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长江三角洲地区的发展优势主要有(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9_AN.92_1#3e0ff59a2.bracket?vaa=1&amp;vcp=1&amp;vis=1&amp;pid=ef4e0958b&amp;color=0,0,0&amp;vpa=57&amp;vtp=1&amp;vaab=1"/>
          <p:cNvSpPr/>
          <p:nvPr/>
        </p:nvSpPr>
        <p:spPr>
          <a:xfrm>
            <a:off x="9617614" y="439449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9_BD.91_2#3e0ff59a2?vaa=1&amp;vcp=1&amp;vis=1&amp;pid=ef4e0958b&amp;color=0,0,0&amp;vtp=1&amp;vaab=1&amp;bbb=1&amp;hs=1"/>
          <p:cNvSpPr/>
          <p:nvPr/>
        </p:nvSpPr>
        <p:spPr>
          <a:xfrm>
            <a:off x="539496" y="502949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54851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①矿产资源丰富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②科技水平高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水能资源丰富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④交通运输便利</a:t>
            </a:r>
            <a:endParaRPr lang="en-US" altLang="zh-CN" sz="2800" dirty="0"/>
          </a:p>
        </p:txBody>
      </p:sp>
      <p:sp>
        <p:nvSpPr>
          <p:cNvPr id="8" name="QC_9_BD.91_3#3e0ff59a2.choices?vaa=1&amp;vcp=1&amp;vis=1&amp;pid=ef4e0958b&amp;color=0,0,0&amp;vtp=1&amp;vaab=1&amp;bbb=1&amp;hs=1"/>
          <p:cNvSpPr/>
          <p:nvPr/>
        </p:nvSpPr>
        <p:spPr>
          <a:xfrm>
            <a:off x="539496" y="56511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.②④</a:t>
            </a:r>
            <a:endParaRPr lang="en-US" altLang="zh-CN" sz="2800" dirty="0"/>
          </a:p>
        </p:txBody>
      </p:sp>
      <p:sp>
        <p:nvSpPr>
          <p:cNvPr id="9" name="QM_8_BD.90_2#ef4e0958b?htil=6&amp;vaa=1&amp;vcp=1&amp;vis=1&amp;pid=efa0313b5&amp;color=0,0,0&amp;vtp=1&amp;vaab=1&amp;bbb=1&amp;hb=1&amp;hs=1"/>
          <p:cNvSpPr/>
          <p:nvPr/>
        </p:nvSpPr>
        <p:spPr>
          <a:xfrm>
            <a:off x="539995" y="3786169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下游长江三角洲地区示意图。据此完成4~5题。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93_1#961b6da3a?htil=7&amp;vaa=1&amp;vcp=1&amp;vis=1&amp;pid=ef4e0958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0112" y="2054579"/>
            <a:ext cx="5422392" cy="198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93_2#961b6da3a?htil=7&amp;vaa=1&amp;vcp=1&amp;vis=1&amp;pid=ef4e0958b&amp;color=0,0,0&amp;vtp=1&amp;vaab=1&amp;bt=1&amp;bbb=1&amp;hb=1"/>
          <p:cNvSpPr/>
          <p:nvPr/>
        </p:nvSpPr>
        <p:spPr>
          <a:xfrm>
            <a:off x="539496" y="1857248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长江经济带能够实现上、中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游经济区的协同发展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优势互补，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主要得益于发挥了长江的(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94_1#961b6da3a.bracket?vaa=1&amp;vcp=1&amp;vis=1&amp;pid=ef4e0958b&amp;color=0,0,0&amp;vpa=58&amp;vtp=1&amp;vaab=1"/>
          <p:cNvSpPr/>
          <p:nvPr/>
        </p:nvSpPr>
        <p:spPr>
          <a:xfrm>
            <a:off x="4728115" y="313931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9_BD.93_3#961b6da3a.choices?htil=7&amp;vaa=1&amp;vcp=1&amp;vis=1&amp;pid=ef4e0958b&amp;color=0,0,0&amp;vtp=1&amp;vaab=1&amp;bbb=1"/>
          <p:cNvSpPr/>
          <p:nvPr/>
        </p:nvSpPr>
        <p:spPr>
          <a:xfrm>
            <a:off x="539496" y="3780980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.灌溉价值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.航运价值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C.旅游价值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.养殖价值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92774207?vcp=1&amp;pid=cf4ce487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交通运输业</a:t>
            </a:r>
            <a:endParaRPr lang="en-US" altLang="zh-CN" sz="3000" dirty="0"/>
          </a:p>
        </p:txBody>
      </p:sp>
      <p:sp>
        <p:nvSpPr>
          <p:cNvPr id="3" name="QO_7_BD.95_1#0cf27b029?sp=1&amp;vaa=1&amp;vcp=1&amp;vis=1&amp;pid=492774207&amp;color=0,0,0&amp;vtp=1&amp;vaab=1&amp;bbb=1&amp;hb=1"/>
          <p:cNvSpPr/>
          <p:nvPr/>
        </p:nvSpPr>
        <p:spPr>
          <a:xfrm>
            <a:off x="539496" y="121124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（2024·四川凉山·中考改编）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春运被誉为人类历史上规模最大的、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周期性的人类大迁徙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。下表为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2023年我国春运期间四种客运方式的运输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人次及同比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2022年的增长率。据此完成下列各题。</a:t>
            </a:r>
            <a:endParaRPr lang="en-US" altLang="zh-CN" sz="2800" dirty="0"/>
          </a:p>
        </p:txBody>
      </p:sp>
      <p:graphicFrame>
        <p:nvGraphicFramePr>
          <p:cNvPr id="36" name="QO_7_BD.95_2#0cf27b029?colgroup=8,4,4,6,4&amp;vaa=1&amp;vcp=1&amp;vis=1&amp;pid=492774207&amp;color=0,0,0&amp;vtp=1&amp;vaab=1&amp;bbb=1"/>
          <p:cNvGraphicFramePr>
            <a:graphicFrameLocks noGrp="1"/>
          </p:cNvGraphicFramePr>
          <p:nvPr/>
        </p:nvGraphicFramePr>
        <p:xfrm>
          <a:off x="539496" y="3190666"/>
          <a:ext cx="11064240" cy="1708722"/>
        </p:xfrm>
        <a:graphic>
          <a:graphicData uri="http://schemas.openxmlformats.org/drawingml/2006/table">
            <a:tbl>
              <a:tblPr/>
              <a:tblGrid>
                <a:gridCol w="3108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47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7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140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470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运输方式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航空运输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铁路运输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公路运输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运输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运输人次（亿）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0.55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3.48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11.69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0.22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同比增长率（%）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38.7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37.4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55.8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37.1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96_1#a12e5ac57?vaa=1&amp;vcp=1&amp;vis=1&amp;pid=0cf27b029&amp;color=0,0,0&amp;vtp=1&amp;vaab=1&amp;bt=1&amp;bbb=1"/>
          <p:cNvSpPr/>
          <p:nvPr/>
        </p:nvSpPr>
        <p:spPr>
          <a:xfrm>
            <a:off x="539496" y="218516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此次春运运输人次最多的交通运输方式是(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98_1#a12e5ac57.bracket?vaa=1&amp;vcp=1&amp;vis=1&amp;pid=0cf27b029&amp;color=0,0,0&amp;vpa=59&amp;vtp=1&amp;vaab=1"/>
          <p:cNvSpPr/>
          <p:nvPr/>
        </p:nvSpPr>
        <p:spPr>
          <a:xfrm>
            <a:off x="8106314" y="217182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8_BD.96_2#a12e5ac57.choices?vaa=1&amp;vcp=1&amp;vis=1&amp;pid=0cf27b029&amp;color=0,0,0&amp;vtp=1&amp;vaab=1&amp;bbb=1"/>
          <p:cNvSpPr/>
          <p:nvPr/>
        </p:nvSpPr>
        <p:spPr>
          <a:xfrm>
            <a:off x="539496" y="280962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.铁路运输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B.水路运输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C.航空运输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.公路运输</a:t>
            </a:r>
            <a:endParaRPr lang="en-US" altLang="zh-CN" sz="2800" dirty="0"/>
          </a:p>
        </p:txBody>
      </p:sp>
      <p:sp>
        <p:nvSpPr>
          <p:cNvPr id="5" name="QC_8_AS.1_1#a12e5ac57?vaa=1&amp;vcp=1&amp;vis=1&amp;pid=0cf27b029&amp;color=0,0,0&amp;vtp=1&amp;vaab=1&amp;bbb=1&amp;hb=1"/>
          <p:cNvSpPr/>
          <p:nvPr/>
        </p:nvSpPr>
        <p:spPr>
          <a:xfrm>
            <a:off x="539496" y="343909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根据表格可知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此次春运运输人次最多的交通运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输方式是公路运输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00_1#1dccf7e47?vaa=1&amp;vcp=1&amp;vis=1&amp;pid=0cf27b029&amp;color=0,0,0&amp;vtp=1&amp;vaab=1&amp;bt=1&amp;bbb=1&amp;hb=1"/>
          <p:cNvSpPr/>
          <p:nvPr/>
        </p:nvSpPr>
        <p:spPr>
          <a:xfrm>
            <a:off x="539496" y="153746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（2）下列物品中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，适合选择同比增长率最低的交通运输方式运输的是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102_1#1dccf7e47.bracket?vaa=1&amp;vcp=1&amp;vis=1&amp;pid=0cf27b029&amp;color=0,0,0&amp;vpa=60&amp;vtp=1&amp;vaab=1"/>
          <p:cNvSpPr/>
          <p:nvPr/>
        </p:nvSpPr>
        <p:spPr>
          <a:xfrm>
            <a:off x="816515" y="217182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8_BD.100_2#1dccf7e47.choices?vaa=1&amp;vcp=1&amp;vis=1&amp;pid=0cf27b029&amp;color=0,0,0&amp;vtp=1&amp;vaab=1&amp;bbb=1"/>
          <p:cNvSpPr/>
          <p:nvPr/>
        </p:nvSpPr>
        <p:spPr>
          <a:xfrm>
            <a:off x="539496" y="281235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.新鲜的荔枝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.大量的钢铁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C.手机的芯片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.急需移植的骨髓</a:t>
            </a:r>
            <a:endParaRPr lang="en-US" altLang="zh-CN" sz="2800" dirty="0"/>
          </a:p>
        </p:txBody>
      </p:sp>
      <p:sp>
        <p:nvSpPr>
          <p:cNvPr id="5" name="QC_8_AS.1_1#1dccf7e47?vaa=1&amp;vcp=1&amp;vis=1&amp;pid=0cf27b029&amp;color=0,0,0&amp;vtp=1&amp;vaab=1&amp;bbb=1&amp;hb=1"/>
          <p:cNvSpPr/>
          <p:nvPr/>
        </p:nvSpPr>
        <p:spPr>
          <a:xfrm>
            <a:off x="539496" y="408933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同比增长率最低的交通运输方式是水路运输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体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积庞大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笨重且不急需的货物适合采用水路运输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项符合题意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4364efd73?vcp=1&amp;pid=49277420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pic>
        <p:nvPicPr>
          <p:cNvPr id="3" name="QM_8_BD.104_1#0c1a65152?htil=8&amp;vaa=1&amp;vcp=1&amp;vis=1&amp;pid=4364efd7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91072" y="1281126"/>
            <a:ext cx="5422392" cy="291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8_BD.104_2#0c1a65152?htil=8&amp;vaa=1&amp;vcp=1&amp;vis=1&amp;pid=4364efd73&amp;color=0,0,0&amp;vtp=1&amp;vaab=1&amp;bbb=1&amp;hb=1&amp;hs=1"/>
          <p:cNvSpPr/>
          <p:nvPr/>
        </p:nvSpPr>
        <p:spPr>
          <a:xfrm>
            <a:off x="539496" y="1233469"/>
            <a:ext cx="5559552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（2024·湖北·中考）客运交通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工具的空载率越大，说明当天载客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的次数和乘客总数越少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图示意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上海某年8月25日至31日某种客运交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通工具的空载率变化，据此完成6～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8题。</a:t>
            </a:r>
            <a:endParaRPr lang="en-US" altLang="zh-CN" sz="2800" dirty="0"/>
          </a:p>
        </p:txBody>
      </p:sp>
      <p:sp>
        <p:nvSpPr>
          <p:cNvPr id="5" name="QC_9_BD.105_1#ecb1043eb?vaa=1&amp;vcp=1&amp;vis=1&amp;pid=0c1a65152&amp;color=0,0,0&amp;vtp=1&amp;vaab=1&amp;bbb=1&amp;hs=1"/>
          <p:cNvSpPr/>
          <p:nvPr/>
        </p:nvSpPr>
        <p:spPr>
          <a:xfrm>
            <a:off x="539496" y="506886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该种客运交通工具搭载乘客最少的一天是(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9_AN.106_1#ecb1043eb.bracket?vaa=1&amp;vcp=1&amp;vis=1&amp;pid=0c1a65152&amp;color=0,0,0&amp;vpa=61&amp;vtp=1&amp;vaab=1"/>
          <p:cNvSpPr/>
          <p:nvPr/>
        </p:nvSpPr>
        <p:spPr>
          <a:xfrm>
            <a:off x="7484014" y="505553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9_BD.105_2#ecb1043eb.choices?vaa=1&amp;vcp=1&amp;vis=1&amp;pid=0c1a65152&amp;color=0,0,0&amp;vtp=1&amp;vaab=1&amp;bbb=1&amp;hs=1"/>
          <p:cNvSpPr/>
          <p:nvPr/>
        </p:nvSpPr>
        <p:spPr>
          <a:xfrm>
            <a:off x="539496" y="569053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.星期四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B.星期五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C.星期六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.星期日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6_BD#d8a5c5bb0?colgroup=16,13&amp;vcp=1&amp;pid=b1fccd2d8&amp;color=0,0,0&amp;vtp=1&amp;vaab=1&amp;bt=1&amp;bbb=1&amp;hb=1"/>
          <p:cNvGraphicFramePr>
            <a:graphicFrameLocks noGrp="1"/>
          </p:cNvGraphicFramePr>
          <p:nvPr/>
        </p:nvGraphicFramePr>
        <p:xfrm>
          <a:off x="539496" y="1179449"/>
          <a:ext cx="11082528" cy="4499102"/>
        </p:xfrm>
        <a:graphic>
          <a:graphicData uri="http://schemas.openxmlformats.org/drawingml/2006/table">
            <a:tbl>
              <a:tblPr/>
              <a:tblGrid>
                <a:gridCol w="60350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74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05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运用资料说出我国农业分布特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举例说明因地制宜发展农业的必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要性和科学技术在发展农业中的重要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（区域认知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人地协调观）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运用资料说出我国工业分布特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了解我国高新技术产业的发展状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（区域认知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综合思维）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8800"/>
                        </a:lnSpc>
                      </a:pPr>
                      <a:r>
                        <a:rPr lang="en-US" altLang="zh-CN" sz="160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6_BD#d8a5c5bb0.table_image?tii=1&amp;vcp=1&amp;pid=b1fccd2d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66560" y="2094357"/>
            <a:ext cx="4663440" cy="3227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107_1#939c04007?htil=9&amp;vaa=1&amp;vcp=1&amp;vis=1&amp;pid=0c1a6515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51555" y="1234186"/>
            <a:ext cx="5422392" cy="291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107_2#939c04007?htil=9&amp;vaa=1&amp;vcp=1&amp;vis=1&amp;pid=0c1a65152&amp;color=0,0,0&amp;vtp=1&amp;vaab=1&amp;bt=1&amp;bbb=1&amp;hb=1&amp;hs=1"/>
          <p:cNvSpPr/>
          <p:nvPr/>
        </p:nvSpPr>
        <p:spPr>
          <a:xfrm>
            <a:off x="539496" y="1215898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一般情况下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，影响该种客运交通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工具空载率大小的主要因素是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109_1#939c04007.bracket?vaa=1&amp;vcp=1&amp;vis=1&amp;pid=0c1a65152&amp;color=0,0,0&amp;vpa=62&amp;vtp=1&amp;vaab=1"/>
          <p:cNvSpPr/>
          <p:nvPr/>
        </p:nvSpPr>
        <p:spPr>
          <a:xfrm>
            <a:off x="816515" y="249796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9_BD.107_3#939c04007.choices?htil=9&amp;vaa=1&amp;vcp=1&amp;vis=1&amp;pid=0c1a65152&amp;color=0,0,0&amp;vtp=1&amp;vaab=1&amp;bbb=1&amp;hs=1"/>
          <p:cNvSpPr/>
          <p:nvPr/>
        </p:nvSpPr>
        <p:spPr>
          <a:xfrm>
            <a:off x="539496" y="3139630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.作息日期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.乘客职业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C.居民收入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.城市环境</a:t>
            </a:r>
            <a:endParaRPr lang="en-US" altLang="zh-CN" sz="2800" dirty="0"/>
          </a:p>
        </p:txBody>
      </p:sp>
      <p:sp>
        <p:nvSpPr>
          <p:cNvPr id="6" name="QC_9_AS.1_1#939c04007?vaa=1&amp;vcp=1&amp;vis=1&amp;pid=0c1a65152&amp;color=0,0,0&amp;vtp=1&amp;vaab=1&amp;bbb=1&amp;hb=1&amp;hs=1"/>
          <p:cNvSpPr/>
          <p:nvPr/>
        </p:nvSpPr>
        <p:spPr>
          <a:xfrm>
            <a:off x="539496" y="441661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提示：读图可知，星期六、星期日空载率高，乘客少，这主要与人们的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作息日期有关，与职业、收入、城市环境关系不大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111_1#240ab0063?htil=10&amp;vaa=1&amp;vcp=1&amp;vis=1&amp;pid=0c1a6515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73755" y="2039112"/>
            <a:ext cx="5422392" cy="291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111_2#240ab0063?htil=10&amp;vaa=1&amp;vcp=1&amp;vis=1&amp;pid=0c1a65152&amp;color=0,0,0&amp;vtp=1&amp;vaab=1&amp;bt=1&amp;bbb=1&amp;hb=1"/>
          <p:cNvSpPr/>
          <p:nvPr/>
        </p:nvSpPr>
        <p:spPr>
          <a:xfrm>
            <a:off x="539496" y="1901952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该种客运交通工具最有可能是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112_1#240ab0063.bracket?vaa=1&amp;vcp=1&amp;vis=1&amp;pid=0c1a65152&amp;color=0,0,0&amp;vpa=63&amp;vtp=1&amp;vaab=1"/>
          <p:cNvSpPr/>
          <p:nvPr/>
        </p:nvSpPr>
        <p:spPr>
          <a:xfrm>
            <a:off x="816515" y="253631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9_BD.111_3#240ab0063.choices?htil=10&amp;vaa=1&amp;vcp=1&amp;vis=1&amp;pid=0c1a65152&amp;color=0,0,0&amp;vtp=1&amp;vaab=1&amp;bbb=1"/>
          <p:cNvSpPr/>
          <p:nvPr/>
        </p:nvSpPr>
        <p:spPr>
          <a:xfrm>
            <a:off x="539496" y="3176841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.长途客车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.航空客机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C.出租车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.远洋游轮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2fe0299e8.fixed?vcp=1&amp;pid=c21d9064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第12讲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中国的主要产业</a:t>
            </a:r>
            <a:endParaRPr lang="en-US" altLang="zh-CN" sz="4000" dirty="0"/>
          </a:p>
        </p:txBody>
      </p:sp>
      <p:sp>
        <p:nvSpPr>
          <p:cNvPr id="3" name="C_5_BD#2fe0299e8.fixed?vcp=1&amp;pid=c21d9064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8ec2e98e?vcp=1&amp;pid=2fe0299e8&amp;color=197,144,191&amp;vtp=1&amp;vaab=1&amp;bt=1&amp;bbb=1"/>
          <p:cNvSpPr/>
          <p:nvPr/>
        </p:nvSpPr>
        <p:spPr>
          <a:xfrm>
            <a:off x="539496" y="554400"/>
            <a:ext cx="11109960" cy="6536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基础练</a:t>
            </a:r>
            <a:endParaRPr lang="en-US" altLang="zh-CN" sz="3200" dirty="0"/>
          </a:p>
        </p:txBody>
      </p:sp>
      <p:pic>
        <p:nvPicPr>
          <p:cNvPr id="3" name="QM_7_BD.113_1#5183cde28?htil=11&amp;vaa=1&amp;vcp=1&amp;vis=1&amp;pid=f8ec2e98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92459" y="1009843"/>
            <a:ext cx="4156876" cy="4335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7_BD.113_2#5183cde28?htil=11&amp;vaa=1&amp;vcp=1&amp;vis=1&amp;pid=f8ec2e98e&amp;color=0,0,0&amp;vtp=1&amp;vaab=1&amp;bbb=1&amp;hb=1"/>
          <p:cNvSpPr/>
          <p:nvPr/>
        </p:nvSpPr>
        <p:spPr>
          <a:xfrm>
            <a:off x="539496" y="1267240"/>
            <a:ext cx="7159752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（2024·广东·中考）黑龙江土地面积广阔，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是我国推行“北斗+智慧农业”生产模式的试点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省份。该生产模式通过使用“北斗”和搭载“智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慧大脑”的农机，可自动进行精准的整地、播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种、施肥、喷药、收获等作业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图为黑龙江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的地形分布图，据此完成1～3题。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14_1#d59078393?htil=11&amp;vaa=1&amp;vcp=1&amp;vis=1&amp;pid=5183cde28&amp;color=0,0,0&amp;vtp=1&amp;vaab=1&amp;bbb=1&amp;hb=1"/>
          <p:cNvSpPr/>
          <p:nvPr/>
        </p:nvSpPr>
        <p:spPr>
          <a:xfrm>
            <a:off x="539496" y="1483707"/>
            <a:ext cx="71597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在黑龙江的松嫩平原地区能开展大规模机械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化耕作的主要原因是该地(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BD.114_2#d59078393.choices?htil=11&amp;vaa=1&amp;vcp=1&amp;vis=1&amp;pid=5183cde28&amp;color=0,0,0&amp;vtp=1&amp;vaab=1&amp;bbb=1&amp;hb=1"/>
          <p:cNvSpPr/>
          <p:nvPr/>
        </p:nvSpPr>
        <p:spPr>
          <a:xfrm>
            <a:off x="539496" y="2761980"/>
            <a:ext cx="754799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672715" algn="l"/>
                <a:tab pos="6018530" algn="l"/>
                <a:tab pos="86531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A.降水丰富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B.地势平坦开阔</a:t>
            </a:r>
            <a:endParaRPr lang="en-US" altLang="zh-CN" sz="2800" b="0" i="0" spc="-103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  <a:tabLst>
                <a:tab pos="2672715" algn="l"/>
                <a:tab pos="6018530" algn="l"/>
                <a:tab pos="86531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C.水源充足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D.土壤肥沃</a:t>
            </a:r>
            <a:endParaRPr lang="en-US" altLang="zh-CN" sz="2800" dirty="0"/>
          </a:p>
        </p:txBody>
      </p:sp>
      <p:sp>
        <p:nvSpPr>
          <p:cNvPr id="4" name="QC_8_AN.1_1#d59078393.bracket?vaa=1&amp;vcp=1&amp;vis=1&amp;pid=5183cde28&amp;color=0,0,0&amp;vpa=64&amp;vtp=1&amp;vaab=1"/>
          <p:cNvSpPr/>
          <p:nvPr/>
        </p:nvSpPr>
        <p:spPr>
          <a:xfrm>
            <a:off x="4728115" y="211807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5" name="QM_7_BD.113_1#5183cde28?htil=11&amp;vaa=1&amp;vcp=1&amp;vis=1&amp;pid=f8ec2e98e&amp;color=0,0,0&amp;tib=255,255,255&amp;vtp=1&amp;vaab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14489" y="1483707"/>
            <a:ext cx="3729966" cy="3890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16_1#94eb1e136?htil=12&amp;vaa=1&amp;vcp=1&amp;vis=1&amp;pid=5183cde2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38150" y="572688"/>
            <a:ext cx="3744650" cy="3877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16_2#94eb1e136?htil=12&amp;sp=1&amp;vaa=1&amp;vcp=1&amp;vis=1&amp;pid=5183cde28&amp;color=0,0,0&amp;vtp=1&amp;vaab=1&amp;bt=1&amp;bbb=1&amp;hb=1&amp;hs=1"/>
          <p:cNvSpPr/>
          <p:nvPr/>
        </p:nvSpPr>
        <p:spPr>
          <a:xfrm>
            <a:off x="539496" y="554400"/>
            <a:ext cx="7123176" cy="1166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使用“北斗”和搭载“智慧大脑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”的农机能够自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动精准地(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_1#94eb1e136.bracket?vaa=1&amp;vcp=1&amp;vis=1&amp;pid=5183cde28&amp;color=0,0,0&amp;vpa=65&amp;vtp=1&amp;vaab=1"/>
          <p:cNvSpPr/>
          <p:nvPr/>
        </p:nvSpPr>
        <p:spPr>
          <a:xfrm>
            <a:off x="2238914" y="1173018"/>
            <a:ext cx="515938" cy="5392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116_3#94eb1e136?htil=12&amp;vaa=1&amp;vcp=1&amp;vis=1&amp;pid=5183cde28&amp;color=0,0,0&amp;vtp=1&amp;vaab=1&amp;bbb=1&amp;hs=1"/>
          <p:cNvSpPr/>
          <p:nvPr/>
        </p:nvSpPr>
        <p:spPr>
          <a:xfrm>
            <a:off x="539496" y="1719245"/>
            <a:ext cx="7123176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①播种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②施肥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③收割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④预报地质灾害</a:t>
            </a:r>
            <a:endParaRPr lang="en-US" altLang="zh-CN" sz="2800" dirty="0"/>
          </a:p>
        </p:txBody>
      </p:sp>
      <p:sp>
        <p:nvSpPr>
          <p:cNvPr id="6" name="QC_8_BD.116_4#94eb1e136.choices?htil=12&amp;vaa=1&amp;vcp=1&amp;vis=1&amp;pid=5183cde28&amp;color=0,0,0&amp;vtp=1&amp;vaab=1&amp;bbb=1&amp;hs=1"/>
          <p:cNvSpPr/>
          <p:nvPr/>
        </p:nvSpPr>
        <p:spPr>
          <a:xfrm>
            <a:off x="539496" y="2339639"/>
            <a:ext cx="7123176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  <a:tabLst>
                <a:tab pos="1853565" algn="l"/>
                <a:tab pos="3669030" algn="l"/>
                <a:tab pos="54851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.①③④</a:t>
            </a:r>
            <a:endParaRPr lang="en-US" altLang="zh-CN" sz="2800" dirty="0"/>
          </a:p>
        </p:txBody>
      </p:sp>
      <p:sp>
        <p:nvSpPr>
          <p:cNvPr id="7" name="QC_8_BD.118_1#ac5483b3f?sp=1&amp;vaa=1&amp;vcp=1&amp;vis=1&amp;pid=5183cde28&amp;color=0,0,0&amp;vtp=1&amp;vaab=1&amp;bbb=1&amp;hs=1"/>
          <p:cNvSpPr/>
          <p:nvPr/>
        </p:nvSpPr>
        <p:spPr>
          <a:xfrm>
            <a:off x="539496" y="3188100"/>
            <a:ext cx="11109960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“北斗+智慧农业”生产模式可以促进(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8_AN.119_1#ac5483b3f.bracket?vaa=1&amp;vcp=1&amp;vis=1&amp;pid=5183cde28&amp;color=0,0,0&amp;vpa=66&amp;vtp=1&amp;vaab=1"/>
          <p:cNvSpPr/>
          <p:nvPr/>
        </p:nvSpPr>
        <p:spPr>
          <a:xfrm>
            <a:off x="6575964" y="3184417"/>
            <a:ext cx="495300" cy="5392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9" name="QC_8_BD.118_2#ac5483b3f?vaa=1&amp;vcp=1&amp;vis=1&amp;pid=5183cde28&amp;color=0,0,0&amp;vtp=1&amp;vaab=1&amp;bbb=1&amp;hs=1"/>
          <p:cNvSpPr/>
          <p:nvPr/>
        </p:nvSpPr>
        <p:spPr>
          <a:xfrm>
            <a:off x="539496" y="3885227"/>
            <a:ext cx="11109960" cy="1164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农作物产量提高</a:t>
            </a:r>
            <a:r>
              <a:rPr lang="en-US" altLang="zh-CN" sz="2800" b="0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	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农产品质量提升</a:t>
            </a:r>
            <a:endParaRPr lang="en-US" altLang="zh-CN" sz="2800" b="0" i="0" spc="-5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 latinLnBrk="1">
              <a:lnSpc>
                <a:spcPts val="48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土地面积扩大</a:t>
            </a:r>
            <a:r>
              <a:rPr lang="en-US" altLang="zh-CN" sz="2800" b="0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		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④农业科技发展</a:t>
            </a:r>
            <a:endParaRPr lang="en-US" altLang="zh-CN" sz="2800" spc="-50" dirty="0"/>
          </a:p>
        </p:txBody>
      </p:sp>
      <p:sp>
        <p:nvSpPr>
          <p:cNvPr id="10" name="QC_8_BD.118_3#ac5483b3f.choices?vaa=1&amp;vcp=1&amp;vis=1&amp;pid=5183cde28&amp;color=0,0,0&amp;vtp=1&amp;vaab=1&amp;bbb=1&amp;hs=1"/>
          <p:cNvSpPr/>
          <p:nvPr/>
        </p:nvSpPr>
        <p:spPr>
          <a:xfrm>
            <a:off x="539496" y="5130496"/>
            <a:ext cx="11109960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8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20_1#32fe8ee84?vaa=1&amp;vcp=1&amp;vis=1&amp;pid=f8ec2e98e&amp;color=0,0,0&amp;vtp=1&amp;vaab=1&amp;bt=1&amp;bbb=1&amp;hb=1"/>
          <p:cNvSpPr/>
          <p:nvPr/>
        </p:nvSpPr>
        <p:spPr>
          <a:xfrm>
            <a:off x="539496" y="554400"/>
            <a:ext cx="11109960" cy="2030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（2024·云南·中考）《中华人民共和国粮食安全保障法》于2024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年6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1日起施行。耕地是粮食生产的“命根子”，下表为2023年黑龙江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、河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、浙江、云南四省相关统计数据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，其中粮食自给率是指粮食生产量占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粮食消费量的比率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。据此完成4～6题。</a:t>
            </a:r>
            <a:endParaRPr lang="en-US" altLang="zh-CN" sz="2800" dirty="0"/>
          </a:p>
        </p:txBody>
      </p:sp>
      <p:graphicFrame>
        <p:nvGraphicFramePr>
          <p:cNvPr id="45" name="QM_7_BD.120_2#32fe8ee84?colgroup=3,4,4,6,4,5&amp;vaa=1&amp;vcp=1&amp;vis=1&amp;pid=f8ec2e98e&amp;color=0,0,0&amp;vtp=1&amp;vaab=1&amp;bbb=1&amp;hb=1"/>
          <p:cNvGraphicFramePr>
            <a:graphicFrameLocks noGrp="1"/>
          </p:cNvGraphicFramePr>
          <p:nvPr/>
        </p:nvGraphicFramePr>
        <p:xfrm>
          <a:off x="539496" y="2575652"/>
          <a:ext cx="11055096" cy="3715068"/>
        </p:xfrm>
        <a:graphic>
          <a:graphicData uri="http://schemas.openxmlformats.org/drawingml/2006/table">
            <a:tbl>
              <a:tblPr/>
              <a:tblGrid>
                <a:gridCol w="13624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83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184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865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276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762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55860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省级行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政区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平均海拔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米）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人口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千万）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面积</a:t>
                      </a:r>
                    </a:p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（万平方千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耕地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万亩）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粮食自给率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（%）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11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246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9.87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16.68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11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271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164.6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911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303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6.63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10.55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1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936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24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911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1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892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4.67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39.41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8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093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102.2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911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313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3.10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47.30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25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790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617.6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21_1#2fda3b149?vaa=1&amp;vcp=1&amp;vis=1&amp;pid=32fe8ee84&amp;color=0,0,0&amp;vtp=1&amp;vaab=1&amp;bt=1&amp;bbb=1"/>
          <p:cNvSpPr/>
          <p:nvPr/>
        </p:nvSpPr>
        <p:spPr>
          <a:xfrm>
            <a:off x="539496" y="121488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表中甲、乙、丙、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丁四省分别是(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123_1#2fda3b149.bracket?vaa=1&amp;vcp=1&amp;vis=1&amp;pid=32fe8ee84&amp;color=0,0,0&amp;vpa=67&amp;vtp=1&amp;vaab=1"/>
          <p:cNvSpPr/>
          <p:nvPr/>
        </p:nvSpPr>
        <p:spPr>
          <a:xfrm>
            <a:off x="6061615" y="120154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8_BD.121_2#2fda3b149.choices?vaa=1&amp;vcp=1&amp;vis=1&amp;pid=32fe8ee84&amp;color=0,0,0&amp;vtp=1&amp;vaab=1&amp;bbb=1"/>
          <p:cNvSpPr/>
          <p:nvPr/>
        </p:nvSpPr>
        <p:spPr>
          <a:xfrm>
            <a:off x="539496" y="184715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A.浙江、河南、黑龙江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、云南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.河南、浙江、云南、黑龙江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.黑龙江、云南、河南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、浙江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.云南、黑龙江、浙江、河南</a:t>
            </a:r>
            <a:endParaRPr lang="en-US" altLang="zh-CN" sz="2800" dirty="0"/>
          </a:p>
        </p:txBody>
      </p:sp>
      <p:sp>
        <p:nvSpPr>
          <p:cNvPr id="5" name="QC_8_AS.1_1#2fda3b149?vaa=1&amp;vcp=1&amp;vis=1&amp;pid=32fe8ee84&amp;color=0,0,0&amp;vtp=1&amp;vaab=1&amp;bbb=1&amp;hb=1"/>
          <p:cNvSpPr/>
          <p:nvPr/>
        </p:nvSpPr>
        <p:spPr>
          <a:xfrm>
            <a:off x="539496" y="3124136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提示：读表可知，丙的海拔最高，为1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892米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，故丙是位于云贵高原的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云南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。四省中，河南的人口数量最多，故甲是河南。四省中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，黑龙江人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口少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，耕地面积最大，地广人稀，故丁是黑龙江。四省中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，浙江的面积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，故乙是浙江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25_1#4a53c6d7b?vaa=1&amp;vcp=1&amp;vis=1&amp;pid=32fe8ee84&amp;color=0,0,0&amp;vtp=1&amp;vaab=1&amp;bt=1&amp;bbb=1"/>
          <p:cNvSpPr/>
          <p:nvPr/>
        </p:nvSpPr>
        <p:spPr>
          <a:xfrm>
            <a:off x="539496" y="154508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与丁省相比，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乙省粮食自给率偏低的主要原因是(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127_1#4a53c6d7b.bracket?vaa=1&amp;vcp=1&amp;vis=1&amp;pid=32fe8ee84&amp;color=0,0,0&amp;vpa=68&amp;vtp=1&amp;vaab=1"/>
          <p:cNvSpPr/>
          <p:nvPr/>
        </p:nvSpPr>
        <p:spPr>
          <a:xfrm>
            <a:off x="8550814" y="153174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8_BD.125_2#4a53c6d7b.choices?vaa=1&amp;vcp=1&amp;vis=1&amp;pid=32fe8ee84&amp;color=0,0,0&amp;vtp=1&amp;vaab=1&amp;bbb=1"/>
          <p:cNvSpPr/>
          <p:nvPr/>
        </p:nvSpPr>
        <p:spPr>
          <a:xfrm>
            <a:off x="539496" y="216954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939415" algn="l"/>
                <a:tab pos="5840730" algn="l"/>
                <a:tab pos="8386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.生产经验欠缺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B.热量条件不足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C.技术水平低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.人均耕地较少</a:t>
            </a:r>
            <a:endParaRPr lang="en-US" altLang="zh-CN" sz="2800" dirty="0"/>
          </a:p>
        </p:txBody>
      </p:sp>
      <p:sp>
        <p:nvSpPr>
          <p:cNvPr id="5" name="QC_8_AS.1_1#4a53c6d7b?vaa=1&amp;vcp=1&amp;vis=1&amp;pid=32fe8ee84&amp;color=0,0,0&amp;vtp=1&amp;vaab=1&amp;bbb=1&amp;hb=1"/>
          <p:cNvSpPr/>
          <p:nvPr/>
        </p:nvSpPr>
        <p:spPr>
          <a:xfrm>
            <a:off x="539496" y="2799016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提示：丁是黑龙江，乙是浙江，与黑龙江相比，浙江的耕地面积小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口数量多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，人均耕地少，粮食自给率低。浙江农业种植历史悠久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，种植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经验丰富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；浙江位于我国南方地区，热量充足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；浙江位于我国东部发达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，技术水平高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29_1#995259139?vaa=1&amp;vcp=1&amp;vis=1&amp;pid=32fe8ee84&amp;color=0,0,0&amp;vtp=1&amp;vaab=1&amp;bt=1&amp;bbb=1&amp;hb=1"/>
          <p:cNvSpPr/>
          <p:nvPr/>
        </p:nvSpPr>
        <p:spPr>
          <a:xfrm>
            <a:off x="539496" y="217474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“藏粮于地，藏粮于技”是国家的战略举措。下列对“藏粮于地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”理解正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130_1#995259139.bracket?vaa=1&amp;vcp=1&amp;vis=1&amp;pid=32fe8ee84&amp;color=0,0,0&amp;vpa=69&amp;vtp=1&amp;vaab=1"/>
          <p:cNvSpPr/>
          <p:nvPr/>
        </p:nvSpPr>
        <p:spPr>
          <a:xfrm>
            <a:off x="1883314" y="280911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8_BD.129_2#995259139.choices?vaa=1&amp;vcp=1&amp;vis=1&amp;pid=32fe8ee84&amp;color=0,0,0&amp;vtp=1&amp;vaab=1&amp;bbb=1"/>
          <p:cNvSpPr/>
          <p:nvPr/>
        </p:nvSpPr>
        <p:spPr>
          <a:xfrm>
            <a:off x="539496" y="345776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.所有土地都用来种植粮食作物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.把粮食储存于地下粮仓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.牢牢守住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18亿亩耕地红线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.围湖造田，增加耕地面积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6_BD#d8a5c5bb0?colgroup=16,13&amp;vcp=1&amp;pid=b1fccd2d8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769491"/>
          <a:ext cx="11082528" cy="4023614"/>
        </p:xfrm>
        <a:graphic>
          <a:graphicData uri="http://schemas.openxmlformats.org/drawingml/2006/table">
            <a:tbl>
              <a:tblPr/>
              <a:tblGrid>
                <a:gridCol w="60350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74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6506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比较不同交通运输方式的特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初步学会选择合适的交通运输方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（区域认知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地理实践力）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运用地图说出我国铁路干线的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分布格局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（区域认知）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8800"/>
                        </a:lnSpc>
                      </a:pPr>
                      <a:r>
                        <a:rPr lang="en-US" altLang="zh-CN" sz="160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6_BD#d8a5c5bb0.table_image?tii=2&amp;vcp=1&amp;pid=b1fccd2d8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66560" y="2446655"/>
            <a:ext cx="4663440" cy="3227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6_BD#d8a5c5bb0?colgroup=16,13&amp;vcp=1&amp;pid=b1fccd2d8&amp;color=0,0,0&amp;mp=1&amp;vtp=1&amp;vaab=1&amp;bt=1&amp;bbb=1"/>
          <p:cNvSpPr txBox="1"/>
          <p:nvPr/>
        </p:nvSpPr>
        <p:spPr>
          <a:xfrm>
            <a:off x="10903879" y="106108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31_1#ceaf194cd?htil=13&amp;vaa=1&amp;vcp=1&amp;vis=1&amp;pid=f8ec2e98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51192" y="790098"/>
            <a:ext cx="4389120" cy="3319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131_2#ceaf194cd?htil=13&amp;vaa=1&amp;vcp=1&amp;vis=1&amp;pid=f8ec2e98e&amp;color=0,0,0&amp;vtp=1&amp;vaab=1&amp;bt=1&amp;bbb=1&amp;hb=1&amp;hs=1"/>
          <p:cNvSpPr/>
          <p:nvPr/>
        </p:nvSpPr>
        <p:spPr>
          <a:xfrm>
            <a:off x="539496" y="554400"/>
            <a:ext cx="6592824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（2024·山西·中考）智能制造是将新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一代的信息技术贯穿制造全过程，实现了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制造系统全智能化，提高了制造业的质量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效率与核心竞争力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图示意我国智能制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造产业集聚区分布。据此完成7～9题。</a:t>
            </a:r>
            <a:endParaRPr lang="en-US" altLang="zh-CN" sz="2800" dirty="0"/>
          </a:p>
        </p:txBody>
      </p:sp>
      <p:sp>
        <p:nvSpPr>
          <p:cNvPr id="4" name="QC_8_BD.132_1#17bcb4ded?htil=13&amp;vaa=1&amp;vcp=1&amp;vis=1&amp;pid=ceaf194cd&amp;color=0,0,0&amp;vtp=1&amp;vaab=1&amp;bbb=1&amp;hb=1&amp;hs=1"/>
          <p:cNvSpPr/>
          <p:nvPr/>
        </p:nvSpPr>
        <p:spPr>
          <a:xfrm>
            <a:off x="539496" y="3760832"/>
            <a:ext cx="659282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首都北京处在我国智能制造产业集聚区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AN.133_1#17bcb4ded.bracket?vaa=1&amp;vcp=1&amp;vis=1&amp;pid=ceaf194cd&amp;color=0,0,0&amp;vpa=70&amp;vtp=1&amp;vaab=1"/>
          <p:cNvSpPr/>
          <p:nvPr/>
        </p:nvSpPr>
        <p:spPr>
          <a:xfrm>
            <a:off x="1172115" y="439519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8_BD.132_2#17bcb4ded.choices?htil=13&amp;vaa=1&amp;vcp=1&amp;vis=1&amp;pid=ceaf194cd&amp;color=0,0,0&amp;vtp=1&amp;vaab=1&amp;bbb=1&amp;hs=1"/>
          <p:cNvSpPr/>
          <p:nvPr/>
        </p:nvSpPr>
        <p:spPr>
          <a:xfrm>
            <a:off x="539496" y="503781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A.环渤海集聚区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B.长江三角洲集聚区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C.中西部集聚区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D.珠江三角洲集聚区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34_1#62e412e7c?htil=14&amp;vaa=1&amp;vcp=1&amp;vis=1&amp;pid=ceaf194c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09536" y="1166717"/>
            <a:ext cx="4389120" cy="3319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34_2#62e412e7c?htil=14&amp;vaa=1&amp;vcp=1&amp;vis=1&amp;pid=ceaf194cd&amp;color=0,0,0&amp;vtp=1&amp;vaab=1&amp;bt=1&amp;bbb=1&amp;hs=1"/>
          <p:cNvSpPr/>
          <p:nvPr/>
        </p:nvSpPr>
        <p:spPr>
          <a:xfrm>
            <a:off x="539496" y="1029557"/>
            <a:ext cx="659282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珠江三角洲集聚区位于我国的(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_1#62e412e7c.bracket?vaa=1&amp;vcp=1&amp;vis=1&amp;pid=ceaf194cd&amp;color=0,0,0&amp;vpa=71&amp;vtp=1&amp;vaab=1"/>
          <p:cNvSpPr/>
          <p:nvPr/>
        </p:nvSpPr>
        <p:spPr>
          <a:xfrm>
            <a:off x="5706015" y="101622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134_3#62e412e7c.choices?htil=14&amp;vaa=1&amp;vcp=1&amp;vis=1&amp;pid=ceaf194cd&amp;color=0,0,0&amp;vtp=1&amp;vaab=1&amp;bbb=1&amp;hs=1"/>
          <p:cNvSpPr/>
          <p:nvPr/>
        </p:nvSpPr>
        <p:spPr>
          <a:xfrm>
            <a:off x="539496" y="1661826"/>
            <a:ext cx="659282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40423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.北方地区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.南方地区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40423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C.西北地区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.青藏地区</a:t>
            </a:r>
            <a:endParaRPr lang="en-US" altLang="zh-CN" sz="2800" dirty="0"/>
          </a:p>
        </p:txBody>
      </p:sp>
      <p:sp>
        <p:nvSpPr>
          <p:cNvPr id="6" name="QC_8_BD.136_1#54df1a4eb?vaa=1&amp;vcp=1&amp;vis=1&amp;pid=ceaf194cd&amp;color=0,0,0&amp;vtp=1&amp;vaab=1&amp;bbb=1&amp;hs=1"/>
          <p:cNvSpPr/>
          <p:nvPr/>
        </p:nvSpPr>
        <p:spPr>
          <a:xfrm>
            <a:off x="539496" y="459292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影响我国智能制造产业集聚区分布的关键因素是(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AN.137_1#54df1a4eb.bracket?vaa=1&amp;vcp=1&amp;vis=1&amp;pid=ceaf194cd&amp;color=0,0,0&amp;vpa=72&amp;vtp=1&amp;vaab=1"/>
          <p:cNvSpPr/>
          <p:nvPr/>
        </p:nvSpPr>
        <p:spPr>
          <a:xfrm>
            <a:off x="8550814" y="457958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C_8_BD.136_2#54df1a4eb.choices?vaa=1&amp;vcp=1&amp;vis=1&amp;pid=ceaf194cd&amp;color=0,0,0&amp;vtp=1&amp;vaab=1&amp;bbb=1&amp;hs=1"/>
          <p:cNvSpPr/>
          <p:nvPr/>
        </p:nvSpPr>
        <p:spPr>
          <a:xfrm>
            <a:off x="539496" y="52163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.交通运输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B.市场需求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C.人口数量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.科学技术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38_1#0b4b24b72?htil=15&amp;vaa=1&amp;vcp=1&amp;vis=1&amp;pid=f8ec2e98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6041" y="978199"/>
            <a:ext cx="4389120" cy="276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138_2#0b4b24b72?htil=15&amp;vaa=1&amp;vcp=1&amp;vis=1&amp;pid=f8ec2e98e&amp;color=0,0,0&amp;vtp=1&amp;vaab=1&amp;bt=1&amp;bbb=1&amp;hb=1&amp;hs=1"/>
          <p:cNvSpPr/>
          <p:nvPr/>
        </p:nvSpPr>
        <p:spPr>
          <a:xfrm>
            <a:off x="539496" y="554400"/>
            <a:ext cx="6583680" cy="319440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（2024·重庆·中考）我国西部地区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借助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陆海新通道，通过公路、铁路与港口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联运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实现了西部货物在广西大批量出海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史夙愿。右图为陆海新通道和沿江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通道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位置示意图，据此完成10～12题。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8_BD.139_1#2f4763969?vaa=1&amp;vcp=1&amp;vis=1&amp;pid=0b4b24b72&amp;color=0,0,0&amp;vtp=1&amp;vaab=1&amp;bbb=1&amp;hs=1"/>
          <p:cNvSpPr/>
          <p:nvPr/>
        </p:nvSpPr>
        <p:spPr>
          <a:xfrm>
            <a:off x="539496" y="37530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陆海新通道的联运港口濒临(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AN.1_1#2f4763969.bracket?vaa=1&amp;vcp=1&amp;vis=1&amp;pid=0b4b24b72&amp;color=0,0,0&amp;vpa=73&amp;vtp=1&amp;vaab=1"/>
          <p:cNvSpPr/>
          <p:nvPr/>
        </p:nvSpPr>
        <p:spPr>
          <a:xfrm>
            <a:off x="5528215" y="373968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8_BD.139_2#2f4763969.choices?vaa=1&amp;vcp=1&amp;vis=1&amp;pid=0b4b24b72&amp;color=0,0,0&amp;vtp=1&amp;vaab=1&amp;bbb=1&amp;hs=1"/>
          <p:cNvSpPr/>
          <p:nvPr/>
        </p:nvSpPr>
        <p:spPr>
          <a:xfrm>
            <a:off x="539496" y="437468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.渤海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B.黄海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C.东海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.南海</a:t>
            </a:r>
            <a:endParaRPr lang="en-US" altLang="zh-CN" sz="2800" dirty="0"/>
          </a:p>
        </p:txBody>
      </p:sp>
      <p:sp>
        <p:nvSpPr>
          <p:cNvPr id="7" name="QC_8_BD.141_1#f9c1e5e06?vaa=1&amp;vcp=1&amp;vis=1&amp;pid=0b4b24b72&amp;color=0,0,0&amp;vtp=1&amp;vaab=1&amp;bbb=1&amp;hs=1"/>
          <p:cNvSpPr/>
          <p:nvPr/>
        </p:nvSpPr>
        <p:spPr>
          <a:xfrm>
            <a:off x="539496" y="499635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与传统的江海联运相比，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陆海新通道的运输优势是(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8_AN.142_1#f9c1e5e06.bracket?vaa=1&amp;vcp=1&amp;vis=1&amp;pid=0b4b24b72&amp;color=0,0,0&amp;vpa=74&amp;vtp=1&amp;vaab=1"/>
          <p:cNvSpPr/>
          <p:nvPr/>
        </p:nvSpPr>
        <p:spPr>
          <a:xfrm>
            <a:off x="9064594" y="498301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9" name="QC_8_BD.141_2#f9c1e5e06.choices?vaa=1&amp;vcp=1&amp;vis=1&amp;pid=0b4b24b72&amp;color=0,0,0&amp;vtp=1&amp;vaab=1&amp;bbb=1&amp;hs=1"/>
          <p:cNvSpPr/>
          <p:nvPr/>
        </p:nvSpPr>
        <p:spPr>
          <a:xfrm>
            <a:off x="539496" y="561801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.运量大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B.运费低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C.速度快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.转运少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43_1#7e0fbb7f3?htil=16&amp;vaa=1&amp;vcp=1&amp;vis=1&amp;pid=0b4b24b7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0455" y="1751076"/>
            <a:ext cx="5422392" cy="337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43_2#7e0fbb7f3?htil=16&amp;vaa=1&amp;vcp=1&amp;vis=1&amp;pid=0b4b24b72&amp;color=0,0,0&amp;vtp=1&amp;vaab=1&amp;bt=1&amp;bbb=1&amp;hb=1"/>
          <p:cNvSpPr/>
          <p:nvPr/>
        </p:nvSpPr>
        <p:spPr>
          <a:xfrm>
            <a:off x="539496" y="173278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我国西部地区借助陆海新通道对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外联系最密切的地区是(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44_1#7e0fbb7f3.bracket?vaa=1&amp;vcp=1&amp;vis=1&amp;pid=0b4b24b72&amp;color=0,0,0&amp;vpa=75&amp;vtp=1&amp;vaab=1"/>
          <p:cNvSpPr/>
          <p:nvPr/>
        </p:nvSpPr>
        <p:spPr>
          <a:xfrm>
            <a:off x="4372515" y="236715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143_3#7e0fbb7f3.choices?htil=16&amp;vaa=1&amp;vcp=1&amp;vis=1&amp;pid=0b4b24b72&amp;color=0,0,0&amp;vtp=1&amp;vaab=1&amp;bbb=1"/>
          <p:cNvSpPr/>
          <p:nvPr/>
        </p:nvSpPr>
        <p:spPr>
          <a:xfrm>
            <a:off x="539496" y="3015805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.东亚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.东南亚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C.南亚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.中亚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45_1#02f57d2c1?vaa=1&amp;vcp=1&amp;vis=1&amp;pid=f8ec2e98e&amp;color=0,0,0&amp;vtp=1&amp;vaab=1&amp;bt=1&amp;bbb=1&amp;hb=1"/>
          <p:cNvSpPr/>
          <p:nvPr/>
        </p:nvSpPr>
        <p:spPr>
          <a:xfrm>
            <a:off x="539496" y="1228693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（2024·安徽·中考）晋、陕、内蒙古三省区能源资源充足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，而南方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地区水资源丰富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。我国将晋、陕、内蒙古能源南运的同时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，充分利用铁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路返程空载运力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，通过火车集装箱装卸水系统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，将南方地区的水资源输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送至铁路沿线的北方城市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，实现“双向运输，两地共福”。据此完成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13～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题。</a:t>
            </a:r>
            <a:endParaRPr lang="en-US" altLang="zh-CN" sz="2800" dirty="0"/>
          </a:p>
        </p:txBody>
      </p:sp>
      <p:sp>
        <p:nvSpPr>
          <p:cNvPr id="3" name="QC_8_BD.146_1#730178825?vaa=1&amp;vcp=1&amp;vis=1&amp;pid=02f57d2c1&amp;color=0,0,0&amp;vtp=1&amp;vaab=1&amp;bbb=1"/>
          <p:cNvSpPr/>
          <p:nvPr/>
        </p:nvSpPr>
        <p:spPr>
          <a:xfrm>
            <a:off x="539496" y="44273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从晋、陕、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内蒙古运往南方地区的能源资源最有可能是(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47_1#730178825.bracket?vaa=1&amp;vcp=1&amp;vis=1&amp;pid=02f57d2c1&amp;color=0,0,0&amp;vpa=76&amp;vtp=1&amp;vaab=1"/>
          <p:cNvSpPr/>
          <p:nvPr/>
        </p:nvSpPr>
        <p:spPr>
          <a:xfrm>
            <a:off x="9795414" y="441398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146_2#730178825.choices?vaa=1&amp;vcp=1&amp;vis=1&amp;pid=02f57d2c1&amp;color=0,0,0&amp;vtp=1&amp;vaab=1&amp;bbb=1"/>
          <p:cNvSpPr/>
          <p:nvPr/>
        </p:nvSpPr>
        <p:spPr>
          <a:xfrm>
            <a:off x="539496" y="504898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.铁矿石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B.煤炭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C.金矿石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.木材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48_1#9c250b6f7?sp=1&amp;vaa=1&amp;vcp=1&amp;vis=1&amp;pid=02f57d2c1&amp;color=0,0,0&amp;vtp=1&amp;vaab=1&amp;bt=1&amp;bbb=1&amp;hb=1"/>
          <p:cNvSpPr/>
          <p:nvPr/>
        </p:nvSpPr>
        <p:spPr>
          <a:xfrm>
            <a:off x="539496" y="152485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利用铁路运输实现能源资源和水资源南北双向运输的意义主要有 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149_1#9c250b6f7.bracket?vaa=1&amp;vcp=1&amp;vis=1&amp;pid=02f57d2c1&amp;color=0,0,0&amp;vpa=77&amp;vtp=1&amp;vaab=1"/>
          <p:cNvSpPr/>
          <p:nvPr/>
        </p:nvSpPr>
        <p:spPr>
          <a:xfrm>
            <a:off x="11306714" y="151152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8_BD.148_2#9c250b6f7?vaa=1&amp;vcp=1&amp;vis=1&amp;pid=02f57d2c1&amp;color=0,0,0&amp;vtp=1&amp;vaab=1&amp;bbb=1"/>
          <p:cNvSpPr/>
          <p:nvPr/>
        </p:nvSpPr>
        <p:spPr>
          <a:xfrm>
            <a:off x="539496" y="2157126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①减轻南方地区铁路沿线的洪涝灾害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缓解南方地区能源不足的状况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提高铁路沿线居民生活质量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改善北方地区水资源短缺状况</a:t>
            </a:r>
            <a:endParaRPr lang="en-US" altLang="zh-CN" sz="2800" dirty="0"/>
          </a:p>
        </p:txBody>
      </p:sp>
      <p:sp>
        <p:nvSpPr>
          <p:cNvPr id="5" name="QC_8_BD.148_3#9c250b6f7.choices?vaa=1&amp;vcp=1&amp;vis=1&amp;pid=02f57d2c1&amp;color=0,0,0&amp;vtp=1&amp;vaab=1&amp;bbb=1"/>
          <p:cNvSpPr/>
          <p:nvPr/>
        </p:nvSpPr>
        <p:spPr>
          <a:xfrm>
            <a:off x="539496" y="47147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8d6856dc?vcp=1&amp;pid=2fe0299e8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提升练</a:t>
            </a:r>
            <a:endParaRPr lang="en-US" altLang="zh-CN" sz="3200" dirty="0"/>
          </a:p>
        </p:txBody>
      </p:sp>
      <p:pic>
        <p:nvPicPr>
          <p:cNvPr id="3" name="QO_7_BD.150_1#f65e6418c?htil=17&amp;vaa=1&amp;vcp=1&amp;vis=1&amp;pid=c8d6856d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74586" y="1285528"/>
            <a:ext cx="5422392" cy="3995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50_2#f65e6418c?htil=17&amp;sp=1&amp;vaa=1&amp;vcp=1&amp;vis=1&amp;pid=c8d6856dc&amp;color=0,0,0&amp;vtp=1&amp;vaab=1&amp;bbb=1&amp;hb=1"/>
          <p:cNvSpPr/>
          <p:nvPr/>
        </p:nvSpPr>
        <p:spPr>
          <a:xfrm>
            <a:off x="539496" y="1267240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读我国小麦、水稻产区示意图，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BD.151_1#9901e0a56?htil=17&amp;vaa=1&amp;vcp=1&amp;vis=1&amp;pid=f65e6418c&amp;color=0,0,0&amp;vtp=1&amp;vaab=1&amp;bbb=1&amp;hb=1"/>
          <p:cNvSpPr/>
          <p:nvPr/>
        </p:nvSpPr>
        <p:spPr>
          <a:xfrm>
            <a:off x="539496" y="2550649"/>
            <a:ext cx="555955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（1）每当季节变换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，生活在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填字母）牧区的牧民便开始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家”：夏季从山麓或河谷低地搬到山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腰，冬季再从山腰搬回山麓或河谷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低地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，这种现象被称为“转场”。</a:t>
            </a:r>
            <a:endParaRPr lang="en-US" altLang="zh-CN" sz="2800" dirty="0"/>
          </a:p>
        </p:txBody>
      </p:sp>
      <p:sp>
        <p:nvSpPr>
          <p:cNvPr id="6" name="QB_8_AN.152_1#9901e0a56.blank?vaa=1&amp;vcp=1&amp;vis=1&amp;pid=f65e6418c&amp;color=0,0,0&amp;vpa=78&amp;vtp=1&amp;vaab=1"/>
          <p:cNvSpPr/>
          <p:nvPr/>
        </p:nvSpPr>
        <p:spPr>
          <a:xfrm>
            <a:off x="4969415" y="252016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53_1#49a381e0b?htil=18&amp;vaa=1&amp;vcp=1&amp;vis=1&amp;pid=f65e6418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90104" y="914146"/>
            <a:ext cx="4138646" cy="3063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153_2#49a381e0b?htil=18&amp;vaa=1&amp;vcp=1&amp;vis=1&amp;pid=f65e6418c&amp;color=0,0,0&amp;vtp=1&amp;vaab=1&amp;bt=1&amp;bbb=1&amp;hb=1&amp;hs=1"/>
          <p:cNvSpPr/>
          <p:nvPr/>
        </p:nvSpPr>
        <p:spPr>
          <a:xfrm>
            <a:off x="539496" y="895858"/>
            <a:ext cx="703173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（2）我国地域辽阔，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农业生产在东部和西部、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北方和南方存在明显的差异，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毫米年等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降水量线是种植业和畜牧业的分界线，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线是水田农业和旱地农业的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分界线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1_1#49a381e0b.blank?vaa=1&amp;vcp=1&amp;vis=1&amp;pid=f65e6418c&amp;color=0,0,0&amp;vpa=79&amp;vtp=1&amp;vaab=1&amp;bbb=1"/>
          <p:cNvSpPr/>
          <p:nvPr/>
        </p:nvSpPr>
        <p:spPr>
          <a:xfrm>
            <a:off x="5172615" y="1513078"/>
            <a:ext cx="792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400</a:t>
            </a:r>
            <a:endParaRPr lang="en-US" altLang="zh-CN" sz="2800" dirty="0"/>
          </a:p>
        </p:txBody>
      </p:sp>
      <p:sp>
        <p:nvSpPr>
          <p:cNvPr id="5" name="QB_8_AN.2_1#49a381e0b.blank?vaa=1&amp;vcp=1&amp;vis=1&amp;pid=f65e6418c&amp;color=0,0,0&amp;vpa=80&amp;vtp=1&amp;vaab=1&amp;bbb=1"/>
          <p:cNvSpPr/>
          <p:nvPr/>
        </p:nvSpPr>
        <p:spPr>
          <a:xfrm>
            <a:off x="727615" y="2808478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秦岭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—淮河</a:t>
            </a:r>
            <a:endParaRPr lang="en-US" altLang="zh-CN" sz="2800" dirty="0"/>
          </a:p>
        </p:txBody>
      </p:sp>
      <p:sp>
        <p:nvSpPr>
          <p:cNvPr id="6" name="QB_8_BD.156_1#a46ee8eee?sp=1&amp;vaa=1&amp;vcp=1&amp;vis=1&amp;pid=f65e6418c&amp;color=0,0,0&amp;vtp=1&amp;vaab=1&amp;bbb=1&amp;hb=1&amp;hs=1"/>
          <p:cNvSpPr/>
          <p:nvPr/>
        </p:nvSpPr>
        <p:spPr>
          <a:xfrm>
            <a:off x="539496" y="410229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（3）①②两地都是我国重要的商品粮基地，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①地发展农业的有利自然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条件是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②地发展农业的不利自然条件是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8_AN.157_1#a46ee8eee.blank?vaa=1&amp;vcp=1&amp;vis=1&amp;pid=f65e6418c&amp;color=0,0,0&amp;vpa=81&amp;vtp=1&amp;vaab=1&amp;bbb=1"/>
          <p:cNvSpPr/>
          <p:nvPr/>
        </p:nvSpPr>
        <p:spPr>
          <a:xfrm>
            <a:off x="1616614" y="4719510"/>
            <a:ext cx="8793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地形平坦，水源充足，土壤肥沃，热量充足，雨热同期</a:t>
            </a:r>
            <a:endParaRPr lang="en-US" altLang="zh-CN" sz="2800" dirty="0"/>
          </a:p>
        </p:txBody>
      </p:sp>
      <p:sp>
        <p:nvSpPr>
          <p:cNvPr id="8" name="QB_8_AN.158_1#a46ee8eee.blank?vaa=1&amp;vcp=1&amp;vis=1&amp;pid=f65e6418c&amp;color=0,0,0&amp;vpa=82&amp;vtp=1&amp;vaab=1&amp;bbb=1"/>
          <p:cNvSpPr/>
          <p:nvPr/>
        </p:nvSpPr>
        <p:spPr>
          <a:xfrm>
            <a:off x="5528215" y="5346255"/>
            <a:ext cx="5948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春秋季节易发生低温冻害，热量不足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59_1#4b41363ee?htil=19&amp;vaa=1&amp;vcp=1&amp;vis=1&amp;pid=f65e6418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243552"/>
            <a:ext cx="5422392" cy="3995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159_2#4b41363ee?htil=19&amp;vaa=1&amp;vcp=1&amp;vis=1&amp;pid=f65e6418c&amp;color=0,0,0&amp;vtp=1&amp;vaab=1&amp;bt=1&amp;bbb=1&amp;hb=1"/>
          <p:cNvSpPr/>
          <p:nvPr/>
        </p:nvSpPr>
        <p:spPr>
          <a:xfrm>
            <a:off x="539496" y="1225264"/>
            <a:ext cx="5559552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）习近平总书记在不同场合多次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强调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“绿水青山就是金山银山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社会要牢固树立可持续发展理念。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请你为C牧区的可持续发展提出一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条建议：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160_1#4b41363ee.blank?vaa=1&amp;vcp=1&amp;vis=1&amp;pid=f65e6418c&amp;color=0,0,0&amp;vpa=83&amp;vtp=1&amp;vaab=1&amp;bbb=1&amp;hb=1"/>
          <p:cNvSpPr/>
          <p:nvPr/>
        </p:nvSpPr>
        <p:spPr>
          <a:xfrm>
            <a:off x="539496" y="3785584"/>
            <a:ext cx="5559552" cy="184715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科学规划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，合理放牧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；培育人工草场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，调整农林牧结构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；等等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（合理即可）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61_1#f4c8492c4?sp=1&amp;vaa=1&amp;vcp=1&amp;vis=1&amp;pid=c8d6856dc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高铁被誉为中国新四大发明之一。我国拥有世界上系统技术最全、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运营里程最长的高速铁路系统。根据图文材料，完成下列各题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 spc="-5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材料一</a:t>
            </a:r>
            <a:r>
              <a:rPr lang="en-US" altLang="zh-CN" sz="2800" b="0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西成（西安—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成都）高铁是国内建成的山区高标准现代化铁</a:t>
            </a:r>
            <a:endParaRPr lang="en-US" altLang="zh-CN" sz="2800" b="0" i="0" spc="-5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路，线路经过的部分地段地质地貌十分复杂。哈大（哈尔滨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大连）高</a:t>
            </a:r>
            <a:endParaRPr lang="en-US" altLang="zh-CN" sz="2800" b="0" i="0" spc="-5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铁号称驰骋我国最北端的“雪国列车”，顶风冒雪，穿行在林海雪原之间。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7fc3f9e5d.fixed?vcp=1&amp;pid=c21d9064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第12讲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中国的主要产业</a:t>
            </a:r>
            <a:endParaRPr lang="en-US" altLang="zh-CN" sz="4000" dirty="0"/>
          </a:p>
        </p:txBody>
      </p:sp>
      <p:sp>
        <p:nvSpPr>
          <p:cNvPr id="3" name="C_5_BD#7fc3f9e5d.fixed?vcp=1&amp;pid=c21d9064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61_2#f4c8492c4?vaa=1&amp;vcp=1&amp;vis=1&amp;pid=c8d6856dc&amp;color=0,0,0&amp;vtp=1&amp;vaab=1&amp;bt=1&amp;bbb=1"/>
          <p:cNvSpPr/>
          <p:nvPr/>
        </p:nvSpPr>
        <p:spPr>
          <a:xfrm>
            <a:off x="539496" y="93113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我国主要高速铁路干线分布示意图。</a:t>
            </a:r>
            <a:endParaRPr lang="en-US" altLang="zh-CN" sz="2800" dirty="0"/>
          </a:p>
        </p:txBody>
      </p:sp>
      <p:pic>
        <p:nvPicPr>
          <p:cNvPr id="3" name="QO_7_BD.161_3#f4c8492c4?vaa=1&amp;vcp=1&amp;vis=1&amp;pid=c8d6856d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1880" y="1612741"/>
            <a:ext cx="4965192" cy="360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162_1#26816866c?vaa=1&amp;vcp=1&amp;vis=1&amp;pid=f4c8492c4&amp;color=0,0,0&amp;vtp=1&amp;vaab=1&amp;bbb=1"/>
          <p:cNvSpPr/>
          <p:nvPr/>
        </p:nvSpPr>
        <p:spPr>
          <a:xfrm>
            <a:off x="539496" y="534654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）西成高铁穿越的山脉甲是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63_1#26816866c.blank?vaa=1&amp;vcp=1&amp;vis=1&amp;pid=f4c8492c4&amp;color=0,0,0&amp;vpa=84&amp;vtp=1&amp;vaab=1&amp;bbb=1"/>
          <p:cNvSpPr/>
          <p:nvPr/>
        </p:nvSpPr>
        <p:spPr>
          <a:xfrm>
            <a:off x="5350415" y="529510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秦岭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64_1#9fc13121e?htil=20&amp;vaa=1&amp;vcp=1&amp;vis=1&amp;pid=f4c8492c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9343" y="1701292"/>
            <a:ext cx="4471416" cy="3300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164_2#9fc13121e?htil=20&amp;vaa=1&amp;vcp=1&amp;vis=1&amp;pid=f4c8492c4&amp;color=0,0,0&amp;vtp=1&amp;vaab=1&amp;bt=1&amp;bbb=1&amp;hb=1"/>
          <p:cNvSpPr/>
          <p:nvPr/>
        </p:nvSpPr>
        <p:spPr>
          <a:xfrm>
            <a:off x="539496" y="1564132"/>
            <a:ext cx="651052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（2）铁路干线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，④是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1_1#9fc13121e.blank?vaa=1&amp;vcp=1&amp;vis=1&amp;pid=f4c8492c4&amp;color=0,0,0&amp;vpa=85&amp;vtp=1&amp;vaab=1&amp;bbb=1"/>
          <p:cNvSpPr/>
          <p:nvPr/>
        </p:nvSpPr>
        <p:spPr>
          <a:xfrm>
            <a:off x="3572415" y="1533652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京沪线</a:t>
            </a:r>
            <a:endParaRPr lang="en-US" altLang="zh-CN" sz="2800" dirty="0"/>
          </a:p>
        </p:txBody>
      </p:sp>
      <p:sp>
        <p:nvSpPr>
          <p:cNvPr id="5" name="QB_8_AN.2_1#9fc13121e.blank?vaa=1&amp;vcp=1&amp;vis=1&amp;pid=f4c8492c4&amp;color=0,0,0&amp;vpa=86&amp;vtp=1&amp;vaab=1&amp;bbb=1&amp;hb=1"/>
          <p:cNvSpPr/>
          <p:nvPr/>
        </p:nvSpPr>
        <p:spPr>
          <a:xfrm>
            <a:off x="539496" y="1533652"/>
            <a:ext cx="6510528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京广线</a:t>
            </a:r>
            <a:endParaRPr lang="en-US" altLang="zh-CN" sz="2800" dirty="0"/>
          </a:p>
        </p:txBody>
      </p:sp>
      <p:sp>
        <p:nvSpPr>
          <p:cNvPr id="6" name="QB_8_BD.167_1#309767457?htil=20&amp;vaa=1&amp;vcp=1&amp;vis=1&amp;pid=f4c8492c4&amp;color=0,0,0&amp;vtp=1&amp;vaab=1&amp;bbb=1&amp;hb=1"/>
          <p:cNvSpPr/>
          <p:nvPr/>
        </p:nvSpPr>
        <p:spPr>
          <a:xfrm>
            <a:off x="539496" y="2839021"/>
            <a:ext cx="651052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）哈大高铁是世界上第一条投入运营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的经过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“高寒”地区的高速铁路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。请解释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高寒”的地理意义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。（从纬度和气候方面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分析）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endParaRPr lang="en-US" altLang="zh-CN" sz="2800" dirty="0"/>
          </a:p>
        </p:txBody>
      </p:sp>
      <p:sp>
        <p:nvSpPr>
          <p:cNvPr id="7" name="QB_8_AN.168_1#309767457.blank?vaa=1&amp;vcp=1&amp;vis=1&amp;pid=f4c8492c4&amp;color=0,0,0&amp;vpa=87&amp;vtp=1&amp;vaab=1&amp;bbb=1"/>
          <p:cNvSpPr/>
          <p:nvPr/>
        </p:nvSpPr>
        <p:spPr>
          <a:xfrm>
            <a:off x="1616614" y="4730686"/>
            <a:ext cx="4170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纬度高，冬季气候寒冷。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69_1#52555fbec?sp=1&amp;vaa=1&amp;vcp=1&amp;vis=1&amp;pid=f4c8492c4&amp;color=0,0,0&amp;vtp=1&amp;vaab=1&amp;bt=1&amp;bbb=1&amp;hb=1"/>
          <p:cNvSpPr/>
          <p:nvPr/>
        </p:nvSpPr>
        <p:spPr>
          <a:xfrm>
            <a:off x="539496" y="91995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（4）下图最有可能是材料二中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（填数字序号）线路的沿途景观。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下图中防护栏设施M的作用主要是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70_1#52555fbec.blank?vaa=1&amp;vcp=1&amp;vis=1&amp;pid=f4c8492c4&amp;color=0,0,0&amp;vpa=88&amp;vtp=1&amp;vaab=1"/>
          <p:cNvSpPr/>
          <p:nvPr/>
        </p:nvSpPr>
        <p:spPr>
          <a:xfrm>
            <a:off x="5350415" y="889476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endParaRPr lang="en-US" altLang="zh-CN" sz="2800" dirty="0"/>
          </a:p>
        </p:txBody>
      </p:sp>
      <p:sp>
        <p:nvSpPr>
          <p:cNvPr id="4" name="QB_8_AN.173_1#52555fbec.blank?vaa=1&amp;vcp=1&amp;vis=1&amp;pid=f4c8492c4&amp;color=0,0,0&amp;vpa=89&amp;vtp=1&amp;vaab=1&amp;bbb=1"/>
          <p:cNvSpPr/>
          <p:nvPr/>
        </p:nvSpPr>
        <p:spPr>
          <a:xfrm>
            <a:off x="5844127" y="1516221"/>
            <a:ext cx="3103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防止风沙侵袭铁路</a:t>
            </a:r>
            <a:endParaRPr lang="en-US" altLang="zh-CN" sz="2800" dirty="0"/>
          </a:p>
        </p:txBody>
      </p:sp>
      <p:pic>
        <p:nvPicPr>
          <p:cNvPr id="5" name="QB_8_BD.171_1#52555fbec?vaa=1&amp;vcp=1&amp;vis=1&amp;pid=f4c8492c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69664" y="2248757"/>
            <a:ext cx="3849624" cy="237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8_AS.1_1#52555fbec?vaa=1&amp;vcp=1&amp;vis=1&amp;pid=f4c8492c4&amp;color=0,0,0&amp;vtp=1&amp;vaab=1&amp;bbb=1&amp;hb=1"/>
          <p:cNvSpPr/>
          <p:nvPr/>
        </p:nvSpPr>
        <p:spPr>
          <a:xfrm>
            <a:off x="539496" y="476335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提示：铁路干线③为兰新线，途经地区气候干旱，荒漠广布，多大风天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气，图示防护栏设施M主要是为了防止风沙侵袭铁路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75_1#25f9090be?htil=21&amp;vaa=1&amp;vcp=1&amp;vis=1&amp;pid=f4c8492c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458468"/>
            <a:ext cx="5422392" cy="3959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175_2#25f9090be?htil=21&amp;vaa=1&amp;vcp=1&amp;vis=1&amp;pid=f4c8492c4&amp;color=0,0,0&amp;vtp=1&amp;vaab=1&amp;bt=1&amp;bbb=1&amp;hb=1"/>
          <p:cNvSpPr/>
          <p:nvPr/>
        </p:nvSpPr>
        <p:spPr>
          <a:xfrm>
            <a:off x="539496" y="1440180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（5）国际市场正掀起一股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“中国高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铁风暴”。我国高铁走向国际市场具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备哪些优势？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</a:t>
            </a:r>
            <a:endParaRPr lang="en-US" altLang="zh-CN" sz="2800" dirty="0"/>
          </a:p>
        </p:txBody>
      </p:sp>
      <p:sp>
        <p:nvSpPr>
          <p:cNvPr id="4" name="QB_8_AN.176_1#25f9090be.blank?vaa=1&amp;vcp=1&amp;vis=1&amp;pid=f4c8492c4&amp;color=0,0,0&amp;vpa=90&amp;vtp=1&amp;vaab=1&amp;bbb=1&amp;hb=1"/>
          <p:cNvSpPr/>
          <p:nvPr/>
        </p:nvSpPr>
        <p:spPr>
          <a:xfrm>
            <a:off x="539496" y="2705100"/>
            <a:ext cx="5559552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高铁技术先进，积累了丰富的高铁建设经验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，等等。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604638c8?vcp=1&amp;pid=7fc3f9e5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农业</a:t>
            </a:r>
            <a:endParaRPr lang="en-US" altLang="zh-CN" sz="3000" dirty="0"/>
          </a:p>
        </p:txBody>
      </p:sp>
      <p:sp>
        <p:nvSpPr>
          <p:cNvPr id="3" name="P_7#3d8437784?sp=1&amp;vcp=1&amp;pid=4604638c8&amp;color=0,0,0&amp;vtp=1&amp;vaab=1&amp;bbb=1&amp;hb=1"/>
          <p:cNvSpPr/>
          <p:nvPr/>
        </p:nvSpPr>
        <p:spPr>
          <a:xfrm>
            <a:off x="539496" y="121124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1.中国农业的发展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新中国成立以来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，我国农业生产发展较快，地区分布趋于合理。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随着经济社会的发展和科学技术的进步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农业生产条件不断改善，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农田灌溉和农业机械化逐步普及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，使中国农业劳动生产率不断提高。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_1#677726680?vaa=1&amp;vcp=1&amp;vis=1&amp;pid=4604638c8&amp;color=0,0,0&amp;vtp=1&amp;vaab=1&amp;bt=1&amp;bbb=1"/>
          <p:cNvSpPr/>
          <p:nvPr/>
        </p:nvSpPr>
        <p:spPr>
          <a:xfrm>
            <a:off x="539496" y="81829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2.主要农作物分布</a:t>
            </a:r>
            <a:endParaRPr lang="en-US" altLang="zh-CN" sz="2800" dirty="0"/>
          </a:p>
        </p:txBody>
      </p:sp>
      <p:sp>
        <p:nvSpPr>
          <p:cNvPr id="3" name="QB_8_BD.2_1#ca6ce606f?sp=1&amp;vaa=1&amp;vcp=1&amp;vis=1&amp;pid=677726680&amp;color=0,0,0&amp;vtp=1&amp;vaab=1&amp;bbb=1"/>
          <p:cNvSpPr/>
          <p:nvPr/>
        </p:nvSpPr>
        <p:spPr>
          <a:xfrm>
            <a:off x="539496" y="143817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（1）主要粮食作物</a:t>
            </a:r>
            <a:endParaRPr lang="en-US" altLang="zh-CN" sz="2800" dirty="0"/>
          </a:p>
        </p:txBody>
      </p:sp>
      <p:graphicFrame>
        <p:nvGraphicFramePr>
          <p:cNvPr id="9" name="QB_8_BD.2_2#ca6ce606f?colgroup=3,3,9,12&amp;vaa=1&amp;vcp=1&amp;vis=1&amp;pid=677726680&amp;color=0,0,0&amp;vtp=1&amp;vaab=1&amp;bbb=1&amp;hb=1"/>
          <p:cNvGraphicFramePr>
            <a:graphicFrameLocks noGrp="1"/>
          </p:cNvGraphicFramePr>
          <p:nvPr/>
        </p:nvGraphicFramePr>
        <p:xfrm>
          <a:off x="539496" y="2121566"/>
          <a:ext cx="11073384" cy="3891472"/>
        </p:xfrm>
        <a:graphic>
          <a:graphicData uri="http://schemas.openxmlformats.org/drawingml/2006/table">
            <a:tbl>
              <a:tblPr/>
              <a:tblGrid>
                <a:gridCol w="15179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79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112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2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主要粮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食作物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主产区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主要商品粮基地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南方地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长江中下游平原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川盆地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东南丘陵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洞庭湖平原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鄱阳湖平原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江汉平原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太湖平原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江淮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成都平原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北方地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东北平原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华北平原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三江平原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松嫩平原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B_8_AN.3_1#ca6ce606f.blank?vaa=1&amp;vcp=1&amp;vis=1&amp;pid=677726680&amp;color=0,0,0&amp;vpa=1&amp;vtp=1&amp;vaab=1&amp;bbb=1"/>
          <p:cNvSpPr/>
          <p:nvPr/>
        </p:nvSpPr>
        <p:spPr>
          <a:xfrm>
            <a:off x="2293270" y="3756247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水稻</a:t>
            </a:r>
            <a:endParaRPr lang="en-US" altLang="zh-CN" sz="2800" dirty="0"/>
          </a:p>
        </p:txBody>
      </p:sp>
      <p:sp>
        <p:nvSpPr>
          <p:cNvPr id="6" name="QB_8_AN.4_1#ca6ce606f.blank?vaa=1&amp;vcp=1&amp;vis=1&amp;pid=677726680&amp;color=0,0,0&amp;vpa=2&amp;vtp=1&amp;vaab=1&amp;bbb=1"/>
          <p:cNvSpPr/>
          <p:nvPr/>
        </p:nvSpPr>
        <p:spPr>
          <a:xfrm>
            <a:off x="2293270" y="515483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5_1#90b82af25?sp=1&amp;vaa=1&amp;vcp=1&amp;vis=1&amp;pid=677726680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（2）主要经济作物</a:t>
            </a:r>
            <a:endParaRPr lang="en-US" altLang="zh-CN" sz="2800" dirty="0"/>
          </a:p>
        </p:txBody>
      </p:sp>
      <p:graphicFrame>
        <p:nvGraphicFramePr>
          <p:cNvPr id="10" name="QB_8_BD.5_2#90b82af25?colgroup=4,4,21&amp;vaa=1&amp;vcp=1&amp;vis=1&amp;pid=677726680&amp;color=0,0,0&amp;vtp=1&amp;vaab=1&amp;bbb=1&amp;hb=1"/>
          <p:cNvGraphicFramePr>
            <a:graphicFrameLocks noGrp="1"/>
          </p:cNvGraphicFramePr>
          <p:nvPr/>
        </p:nvGraphicFramePr>
        <p:xfrm>
          <a:off x="539496" y="1236009"/>
          <a:ext cx="11073384" cy="5024440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815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种类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主要经济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作物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主要分布区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油料作物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油菜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油料作物中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油菜在中国种植面积最广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产量要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占到全国油料总产量的一半以上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我国最大的油菜产区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花生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两省相对集中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糖料作物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甘蔗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主要分布在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为最大产区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云南亦生产较多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甜菜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主要分布在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内蒙古等地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B_8_AN.6_1#90b82af25.blank?vaa=1&amp;vcp=1&amp;vis=1&amp;pid=677726680&amp;color=0,0,0&amp;vpa=3&amp;vtp=1&amp;vaab=1&amp;bbb=1"/>
          <p:cNvSpPr/>
          <p:nvPr/>
        </p:nvSpPr>
        <p:spPr>
          <a:xfrm>
            <a:off x="9234953" y="2890756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长江流域</a:t>
            </a:r>
            <a:endParaRPr lang="en-US" altLang="zh-CN" sz="2800" dirty="0"/>
          </a:p>
        </p:txBody>
      </p:sp>
      <p:sp>
        <p:nvSpPr>
          <p:cNvPr id="5" name="QB_8_AN.7_1#90b82af25.blank?vaa=1&amp;vcp=1&amp;vis=1&amp;pid=677726680&amp;color=0,0,0&amp;vpa=4&amp;vtp=1&amp;vaab=1&amp;bbb=1"/>
          <p:cNvSpPr/>
          <p:nvPr/>
        </p:nvSpPr>
        <p:spPr>
          <a:xfrm>
            <a:off x="3913655" y="399191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山东</a:t>
            </a:r>
            <a:endParaRPr lang="en-US" altLang="zh-CN" sz="2800" dirty="0"/>
          </a:p>
        </p:txBody>
      </p:sp>
      <p:sp>
        <p:nvSpPr>
          <p:cNvPr id="6" name="QB_8_AN.8_1#90b82af25.blank?vaa=1&amp;vcp=1&amp;vis=1&amp;pid=677726680&amp;color=0,0,0&amp;vpa=5&amp;vtp=1&amp;vaab=1&amp;bbb=1"/>
          <p:cNvSpPr/>
          <p:nvPr/>
        </p:nvSpPr>
        <p:spPr>
          <a:xfrm>
            <a:off x="5323355" y="399191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河南</a:t>
            </a:r>
            <a:endParaRPr lang="en-US" altLang="zh-CN" sz="2800" dirty="0"/>
          </a:p>
        </p:txBody>
      </p:sp>
      <p:sp>
        <p:nvSpPr>
          <p:cNvPr id="7" name="QB_8_AN.9_1#90b82af25.blank?vaa=1&amp;vcp=1&amp;vis=1&amp;pid=677726680&amp;color=0,0,0&amp;vpa=6&amp;vtp=1&amp;vaab=1&amp;bbb=1"/>
          <p:cNvSpPr/>
          <p:nvPr/>
        </p:nvSpPr>
        <p:spPr>
          <a:xfrm>
            <a:off x="5691655" y="457642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华南</a:t>
            </a:r>
            <a:endParaRPr lang="en-US" altLang="zh-CN" sz="2800" dirty="0"/>
          </a:p>
        </p:txBody>
      </p:sp>
      <p:sp>
        <p:nvSpPr>
          <p:cNvPr id="8" name="QB_8_AN.10_1#90b82af25.blank?vaa=1&amp;vcp=1&amp;vis=1&amp;pid=677726680&amp;color=0,0,0&amp;vpa=7&amp;vtp=1&amp;vaab=1&amp;bbb=1"/>
          <p:cNvSpPr/>
          <p:nvPr/>
        </p:nvSpPr>
        <p:spPr>
          <a:xfrm>
            <a:off x="7812553" y="457642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广西</a:t>
            </a:r>
            <a:endParaRPr lang="en-US" altLang="zh-CN" sz="2800" dirty="0"/>
          </a:p>
        </p:txBody>
      </p:sp>
      <p:sp>
        <p:nvSpPr>
          <p:cNvPr id="9" name="QB_8_AN.11_1#90b82af25.blank?vaa=1&amp;vcp=1&amp;vis=1&amp;pid=677726680&amp;color=0,0,0&amp;vpa=8&amp;vtp=1&amp;vaab=1&amp;bbb=1"/>
          <p:cNvSpPr/>
          <p:nvPr/>
        </p:nvSpPr>
        <p:spPr>
          <a:xfrm>
            <a:off x="5691655" y="567961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新疆</a:t>
            </a:r>
            <a:endParaRPr lang="en-US" altLang="zh-CN" sz="2800" dirty="0"/>
          </a:p>
        </p:txBody>
      </p:sp>
      <p:sp>
        <p:nvSpPr>
          <p:cNvPr id="3" name="QB_8_AN.12_1#90b82af25.blank?vaa=1&amp;vcp=1&amp;vis=1&amp;pid=677726680&amp;color=0,0,0&amp;vpa=9&amp;vtp=1&amp;vaab=1&amp;bbb=1"/>
          <p:cNvSpPr/>
          <p:nvPr/>
        </p:nvSpPr>
        <p:spPr>
          <a:xfrm>
            <a:off x="7101353" y="5679613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黑龙江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3" grpId="0" build="p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jUwNTliYzEyZDM2ODgwMWQzM2IxMjdhMDQyMTNlODY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2608</Words>
  <Application>Microsoft Office PowerPoint</Application>
  <PresentationFormat>宽屏</PresentationFormat>
  <Paragraphs>696</Paragraphs>
  <Slides>63</Slides>
  <Notes>61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72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11</cp:revision>
  <dcterms:created xsi:type="dcterms:W3CDTF">2024-11-23T11:56:00Z</dcterms:created>
  <dcterms:modified xsi:type="dcterms:W3CDTF">2025-07-28T01:00:46Z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482C1CDCDDC248A29C2B3F636EF230E1_12</vt:lpwstr>
  </property>
  <property fmtid="{D5CDD505-2E9C-101B-9397-08002B2CF9AE}" pid="3" name="KSOProductBuildVer">
    <vt:lpwstr>2052-12.1.0.17147</vt:lpwstr>
  </property>
</Properties>
</file>