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2" r:id="rId46"/>
    <p:sldId id="303" r:id="rId47"/>
    <p:sldId id="304" r:id="rId48"/>
    <p:sldId id="305" r:id="rId49"/>
    <p:sldId id="306" r:id="rId50"/>
    <p:sldId id="315" r:id="rId51"/>
    <p:sldId id="307" r:id="rId52"/>
    <p:sldId id="308" r:id="rId53"/>
    <p:sldId id="309" r:id="rId54"/>
    <p:sldId id="310" r:id="rId55"/>
    <p:sldId id="311" r:id="rId56"/>
    <p:sldId id="312" r:id="rId5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675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9.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9.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9.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9.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dca9d7d8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47AAFC68-15E7-41AD-A722-BC1AC576521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和谐与梦想</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dca9d7d8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45A861E-7916-4D0A-8926-E441D1AA2E6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0270f5a6"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ec6ed5c5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948abab5"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10270f5a6&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ec6ed5c5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a948abab5&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和谐与梦想</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dca9d7d8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1E9D097-C2A9-4091-A972-EC15E2FAA60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0270f5a6"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ec6ed5c5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948abab5"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10270f5a6&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ec6ed5c5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a948abab5&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第4讲</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和谐与梦想</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262550100098fe422#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9C5A3DA-DD35-FB78-D0A6-3214E15A9CC4}"/>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C0F7F2F6-4215-4B61-BC4C-A2E9D3FDB8F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F4B903EF-9AA7-4647-8D1C-4779DE926E7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0270f5a6"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ec6ed5c5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948abab5"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10270f5a6&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ec6ed5c5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a948abab5&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9EC96198-CA91-469A-9B73-25D0DF9FF3D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10270f5a6"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ec6ed5c56"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948abab5"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10270f5a6&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课标链接</a:t>
            </a:r>
            <a:endParaRPr lang="en-US" sz="1800" dirty="0"/>
          </a:p>
        </p:txBody>
      </p:sp>
      <p:sp>
        <p:nvSpPr>
          <p:cNvPr id="8" name="MasterShapeName?linknodeid=ec6ed5c56&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a948abab5&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为什么要加强和巩固民族团结？</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（1）加强和巩固民族团结，维护祖国统一，是中华民族的</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最高利</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益</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（2）我国是统一的多民族国家，国家统一和民族团结，是我国顺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利进行社会主义现代化建设的基本保证。</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（3）我国各民族在数千年的交往中，孕育了团结友爱的宝贵传统。</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6_BD#bcbb34376?sp=1&amp;vcp=1&amp;pid=36ae0d8fb&amp;color=0,0,0&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（4）我国各族人民始终同呼吸、共命运、心连心，</a:t>
            </a:r>
            <a:r>
              <a:rPr lang="en-US" altLang="zh-CN" sz="2800" b="0" i="0">
                <a:solidFill>
                  <a:srgbClr val="000000"/>
                </a:solidFill>
                <a:latin typeface="Times New Roman" pitchFamily="34" charset="0"/>
                <a:ea typeface="SimSun" pitchFamily="34" charset="-122"/>
                <a:cs typeface="Times New Roman" pitchFamily="34" charset="-120"/>
              </a:rPr>
              <a:t>追求共同发展、</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共同富裕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共同繁荣。</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（5）</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维护和促进民族团结是每个公民的神圣职责和光荣义务</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（6）各族人民只有铸牢中华民族共同体意识，手足相亲、守望相</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助、齐心奋斗，伟大的祖国才能繁荣发展。</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858424"/>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国家为加快民族地区发展采取了哪些措施，取得了哪些成就？</a:t>
            </a:r>
            <a:endParaRPr lang="en-US" altLang="zh-CN" sz="2800" dirty="0"/>
          </a:p>
        </p:txBody>
      </p:sp>
      <p:graphicFrame>
        <p:nvGraphicFramePr>
          <p:cNvPr id="13" name="P_6_BD#bcbb34376?colgroup=2,15,10&amp;vcp=1&amp;pid=36ae0d8fb&amp;color=0,0,0&amp;vtp=1&amp;vaab=1&amp;bbb=1&amp;hb=1"/>
          <p:cNvGraphicFramePr>
            <a:graphicFrameLocks noGrp="1"/>
          </p:cNvGraphicFramePr>
          <p:nvPr>
            <p:extLst>
              <p:ext uri="{D42A27DB-BD31-4B8C-83A1-F6EECF244321}">
                <p14:modId xmlns:p14="http://schemas.microsoft.com/office/powerpoint/2010/main" val="3968755277"/>
              </p:ext>
            </p:extLst>
          </p:nvPr>
        </p:nvGraphicFramePr>
        <p:xfrm>
          <a:off x="539496" y="1540033"/>
          <a:ext cx="11073384" cy="4446208"/>
        </p:xfrm>
        <a:graphic>
          <a:graphicData uri="http://schemas.openxmlformats.org/drawingml/2006/table">
            <a:tbl>
              <a:tblPr/>
              <a:tblGrid>
                <a:gridCol w="1097280">
                  <a:extLst>
                    <a:ext uri="{9D8B030D-6E8A-4147-A177-3AD203B41FA5}">
                      <a16:colId xmlns:a16="http://schemas.microsoft.com/office/drawing/2014/main" val="20000"/>
                    </a:ext>
                  </a:extLst>
                </a:gridCol>
                <a:gridCol w="5916168">
                  <a:extLst>
                    <a:ext uri="{9D8B030D-6E8A-4147-A177-3AD203B41FA5}">
                      <a16:colId xmlns:a16="http://schemas.microsoft.com/office/drawing/2014/main" val="20001"/>
                    </a:ext>
                  </a:extLst>
                </a:gridCol>
                <a:gridCol w="4059936">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国家举措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经济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国家加大对民族地区的支持力度</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推</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动</a:t>
                      </a:r>
                      <a:r>
                        <a:rPr lang="en-US" altLang="zh-CN" sz="2800" b="0" i="0" u="wavy">
                          <a:solidFill>
                            <a:srgbClr val="000000"/>
                          </a:solidFill>
                          <a:latin typeface="Times New Roman" pitchFamily="34" charset="0"/>
                          <a:ea typeface="SimSun" pitchFamily="34" charset="-122"/>
                          <a:cs typeface="Times New Roman" pitchFamily="34" charset="-120"/>
                        </a:rPr>
                        <a:t>西部大开发战略</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实施</a:t>
                      </a:r>
                      <a:r>
                        <a:rPr lang="en-US" altLang="zh-CN" sz="2800" b="0" i="0" u="wavy">
                          <a:solidFill>
                            <a:srgbClr val="000000"/>
                          </a:solidFill>
                          <a:latin typeface="Times New Roman" pitchFamily="34" charset="0"/>
                          <a:ea typeface="SimSun" pitchFamily="34" charset="-122"/>
                          <a:cs typeface="Times New Roman" pitchFamily="34" charset="-120"/>
                        </a:rPr>
                        <a:t>兴边富民行</a:t>
                      </a:r>
                    </a:p>
                    <a:p>
                      <a:pPr marL="0" indent="0" algn="l" latinLnBrk="1" hangingPunct="0">
                        <a:lnSpc>
                          <a:spcPts val="4400"/>
                        </a:lnSpc>
                      </a:pPr>
                      <a:r>
                        <a:rPr lang="en-US" altLang="zh-CN" sz="2800" b="0" i="0" u="wavy">
                          <a:solidFill>
                            <a:srgbClr val="000000"/>
                          </a:solidFill>
                          <a:latin typeface="Times New Roman" pitchFamily="34" charset="0"/>
                          <a:ea typeface="SimSun" pitchFamily="34" charset="-122"/>
                          <a:cs typeface="Times New Roman" pitchFamily="34" charset="-120"/>
                        </a:rPr>
                        <a:t>动</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通过输入技术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管理</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人才等方</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式增强民族地区自我发展能力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民族地区经济社会发生了</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翻天覆地的变化</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驶上了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跨越式发展的快车道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社会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国家支持民族地区发展教育</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实施积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极的就业政策</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建立健全基本养老</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基本医疗保险制度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促进民族关系更加融洽</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社会更加和谐稳定</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人民</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群众有更多获得感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graphicFrame>
        <p:nvGraphicFramePr>
          <p:cNvPr id="14" name="P_6_BD#bcbb34376?colgroup=2,15,10&amp;vcp=1&amp;pid=36ae0d8fb&amp;color=0,0,0&amp;vtp=1&amp;vaab=1&amp;bt=1&amp;bbb=1&amp;hb=1"/>
          <p:cNvGraphicFramePr>
            <a:graphicFrameLocks noGrp="1"/>
          </p:cNvGraphicFramePr>
          <p:nvPr>
            <p:extLst>
              <p:ext uri="{D42A27DB-BD31-4B8C-83A1-F6EECF244321}">
                <p14:modId xmlns:p14="http://schemas.microsoft.com/office/powerpoint/2010/main" val="1460106321"/>
              </p:ext>
            </p:extLst>
          </p:nvPr>
        </p:nvGraphicFramePr>
        <p:xfrm>
          <a:off x="539496" y="2673540"/>
          <a:ext cx="11073384" cy="2215516"/>
        </p:xfrm>
        <a:graphic>
          <a:graphicData uri="http://schemas.openxmlformats.org/drawingml/2006/table">
            <a:tbl>
              <a:tblPr/>
              <a:tblGrid>
                <a:gridCol w="1097280">
                  <a:extLst>
                    <a:ext uri="{9D8B030D-6E8A-4147-A177-3AD203B41FA5}">
                      <a16:colId xmlns:a16="http://schemas.microsoft.com/office/drawing/2014/main" val="20000"/>
                    </a:ext>
                  </a:extLst>
                </a:gridCol>
                <a:gridCol w="5916168">
                  <a:extLst>
                    <a:ext uri="{9D8B030D-6E8A-4147-A177-3AD203B41FA5}">
                      <a16:colId xmlns:a16="http://schemas.microsoft.com/office/drawing/2014/main" val="20001"/>
                    </a:ext>
                  </a:extLst>
                </a:gridCol>
                <a:gridCol w="4059936">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领域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国家举措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成就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文化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国家大力扶持少数民族文化的保护</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继承</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创新和发展工作</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积极促进各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民族之间的文化交流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少数民族文化获得前所未</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有的发展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6_BD#bcbb34376?colgroup=2,15,10&amp;vcp=1&amp;pid=36ae0d8fb&amp;color=0,0,0&amp;vtp=1&amp;vaab=1&amp;bt=1&amp;bbb=1">
            <a:extLst>
              <a:ext uri="{FF2B5EF4-FFF2-40B4-BE49-F238E27FC236}">
                <a16:creationId xmlns:a16="http://schemas.microsoft.com/office/drawing/2014/main" id="{4BB0182B-99E6-820D-7B54-494900C650A3}"/>
              </a:ext>
            </a:extLst>
          </p:cNvPr>
          <p:cNvSpPr txBox="1"/>
          <p:nvPr/>
        </p:nvSpPr>
        <p:spPr>
          <a:xfrm>
            <a:off x="10894735" y="196513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我们中学生可以为促进民族团结做些什么？</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（1）增强民族团结意识，知道维护和促进民族团结是每个公民的</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神圣职责和光荣义务</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（2）努力学习，掌握服务民族团结的本领，坚定政治信仰，拥护</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我国的民族政策</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（3）尊重</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各民族的宗教信仰、风俗习惯和语言文字</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，心系各族伙</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伴，相互关心，相互帮助，共同进步</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（4）敢于同破坏民族团结、制造民族分裂的言行作斗争。</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“一国两制”的地位、基本内容及“一国”与“两制”</a:t>
            </a:r>
            <a:r>
              <a:rPr lang="en-US" altLang="zh-CN" sz="2800" b="0" i="0">
                <a:solidFill>
                  <a:srgbClr val="000000"/>
                </a:solidFill>
                <a:latin typeface="Times New Roman" pitchFamily="34" charset="0"/>
                <a:ea typeface="SimSun" pitchFamily="34" charset="-122"/>
                <a:cs typeface="Times New Roman" pitchFamily="34" charset="-120"/>
              </a:rPr>
              <a:t>的关系各是什么?</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地位：</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是党领导人民实现祖国和平统一的一项重要制度，是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中国特色社会主义的一个伟大创举。</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基本内容：</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在祖国统一的前提下，国家的主体坚持社会主义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制度，同时在台湾、香港、澳门保持原有的资本主义制度和生活方式长</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期不变，享有</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高度的自治权</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关系：</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“一国”是实行“两制”的前提和基础，“两制”从属和派生</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于“一国”并统一于“一国”之内。</a:t>
            </a:r>
            <a:endParaRPr lang="en-US" altLang="zh-CN" sz="2800" dirty="0"/>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如何保持香港、澳门长期繁荣稳定？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（1）全面准确、坚定不移贯彻“一国两制”“港人治港”“澳人治澳”、</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高度自治的方针</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（2）坚持依法治港治澳，维护宪法和基本法确定的特别行政区宪</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制秩序，落实中央对特别行政区</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全面管治权</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，落实“</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爱国者治港</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爱国</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者治澳”原则，落实特别行政区维护国家安全的法律制度和执行机制</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（3）维护国家主权、安全、发展利益和特别行政区社会大局稳定。</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（4）坚决防范和遏制外部势力干预港澳事务，支持港澳巩固提升</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竞争优势，更好融入国家发展大局</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P_6_BD#bcbb34376?sp=1&amp;vcp=1&amp;pid=36ae0d8fb&amp;color=0,0,0&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解决台湾问题、实现祖国完全统一的政治基础、基本方针</a:t>
            </a:r>
            <a:r>
              <a:rPr lang="en-US" altLang="zh-CN" sz="2800" b="0" i="0">
                <a:solidFill>
                  <a:srgbClr val="000000"/>
                </a:solidFill>
                <a:latin typeface="Times New Roman" pitchFamily="34" charset="0"/>
                <a:ea typeface="SimSun" pitchFamily="34" charset="-122"/>
                <a:cs typeface="Times New Roman" pitchFamily="34" charset="-120"/>
              </a:rPr>
              <a:t>、最佳</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方式。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政治基础：</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一个中国原则是两岸关系的政治基础，必须坚持</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“九二共识”，坚决反对“台独”。</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基本方针和最佳方式：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“和平统一、一国两制”。</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9052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为什么要解决台湾问题、实现祖国完全统一？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（1）我国宪法规定，台湾是中华人民共和国的神圣领土的一部分。</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世界上只有一个中国，大陆和台湾同属一个中国</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（2）解决台湾问题、实现祖国完全统一，是全体中华儿女的</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共同</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愿望</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，是中华民族根本利益所在，是实现中华民族伟大复兴的必然要求</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（3）两岸同胞同根同源、同文同种，是命运与共的骨肉兄弟，是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血浓于水的一家人。中华文化是两岸同胞共同的精神财富，也是两岸同</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胞血脉相连的精神纽带</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11.为维护祖国统一，</a:t>
            </a:r>
            <a:r>
              <a:rPr lang="en-US" altLang="zh-CN" sz="2800" b="0" i="0">
                <a:solidFill>
                  <a:srgbClr val="000000"/>
                </a:solidFill>
                <a:latin typeface="Times New Roman" pitchFamily="34" charset="0"/>
                <a:ea typeface="SimSun" pitchFamily="34" charset="-122"/>
                <a:cs typeface="Times New Roman" pitchFamily="34" charset="-120"/>
              </a:rPr>
              <a:t>青少年可以做些什么？</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（1）树立远大理想，增强维护国家统一的意识。</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（2）努力学习科学文化知识，增强建设祖国和保卫祖国的本领。</a:t>
            </a:r>
          </a:p>
          <a:p>
            <a:pPr latinLnBrk="1">
              <a:lnSpc>
                <a:spcPts val="5100"/>
              </a:lnSpc>
            </a:pPr>
            <a:r>
              <a:rPr kumimoji="0" lang="en-US" altLang="zh-CN" sz="2800" b="0" i="0" u="none" strike="noStrike" kern="1200" cap="none"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（3）坚持一个中国原则，自觉履行维护国家统一、反对分裂的义务。</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（4）积极拥护和宣传我国解决台湾问题的方针、原则和立场。坚</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决同一切分裂祖国、破坏祖国统一的言行作斗争。</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7c27e0ca7.fixed?vcp=1&amp;pid=d892b45e8&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7c27e0ca7.fixed?vcp=1&amp;pid=d892b45e8&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基础过关</a:t>
            </a:r>
            <a:endParaRPr lang="en-US" altLang="zh-CN" sz="4800" dirty="0"/>
          </a:p>
        </p:txBody>
      </p:sp>
      <p:sp>
        <p:nvSpPr>
          <p:cNvPr id="4" name="C_2_BD#7c27e0ca7.fixed?vcp=1&amp;pid=d892b45e8&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第一部分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九年级上册</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6#bcbb34376?vcp=1&amp;pid=36ae0d8fb&amp;color=0,0,0&amp;mp=1&amp;vtp=1&amp;vaab=1&amp;bt=1&amp;bbb=1"/>
          <p:cNvSpPr/>
          <p:nvPr/>
        </p:nvSpPr>
        <p:spPr>
          <a:xfrm>
            <a:off x="539496" y="768699"/>
            <a:ext cx="11109960" cy="5087557"/>
          </a:xfrm>
          <a:prstGeom prst="rect">
            <a:avLst/>
          </a:prstGeom>
          <a:noFill/>
          <a:ln/>
        </p:spPr>
        <p:txBody>
          <a:bodyPr wrap="none" lIns="0" tIns="0" rIns="0" bIns="0" rtlCol="0" anchor="t"/>
          <a:lstStyle/>
          <a:p>
            <a:pPr algn="l" latinLnBrk="1">
              <a:lnSpc>
                <a:spcPts val="5100"/>
              </a:lnSpc>
            </a:pPr>
            <a:r>
              <a:rPr lang="en-US" altLang="zh-CN" sz="2800" b="1" i="0" dirty="0" err="1">
                <a:solidFill>
                  <a:srgbClr val="000000"/>
                </a:solidFill>
                <a:latin typeface="Times New Roman" pitchFamily="34" charset="0"/>
                <a:ea typeface="SimSun" pitchFamily="34" charset="-122"/>
                <a:cs typeface="Times New Roman" pitchFamily="34" charset="-120"/>
              </a:rPr>
              <a:t>方法点拨</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marR="0" lvl="0" indent="0" algn="ctr"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因果型选择题</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【试题特点】通常由题干提供“</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结果</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要求学生在题支中选择“原</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因”。提问中一般有“</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原因</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是因为</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得益于”等</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解答方法】首先，明确选择的方向，是正向选择还是逆向选择</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其次，根据题目涉及的具体问题进行具体分析，注意一果多因的情况</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最后，分清直接原因、根本原因、主要原因、次要原因等，按照题目的</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要求选取答案</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6_BD#a859d320a?vcp=1&amp;pid=36ae0d8fb&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C_7_BD.1_1#f0c116203?vaa=1&amp;vcp=1&amp;pid=a859d320a&amp;color=0,0,0&amp;tib=255,255,255&amp;vip=1#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AN.2_1#f0c116203.blank?vaa=1&amp;vcp=1&amp;pid=a859d320a&amp;color=0,0,0&amp;vpa=1&amp;vtp=1&amp;vaab=1"/>
          <p:cNvSpPr/>
          <p:nvPr/>
        </p:nvSpPr>
        <p:spPr>
          <a:xfrm>
            <a:off x="1792224" y="2452288"/>
            <a:ext cx="512064" cy="274320"/>
          </a:xfrm>
          <a:prstGeom prst="rect">
            <a:avLst/>
          </a:prstGeom>
          <a:noFill/>
          <a:ln/>
        </p:spPr>
        <p:txBody>
          <a:bodyPr wrap="none" lIns="0" tIns="0" rIns="0" bIns="0" rtlCol="0" anchor="b"/>
          <a:lstStyle/>
          <a:p>
            <a:pPr algn="ctr" latinLnBrk="1">
              <a:lnSpc>
                <a:spcPts val="2700"/>
              </a:lnSpc>
            </a:pPr>
            <a:r>
              <a:rPr lang="en-US" altLang="zh-CN" sz="2200" b="0" i="0" dirty="0">
                <a:solidFill>
                  <a:srgbClr val="FF0000"/>
                </a:solidFill>
                <a:latin typeface="Times New Roman" pitchFamily="34" charset="0"/>
                <a:ea typeface="SimSun" pitchFamily="34" charset="-122"/>
                <a:cs typeface="Times New Roman" pitchFamily="34" charset="-120"/>
              </a:rPr>
              <a:t>A</a:t>
            </a:r>
            <a:endParaRPr lang="en-US" altLang="zh-CN" sz="2200" dirty="0"/>
          </a:p>
        </p:txBody>
      </p:sp>
      <p:sp>
        <p:nvSpPr>
          <p:cNvPr id="6" name="QC_7_BD.1_3#f0c116203.choices?vaa=1&amp;vcp=1&amp;pid=a859d320a&amp;color=0,0,0&amp;vtp=1&amp;vaab=1&amp;bbb=1"/>
          <p:cNvSpPr/>
          <p:nvPr/>
        </p:nvSpPr>
        <p:spPr>
          <a:xfrm>
            <a:off x="539496" y="4337476"/>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C_7_BD#bc555d1aa?vcp=1&amp;pid=a859d320a&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3_1#67450ef50?sp=1&amp;vaa=1&amp;vcp=1&amp;pid=bc555d1aa&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（2024·广西桂林·模拟）2024年是澳门回归祖国25周年。经过</a:t>
            </a:r>
            <a:r>
              <a:rPr lang="en-US" altLang="zh-CN" sz="2800" b="0" i="0">
                <a:solidFill>
                  <a:srgbClr val="000000"/>
                </a:solidFill>
                <a:latin typeface="Times New Roman" pitchFamily="34" charset="0"/>
                <a:ea typeface="SimSun" pitchFamily="34" charset="-122"/>
                <a:cs typeface="Times New Roman" pitchFamily="34" charset="-120"/>
              </a:rPr>
              <a:t>25载岁</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月洗礼</a:t>
            </a:r>
            <a:r>
              <a:rPr lang="en-US" altLang="zh-CN" sz="2800" b="0" i="0" dirty="0">
                <a:solidFill>
                  <a:srgbClr val="000000"/>
                </a:solidFill>
                <a:latin typeface="Times New Roman" pitchFamily="34" charset="0"/>
                <a:ea typeface="SimSun" pitchFamily="34" charset="-122"/>
                <a:cs typeface="Times New Roman" pitchFamily="34" charset="-120"/>
              </a:rPr>
              <a:t>，更加繁荣的澳门站到了新的历史起点上</a:t>
            </a:r>
            <a:r>
              <a:rPr lang="en-US" altLang="zh-CN" sz="2800" b="0" i="0">
                <a:solidFill>
                  <a:srgbClr val="000000"/>
                </a:solidFill>
                <a:latin typeface="Times New Roman" pitchFamily="34" charset="0"/>
                <a:ea typeface="SimSun" pitchFamily="34" charset="-122"/>
                <a:cs typeface="Times New Roman" pitchFamily="34" charset="-120"/>
              </a:rPr>
              <a:t>，共享中华民族伟大复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兴的荣光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这得益于澳门(</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8_AN.4_1#67450ef50.bracket?vaa=1&amp;vcp=1&amp;pid=bc555d1aa&amp;color=0,0,0&amp;vpa=2&amp;vtp=1&amp;vaab=1"/>
          <p:cNvSpPr/>
          <p:nvPr/>
        </p:nvSpPr>
        <p:spPr>
          <a:xfrm>
            <a:off x="4728115" y="2549305"/>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8_BD.3_2#67450ef50?vaa=1&amp;vcp=1&amp;pid=bc555d1aa&amp;color=0,0,0&amp;vtp=1&amp;vaab=1&amp;bbb=1&amp;hb=1"/>
          <p:cNvSpPr/>
          <p:nvPr/>
        </p:nvSpPr>
        <p:spPr>
          <a:xfrm>
            <a:off x="539496" y="3191364"/>
            <a:ext cx="11109960" cy="1201357"/>
          </a:xfrm>
          <a:prstGeom prst="rect">
            <a:avLst/>
          </a:prstGeom>
          <a:noFill/>
          <a:ln/>
        </p:spPr>
        <p:txBody>
          <a:bodyPr wrap="none" lIns="0" tIns="0" rIns="0" bIns="0" rtlCol="0" anchor="t"/>
          <a:lstStyle/>
          <a:p>
            <a:pPr algn="l" latinLnBrk="1">
              <a:lnSpc>
                <a:spcPts val="5100"/>
              </a:lnSpc>
            </a:pPr>
            <a:r>
              <a:rPr lang="en-US" altLang="zh-CN" sz="2800" b="0" i="0" spc="-100" dirty="0">
                <a:solidFill>
                  <a:srgbClr val="000000"/>
                </a:solidFill>
                <a:latin typeface="Times New Roman" pitchFamily="34" charset="0"/>
                <a:ea typeface="SimSun" pitchFamily="34" charset="-122"/>
                <a:cs typeface="Times New Roman" pitchFamily="34" charset="-120"/>
              </a:rPr>
              <a:t>①坚持民族区域自治和民族团结</a:t>
            </a:r>
            <a:r>
              <a:rPr lang="en-US" altLang="zh-CN" sz="2800" b="0" i="0" spc="-100" dirty="0">
                <a:solidFill>
                  <a:srgbClr val="000000"/>
                </a:solidFill>
                <a:latin typeface="SimSun" pitchFamily="34" charset="0"/>
                <a:ea typeface="SimSun" pitchFamily="34" charset="-122"/>
                <a:cs typeface="SimSu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②坚持“一国两制”“澳人治澳</a:t>
            </a:r>
            <a:r>
              <a:rPr lang="en-US" altLang="zh-CN" sz="2800" b="0" i="0" spc="-100">
                <a:solidFill>
                  <a:srgbClr val="000000"/>
                </a:solidFill>
                <a:latin typeface="Times New Roman" pitchFamily="34" charset="0"/>
                <a:ea typeface="SimSun" pitchFamily="34" charset="-122"/>
                <a:cs typeface="Times New Roman" pitchFamily="34" charset="-120"/>
              </a:rPr>
              <a:t>”、高度自治</a:t>
            </a:r>
          </a:p>
          <a:p>
            <a:pPr latinLnBrk="1">
              <a:lnSpc>
                <a:spcPts val="4900"/>
              </a:lnSpc>
            </a:pPr>
            <a:r>
              <a:rPr lang="en-US" altLang="zh-CN" sz="2800" b="0" i="0" spc="-100">
                <a:solidFill>
                  <a:srgbClr val="000000"/>
                </a:solidFill>
                <a:latin typeface="Times New Roman" pitchFamily="34" charset="0"/>
                <a:ea typeface="SimSun" pitchFamily="34" charset="-122"/>
                <a:cs typeface="Times New Roman" pitchFamily="34" charset="-120"/>
              </a:rPr>
              <a:t>的方针</a:t>
            </a:r>
            <a:r>
              <a:rPr lang="en-US" altLang="zh-CN" sz="2800" b="0" i="0" spc="-100">
                <a:solidFill>
                  <a:srgbClr val="000000"/>
                </a:solidFill>
                <a:latin typeface="SimSun" pitchFamily="34" charset="0"/>
                <a:ea typeface="SimSun" pitchFamily="34" charset="-122"/>
                <a:cs typeface="SimSu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③坚持“和平统一、一国两制”</a:t>
            </a:r>
            <a:r>
              <a:rPr lang="en-US" altLang="zh-CN" sz="2800" b="0" i="0" spc="-100" dirty="0">
                <a:solidFill>
                  <a:srgbClr val="000000"/>
                </a:solidFill>
                <a:latin typeface="SimSun" pitchFamily="34" charset="0"/>
                <a:ea typeface="SimSun" pitchFamily="34" charset="-122"/>
                <a:cs typeface="SimSun" pitchFamily="34" charset="-120"/>
              </a:rPr>
              <a:t> </a:t>
            </a:r>
            <a:r>
              <a:rPr lang="en-US" altLang="zh-CN" sz="2800" b="0" i="0" spc="-100" dirty="0">
                <a:solidFill>
                  <a:srgbClr val="000000"/>
                </a:solidFill>
                <a:latin typeface="Times New Roman" pitchFamily="34" charset="0"/>
                <a:ea typeface="SimSun" pitchFamily="34" charset="-122"/>
                <a:cs typeface="Times New Roman" pitchFamily="34" charset="-120"/>
              </a:rPr>
              <a:t>④与祖国内地优势互补、共同发展</a:t>
            </a:r>
            <a:endParaRPr lang="en-US" altLang="zh-CN" sz="2800" spc="-100" dirty="0"/>
          </a:p>
        </p:txBody>
      </p:sp>
      <p:sp>
        <p:nvSpPr>
          <p:cNvPr id="6" name="QC_8_BD.3_3#67450ef50.choices?vaa=1&amp;vcp=1&amp;pid=bc555d1aa&amp;color=0,0,0&amp;vtp=1&amp;vaab=1&amp;bbb=1"/>
          <p:cNvSpPr/>
          <p:nvPr/>
        </p:nvSpPr>
        <p:spPr>
          <a:xfrm>
            <a:off x="539496" y="4460539"/>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8_BD.5_1#d49c2b5b2?sp=1&amp;vaa=1&amp;vcp=1&amp;pid=bc555d1aa&amp;color=0,0,0&amp;vtp=1&amp;vaab=1&amp;bt=1&amp;bbb=1&amp;hb=1"/>
          <p:cNvSpPr/>
          <p:nvPr/>
        </p:nvSpPr>
        <p:spPr>
          <a:xfrm>
            <a:off x="539496" y="154619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（2024·广西南宁·模拟）为迎接澳门回归祖国25周年，有关部门主办了</a:t>
            </a: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“中国故事·2024澳门故事”活动，旨在用短片讲好中国故事、澳门故事。</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以下内容符合活动主题的是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8_AN.6_1#d49c2b5b2.bracket?vaa=1&amp;vcp=1&amp;pid=bc555d1aa&amp;color=0,0,0&amp;vpa=3&amp;vtp=1&amp;vaab=1"/>
          <p:cNvSpPr/>
          <p:nvPr/>
        </p:nvSpPr>
        <p:spPr>
          <a:xfrm>
            <a:off x="5083715" y="282825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8_BD.5_2#d49c2b5b2?vaa=1&amp;vcp=1&amp;pid=bc555d1aa&amp;color=0,0,0&amp;vtp=1&amp;vaab=1&amp;bbb=1&amp;hb=1"/>
          <p:cNvSpPr/>
          <p:nvPr/>
        </p:nvSpPr>
        <p:spPr>
          <a:xfrm>
            <a:off x="539496" y="346992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①优势互补，共同发展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②和平统一，同步富裕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③依法治澳</a:t>
            </a:r>
            <a:r>
              <a:rPr lang="en-US" altLang="zh-CN" sz="2800" b="0" i="0">
                <a:solidFill>
                  <a:srgbClr val="000000"/>
                </a:solidFill>
                <a:latin typeface="Times New Roman" pitchFamily="34" charset="0"/>
                <a:ea typeface="SimSun" pitchFamily="34" charset="-122"/>
                <a:cs typeface="Times New Roman" pitchFamily="34" charset="-120"/>
              </a:rPr>
              <a:t>，“一国两</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制</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④民族平等，共享荣光</a:t>
            </a:r>
            <a:endParaRPr lang="en-US" altLang="zh-CN" sz="2800" dirty="0"/>
          </a:p>
        </p:txBody>
      </p:sp>
      <p:sp>
        <p:nvSpPr>
          <p:cNvPr id="5" name="QC_8_BD.5_3#d49c2b5b2.choices?vaa=1&amp;vcp=1&amp;pid=bc555d1aa&amp;color=0,0,0&amp;vtp=1&amp;vaab=1&amp;bbb=1"/>
          <p:cNvSpPr/>
          <p:nvPr/>
        </p:nvSpPr>
        <p:spPr>
          <a:xfrm>
            <a:off x="539496" y="473910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C_5_BD#62d0048eb?sp=1&amp;vcp=1&amp;pid=ec6ed5c56&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二、中国梦</a:t>
            </a:r>
            <a:endParaRPr lang="en-US" altLang="zh-CN" sz="3200" dirty="0"/>
          </a:p>
        </p:txBody>
      </p:sp>
      <p:sp>
        <p:nvSpPr>
          <p:cNvPr id="3" name="P_6_BD#0901cdb37?sp=1&amp;vcp=1&amp;pid=62d0048eb&amp;color=0,0,0&amp;vtp=1&amp;vaab=1&amp;bbb=1"/>
          <p:cNvSpPr/>
          <p:nvPr/>
        </p:nvSpPr>
        <p:spPr>
          <a:xfrm>
            <a:off x="539496" y="1267240"/>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中国梦的内涵、本质。</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内涵：</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实现中华民族伟大复兴</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本质：</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实现</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国家富强、民族振兴、人民幸福</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我国发展新的历史方位及其重要意义。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（1）新的历史方位：党的十八大以来，中国特色社会主义进入</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新</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时代</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P_6_BD#0901cdb37?sp=1&amp;vcp=1&amp;pid=62d0048eb&amp;color=0,0,0&amp;vtp=1&amp;vaab=1&amp;bt=1&amp;bbb=1&amp;hb=1"/>
          <p:cNvSpPr/>
          <p:nvPr/>
        </p:nvSpPr>
        <p:spPr>
          <a:xfrm>
            <a:off x="539496" y="566134"/>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（2）重要意义：</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①</a:t>
            </a:r>
            <a:r>
              <a:rPr lang="en-US" altLang="zh-CN" sz="2800" b="1" i="0" dirty="0">
                <a:solidFill>
                  <a:srgbClr val="000000"/>
                </a:solidFill>
                <a:latin typeface="Times New Roman" pitchFamily="34" charset="0"/>
                <a:ea typeface="SimSun" pitchFamily="34" charset="-122"/>
                <a:cs typeface="Times New Roman" pitchFamily="34" charset="-120"/>
              </a:rPr>
              <a:t>对中华民族：</a:t>
            </a:r>
            <a:r>
              <a:rPr lang="en-US" altLang="zh-CN" sz="2800" b="0" i="0" dirty="0">
                <a:solidFill>
                  <a:srgbClr val="000000"/>
                </a:solidFill>
                <a:latin typeface="Times New Roman" pitchFamily="34" charset="0"/>
                <a:ea typeface="SimSun" pitchFamily="34" charset="-122"/>
                <a:cs typeface="Times New Roman" pitchFamily="34" charset="-120"/>
              </a:rPr>
              <a:t>意味着中华民族迎来了从站起来</a:t>
            </a:r>
            <a:r>
              <a:rPr lang="en-US" altLang="zh-CN" sz="2800" b="0" i="0">
                <a:solidFill>
                  <a:srgbClr val="000000"/>
                </a:solidFill>
                <a:latin typeface="Times New Roman" pitchFamily="34" charset="0"/>
                <a:ea typeface="SimSun" pitchFamily="34" charset="-122"/>
                <a:cs typeface="Times New Roman" pitchFamily="34" charset="-120"/>
              </a:rPr>
              <a:t>、富起来到强起来</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的伟大飞跃</a:t>
            </a:r>
            <a:r>
              <a:rPr lang="en-US" altLang="zh-CN" sz="2800" b="0" i="0" dirty="0">
                <a:solidFill>
                  <a:srgbClr val="000000"/>
                </a:solidFill>
                <a:latin typeface="Times New Roman" pitchFamily="34" charset="0"/>
                <a:ea typeface="SimSun" pitchFamily="34" charset="-122"/>
                <a:cs typeface="Times New Roman" pitchFamily="34" charset="-120"/>
              </a:rPr>
              <a:t>，迎来了实现中华民族伟大复兴的光明前景。</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b="1" i="0" dirty="0">
                <a:solidFill>
                  <a:srgbClr val="000000"/>
                </a:solidFill>
                <a:latin typeface="Times New Roman" pitchFamily="34" charset="0"/>
                <a:ea typeface="SimSun" pitchFamily="34" charset="-122"/>
                <a:cs typeface="Times New Roman" pitchFamily="34" charset="-120"/>
              </a:rPr>
              <a:t>对科学社会主义：</a:t>
            </a:r>
            <a:r>
              <a:rPr lang="en-US" altLang="zh-CN" sz="2800" b="0" i="0" dirty="0">
                <a:solidFill>
                  <a:srgbClr val="000000"/>
                </a:solidFill>
                <a:latin typeface="Times New Roman" pitchFamily="34" charset="0"/>
                <a:ea typeface="SimSun" pitchFamily="34" charset="-122"/>
                <a:cs typeface="Times New Roman" pitchFamily="34" charset="-120"/>
              </a:rPr>
              <a:t>意味着科学社会主义在</a:t>
            </a:r>
            <a:r>
              <a:rPr lang="en-US" altLang="zh-CN" sz="2800" b="0" i="0">
                <a:solidFill>
                  <a:srgbClr val="000000"/>
                </a:solidFill>
                <a:latin typeface="Times New Roman" pitchFamily="34" charset="0"/>
                <a:ea typeface="SimSun" pitchFamily="34" charset="-122"/>
                <a:cs typeface="Times New Roman" pitchFamily="34" charset="-120"/>
              </a:rPr>
              <a:t>21世纪的中国焕发出强</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大生机活力</a:t>
            </a:r>
            <a:r>
              <a:rPr lang="en-US" altLang="zh-CN" sz="2800" b="0" i="0" dirty="0">
                <a:solidFill>
                  <a:srgbClr val="000000"/>
                </a:solidFill>
                <a:latin typeface="Times New Roman" pitchFamily="34" charset="0"/>
                <a:ea typeface="SimSun" pitchFamily="34" charset="-122"/>
                <a:cs typeface="Times New Roman" pitchFamily="34" charset="-120"/>
              </a:rPr>
              <a:t>，在世界上高高举起了中国特色社会主义伟大旗帜。</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b="1" i="0" dirty="0">
                <a:solidFill>
                  <a:srgbClr val="000000"/>
                </a:solidFill>
                <a:latin typeface="Times New Roman" pitchFamily="34" charset="0"/>
                <a:ea typeface="SimSun" pitchFamily="34" charset="-122"/>
                <a:cs typeface="Times New Roman" pitchFamily="34" charset="-120"/>
              </a:rPr>
              <a:t>对世界：</a:t>
            </a:r>
            <a:r>
              <a:rPr lang="en-US" altLang="zh-CN" sz="2800" b="0" i="0" dirty="0">
                <a:solidFill>
                  <a:srgbClr val="000000"/>
                </a:solidFill>
                <a:latin typeface="Times New Roman" pitchFamily="34" charset="0"/>
                <a:ea typeface="SimSun" pitchFamily="34" charset="-122"/>
                <a:cs typeface="Times New Roman" pitchFamily="34" charset="-120"/>
              </a:rPr>
              <a:t>意味着中国特色社会主义道路、理论、制度</a:t>
            </a:r>
            <a:r>
              <a:rPr lang="en-US" altLang="zh-CN" sz="2800" b="0" i="0">
                <a:solidFill>
                  <a:srgbClr val="000000"/>
                </a:solidFill>
                <a:latin typeface="Times New Roman" pitchFamily="34" charset="0"/>
                <a:ea typeface="SimSun" pitchFamily="34" charset="-122"/>
                <a:cs typeface="Times New Roman" pitchFamily="34" charset="-120"/>
              </a:rPr>
              <a:t>、文化不断</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发展</a:t>
            </a:r>
            <a:r>
              <a:rPr lang="en-US" altLang="zh-CN" sz="2800" b="0" i="0" dirty="0">
                <a:solidFill>
                  <a:srgbClr val="000000"/>
                </a:solidFill>
                <a:latin typeface="Times New Roman" pitchFamily="34" charset="0"/>
                <a:ea typeface="SimSun" pitchFamily="34" charset="-122"/>
                <a:cs typeface="Times New Roman" pitchFamily="34" charset="-120"/>
              </a:rPr>
              <a:t>，拓展了发展中国家走向现代化的途径</a:t>
            </a:r>
            <a:r>
              <a:rPr lang="en-US" altLang="zh-CN" sz="2800" b="0" i="0">
                <a:solidFill>
                  <a:srgbClr val="000000"/>
                </a:solidFill>
                <a:latin typeface="Times New Roman" pitchFamily="34" charset="0"/>
                <a:ea typeface="SimSun" pitchFamily="34" charset="-122"/>
                <a:cs typeface="Times New Roman" pitchFamily="34" charset="-120"/>
              </a:rPr>
              <a:t>，给世界上那些既希望加快</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发展又希望保持自身独立性的国家和民族提供了全新选择，为解决人类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问题贡献了中国智慧和中国方案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P_6_BD#0901cdb37?sp=1&amp;vcp=1&amp;pid=62d0048eb&amp;color=0,0,0&amp;vtp=1&amp;vaab=1&amp;bt=1&amp;bbb=1&amp;hb=1"/>
          <p:cNvSpPr/>
          <p:nvPr/>
        </p:nvSpPr>
        <p:spPr>
          <a:xfrm>
            <a:off x="539496" y="1044289"/>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我国新时代的</a:t>
            </a:r>
            <a:r>
              <a:rPr lang="en-US" altLang="zh-CN" sz="2800" b="1" i="0" dirty="0">
                <a:solidFill>
                  <a:srgbClr val="000000"/>
                </a:solidFill>
                <a:latin typeface="Times New Roman" pitchFamily="34" charset="0"/>
                <a:ea typeface="SimSun" pitchFamily="34" charset="-122"/>
                <a:cs typeface="Times New Roman" pitchFamily="34" charset="-120"/>
              </a:rPr>
              <a:t>指导思想</a:t>
            </a:r>
            <a:r>
              <a:rPr lang="en-US" altLang="zh-CN" sz="2800" b="0" i="0" dirty="0">
                <a:solidFill>
                  <a:srgbClr val="000000"/>
                </a:solidFill>
                <a:latin typeface="Times New Roman" pitchFamily="34" charset="0"/>
                <a:ea typeface="SimSun" pitchFamily="34" charset="-122"/>
                <a:cs typeface="Times New Roman" pitchFamily="34" charset="-120"/>
              </a:rPr>
              <a:t>是什么？</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马克思列宁主义、毛泽东思想、邓小平理论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三个代表”重要思想</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科学发展观、习近平新时代中国特色社会主义思想</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全面建成社会主义现代化强国，总的战略安排是什么？</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从2020年到2035年，</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基本实现社会主义现代化</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从2035年到本世纪中叶，把我国</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建成富强民主文明和谐美丽的社会</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主义现代化强国</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P_6_BD#0901cdb37?sp=1&amp;vcp=1&amp;pid=62d0048eb&amp;color=0,0,0&amp;vtp=1&amp;vaab=1&amp;bt=1&amp;bbb=1"/>
          <p:cNvSpPr/>
          <p:nvPr/>
        </p:nvSpPr>
        <p:spPr>
          <a:xfrm>
            <a:off x="539496" y="468675"/>
            <a:ext cx="11109960" cy="58876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如何实现中华民族伟大复兴的中国梦？</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（1）必须</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坚持中国共产党领导</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，统筹推进经济建设、政治建设、</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文化建设、社会建设、生态文明建设“</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五位一体</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”总体布局，协调推进全</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面建设社会主义现代化国家、全面深化改革、全面依法治国、全面从严</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治党“</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四个全面</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”战略布局，贯彻创新、协调、绿色、开放、共享的</a:t>
            </a: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新发</a:t>
            </a:r>
            <a:endPar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wavy"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展理念</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（2）必须</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走中国道路</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，即中国特色社会主义道路。</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（3）必须</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弘扬中国精神</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，即以爱国主义为核心的民族精神和以改</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革创新为核心的时代精神</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5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（4）必须</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凝聚中国力量</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，即全国各族人民大团结的力量。</a:t>
            </a:r>
            <a:endParaRPr lang="en-US" altLang="zh-CN" sz="28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P_6#0901cdb37?sp=1&amp;vcp=1&amp;pid=62d0048eb&amp;color=0,0,0&amp;vtp=1&amp;vaab=1&amp;bt=1&amp;bb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“四个自信”：</a:t>
            </a:r>
            <a:r>
              <a:rPr lang="en-US" altLang="zh-CN" sz="2800" b="1" i="0" dirty="0">
                <a:solidFill>
                  <a:srgbClr val="000000"/>
                </a:solidFill>
                <a:latin typeface="Times New Roman" pitchFamily="34" charset="0"/>
                <a:ea typeface="SimSun" pitchFamily="34" charset="-122"/>
                <a:cs typeface="Times New Roman" pitchFamily="34" charset="-120"/>
              </a:rPr>
              <a:t>道路自信、理论自信、制度自信、文化自信。</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7.</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中国自信、民族自信的原因。</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（1）中国共产党领导中国人民开辟了中国特色社会主义道路，形</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成了中国特色社会主义理论体系，确立了中国特色社会主义制度，发展</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了中国特色社会主义文化。这是中国自信、民族自信的根本所在</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（2）在党的领导下，中国特色社会主义伟大事业不断取得新的成</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就，国家富强、民族振兴让中国人更加自信</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P_6_BD#0901cdb37?sp=1&amp;vcp=1&amp;pid=62d0048eb&amp;color=0,0,0&amp;vtp=1&amp;vaab=1&amp;bt=1&amp;bbb=1"/>
          <p:cNvSpPr/>
          <p:nvPr/>
        </p:nvSpPr>
        <p:spPr>
          <a:xfrm>
            <a:off x="539496" y="1794859"/>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自信的中国人有哪些表现？</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对国家有认同</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对文化有底气</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latinLnBrk="1">
              <a:lnSpc>
                <a:spcPts val="49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wavy"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对发展有信心</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10270f5a6.fixed?vcp=1&amp;pid=dca9d7d8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和谐与梦想</a:t>
            </a:r>
            <a:endParaRPr lang="en-US" altLang="zh-CN" sz="4000" dirty="0"/>
          </a:p>
        </p:txBody>
      </p:sp>
      <p:sp>
        <p:nvSpPr>
          <p:cNvPr id="3" name="C_4_BD#10270f5a6.fixed?vcp=1&amp;pid=dca9d7d8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课标链接</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P_6_BD#0901cdb37?sp=1&amp;vcp=1&amp;pid=62d0048eb&amp;color=0,0,0&amp;vtp=1&amp;vaab=1&amp;bt=1&amp;bb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你打算如何使自己成长为一名自信的中国人？</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（1）树立远大理想，努力学习科学文化知识，不断提高自身素质。</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（2）珍惜受教育的权利，自觉履行受教育的义务。</a:t>
            </a: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（3）弘扬民族精神和时代精神，传承和弘扬中华优秀传统文化。</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（4）从生活点滴做起，养成亲社会行为，积极承担责任，增强使</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命感和责任感</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（5）积极参与社会实践，培养创新精神和创新能力。</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（6）加强思想道德修养，增强法治意识，自强不息、艰苦奋斗。</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（7）尊法学法守法用法，依法规范自身行为，依法维护国家利益。</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6_BD#06d1cd0c3?vcp=1&amp;pid=62d0048eb&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典题精析</a:t>
            </a:r>
            <a:endParaRPr lang="en-US" altLang="zh-CN" sz="3200" dirty="0"/>
          </a:p>
        </p:txBody>
      </p:sp>
      <p:pic>
        <p:nvPicPr>
          <p:cNvPr id="3" name="QC_7_BD.7_1#acb68b41f?vaa=1&amp;vcp=1&amp;pid=06d1cd0c3&amp;color=0,0,0&amp;tib=255,255,255&amp;vip=4#4&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27576"/>
            <a:ext cx="11064240" cy="30815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AN.8_1#acb68b41f.blank?vaa=1&amp;vcp=1&amp;pid=06d1cd0c3&amp;color=0,0,0&amp;vpa=4&amp;vtp=1&amp;vaab=1"/>
          <p:cNvSpPr/>
          <p:nvPr/>
        </p:nvSpPr>
        <p:spPr>
          <a:xfrm>
            <a:off x="6565392" y="2049952"/>
            <a:ext cx="512064" cy="292608"/>
          </a:xfrm>
          <a:prstGeom prst="rect">
            <a:avLst/>
          </a:prstGeom>
          <a:noFill/>
          <a:ln/>
        </p:spPr>
        <p:txBody>
          <a:bodyPr wrap="none" lIns="0" tIns="0" rIns="0" bIns="0" rtlCol="0" anchor="b"/>
          <a:lstStyle/>
          <a:p>
            <a:pPr algn="ctr" latinLnBrk="1">
              <a:lnSpc>
                <a:spcPts val="2800"/>
              </a:lnSpc>
            </a:pPr>
            <a:r>
              <a:rPr lang="en-US" altLang="zh-CN" sz="2300" b="0" i="0" dirty="0">
                <a:solidFill>
                  <a:srgbClr val="FF0000"/>
                </a:solidFill>
                <a:latin typeface="Times New Roman" pitchFamily="34" charset="0"/>
                <a:ea typeface="SimSun" pitchFamily="34" charset="-122"/>
                <a:cs typeface="Times New Roman" pitchFamily="34" charset="-120"/>
              </a:rPr>
              <a:t>B</a:t>
            </a:r>
            <a:endParaRPr lang="en-US" altLang="zh-CN" sz="2300" dirty="0"/>
          </a:p>
        </p:txBody>
      </p:sp>
      <p:sp>
        <p:nvSpPr>
          <p:cNvPr id="6" name="QC_7_BD.7_3#acb68b41f.choices?vaa=1&amp;vcp=1&amp;pid=06d1cd0c3&amp;color=0,0,0&amp;vtp=1&amp;vaab=1&amp;bbb=1"/>
          <p:cNvSpPr/>
          <p:nvPr/>
        </p:nvSpPr>
        <p:spPr>
          <a:xfrm>
            <a:off x="539496" y="4540676"/>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.①②④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C_7_BD#621efbca4?vcp=1&amp;pid=06d1cd0c3&amp;color=0,0,0&amp;vtp=1&amp;vaab=1&amp;bt=1&amp;bbb=1"/>
          <p:cNvSpPr/>
          <p:nvPr/>
        </p:nvSpPr>
        <p:spPr>
          <a:xfrm>
            <a:off x="539496" y="449625"/>
            <a:ext cx="11109960" cy="773387"/>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8_BD.9_1#9aee5d39a?sp=1&amp;vaa=1&amp;vcp=1&amp;pid=621efbca4&amp;color=0,0,0&amp;vtp=1&amp;vaab=1&amp;bbb=1&amp;hb=1"/>
          <p:cNvSpPr/>
          <p:nvPr/>
        </p:nvSpPr>
        <p:spPr>
          <a:xfrm>
            <a:off x="539496" y="1067215"/>
            <a:ext cx="11109960" cy="1294985"/>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为号召同学们为实现中华民族伟大复兴而奋斗，某校九年级（1）班召</a:t>
            </a:r>
          </a:p>
          <a:p>
            <a:pPr algn="l"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开了以“中国梦，青春梦”为主题的班会，以下学生发言不正确的是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33" name="QC_8_BD.9_2#9aee5d39a?colgroup=30&amp;vaa=1&amp;vcp=1&amp;pid=621efbca4&amp;color=0,0,0&amp;vtp=1&amp;vaab=1&amp;bbb=1&amp;hb=1"/>
          <p:cNvGraphicFramePr>
            <a:graphicFrameLocks noGrp="1"/>
          </p:cNvGraphicFramePr>
          <p:nvPr>
            <p:extLst>
              <p:ext uri="{D42A27DB-BD31-4B8C-83A1-F6EECF244321}">
                <p14:modId xmlns:p14="http://schemas.microsoft.com/office/powerpoint/2010/main" val="3100028741"/>
              </p:ext>
            </p:extLst>
          </p:nvPr>
        </p:nvGraphicFramePr>
        <p:xfrm>
          <a:off x="521208" y="2365639"/>
          <a:ext cx="11091672" cy="3374124"/>
        </p:xfrm>
        <a:graphic>
          <a:graphicData uri="http://schemas.openxmlformats.org/drawingml/2006/table">
            <a:tbl>
              <a:tblPr/>
              <a:tblGrid>
                <a:gridCol w="11091672">
                  <a:extLst>
                    <a:ext uri="{9D8B030D-6E8A-4147-A177-3AD203B41FA5}">
                      <a16:colId xmlns:a16="http://schemas.microsoft.com/office/drawing/2014/main" val="20000"/>
                    </a:ext>
                  </a:extLst>
                </a:gridCol>
              </a:tblGrid>
              <a:tr h="566484">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学生甲：实现中国梦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就是实现经济腾飞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学生乙：中国梦是每个中国人的梦</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需要我们凝心聚力</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坚韧不拔</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锲而不舍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0" i="0" kern="1200" dirty="0" err="1">
                          <a:solidFill>
                            <a:srgbClr val="000000"/>
                          </a:solidFill>
                          <a:latin typeface="Times New Roman" pitchFamily="34" charset="0"/>
                          <a:ea typeface="SimSun" pitchFamily="34" charset="-122"/>
                          <a:cs typeface="Times New Roman" pitchFamily="34" charset="-120"/>
                        </a:rPr>
                        <a:t>学生丙：中国梦就是在中华人民共和国成立一百年的时候，人民生活比较富裕，基本实现社会主义现代化</a:t>
                      </a:r>
                      <a:endParaRPr lang="en-US" altLang="zh-CN" sz="2800" b="0" i="0" kern="1200" dirty="0">
                        <a:solidFill>
                          <a:srgbClr val="000000"/>
                        </a:solidFill>
                        <a:latin typeface="Times New Roman" pitchFamily="34" charset="0"/>
                        <a:ea typeface="SimSun" pitchFamily="34" charset="-122"/>
                        <a:cs typeface="Times New Roman"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2044021"/>
                  </a:ext>
                </a:extLst>
              </a:tr>
              <a:tr h="565200">
                <a:tc>
                  <a:txBody>
                    <a:bodyPr/>
                    <a:lstStyle/>
                    <a:p>
                      <a:pPr marL="0" marR="0" lvl="0" indent="0" algn="l" defTabSz="914400" rtl="0" eaLnBrk="1" fontAlgn="auto" latinLnBrk="1" hangingPunct="0">
                        <a:lnSpc>
                          <a:spcPts val="4200"/>
                        </a:lnSpc>
                        <a:spcBef>
                          <a:spcPts val="0"/>
                        </a:spcBef>
                        <a:spcAft>
                          <a:spcPts val="0"/>
                        </a:spcAft>
                        <a:buClrTx/>
                        <a:buSzTx/>
                        <a:buFontTx/>
                        <a:buNone/>
                        <a:tabLst/>
                        <a:defRPr/>
                      </a:pPr>
                      <a:r>
                        <a:rPr lang="en-US" altLang="zh-CN" sz="2800" b="0" i="0" kern="1200" dirty="0" err="1">
                          <a:solidFill>
                            <a:srgbClr val="000000"/>
                          </a:solidFill>
                          <a:latin typeface="Times New Roman" pitchFamily="34" charset="0"/>
                          <a:ea typeface="SimSun" pitchFamily="34" charset="-122"/>
                          <a:cs typeface="Times New Roman" pitchFamily="34" charset="-120"/>
                        </a:rPr>
                        <a:t>学生丁：中国梦反映了近代以来一代又一代中国人的美好夙愿</a:t>
                      </a:r>
                      <a:endParaRPr lang="en-US" altLang="zh-CN" sz="2800" b="0" i="0" kern="1200" dirty="0">
                        <a:solidFill>
                          <a:srgbClr val="000000"/>
                        </a:solidFill>
                        <a:latin typeface="Times New Roman" pitchFamily="34" charset="0"/>
                        <a:ea typeface="SimSun" pitchFamily="34" charset="-122"/>
                        <a:cs typeface="Times New Roman" pitchFamily="34" charset="-120"/>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0383024"/>
                  </a:ext>
                </a:extLst>
              </a:tr>
            </a:tbl>
          </a:graphicData>
        </a:graphic>
      </p:graphicFrame>
      <p:sp>
        <p:nvSpPr>
          <p:cNvPr id="4" name="QC_8_BD.11_2#9aee5d39a.choices?vaa=1&amp;vcp=1&amp;pid=621efbca4&amp;color=0,0,0&amp;vtp=1&amp;vaab=1&amp;bbb=1">
            <a:extLst>
              <a:ext uri="{FF2B5EF4-FFF2-40B4-BE49-F238E27FC236}">
                <a16:creationId xmlns:a16="http://schemas.microsoft.com/office/drawing/2014/main" id="{14E15B75-BFFA-039A-D508-05A839154F55}"/>
              </a:ext>
            </a:extLst>
          </p:cNvPr>
          <p:cNvSpPr/>
          <p:nvPr/>
        </p:nvSpPr>
        <p:spPr>
          <a:xfrm>
            <a:off x="539496" y="573935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err="1">
                <a:solidFill>
                  <a:srgbClr val="000000"/>
                </a:solidFill>
                <a:latin typeface="Times New Roman" pitchFamily="34" charset="0"/>
                <a:ea typeface="SimSun" pitchFamily="34" charset="-122"/>
                <a:cs typeface="Times New Roman" pitchFamily="34" charset="-120"/>
              </a:rPr>
              <a:t>A.乙和丙</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B.乙和丁</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C.甲和丙</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D.甲和乙</a:t>
            </a:r>
            <a:endParaRPr lang="en-US" altLang="zh-CN" sz="2800" dirty="0"/>
          </a:p>
        </p:txBody>
      </p:sp>
      <p:sp>
        <p:nvSpPr>
          <p:cNvPr id="5" name="QC_8_AN.13_1#f3aa2485d.bracket?vaa=1&amp;vcp=1&amp;pid=621efbca4&amp;color=0,0,0&amp;vpa=6&amp;vtp=1&amp;vaab=1">
            <a:extLst>
              <a:ext uri="{FF2B5EF4-FFF2-40B4-BE49-F238E27FC236}">
                <a16:creationId xmlns:a16="http://schemas.microsoft.com/office/drawing/2014/main" id="{93A683DE-072C-B526-4B44-C29138AC29DB}"/>
              </a:ext>
            </a:extLst>
          </p:cNvPr>
          <p:cNvSpPr/>
          <p:nvPr/>
        </p:nvSpPr>
        <p:spPr>
          <a:xfrm>
            <a:off x="11151806" y="1714707"/>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8_BD.12_1#f3aa2485d?sp=1&amp;vaa=1&amp;vcp=1&amp;pid=621efbca4&amp;color=0,0,0&amp;vtp=1&amp;vaab=1&amp;bt=1&amp;bbb=1&amp;hb=1"/>
          <p:cNvSpPr/>
          <p:nvPr/>
        </p:nvSpPr>
        <p:spPr>
          <a:xfrm>
            <a:off x="539496" y="554400"/>
            <a:ext cx="11109960" cy="35000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（2024·广西南宁·模拟）习近平主席在2024年新年贺词中提道：“大家</a:t>
            </a: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不惧风雨、守望相助，直面挑战、攻坚克难，我深受感动。辛勤劳作的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农民，埋头苦干的工人，敢闯敢拼的创业者，保家卫国的子弟兵，各行</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各业的人们都在挥洒汗水，每一个平凡的人都作出了不平凡的贡献!人民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永远是我们战胜一切困难挑战的最大依靠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这段话对我们实现中国梦的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SimSun" pitchFamily="34" charset="-122"/>
                <a:cs typeface="Times New Roman" pitchFamily="34" charset="-120"/>
              </a:rPr>
              <a:t>启示是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8_AN.13_1#f3aa2485d.bracket?vaa=1&amp;vcp=1&amp;pid=621efbca4&amp;color=0,0,0&amp;vpa=6&amp;vtp=1&amp;vaab=1"/>
          <p:cNvSpPr/>
          <p:nvPr/>
        </p:nvSpPr>
        <p:spPr>
          <a:xfrm>
            <a:off x="1899189" y="3571095"/>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8_BD.12_2#f3aa2485d?vaa=1&amp;vcp=1&amp;pid=621efbca4&amp;color=0,0,0&amp;vtp=1&amp;vaab=1&amp;bbb=1&amp;hb=1"/>
          <p:cNvSpPr/>
          <p:nvPr/>
        </p:nvSpPr>
        <p:spPr>
          <a:xfrm>
            <a:off x="539496" y="4090905"/>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①实现中国梦，必须弘扬民族精神和时代精神</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a:solidFill>
                  <a:srgbClr val="000000"/>
                </a:solidFill>
                <a:latin typeface="Times New Roman" pitchFamily="34" charset="0"/>
                <a:ea typeface="SimSun" pitchFamily="34" charset="-122"/>
                <a:cs typeface="Times New Roman" pitchFamily="34" charset="-120"/>
              </a:rPr>
              <a:t>中国梦是人民的梦，</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必须紧紧依靠人民来实现</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③实现中国梦，</a:t>
            </a:r>
            <a:r>
              <a:rPr lang="en-US" altLang="zh-CN" sz="2800" b="0" i="0">
                <a:solidFill>
                  <a:srgbClr val="000000"/>
                </a:solidFill>
                <a:latin typeface="Times New Roman" pitchFamily="34" charset="0"/>
                <a:ea typeface="SimSun" pitchFamily="34" charset="-122"/>
                <a:cs typeface="Times New Roman" pitchFamily="34" charset="-120"/>
              </a:rPr>
              <a:t>要把国家梦想融入个人梦想</a:t>
            </a:r>
            <a:r>
              <a:rPr lang="en-US" altLang="zh-CN" sz="2800" b="0" i="0">
                <a:solidFill>
                  <a:srgbClr val="000000"/>
                </a:solidFill>
                <a:latin typeface="SimSun" pitchFamily="34" charset="0"/>
                <a:ea typeface="SimSun" pitchFamily="34" charset="-122"/>
                <a:cs typeface="SimSun" pitchFamily="34" charset="-120"/>
              </a:rPr>
              <a:t> </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b="0" i="0" dirty="0">
                <a:solidFill>
                  <a:srgbClr val="000000"/>
                </a:solidFill>
                <a:latin typeface="Times New Roman" pitchFamily="34" charset="0"/>
                <a:ea typeface="SimSun" pitchFamily="34" charset="-122"/>
                <a:cs typeface="Times New Roman" pitchFamily="34" charset="-120"/>
              </a:rPr>
              <a:t>中国梦的本质是共同富裕</a:t>
            </a:r>
            <a:endParaRPr lang="en-US" altLang="zh-CN" sz="2800" dirty="0"/>
          </a:p>
        </p:txBody>
      </p:sp>
      <p:sp>
        <p:nvSpPr>
          <p:cNvPr id="5" name="QC_8_BD.12_3#f3aa2485d.choices?vaa=1&amp;vcp=1&amp;pid=621efbca4&amp;color=0,0,0&amp;vtp=1&amp;vaab=1&amp;bbb=1"/>
          <p:cNvSpPr/>
          <p:nvPr/>
        </p:nvSpPr>
        <p:spPr>
          <a:xfrm>
            <a:off x="539496" y="5873922"/>
            <a:ext cx="11109960" cy="515557"/>
          </a:xfrm>
          <a:prstGeom prst="rect">
            <a:avLst/>
          </a:prstGeom>
          <a:noFill/>
          <a:ln/>
        </p:spPr>
        <p:txBody>
          <a:bodyPr wrap="none" lIns="0" tIns="0" rIns="0" bIns="0" rtlCol="0" anchor="t"/>
          <a:lstStyle/>
          <a:p>
            <a:pPr latinLnBrk="1">
              <a:lnSpc>
                <a:spcPts val="45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C_8_BD#5bebc0361?vcp=1&amp;pid=621efbca4&amp;color=241,138,6&amp;vtp=1&amp;vaab=1&amp;bt=1&amp;bbb=1"/>
          <p:cNvSpPr/>
          <p:nvPr/>
        </p:nvSpPr>
        <p:spPr>
          <a:xfrm>
            <a:off x="539496" y="554400"/>
            <a:ext cx="11109960" cy="785368"/>
          </a:xfrm>
          <a:prstGeom prst="rect">
            <a:avLst/>
          </a:prstGeom>
          <a:noFill/>
          <a:ln/>
        </p:spPr>
        <p:txBody>
          <a:bodyPr wrap="none" lIns="0" tIns="0" rIns="0" bIns="0" rtlCol="0" anchor="t"/>
          <a:lstStyle/>
          <a:p>
            <a:pPr algn="l" latinLnBrk="1">
              <a:lnSpc>
                <a:spcPts val="5200"/>
              </a:lnSpc>
            </a:pPr>
            <a:r>
              <a:rPr lang="en-US" altLang="zh-CN" sz="3000" b="1" i="0" dirty="0">
                <a:solidFill>
                  <a:srgbClr val="F18A06"/>
                </a:solidFill>
                <a:latin typeface="Times New Roman" pitchFamily="34" charset="0"/>
                <a:ea typeface="微软雅黑" pitchFamily="34" charset="-122"/>
                <a:cs typeface="Times New Roman" pitchFamily="34" charset="-120"/>
              </a:rPr>
              <a:t>易混易错（</a:t>
            </a:r>
            <a:r>
              <a:rPr lang="en-US" altLang="zh-CN" sz="3000" b="1" i="0" dirty="0">
                <a:solidFill>
                  <a:srgbClr val="F18A06"/>
                </a:solidFill>
                <a:latin typeface="Times New Roman" pitchFamily="34" charset="0"/>
                <a:ea typeface="楷体" pitchFamily="34" charset="-122"/>
                <a:cs typeface="Times New Roman" pitchFamily="34" charset="-120"/>
              </a:rPr>
              <a:t>判断正误并改正</a:t>
            </a:r>
            <a:r>
              <a:rPr lang="en-US" altLang="zh-CN" sz="3000" b="1" i="0" dirty="0">
                <a:solidFill>
                  <a:srgbClr val="F18A06"/>
                </a:solidFill>
                <a:latin typeface="Times New Roman" pitchFamily="34" charset="0"/>
                <a:ea typeface="微软雅黑" pitchFamily="34" charset="-122"/>
                <a:cs typeface="Times New Roman" pitchFamily="34" charset="-120"/>
              </a:rPr>
              <a:t>）</a:t>
            </a:r>
            <a:endParaRPr lang="en-US" altLang="zh-CN" sz="3000" dirty="0"/>
          </a:p>
        </p:txBody>
      </p:sp>
      <p:sp>
        <p:nvSpPr>
          <p:cNvPr id="3" name="QT_9_BD.14_1#194509520?sp=1&amp;vaa=1&amp;vcp=1&amp;pid=5bebc0361&amp;color=0,0,0&amp;vtp=1&amp;vaab=1&amp;bbb=1&amp;hb=1"/>
          <p:cNvSpPr/>
          <p:nvPr/>
        </p:nvSpPr>
        <p:spPr>
          <a:xfrm>
            <a:off x="539496" y="121124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我国处理民族关系的方针是平等团结互助和谐。(</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a:t>
            </a:r>
            <a:endParaRPr lang="en-US" altLang="zh-CN" sz="2800" dirty="0"/>
          </a:p>
        </p:txBody>
      </p:sp>
      <p:sp>
        <p:nvSpPr>
          <p:cNvPr id="4" name="QT_9_AN.1_1#194509520.bracket?vaa=1&amp;vcp=1&amp;pid=5bebc0361&amp;color=0,0,0&amp;vpa=7&amp;vtp=1&amp;vaab=1"/>
          <p:cNvSpPr/>
          <p:nvPr/>
        </p:nvSpPr>
        <p:spPr>
          <a:xfrm>
            <a:off x="8322214" y="12188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T_9_AN.2_1#194509520.blank?vaa=1&amp;vcp=1&amp;pid=5bebc0361&amp;color=0,0,0&amp;vpa=8&amp;vtp=1&amp;vaab=1&amp;bbb=1&amp;hb=1"/>
          <p:cNvSpPr/>
          <p:nvPr/>
        </p:nvSpPr>
        <p:spPr>
          <a:xfrm>
            <a:off x="539496" y="1828464"/>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我国处理民族关系的方针是民族平等、民族团结和各民族共同繁荣</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6" name="QT_9_BD.17_1#a26556890?sp=1&amp;vaa=1&amp;vcp=1&amp;pid=5bebc0361&amp;color=0,0,0&amp;vtp=1&amp;vaab=1&amp;bbb=1&amp;hb=1"/>
          <p:cNvSpPr/>
          <p:nvPr/>
        </p:nvSpPr>
        <p:spPr>
          <a:xfrm>
            <a:off x="539496" y="313675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解决台湾问题，</a:t>
            </a:r>
            <a:r>
              <a:rPr lang="en-US" altLang="zh-CN" sz="2800" b="0" i="0">
                <a:solidFill>
                  <a:srgbClr val="000000"/>
                </a:solidFill>
                <a:latin typeface="Times New Roman" pitchFamily="34" charset="0"/>
                <a:ea typeface="SimSun" pitchFamily="34" charset="-122"/>
                <a:cs typeface="Times New Roman" pitchFamily="34" charset="-120"/>
              </a:rPr>
              <a:t>我们应遵循的基本方针是一个中国原则。(</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a:t>
            </a:r>
            <a:endParaRPr lang="en-US" altLang="zh-CN" sz="2800" dirty="0"/>
          </a:p>
        </p:txBody>
      </p:sp>
      <p:sp>
        <p:nvSpPr>
          <p:cNvPr id="7" name="QT_9_AN.18_1#a26556890.bracket?vaa=1&amp;vcp=1&amp;pid=5bebc0361&amp;color=0,0,0&amp;vpa=9&amp;vtp=1&amp;vaab=1"/>
          <p:cNvSpPr/>
          <p:nvPr/>
        </p:nvSpPr>
        <p:spPr>
          <a:xfrm>
            <a:off x="9744614" y="314437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8" name="QT_9_AN.19_1#a26556890.blank?vaa=1&amp;vcp=1&amp;pid=5bebc0361&amp;color=0,0,0&amp;vpa=10&amp;vtp=1&amp;vaab=1&amp;bbb=1&amp;hb=1"/>
          <p:cNvSpPr/>
          <p:nvPr/>
        </p:nvSpPr>
        <p:spPr>
          <a:xfrm>
            <a:off x="539496" y="3753974"/>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解决台湾问题</a:t>
            </a:r>
            <a:r>
              <a:rPr lang="en-US" altLang="zh-CN" sz="2800" b="0" i="0" dirty="0">
                <a:solidFill>
                  <a:srgbClr val="FF0000"/>
                </a:solidFill>
                <a:latin typeface="Times New Roman" pitchFamily="34" charset="0"/>
                <a:ea typeface="SimSun" pitchFamily="34" charset="-122"/>
                <a:cs typeface="Times New Roman" pitchFamily="34" charset="-120"/>
              </a:rPr>
              <a:t>，我们应遵循的基本方针是“和平统一、一国两制”。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T_9_BD.20_1#18e47dfe1?sp=1&amp;vaa=1&amp;vcp=1&amp;pid=5bebc0361&amp;color=0,0,0&amp;vtp=1&amp;vaab=1&amp;bt=1&amp;bbb=1&amp;hb=1&amp;hltap=1"/>
          <p:cNvSpPr/>
          <p:nvPr/>
        </p:nvSpPr>
        <p:spPr>
          <a:xfrm>
            <a:off x="539496" y="1551654"/>
            <a:ext cx="11109960" cy="3765233"/>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经过全党全国各族人民的持续奋斗，我国已经实现了“两个一百年</a:t>
            </a:r>
            <a:r>
              <a:rPr lang="en-US" altLang="zh-CN" sz="2800" b="0" i="0">
                <a:solidFill>
                  <a:srgbClr val="000000"/>
                </a:solidFill>
                <a:latin typeface="Times New Roman" pitchFamily="34" charset="0"/>
                <a:ea typeface="SimSun" pitchFamily="34" charset="-122"/>
                <a:cs typeface="Times New Roman" pitchFamily="34" charset="-120"/>
              </a:rPr>
              <a:t>”奋</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斗目标</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基本实现了社会主义现代化。(</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b="0" i="0">
                <a:solidFill>
                  <a:srgbClr val="000000"/>
                </a:solidFill>
                <a:latin typeface="SimSun" pitchFamily="34" charset="0"/>
                <a:ea typeface="SimSun" pitchFamily="34" charset="-122"/>
                <a:cs typeface="SimSun" pitchFamily="34" charset="-120"/>
              </a:rPr>
              <a:t> </a:t>
            </a: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49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endParaRPr lang="en-US" altLang="zh-CN" sz="2800" dirty="0">
              <a:solidFill>
                <a:srgbClr val="000000"/>
              </a:solidFill>
              <a:latin typeface="SimSun" panose="02010600030101010101" pitchFamily="2" charset="-122"/>
            </a:endParaRPr>
          </a:p>
        </p:txBody>
      </p:sp>
      <p:sp>
        <p:nvSpPr>
          <p:cNvPr id="3" name="QT_9_AN.21_1#18e47dfe1.bracket?vaa=1&amp;vcp=1&amp;pid=5bebc0361&amp;color=0,0,0&amp;vpa=11&amp;vtp=1&amp;vaab=1"/>
          <p:cNvSpPr/>
          <p:nvPr/>
        </p:nvSpPr>
        <p:spPr>
          <a:xfrm>
            <a:off x="6633114" y="220697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T_9_AN.20_1#18e47dfe1?sp=1&amp;vaa=1&amp;vcp=1&amp;pid=5bebc0361&amp;color=0,0,0&amp;vtp=1&amp;vaab=1&amp;bt=1&amp;bbb=1&amp;hb=1&amp;hla=1">
            <a:extLst>
              <a:ext uri="{FF2B5EF4-FFF2-40B4-BE49-F238E27FC236}">
                <a16:creationId xmlns:a16="http://schemas.microsoft.com/office/drawing/2014/main" id="{3BBECCEC-C06D-2ACB-83CD-81674B881630}"/>
              </a:ext>
            </a:extLst>
          </p:cNvPr>
          <p:cNvSpPr/>
          <p:nvPr/>
        </p:nvSpPr>
        <p:spPr>
          <a:xfrm>
            <a:off x="539496" y="2819114"/>
            <a:ext cx="11109960" cy="2420557"/>
          </a:xfrm>
          <a:prstGeom prst="rect">
            <a:avLst/>
          </a:prstGeom>
          <a:noFill/>
          <a:ln/>
        </p:spPr>
        <p:txBody>
          <a:bodyPr wrap="none" lIns="0" tIns="0" rIns="0" bIns="0" rtlCol="0" anchor="t"/>
          <a:lstStyle/>
          <a:p>
            <a:pPr latinLnBrk="1">
              <a:lnSpc>
                <a:spcPts val="4900"/>
              </a:lnSpc>
            </a:pPr>
            <a:r>
              <a:rPr lang="en-US" altLang="zh-CN" sz="2800" b="0" i="0" dirty="0">
                <a:solidFill>
                  <a:srgbClr val="000000"/>
                </a:solidFill>
                <a:latin typeface="SimSun" panose="02010600030101010101" pitchFamily="2" charset="-122"/>
                <a:ea typeface="SimSun" pitchFamily="34" charset="-122"/>
                <a:cs typeface="SimSu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经过全党全国各族人民的持续奋斗，我国已经实现了第一个</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百年奋斗目标，全面建成小康社会，正在向第二个百年奋斗目标迈进</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到本世纪中叶，实现第二个百年奋斗目标，把我国建成富强民主文明和</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谐美丽的社会主义现代化强国</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T_9_BD.22_1#e4fefd3c9?sp=1&amp;vaa=1&amp;vcp=1&amp;pid=5bebc0361&amp;color=0,0,0&amp;mp=1&amp;vtp=1&amp;vaab=1&amp;bt=1&amp;bbb=1&amp;hb=1"/>
          <p:cNvSpPr/>
          <p:nvPr/>
        </p:nvSpPr>
        <p:spPr>
          <a:xfrm>
            <a:off x="539496" y="886968"/>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实现中国梦，必须协调推进全面建设小康社会、全面深化改革</a:t>
            </a:r>
            <a:r>
              <a:rPr lang="en-US" altLang="zh-CN" sz="2800" b="0" i="0">
                <a:solidFill>
                  <a:srgbClr val="000000"/>
                </a:solidFill>
                <a:latin typeface="Times New Roman" pitchFamily="34" charset="0"/>
                <a:ea typeface="SimSun" pitchFamily="34" charset="-122"/>
                <a:cs typeface="Times New Roman" pitchFamily="34" charset="-120"/>
              </a:rPr>
              <a:t>、全面</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依法治国</a:t>
            </a:r>
            <a:r>
              <a:rPr lang="en-US" altLang="zh-CN" sz="2800" b="0" i="0" dirty="0">
                <a:solidFill>
                  <a:srgbClr val="000000"/>
                </a:solidFill>
                <a:latin typeface="Times New Roman" pitchFamily="34" charset="0"/>
                <a:ea typeface="SimSun" pitchFamily="34" charset="-122"/>
                <a:cs typeface="Times New Roman" pitchFamily="34" charset="-120"/>
              </a:rPr>
              <a:t>、全面从严治党“四个全面”</a:t>
            </a:r>
            <a:r>
              <a:rPr lang="en-US" altLang="zh-CN" sz="2800" b="0" i="0">
                <a:solidFill>
                  <a:srgbClr val="000000"/>
                </a:solidFill>
                <a:latin typeface="Times New Roman" pitchFamily="34" charset="0"/>
                <a:ea typeface="SimSun" pitchFamily="34" charset="-122"/>
                <a:cs typeface="Times New Roman" pitchFamily="34" charset="-120"/>
              </a:rPr>
              <a:t>战略布局。(</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_________________________________________________________</a:t>
            </a:r>
            <a:endParaRPr lang="en-US" altLang="zh-CN" sz="2800" dirty="0"/>
          </a:p>
        </p:txBody>
      </p:sp>
      <p:sp>
        <p:nvSpPr>
          <p:cNvPr id="3" name="QT_9_AN.1_1#e4fefd3c9.bracket?vaa=1&amp;vcp=1&amp;pid=5bebc0361&amp;color=0,0,0&amp;mp=1&amp;vpa=12&amp;vtp=1&amp;vaab=1"/>
          <p:cNvSpPr/>
          <p:nvPr/>
        </p:nvSpPr>
        <p:spPr>
          <a:xfrm>
            <a:off x="8014239" y="1542288"/>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T_9_AN.2_1#e4fefd3c9.blank?vaa=1&amp;vcp=1&amp;pid=5bebc0361&amp;color=0,0,0&amp;mp=1&amp;vpa=13&amp;vtp=1&amp;vaab=1&amp;bbb=1&amp;hb=1"/>
          <p:cNvSpPr/>
          <p:nvPr/>
        </p:nvSpPr>
        <p:spPr>
          <a:xfrm>
            <a:off x="539496" y="2151888"/>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实现中国梦必须协调推进全面建设社会主义现代化国家、全面深化改革</a:t>
            </a:r>
            <a:r>
              <a:rPr lang="en-US" altLang="zh-CN" sz="2800" b="0" i="0" dirty="0">
                <a:solidFill>
                  <a:srgbClr val="FF0000"/>
                </a:solidFill>
                <a:latin typeface="Times New Roman" pitchFamily="34" charset="0"/>
                <a:ea typeface="SimSun" pitchFamily="34" charset="-122"/>
                <a:cs typeface="Times New Roman" pitchFamily="34" charset="-120"/>
              </a:rPr>
              <a:t>、全面依法治国、全面从严治党“四个全面”战略布局。</a:t>
            </a:r>
            <a:endParaRPr lang="en-US" altLang="zh-CN" sz="2800" dirty="0"/>
          </a:p>
        </p:txBody>
      </p:sp>
      <p:sp>
        <p:nvSpPr>
          <p:cNvPr id="5" name="QT_9_BD.25_1#b2709f6e8?sp=1&amp;vaa=1&amp;vcp=1&amp;pid=5bebc0361&amp;color=0,0,0&amp;vtp=1&amp;vaab=1&amp;bbb=1&amp;hb=1"/>
          <p:cNvSpPr/>
          <p:nvPr/>
        </p:nvSpPr>
        <p:spPr>
          <a:xfrm>
            <a:off x="539496" y="34584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实现中国梦必须弘扬以改革创新为核心的民族精神和以爱国主义为核</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心的时代精神。(</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改正：</a:t>
            </a:r>
            <a:r>
              <a:rPr lang="en-US" altLang="zh-CN" sz="2800" i="0">
                <a:solidFill>
                  <a:srgbClr val="000000"/>
                </a:solidFill>
                <a:latin typeface="SimSun" pitchFamily="34" charset="0"/>
                <a:ea typeface="SimSun" pitchFamily="34" charset="-122"/>
                <a:cs typeface="SimSun" pitchFamily="34" charset="-120"/>
              </a:rPr>
              <a:t>________________________________________________________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a:t>
            </a:r>
            <a:endParaRPr lang="en-US" altLang="zh-CN" sz="2800" dirty="0"/>
          </a:p>
        </p:txBody>
      </p:sp>
      <p:sp>
        <p:nvSpPr>
          <p:cNvPr id="6" name="QT_9_AN.26_1#b2709f6e8.bracket?vaa=1&amp;vcp=1&amp;pid=5bebc0361&amp;color=0,0,0&amp;vpa=14&amp;vtp=1&amp;vaab=1"/>
          <p:cNvSpPr/>
          <p:nvPr/>
        </p:nvSpPr>
        <p:spPr>
          <a:xfrm>
            <a:off x="3077114" y="411372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7" name="QT_9_AN.27_1#b2709f6e8.blank?vaa=1&amp;vcp=1&amp;pid=5bebc0361&amp;color=0,0,0&amp;vpa=15&amp;vtp=1&amp;vaab=1&amp;bbb=1&amp;hb=1"/>
          <p:cNvSpPr/>
          <p:nvPr/>
        </p:nvSpPr>
        <p:spPr>
          <a:xfrm>
            <a:off x="539496" y="4723320"/>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实现中国梦必须弘扬以爱国主义为核心的民族精神和以改革创新为核心的时代精神</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C_8_BD#042b863d8?vcp=1&amp;pid=621efbca4&amp;color=241,138,6&amp;vtp=1&amp;vaab=1&amp;bt=1&amp;bbb=1"/>
          <p:cNvSpPr/>
          <p:nvPr/>
        </p:nvSpPr>
        <p:spPr>
          <a:xfrm>
            <a:off x="539496" y="554400"/>
            <a:ext cx="11109960" cy="1041400"/>
          </a:xfrm>
          <a:prstGeom prst="rect">
            <a:avLst/>
          </a:prstGeom>
          <a:noFill/>
          <a:ln/>
        </p:spPr>
        <p:txBody>
          <a:bodyPr wrap="none" lIns="0" tIns="0" rIns="0" bIns="0" rtlCol="0" anchor="t"/>
          <a:lstStyle/>
          <a:p>
            <a:pPr algn="l" latinLnBrk="1">
              <a:lnSpc>
                <a:spcPts val="5300"/>
              </a:lnSpc>
            </a:pPr>
            <a:r>
              <a:rPr lang="en-US" altLang="zh-CN" sz="3000" b="1" i="0" dirty="0">
                <a:solidFill>
                  <a:srgbClr val="F18A06"/>
                </a:solidFill>
                <a:latin typeface="Times New Roman" pitchFamily="34" charset="0"/>
                <a:ea typeface="微软雅黑" pitchFamily="34" charset="-122"/>
                <a:cs typeface="Times New Roman" pitchFamily="34" charset="-120"/>
              </a:rPr>
              <a:t>教材新说法</a:t>
            </a:r>
            <a:endParaRPr lang="en-US" altLang="zh-CN" sz="3000" dirty="0"/>
          </a:p>
        </p:txBody>
      </p:sp>
      <p:sp>
        <p:nvSpPr>
          <p:cNvPr id="3" name="P_9_BD#f15ce1bd8?vcp=1&amp;pid=042b863d8&amp;color=0,0,0&amp;vtp=1&amp;vaab=1&amp;bbb=1&amp;hb=1"/>
          <p:cNvSpPr/>
          <p:nvPr/>
        </p:nvSpPr>
        <p:spPr>
          <a:xfrm>
            <a:off x="539496" y="123346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党的十八大以来，中国特色社会主义进入新时代</a:t>
            </a:r>
            <a:r>
              <a:rPr lang="en-US" altLang="zh-CN" sz="2800" b="0" i="0">
                <a:solidFill>
                  <a:srgbClr val="000000"/>
                </a:solidFill>
                <a:latin typeface="Times New Roman" pitchFamily="34" charset="0"/>
                <a:ea typeface="SimSun" pitchFamily="34" charset="-122"/>
                <a:cs typeface="Times New Roman" pitchFamily="34" charset="-120"/>
              </a:rPr>
              <a:t>，这是我国发展新</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的历史方位</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P_9#f15ce1bd8?vcp=1&amp;pid=042b863d8&amp;color=0,0,0&amp;mp=1&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请完成第135~137页【备考练习】习题</a:t>
            </a:r>
            <a:endParaRPr lang="en-US" altLang="zh-CN" sz="2800" dirty="0"/>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C_4#a948abab5.fixed?vcp=1&amp;pid=dca9d7d8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和谐与梦想</a:t>
            </a:r>
            <a:endParaRPr lang="en-US" altLang="zh-CN" sz="4000" dirty="0"/>
          </a:p>
        </p:txBody>
      </p:sp>
      <p:sp>
        <p:nvSpPr>
          <p:cNvPr id="3" name="C_4_BD#a948abab5.fixed?vcp=1&amp;pid=dca9d7d8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第4讲</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和谐与梦想</a:t>
            </a:r>
            <a:endParaRPr lang="en-US" altLang="zh-CN" sz="40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graphicFrame>
        <p:nvGraphicFramePr>
          <p:cNvPr id="5" name="P_5_BD#d7f14bb63?colgroup=21,7&amp;vcp=1&amp;pid=10270f5a6&amp;color=0,0,0&amp;vtp=1&amp;vaab=1&amp;bt=1&amp;bbb=1&amp;hb=1"/>
          <p:cNvGraphicFramePr>
            <a:graphicFrameLocks noGrp="1"/>
          </p:cNvGraphicFramePr>
          <p:nvPr>
            <p:extLst>
              <p:ext uri="{D42A27DB-BD31-4B8C-83A1-F6EECF244321}">
                <p14:modId xmlns:p14="http://schemas.microsoft.com/office/powerpoint/2010/main" val="3574527622"/>
              </p:ext>
            </p:extLst>
          </p:nvPr>
        </p:nvGraphicFramePr>
        <p:xfrm>
          <a:off x="539496" y="1760632"/>
          <a:ext cx="11073384" cy="3517176"/>
        </p:xfrm>
        <a:graphic>
          <a:graphicData uri="http://schemas.openxmlformats.org/drawingml/2006/table">
            <a:tbl>
              <a:tblPr/>
              <a:tblGrid>
                <a:gridCol w="8046720">
                  <a:extLst>
                    <a:ext uri="{9D8B030D-6E8A-4147-A177-3AD203B41FA5}">
                      <a16:colId xmlns:a16="http://schemas.microsoft.com/office/drawing/2014/main" val="20000"/>
                    </a:ext>
                  </a:extLst>
                </a:gridCol>
                <a:gridCol w="3026664">
                  <a:extLst>
                    <a:ext uri="{9D8B030D-6E8A-4147-A177-3AD203B41FA5}">
                      <a16:colId xmlns:a16="http://schemas.microsoft.com/office/drawing/2014/main" val="20001"/>
                    </a:ext>
                  </a:extLst>
                </a:gridCol>
              </a:tblGrid>
              <a:tr h="72000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.了解民族区域自治制度对维护和发展平等团结互</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助和谐的社会主义民族关系的意义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九上第七课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社会</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主义民族关系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.认识国家统一是实现中华民族伟大复兴的历史前</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提和基本保证</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理解“和平统一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一国两制</a:t>
                      </a:r>
                      <a:r>
                        <a:rPr lang="en-US" altLang="zh-CN" sz="2800" b="0" i="0">
                          <a:solidFill>
                            <a:srgbClr val="000000"/>
                          </a:solidFill>
                          <a:latin typeface="Times New Roman" pitchFamily="34" charset="0"/>
                          <a:ea typeface="SimSun" pitchFamily="34" charset="-122"/>
                          <a:cs typeface="Times New Roman" pitchFamily="34" charset="-120"/>
                        </a:rPr>
                        <a:t>”的重要</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意义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自觉维护国家统一</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九上第七课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“一</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国两制”的内涵和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成功实践</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5_BD#222ba0082?vcp=1&amp;pid=a948abab5&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达标练</a:t>
            </a:r>
            <a:endParaRPr lang="en-US" altLang="zh-CN" sz="3200" dirty="0"/>
          </a:p>
        </p:txBody>
      </p:sp>
      <p:sp>
        <p:nvSpPr>
          <p:cNvPr id="3" name="QC_6_BD.28_1#be64dde39?sp=1&amp;vaa=1&amp;vcp=1&amp;pid=222ba0082&amp;color=0,0,0&amp;vtp=1&amp;vaab=1&amp;bbb=1&amp;hb=1"/>
          <p:cNvSpPr/>
          <p:nvPr/>
        </p:nvSpPr>
        <p:spPr>
          <a:xfrm>
            <a:off x="539496" y="126724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（2024·广西柳州·模拟）2024年4月，“广西三月三·八桂嘉年华</a:t>
            </a:r>
            <a:r>
              <a:rPr lang="en-US" altLang="zh-CN" sz="2800" b="0" i="0">
                <a:solidFill>
                  <a:srgbClr val="000000"/>
                </a:solidFill>
                <a:latin typeface="Times New Roman" pitchFamily="34" charset="0"/>
                <a:ea typeface="SimSun" pitchFamily="34" charset="-122"/>
                <a:cs typeface="Times New Roman" pitchFamily="34" charset="-120"/>
              </a:rPr>
              <a:t>”文化旅</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游品牌活动开幕式在南宁举行。来自全国各地及海外的游客与八桂人民</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共度佳节</a:t>
            </a:r>
            <a:r>
              <a:rPr lang="en-US" altLang="zh-CN" sz="2800" b="0" i="0" dirty="0">
                <a:solidFill>
                  <a:srgbClr val="000000"/>
                </a:solidFill>
                <a:latin typeface="Times New Roman" pitchFamily="34" charset="0"/>
                <a:ea typeface="SimSun" pitchFamily="34" charset="-122"/>
                <a:cs typeface="Times New Roman" pitchFamily="34" charset="-120"/>
              </a:rPr>
              <a:t>，深入了解广西特色民族文化和优秀传统文化</a:t>
            </a:r>
            <a:r>
              <a:rPr lang="en-US" altLang="zh-CN" sz="2800" b="0" i="0">
                <a:solidFill>
                  <a:srgbClr val="000000"/>
                </a:solidFill>
                <a:latin typeface="Times New Roman" pitchFamily="34" charset="0"/>
                <a:ea typeface="SimSun" pitchFamily="34" charset="-122"/>
                <a:cs typeface="Times New Roman" pitchFamily="34" charset="-120"/>
              </a:rPr>
              <a:t>，感受广西的独</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特魅力和无限活力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活动的开展有助于(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29_1#be64dde39.bracket?vaa=1&amp;vcp=1&amp;pid=222ba0082&amp;color=0,0,0&amp;vpa=16&amp;vtp=1&amp;vaab=1"/>
          <p:cNvSpPr/>
          <p:nvPr/>
        </p:nvSpPr>
        <p:spPr>
          <a:xfrm>
            <a:off x="6861714" y="31970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6_BD.28_2#be64dde39?vaa=1&amp;vcp=1&amp;pid=222ba0082&amp;color=0,0,0&amp;vtp=1&amp;vaab=1&amp;bbb=1&amp;hb=1"/>
          <p:cNvSpPr/>
          <p:nvPr/>
        </p:nvSpPr>
        <p:spPr>
          <a:xfrm>
            <a:off x="539496" y="383906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①铸牢中华民族共同体意识</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②推进各民族同步富裕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消除各民族之间</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的差异</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④谱写中国式现代化广西篇章</a:t>
            </a:r>
            <a:endParaRPr lang="en-US" altLang="zh-CN" sz="2800" dirty="0"/>
          </a:p>
        </p:txBody>
      </p:sp>
      <p:sp>
        <p:nvSpPr>
          <p:cNvPr id="6" name="QC_6_BD.28_3#be64dde39.choices?vaa=1&amp;vcp=1&amp;pid=222ba0082&amp;color=0,0,0&amp;vtp=1&amp;vaab=1&amp;bbb=1"/>
          <p:cNvSpPr/>
          <p:nvPr/>
        </p:nvSpPr>
        <p:spPr>
          <a:xfrm>
            <a:off x="539496" y="5108239"/>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BD.30_1#8c84895a4?sp=1&amp;vaa=1&amp;vcp=1&amp;pid=222ba0082&amp;color=0,0,0&amp;vtp=1&amp;vaab=1&amp;bt=1&amp;bbb=1&amp;hb=1"/>
          <p:cNvSpPr/>
          <p:nvPr/>
        </p:nvSpPr>
        <p:spPr>
          <a:xfrm>
            <a:off x="539496" y="88579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（2024·广西玉林·模拟）2024年4月</a:t>
            </a:r>
            <a:r>
              <a:rPr lang="en-US" altLang="zh-CN" sz="2800" b="0" i="0">
                <a:solidFill>
                  <a:srgbClr val="000000"/>
                </a:solidFill>
                <a:latin typeface="Times New Roman" pitchFamily="34" charset="0"/>
                <a:ea typeface="SimSun" pitchFamily="34" charset="-122"/>
                <a:cs typeface="Times New Roman" pitchFamily="34" charset="-120"/>
              </a:rPr>
              <a:t>，习近平总书记在会见马英九一行</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时指出</a:t>
            </a:r>
            <a:r>
              <a:rPr lang="en-US" altLang="zh-CN" sz="2800" b="0" i="0" dirty="0">
                <a:solidFill>
                  <a:srgbClr val="000000"/>
                </a:solidFill>
                <a:latin typeface="Times New Roman" pitchFamily="34" charset="0"/>
                <a:ea typeface="SimSun" pitchFamily="34" charset="-122"/>
                <a:cs typeface="Times New Roman" pitchFamily="34" charset="-120"/>
              </a:rPr>
              <a:t>，中华民族一路走来，书写了海峡两岸不可分割的历史</a:t>
            </a:r>
            <a:r>
              <a:rPr lang="en-US" altLang="zh-CN" sz="2800" b="0" i="0">
                <a:solidFill>
                  <a:srgbClr val="000000"/>
                </a:solidFill>
                <a:latin typeface="Times New Roman" pitchFamily="34" charset="0"/>
                <a:ea typeface="SimSun" pitchFamily="34" charset="-122"/>
                <a:cs typeface="Times New Roman" pitchFamily="34" charset="-120"/>
              </a:rPr>
              <a:t>，镌刻着</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两岸同胞血脉相连的史实</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这是基于(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31_1#8c84895a4.bracket?vaa=1&amp;vcp=1&amp;pid=222ba0082&amp;color=0,0,0&amp;vpa=17&amp;vtp=1&amp;vaab=1"/>
          <p:cNvSpPr/>
          <p:nvPr/>
        </p:nvSpPr>
        <p:spPr>
          <a:xfrm>
            <a:off x="6506114" y="2167858"/>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30_2#8c84895a4?vaa=1&amp;vcp=1&amp;pid=222ba0082&amp;color=0,0,0&amp;vtp=1&amp;vaab=1&amp;bbb=1"/>
          <p:cNvSpPr/>
          <p:nvPr/>
        </p:nvSpPr>
        <p:spPr>
          <a:xfrm>
            <a:off x="539496" y="2809525"/>
            <a:ext cx="11109960" cy="1991075"/>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一国两制”是两岸关系的政治基础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两岸同胞同文同种，是血浓于水</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的一家人</a:t>
            </a:r>
            <a:r>
              <a:rPr lang="en-US" altLang="zh-CN" sz="2800" dirty="0"/>
              <a:t>   </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民族区域自治制度的成功实践</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两岸同胞同根同源，是命</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运与共的骨肉兄弟</a:t>
            </a:r>
            <a:endParaRPr lang="en-US" altLang="zh-CN" sz="2800" dirty="0"/>
          </a:p>
        </p:txBody>
      </p:sp>
      <p:sp>
        <p:nvSpPr>
          <p:cNvPr id="5" name="QC_6_BD.30_3#8c84895a4.choices?vaa=1&amp;vcp=1&amp;pid=222ba0082&amp;color=0,0,0&amp;vtp=1&amp;vaab=1&amp;bbb=1"/>
          <p:cNvSpPr/>
          <p:nvPr/>
        </p:nvSpPr>
        <p:spPr>
          <a:xfrm>
            <a:off x="539496" y="480060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A.①②</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B.①③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C.②③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D.②④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32_1#fcc7de719?vaa=1&amp;vcp=1&amp;pid=222ba0082&amp;color=0,0,0&amp;vtp=1&amp;vaab=1&amp;bt=1&amp;bbb=1&amp;hb=1"/>
          <p:cNvSpPr/>
          <p:nvPr/>
        </p:nvSpPr>
        <p:spPr>
          <a:xfrm>
            <a:off x="539496" y="152196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（2024·广西南宁·模拟）2024年迎新班会上，站在15岁新起点的四名</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同学纷纷畅想着未来。以下同学的目标可以实现的是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33_1#fcc7de719.bracket?vaa=1&amp;vcp=1&amp;pid=222ba0082&amp;color=0,0,0&amp;vpa=18&amp;vtp=1&amp;vaab=1"/>
          <p:cNvSpPr/>
          <p:nvPr/>
        </p:nvSpPr>
        <p:spPr>
          <a:xfrm>
            <a:off x="8995314" y="215633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32_2#fcc7de719.choices?vaa=1&amp;vcp=1&amp;pid=222ba0082&amp;color=0,0,0&amp;vtp=1&amp;vaab=1&amp;bbb=1"/>
          <p:cNvSpPr/>
          <p:nvPr/>
        </p:nvSpPr>
        <p:spPr>
          <a:xfrm>
            <a:off x="539496" y="280498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A.王某，41岁时，与家人观看纪录片《新中国成立一百周年》</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B.陈某，26岁时，积极参加志愿服务活动，为脱贫攻坚战作出贡献</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C.李某，22岁时，努力工作，助力我国第一个百年奋斗目标的实现</a:t>
            </a:r>
            <a:endParaRPr lang="en-US" altLang="zh-CN" sz="2800" dirty="0"/>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D.周某，20岁时，参加庆祝建成社会主义现代化强国的歌咏比赛</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BD.34_1#589da7d86?vaa=1&amp;vcp=1&amp;pid=222ba0082&amp;color=0,0,0&amp;vtp=1&amp;vaab=1&amp;bt=1&amp;bbb=1&amp;hb=1"/>
          <p:cNvSpPr/>
          <p:nvPr/>
        </p:nvSpPr>
        <p:spPr>
          <a:xfrm>
            <a:off x="539496" y="1533398"/>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（2024·广西百色·模拟</a:t>
            </a:r>
            <a:r>
              <a:rPr lang="en-US" altLang="zh-CN" sz="2800" b="0" i="0">
                <a:solidFill>
                  <a:srgbClr val="000000"/>
                </a:solidFill>
                <a:latin typeface="Times New Roman" pitchFamily="34" charset="0"/>
                <a:ea typeface="SimSun" pitchFamily="34" charset="-122"/>
                <a:cs typeface="Times New Roman" pitchFamily="34" charset="-120"/>
              </a:rPr>
              <a:t>）“绝不允许中国公民成为别国政治迫害的牺牲</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品</a:t>
            </a:r>
            <a:r>
              <a:rPr lang="en-US" altLang="zh-CN" sz="2800" b="0" i="0" dirty="0">
                <a:solidFill>
                  <a:srgbClr val="000000"/>
                </a:solidFill>
                <a:latin typeface="Times New Roman" pitchFamily="34" charset="0"/>
                <a:ea typeface="SimSun" pitchFamily="34" charset="-122"/>
                <a:cs typeface="Times New Roman" pitchFamily="34" charset="-120"/>
              </a:rPr>
              <a:t>。”“中国共产党坚强领导下的强大中国</a:t>
            </a:r>
            <a:r>
              <a:rPr lang="en-US" altLang="zh-CN" sz="2800" b="0" i="0">
                <a:solidFill>
                  <a:srgbClr val="000000"/>
                </a:solidFill>
                <a:latin typeface="Times New Roman" pitchFamily="34" charset="0"/>
                <a:ea typeface="SimSun" pitchFamily="34" charset="-122"/>
                <a:cs typeface="Times New Roman" pitchFamily="34" charset="-120"/>
              </a:rPr>
              <a:t>，永远是每一位中国公民的坚</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强后盾</a:t>
            </a:r>
            <a:r>
              <a:rPr lang="en-US" altLang="zh-CN" sz="2800" b="0" i="0" dirty="0">
                <a:solidFill>
                  <a:srgbClr val="000000"/>
                </a:solidFill>
                <a:latin typeface="Times New Roman" pitchFamily="34" charset="0"/>
                <a:ea typeface="SimSun" pitchFamily="34" charset="-122"/>
                <a:cs typeface="Times New Roman" pitchFamily="34" charset="-120"/>
              </a:rPr>
              <a:t>。”“中国的目标是让中国人民过上更加幸福美好的生活</a:t>
            </a:r>
            <a:r>
              <a:rPr lang="en-US" altLang="zh-CN" sz="2800" b="0" i="0">
                <a:solidFill>
                  <a:srgbClr val="000000"/>
                </a:solidFill>
                <a:latin typeface="Times New Roman" pitchFamily="34" charset="0"/>
                <a:ea typeface="SimSun" pitchFamily="34" charset="-122"/>
                <a:cs typeface="Times New Roman" pitchFamily="34" charset="-120"/>
              </a:rPr>
              <a:t>。”这些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话语表达的自信来自(</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35_1#589da7d86.bracket?vaa=1&amp;vcp=1&amp;pid=222ba0082&amp;color=0,0,0&amp;vpa=19&amp;vtp=1&amp;vaab=1"/>
          <p:cNvSpPr/>
          <p:nvPr/>
        </p:nvSpPr>
        <p:spPr>
          <a:xfrm>
            <a:off x="4016915" y="346316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6_BD.34_2#589da7d86.choices?vaa=1&amp;vcp=1&amp;pid=222ba0082&amp;color=0,0,0&amp;vtp=1&amp;vaab=1&amp;bbb=1"/>
          <p:cNvSpPr/>
          <p:nvPr/>
        </p:nvSpPr>
        <p:spPr>
          <a:xfrm>
            <a:off x="539496" y="4104830"/>
            <a:ext cx="11109960" cy="1201357"/>
          </a:xfrm>
          <a:prstGeom prst="rect">
            <a:avLst/>
          </a:prstGeom>
          <a:noFill/>
          <a:ln/>
        </p:spPr>
        <p:txBody>
          <a:bodyPr wrap="none" lIns="0" tIns="0" rIns="0" bIns="0" rtlCol="0" anchor="t"/>
          <a:lstStyle/>
          <a:p>
            <a:pPr latinLnBrk="1">
              <a:lnSpc>
                <a:spcPts val="5100"/>
              </a:lnSpc>
              <a:tabLst>
                <a:tab pos="544068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.中华民族伟大复兴梦的实现</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.我国已建成社会主义现代化强国</a:t>
            </a:r>
            <a:endParaRPr lang="en-US" altLang="zh-CN" sz="2800" dirty="0"/>
          </a:p>
          <a:p>
            <a:pPr latinLnBrk="1">
              <a:lnSpc>
                <a:spcPts val="4900"/>
              </a:lnSpc>
              <a:tabLst>
                <a:tab pos="5440680" algn="l"/>
              </a:tabLst>
            </a:pPr>
            <a:r>
              <a:rPr lang="en-US" altLang="zh-CN" sz="2800" b="0" i="0">
                <a:solidFill>
                  <a:srgbClr val="000000"/>
                </a:solidFill>
                <a:latin typeface="Times New Roman" pitchFamily="34" charset="0"/>
                <a:ea typeface="SimSun" pitchFamily="34" charset="-122"/>
                <a:cs typeface="Times New Roman" pitchFamily="34" charset="-120"/>
              </a:rPr>
              <a:t>C.我国已建成世界科技创新强国</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.强烈的国家认同感和民族自信心</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C_5_BD#172a95dcc?vcp=1&amp;pid=a948abab5&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提分练</a:t>
            </a:r>
            <a:endParaRPr lang="en-US" altLang="zh-CN" sz="3200" dirty="0"/>
          </a:p>
        </p:txBody>
      </p:sp>
      <p:sp>
        <p:nvSpPr>
          <p:cNvPr id="3" name="QC_6_BD.36_1#8f6f900f3?sp=1&amp;vaa=1&amp;vcp=1&amp;pid=172a95dcc&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（2024·广西南宁·模拟）南宁市蟠龙社区是一个多民族聚居社区</a:t>
            </a:r>
            <a:r>
              <a:rPr lang="en-US" altLang="zh-CN" sz="2800" b="0" i="0">
                <a:solidFill>
                  <a:srgbClr val="000000"/>
                </a:solidFill>
                <a:latin typeface="Times New Roman" pitchFamily="34" charset="0"/>
                <a:ea typeface="SimSun" pitchFamily="34" charset="-122"/>
                <a:cs typeface="Times New Roman" pitchFamily="34" charset="-120"/>
              </a:rPr>
              <a:t>，社</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区持续深化</a:t>
            </a:r>
            <a:r>
              <a:rPr lang="en-US" altLang="zh-CN" sz="2800" b="0" i="0" dirty="0">
                <a:solidFill>
                  <a:srgbClr val="000000"/>
                </a:solidFill>
                <a:latin typeface="Times New Roman" pitchFamily="34" charset="0"/>
                <a:ea typeface="SimSun" pitchFamily="34" charset="-122"/>
                <a:cs typeface="Times New Roman" pitchFamily="34" charset="-120"/>
              </a:rPr>
              <a:t>“邻里议事会”等做法，积极开展民族团结系列活动</a:t>
            </a:r>
            <a:r>
              <a:rPr lang="en-US" altLang="zh-CN" sz="2800" b="0" i="0">
                <a:solidFill>
                  <a:srgbClr val="000000"/>
                </a:solidFill>
                <a:latin typeface="Times New Roman" pitchFamily="34" charset="0"/>
                <a:ea typeface="SimSun" pitchFamily="34" charset="-122"/>
                <a:cs typeface="Times New Roman" pitchFamily="34" charset="-120"/>
              </a:rPr>
              <a:t>，增进了</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社区成员的幸福感</a:t>
            </a:r>
            <a:r>
              <a:rPr lang="en-US" altLang="zh-CN" sz="2800" b="0" i="0" dirty="0">
                <a:solidFill>
                  <a:srgbClr val="000000"/>
                </a:solidFill>
                <a:latin typeface="Times New Roman" pitchFamily="34" charset="0"/>
                <a:ea typeface="SimSun" pitchFamily="34" charset="-122"/>
                <a:cs typeface="Times New Roman" pitchFamily="34" charset="-120"/>
              </a:rPr>
              <a:t>。蟠龙社区的幸福“密码”</a:t>
            </a:r>
            <a:r>
              <a:rPr lang="en-US" altLang="zh-CN" sz="2800" b="0" i="0">
                <a:solidFill>
                  <a:srgbClr val="000000"/>
                </a:solidFill>
                <a:latin typeface="Times New Roman" pitchFamily="34" charset="0"/>
                <a:ea typeface="SimSun" pitchFamily="34" charset="-122"/>
                <a:cs typeface="Times New Roman" pitchFamily="34" charset="-120"/>
              </a:rPr>
              <a:t>在于(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C_6_BD.36_2#8f6f900f3?vaa=1&amp;vcp=1&amp;pid=172a95dcc&amp;color=0,0,0&amp;vtp=1&amp;vaab=1&amp;bbb=1&amp;hb=1"/>
          <p:cNvSpPr/>
          <p:nvPr/>
        </p:nvSpPr>
        <p:spPr>
          <a:xfrm>
            <a:off x="539496" y="3191364"/>
            <a:ext cx="11109960" cy="1201357"/>
          </a:xfrm>
          <a:prstGeom prst="rect">
            <a:avLst/>
          </a:prstGeom>
          <a:noFill/>
          <a:ln/>
        </p:spPr>
        <p:txBody>
          <a:bodyPr wrap="none" lIns="0" tIns="0" rIns="0" bIns="0" rtlCol="0" anchor="t"/>
          <a:lstStyle/>
          <a:p>
            <a:pPr algn="l" latinLnBrk="1">
              <a:lnSpc>
                <a:spcPts val="5100"/>
              </a:lnSpc>
            </a:pPr>
            <a:r>
              <a:rPr lang="en-US" altLang="zh-CN" sz="2800" b="0" i="0" spc="-50" dirty="0">
                <a:solidFill>
                  <a:srgbClr val="000000"/>
                </a:solidFill>
                <a:latin typeface="Times New Roman" pitchFamily="34" charset="0"/>
                <a:ea typeface="SimSun" pitchFamily="34" charset="-122"/>
                <a:cs typeface="Times New Roman" pitchFamily="34" charset="-120"/>
              </a:rPr>
              <a:t>①确保了居民直接管理国家事务</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②</a:t>
            </a:r>
            <a:r>
              <a:rPr lang="en-US" altLang="zh-CN" sz="2800" b="0" i="0" spc="-50" dirty="0" err="1">
                <a:solidFill>
                  <a:srgbClr val="000000"/>
                </a:solidFill>
                <a:latin typeface="Times New Roman" pitchFamily="34" charset="0"/>
                <a:ea typeface="SimSun" pitchFamily="34" charset="-122"/>
                <a:cs typeface="Times New Roman" pitchFamily="34" charset="-120"/>
              </a:rPr>
              <a:t>大力丰富民主形式，扩大民主权利</a:t>
            </a:r>
            <a:r>
              <a:rPr lang="en-US" altLang="zh-CN" sz="2800" b="0" i="0" spc="-50" dirty="0">
                <a:solidFill>
                  <a:srgbClr val="000000"/>
                </a:solidFill>
                <a:latin typeface="SimSun" pitchFamily="34" charset="0"/>
                <a:ea typeface="SimSun" pitchFamily="34" charset="-122"/>
                <a:cs typeface="SimSun" pitchFamily="34" charset="-120"/>
              </a:rPr>
              <a:t> </a:t>
            </a:r>
          </a:p>
          <a:p>
            <a:pPr latinLnBrk="1">
              <a:lnSpc>
                <a:spcPts val="4900"/>
              </a:lnSpc>
            </a:pPr>
            <a:r>
              <a:rPr lang="en-US" altLang="zh-CN" sz="2800" b="0" i="0" spc="-50" dirty="0">
                <a:solidFill>
                  <a:srgbClr val="000000"/>
                </a:solidFill>
                <a:latin typeface="Times New Roman" pitchFamily="34" charset="0"/>
                <a:ea typeface="SimSun" pitchFamily="34" charset="-122"/>
                <a:cs typeface="Times New Roman" pitchFamily="34" charset="-120"/>
              </a:rPr>
              <a:t>③坚持铸牢中华民族共同体意识</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④发展基层民主，践行人民民主的真谛</a:t>
            </a:r>
            <a:endParaRPr lang="en-US" altLang="zh-CN" sz="2800" spc="-50" dirty="0"/>
          </a:p>
        </p:txBody>
      </p:sp>
      <p:sp>
        <p:nvSpPr>
          <p:cNvPr id="6" name="QC_6_BD.36_3#8f6f900f3.choices?vaa=1&amp;vcp=1&amp;pid=172a95dcc&amp;color=0,0,0&amp;vtp=1&amp;vaab=1&amp;bbb=1"/>
          <p:cNvSpPr/>
          <p:nvPr/>
        </p:nvSpPr>
        <p:spPr>
          <a:xfrm>
            <a:off x="539496" y="4460539"/>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
        <p:nvSpPr>
          <p:cNvPr id="4" name="QC_6_AS.1_1#8f6f900f3?vaa=1&amp;vcp=1&amp;pid=172a95dcc&amp;color=0,0,0&amp;mp=1&amp;vtp=1&amp;vaab=1&amp;bt=1&amp;bbb=1&amp;hb=1"/>
          <p:cNvSpPr/>
          <p:nvPr/>
        </p:nvSpPr>
        <p:spPr>
          <a:xfrm>
            <a:off x="539496" y="513394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楷体" pitchFamily="34" charset="-122"/>
                <a:cs typeface="Times New Roman" pitchFamily="34" charset="-120"/>
              </a:rPr>
              <a:t>居民可以直接参与社区管理</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间接管理国家事务</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楷体" pitchFamily="34" charset="-122"/>
                <a:cs typeface="Times New Roman" pitchFamily="34" charset="-120"/>
              </a:rPr>
              <a:t>错误</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公</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民的民主权利不能随意扩大</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错误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7" name="QC_6_AN.2_1#8f6f900f3?vaa=1&amp;vcp=1&amp;pid=172a95dcc&amp;color=0,0,0&amp;vtp=1&amp;vaab=1&amp;bbb=1"/>
          <p:cNvSpPr/>
          <p:nvPr/>
        </p:nvSpPr>
        <p:spPr>
          <a:xfrm>
            <a:off x="8445246" y="2591247"/>
            <a:ext cx="498729" cy="553657"/>
          </a:xfrm>
          <a:prstGeom prst="rect">
            <a:avLst/>
          </a:prstGeom>
          <a:noFill/>
          <a:ln/>
        </p:spPr>
        <p:txBody>
          <a:bodyPr wrap="none" lIns="0" tIns="0" rIns="0" bIns="0" rtlCol="0" anchor="t"/>
          <a:lstStyle/>
          <a:p>
            <a:pPr algn="l"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40_1#d2a747b71?sp=1&amp;vaa=1&amp;vcp=1&amp;pid=172a95dcc&amp;color=0,0,0&amp;vtp=1&amp;vaab=1&amp;bt=1&amp;bbb=1&amp;hb=1"/>
          <p:cNvSpPr/>
          <p:nvPr/>
        </p:nvSpPr>
        <p:spPr>
          <a:xfrm>
            <a:off x="539496" y="554400"/>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（2024·广西玉林·模拟）在世界版图上，粤港澳大湾区与美国旧金山</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湾、纽约湾，日本东京湾并称为世界四大湾区。这些湾区是全球经济发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达、开放、活跃的地区。在世界四大湾区之中，粤港澳大湾区最为独特</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一个国家、两种制度、三个关税区，开全球未有之先例。粤港澳大湾区</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的独特性有利于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1_1#d2a747b71.bracket?vaa=1&amp;vcp=1&amp;pid=172a95dcc&amp;color=0,0,0&amp;vpa=21&amp;vtp=1&amp;vaab=1"/>
          <p:cNvSpPr/>
          <p:nvPr/>
        </p:nvSpPr>
        <p:spPr>
          <a:xfrm>
            <a:off x="3305715" y="313186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40_2#d2a747b71?vaa=1&amp;vcp=1&amp;pid=172a95dcc&amp;color=0,0,0&amp;vtp=1&amp;vaab=1&amp;bbb=1&amp;hb=1"/>
          <p:cNvSpPr/>
          <p:nvPr/>
        </p:nvSpPr>
        <p:spPr>
          <a:xfrm>
            <a:off x="539496" y="3760832"/>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①促进港澳地区与祖国内地优势互补、共同发展</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a:solidFill>
                  <a:srgbClr val="000000"/>
                </a:solidFill>
                <a:latin typeface="Times New Roman" pitchFamily="34" charset="0"/>
                <a:ea typeface="SimSun" pitchFamily="34" charset="-122"/>
                <a:cs typeface="Times New Roman" pitchFamily="34" charset="-120"/>
              </a:rPr>
              <a:t>增进港澳同胞福祉，</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丰富</a:t>
            </a:r>
            <a:r>
              <a:rPr lang="en-US" altLang="zh-CN" sz="2800" b="0" i="0" dirty="0">
                <a:solidFill>
                  <a:srgbClr val="000000"/>
                </a:solidFill>
                <a:latin typeface="Times New Roman" pitchFamily="34" charset="0"/>
                <a:ea typeface="SimSun" pitchFamily="34" charset="-122"/>
                <a:cs typeface="Times New Roman" pitchFamily="34" charset="-120"/>
              </a:rPr>
              <a:t>“一国两制”实践</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③坚持一个中国原则，坚持“九二共识”</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④消除粤</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港澳三地的发展差距</a:t>
            </a:r>
            <a:r>
              <a:rPr lang="en-US" altLang="zh-CN" sz="2800" b="0" i="0" dirty="0">
                <a:solidFill>
                  <a:srgbClr val="000000"/>
                </a:solidFill>
                <a:latin typeface="Times New Roman" pitchFamily="34" charset="0"/>
                <a:ea typeface="SimSun" pitchFamily="34" charset="-122"/>
                <a:cs typeface="Times New Roman" pitchFamily="34" charset="-120"/>
              </a:rPr>
              <a:t>，实现同步富裕</a:t>
            </a:r>
            <a:endParaRPr lang="en-US" altLang="zh-CN" sz="2800" dirty="0"/>
          </a:p>
        </p:txBody>
      </p:sp>
      <p:sp>
        <p:nvSpPr>
          <p:cNvPr id="5" name="QC_6_BD.40_3#d2a747b71.choices?vaa=1&amp;vcp=1&amp;pid=172a95dcc&amp;color=0,0,0&amp;vtp=1&amp;vaab=1&amp;bbb=1"/>
          <p:cNvSpPr/>
          <p:nvPr/>
        </p:nvSpPr>
        <p:spPr>
          <a:xfrm>
            <a:off x="539496" y="568342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42_1#2ed578dd5?sp=1&amp;vaa=1&amp;vcp=1&amp;pid=172a95dcc&amp;color=0,0,0&amp;vtp=1&amp;vaab=1&amp;bt=1&amp;bbb=1&amp;hb=1"/>
          <p:cNvSpPr/>
          <p:nvPr/>
        </p:nvSpPr>
        <p:spPr>
          <a:xfrm>
            <a:off x="539496" y="90836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中国共产党团结带领全国各族人民实现了第一个百年奋斗目标</a:t>
            </a:r>
            <a:r>
              <a:rPr lang="en-US" altLang="zh-CN" sz="2800" b="0" i="0">
                <a:solidFill>
                  <a:srgbClr val="000000"/>
                </a:solidFill>
                <a:latin typeface="Times New Roman" pitchFamily="34" charset="0"/>
                <a:ea typeface="SimSun" pitchFamily="34" charset="-122"/>
                <a:cs typeface="Times New Roman" pitchFamily="34" charset="-120"/>
              </a:rPr>
              <a:t>，继续</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向着第二个百年奋斗目标迈进</a:t>
            </a:r>
            <a:r>
              <a:rPr lang="en-US" altLang="zh-CN" sz="2800" b="0" i="0" dirty="0">
                <a:solidFill>
                  <a:srgbClr val="000000"/>
                </a:solidFill>
                <a:latin typeface="Times New Roman" pitchFamily="34" charset="0"/>
                <a:ea typeface="SimSun" pitchFamily="34" charset="-122"/>
                <a:cs typeface="Times New Roman" pitchFamily="34" charset="-120"/>
              </a:rPr>
              <a:t>。下列图示中，①②</a:t>
            </a:r>
            <a:r>
              <a:rPr lang="en-US" altLang="zh-CN" sz="2800" b="0" i="0">
                <a:solidFill>
                  <a:srgbClr val="000000"/>
                </a:solidFill>
                <a:latin typeface="Times New Roman" pitchFamily="34" charset="0"/>
                <a:ea typeface="SimSun" pitchFamily="34" charset="-122"/>
                <a:cs typeface="Times New Roman" pitchFamily="34" charset="-120"/>
              </a:rPr>
              <a:t>处应分别填入(</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pic>
        <p:nvPicPr>
          <p:cNvPr id="5" name="图片 4">
            <a:extLst>
              <a:ext uri="{FF2B5EF4-FFF2-40B4-BE49-F238E27FC236}">
                <a16:creationId xmlns:a16="http://schemas.microsoft.com/office/drawing/2014/main" id="{1BFF2BFC-ED40-07C6-E203-4D3880DE7936}"/>
              </a:ext>
            </a:extLst>
          </p:cNvPr>
          <p:cNvPicPr>
            <a:picLocks noChangeAspect="1"/>
          </p:cNvPicPr>
          <p:nvPr/>
        </p:nvPicPr>
        <p:blipFill>
          <a:blip r:embed="rId3"/>
          <a:stretch>
            <a:fillRect/>
          </a:stretch>
        </p:blipFill>
        <p:spPr>
          <a:xfrm>
            <a:off x="970026" y="2450275"/>
            <a:ext cx="10248900" cy="3429000"/>
          </a:xfrm>
          <a:prstGeom prst="rect">
            <a:avLst/>
          </a:prstGeom>
        </p:spPr>
      </p:pic>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6_BD.44_1#2ed578dd5.choices?vaa=1&amp;vcp=1&amp;pid=172a95dcc&amp;color=0,0,0&amp;vtp=1&amp;vaab=1&amp;bt=1&amp;bbb=1"/>
          <p:cNvSpPr/>
          <p:nvPr/>
        </p:nvSpPr>
        <p:spPr>
          <a:xfrm>
            <a:off x="710946" y="311883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A.①</a:t>
            </a:r>
            <a:r>
              <a:rPr lang="en-US" altLang="zh-CN" sz="2800" b="0" i="0" dirty="0" err="1">
                <a:solidFill>
                  <a:srgbClr val="000000"/>
                </a:solidFill>
                <a:latin typeface="Times New Roman" pitchFamily="34" charset="0"/>
                <a:ea typeface="SimSun" pitchFamily="34" charset="-122"/>
                <a:cs typeface="Times New Roman" pitchFamily="34" charset="-120"/>
              </a:rPr>
              <a:t>社会主义制度确立</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②基本实现社会主义现代化</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B.①</a:t>
            </a:r>
            <a:r>
              <a:rPr lang="en-US" altLang="zh-CN" sz="2800" b="0" i="0" dirty="0" err="1">
                <a:solidFill>
                  <a:srgbClr val="000000"/>
                </a:solidFill>
                <a:latin typeface="Times New Roman" pitchFamily="34" charset="0"/>
                <a:ea typeface="SimSun" pitchFamily="34" charset="-122"/>
                <a:cs typeface="Times New Roman" pitchFamily="34" charset="-120"/>
              </a:rPr>
              <a:t>改革开放</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②全面建成社会主义现代化强国</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C.①</a:t>
            </a:r>
            <a:r>
              <a:rPr lang="en-US" altLang="zh-CN" sz="2800" b="0" i="0" dirty="0" err="1">
                <a:solidFill>
                  <a:srgbClr val="000000"/>
                </a:solidFill>
                <a:latin typeface="Times New Roman" pitchFamily="34" charset="0"/>
                <a:ea typeface="SimSun" pitchFamily="34" charset="-122"/>
                <a:cs typeface="Times New Roman" pitchFamily="34" charset="-120"/>
              </a:rPr>
              <a:t>社会主义制度确立</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②全面建成社会主义现代化强国</a:t>
            </a:r>
            <a:endParaRPr lang="en-US" altLang="zh-CN" sz="2800" dirty="0"/>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D.①</a:t>
            </a:r>
            <a:r>
              <a:rPr lang="en-US" altLang="zh-CN" sz="2800" b="0" i="0" dirty="0" err="1">
                <a:solidFill>
                  <a:srgbClr val="000000"/>
                </a:solidFill>
                <a:latin typeface="Times New Roman" pitchFamily="34" charset="0"/>
                <a:ea typeface="SimSun" pitchFamily="34" charset="-122"/>
                <a:cs typeface="Times New Roman" pitchFamily="34" charset="-120"/>
              </a:rPr>
              <a:t>改革开放</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②基本实现社会主义现代化</a:t>
            </a:r>
            <a:endParaRPr lang="en-US" altLang="zh-CN" sz="2800" dirty="0"/>
          </a:p>
        </p:txBody>
      </p:sp>
      <p:sp>
        <p:nvSpPr>
          <p:cNvPr id="4" name="QC_6_AS.1_1#8f6f900f3?vaa=1&amp;vcp=1&amp;pid=172a95dcc&amp;color=0,0,0&amp;mp=1&amp;vtp=1&amp;vaab=1&amp;bt=1&amp;bbb=1&amp;hb=1">
            <a:extLst>
              <a:ext uri="{FF2B5EF4-FFF2-40B4-BE49-F238E27FC236}">
                <a16:creationId xmlns:a16="http://schemas.microsoft.com/office/drawing/2014/main" id="{0DF538B6-38EA-ED50-F897-A6B28399B910}"/>
              </a:ext>
            </a:extLst>
          </p:cNvPr>
          <p:cNvSpPr/>
          <p:nvPr/>
        </p:nvSpPr>
        <p:spPr>
          <a:xfrm>
            <a:off x="606171" y="5743528"/>
            <a:ext cx="1889379" cy="685832"/>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zh-CN" altLang="en-US" sz="2800" b="1" i="0" dirty="0">
                <a:solidFill>
                  <a:srgbClr val="FF0000"/>
                </a:solidFill>
                <a:latin typeface="Times New Roman" pitchFamily="34" charset="0"/>
                <a:ea typeface="SimSun" pitchFamily="34" charset="-122"/>
                <a:cs typeface="Times New Roman" pitchFamily="34" charset="-120"/>
              </a:rPr>
              <a:t>答案</a:t>
            </a: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pic>
        <p:nvPicPr>
          <p:cNvPr id="5" name="图片 4">
            <a:extLst>
              <a:ext uri="{FF2B5EF4-FFF2-40B4-BE49-F238E27FC236}">
                <a16:creationId xmlns:a16="http://schemas.microsoft.com/office/drawing/2014/main" id="{D94B6C37-E252-C8D0-799F-F53012DB3C90}"/>
              </a:ext>
            </a:extLst>
          </p:cNvPr>
          <p:cNvPicPr>
            <a:picLocks noChangeAspect="1"/>
          </p:cNvPicPr>
          <p:nvPr/>
        </p:nvPicPr>
        <p:blipFill>
          <a:blip r:embed="rId3"/>
          <a:stretch>
            <a:fillRect/>
          </a:stretch>
        </p:blipFill>
        <p:spPr>
          <a:xfrm>
            <a:off x="2227326" y="628966"/>
            <a:ext cx="7059549" cy="2361931"/>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BD.45_1#041efcb3a?sp=1&amp;vaa=1&amp;vcp=1&amp;pid=172a95dcc&amp;color=0,0,0&amp;vtp=1&amp;vaab=1&amp;bt=1&amp;bbb=1&amp;hb=1"/>
          <p:cNvSpPr/>
          <p:nvPr/>
        </p:nvSpPr>
        <p:spPr>
          <a:xfrm>
            <a:off x="539496" y="12223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（2024·山东·中考）2024年5月，习近平总书记在山东调研时强调</a:t>
            </a:r>
            <a:r>
              <a:rPr lang="en-US" altLang="zh-CN" sz="2800" b="0" i="0">
                <a:solidFill>
                  <a:srgbClr val="000000"/>
                </a:solidFill>
                <a:latin typeface="Times New Roman" pitchFamily="34" charset="0"/>
                <a:ea typeface="SimSun" pitchFamily="34" charset="-122"/>
                <a:cs typeface="Times New Roman" pitchFamily="34" charset="-120"/>
              </a:rPr>
              <a:t>，山</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东要在全国发展大局中定好位</a:t>
            </a:r>
            <a:r>
              <a:rPr lang="en-US" altLang="zh-CN" sz="2800" b="0" i="0" dirty="0">
                <a:solidFill>
                  <a:srgbClr val="000000"/>
                </a:solidFill>
                <a:latin typeface="Times New Roman" pitchFamily="34" charset="0"/>
                <a:ea typeface="SimSun" pitchFamily="34" charset="-122"/>
                <a:cs typeface="Times New Roman" pitchFamily="34" charset="-120"/>
              </a:rPr>
              <a:t>、挑大梁</a:t>
            </a:r>
            <a:r>
              <a:rPr lang="en-US" altLang="zh-CN" sz="2800" b="0" i="0">
                <a:solidFill>
                  <a:srgbClr val="000000"/>
                </a:solidFill>
                <a:latin typeface="Times New Roman" pitchFamily="34" charset="0"/>
                <a:ea typeface="SimSun" pitchFamily="34" charset="-122"/>
                <a:cs typeface="Times New Roman" pitchFamily="34" charset="-120"/>
              </a:rPr>
              <a:t>，奋力谱写中国式现代化山东篇</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章</a:t>
            </a:r>
            <a:r>
              <a:rPr lang="en-US" altLang="zh-CN" sz="2800" b="0" i="0" dirty="0">
                <a:solidFill>
                  <a:srgbClr val="000000"/>
                </a:solidFill>
                <a:latin typeface="Times New Roman" pitchFamily="34" charset="0"/>
                <a:ea typeface="SimSun" pitchFamily="34" charset="-122"/>
                <a:cs typeface="Times New Roman" pitchFamily="34" charset="-120"/>
              </a:rPr>
              <a:t>。牢记嘱托，走在前、挑大梁，</a:t>
            </a:r>
            <a:r>
              <a:rPr lang="en-US" altLang="zh-CN" sz="2800" b="0" i="0">
                <a:solidFill>
                  <a:srgbClr val="000000"/>
                </a:solidFill>
                <a:latin typeface="Times New Roman" pitchFamily="34" charset="0"/>
                <a:ea typeface="SimSun" pitchFamily="34" charset="-122"/>
                <a:cs typeface="Times New Roman" pitchFamily="34" charset="-120"/>
              </a:rPr>
              <a:t>山东要(</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46_1#041efcb3a.bracket?vaa=1&amp;vcp=1&amp;pid=172a95dcc&amp;color=0,0,0&amp;vpa=23&amp;vtp=1&amp;vaab=1"/>
          <p:cNvSpPr/>
          <p:nvPr/>
        </p:nvSpPr>
        <p:spPr>
          <a:xfrm>
            <a:off x="7217314" y="250440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45_2#041efcb3a?vaa=1&amp;vcp=1&amp;pid=172a95dcc&amp;color=0,0,0&amp;vtp=1&amp;vaab=1&amp;bbb=1&amp;hb=1"/>
          <p:cNvSpPr/>
          <p:nvPr/>
        </p:nvSpPr>
        <p:spPr>
          <a:xfrm>
            <a:off x="539496" y="314607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①坚持党的领导，抓好党的建设</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②进一步全面深化改革</a:t>
            </a:r>
            <a:r>
              <a:rPr lang="en-US" altLang="zh-CN" sz="2800" b="0" i="0">
                <a:solidFill>
                  <a:srgbClr val="000000"/>
                </a:solidFill>
                <a:latin typeface="Times New Roman" pitchFamily="34" charset="0"/>
                <a:ea typeface="SimSun" pitchFamily="34" charset="-122"/>
                <a:cs typeface="Times New Roman" pitchFamily="34" charset="-120"/>
              </a:rPr>
              <a:t>，推进高水平</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对外开放</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③追求经济高速增长，成为北方地区重要增长极</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④深化城乡</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融合发展</a:t>
            </a:r>
            <a:r>
              <a:rPr lang="en-US" altLang="zh-CN" sz="2800" b="0" i="0" dirty="0">
                <a:solidFill>
                  <a:srgbClr val="000000"/>
                </a:solidFill>
                <a:latin typeface="Times New Roman" pitchFamily="34" charset="0"/>
                <a:ea typeface="SimSun" pitchFamily="34" charset="-122"/>
                <a:cs typeface="Times New Roman" pitchFamily="34" charset="-120"/>
              </a:rPr>
              <a:t>，全面推进乡村振兴战略</a:t>
            </a:r>
            <a:endParaRPr lang="en-US" altLang="zh-CN" sz="2800" dirty="0"/>
          </a:p>
        </p:txBody>
      </p:sp>
      <p:sp>
        <p:nvSpPr>
          <p:cNvPr id="5" name="QC_6_BD.45_3#041efcb3a.choices?vaa=1&amp;vcp=1&amp;pid=172a95dcc&amp;color=0,0,0&amp;vtp=1&amp;vaab=1&amp;bbb=1"/>
          <p:cNvSpPr/>
          <p:nvPr/>
        </p:nvSpPr>
        <p:spPr>
          <a:xfrm>
            <a:off x="539496" y="506866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C.①②④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.②③④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O_6_BD.47_1#2a5565a42?sp=1&amp;vaa=1&amp;vcp=1&amp;pid=172a95dcc&amp;color=0,0,0&amp;vtp=1&amp;vaab=1&amp;bt=1&amp;bbb=1&amp;hb=1"/>
          <p:cNvSpPr/>
          <p:nvPr/>
        </p:nvSpPr>
        <p:spPr>
          <a:xfrm>
            <a:off x="539496" y="554400"/>
            <a:ext cx="11109960" cy="5829300"/>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（2024·甘肃·中考）【共同团结奋斗</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共同繁荣发展】</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年春节期间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走进甘南州录豆囊村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村间道路纵横交错</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民居</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院落整洁有序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乡村旅游活力四射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各族群众和睦相处</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生态农庄游人</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穿行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欢声笑语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一幅村净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景美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业兴</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人和的美丽乡村画卷徐徐展</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浓浓的年味</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不仅体现在录豆囊村家家户户门口高高挂起的大红灯</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笼上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更体现在村民们脸上洋溢的笑容和对新年的期待中</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录豆囊村已</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成为民族团结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产业兴旺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生态宜居</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乡风文明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治理有效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生活富裕</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特色鲜明的乡村振兴示范区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形成吃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游</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购产业链</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实</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现了群众在家门口吃上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旅游饭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的愿望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ct val="150000"/>
              </a:lnSpc>
            </a:pPr>
            <a:endParaRPr lang="en-US" altLang="zh-CN" sz="28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graphicFrame>
        <p:nvGraphicFramePr>
          <p:cNvPr id="6" name="P_5_BD#d7f14bb63?colgroup=21,7&amp;vcp=1&amp;pid=10270f5a6&amp;color=0,0,0&amp;vtp=1&amp;vaab=1&amp;bt=1&amp;bbb=1&amp;hb=1"/>
          <p:cNvGraphicFramePr>
            <a:graphicFrameLocks noGrp="1"/>
          </p:cNvGraphicFramePr>
          <p:nvPr>
            <p:extLst>
              <p:ext uri="{D42A27DB-BD31-4B8C-83A1-F6EECF244321}">
                <p14:modId xmlns:p14="http://schemas.microsoft.com/office/powerpoint/2010/main" val="1112569391"/>
              </p:ext>
            </p:extLst>
          </p:nvPr>
        </p:nvGraphicFramePr>
        <p:xfrm>
          <a:off x="539496" y="995076"/>
          <a:ext cx="11073384" cy="5181384"/>
        </p:xfrm>
        <a:graphic>
          <a:graphicData uri="http://schemas.openxmlformats.org/drawingml/2006/table">
            <a:tbl>
              <a:tblPr/>
              <a:tblGrid>
                <a:gridCol w="8046720">
                  <a:extLst>
                    <a:ext uri="{9D8B030D-6E8A-4147-A177-3AD203B41FA5}">
                      <a16:colId xmlns:a16="http://schemas.microsoft.com/office/drawing/2014/main" val="20000"/>
                    </a:ext>
                  </a:extLst>
                </a:gridCol>
                <a:gridCol w="3026664">
                  <a:extLst>
                    <a:ext uri="{9D8B030D-6E8A-4147-A177-3AD203B41FA5}">
                      <a16:colId xmlns:a16="http://schemas.microsoft.com/office/drawing/2014/main" val="20001"/>
                    </a:ext>
                  </a:extLst>
                </a:gridCol>
              </a:tblGrid>
              <a:tr h="72000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新课标要求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教材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0164">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.了解中国共产党领导人民自信自强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守正创新</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创造了新时代中国特色社会主义的伟大成就</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中华</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民族迎来了从富起来到强起来的伟大飞跃</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理解确</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立习近平新时代中国特色社会主义思想的指导地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位</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对新时代党和国家事业发展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对推进中华民族</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伟大复兴历史进程具有决定性意义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九上第八课</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新时</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代的奋斗目标和指</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导思想</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.知道统筹推进经济建设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政治建设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文化建设</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社会建设</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生态文明建设的“五位一体”总体布局</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九上第八课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共圆</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中国梦的途径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d7f14bb63?colgroup=21,7&amp;vcp=1&amp;pid=10270f5a6&amp;color=0,0,0&amp;vtp=1&amp;vaab=1&amp;bt=1&amp;bbb=1">
            <a:extLst>
              <a:ext uri="{FF2B5EF4-FFF2-40B4-BE49-F238E27FC236}">
                <a16:creationId xmlns:a16="http://schemas.microsoft.com/office/drawing/2014/main" id="{AA91BFF7-5E5C-E21F-C556-A73FB30D64D8}"/>
              </a:ext>
            </a:extLst>
          </p:cNvPr>
          <p:cNvSpPr txBox="1"/>
          <p:nvPr/>
        </p:nvSpPr>
        <p:spPr>
          <a:xfrm>
            <a:off x="10894735" y="372395"/>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47_1#2a5565a42?sp=1&amp;vaa=1&amp;vcp=1&amp;pid=172a95dcc&amp;color=0,0,0&amp;vtp=1&amp;vaab=1&amp;bt=1&amp;bbb=1&amp;hb=1">
            <a:extLst>
              <a:ext uri="{FF2B5EF4-FFF2-40B4-BE49-F238E27FC236}">
                <a16:creationId xmlns:a16="http://schemas.microsoft.com/office/drawing/2014/main" id="{EE285392-FC59-DF6E-2A17-971090950764}"/>
              </a:ext>
            </a:extLst>
          </p:cNvPr>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SimSun" panose="02010600030101010101" pitchFamily="2" charset="-122"/>
                <a:ea typeface="楷体" pitchFamily="34" charset="-122"/>
                <a:cs typeface="Times New Roman" pitchFamily="34" charset="-120"/>
              </a:rPr>
              <a:t>    </a:t>
            </a:r>
            <a:r>
              <a:rPr lang="en-US" altLang="zh-CN" sz="2800" b="0" i="0">
                <a:solidFill>
                  <a:srgbClr val="000000"/>
                </a:solidFill>
                <a:latin typeface="Times New Roman" pitchFamily="34" charset="0"/>
                <a:ea typeface="楷体" pitchFamily="34" charset="-122"/>
                <a:cs typeface="Times New Roman" pitchFamily="34" charset="-120"/>
              </a:rPr>
              <a:t>录豆囊村始终坚持把党和国家民族政策同当地民族工作实际相结合</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高举民族团结进步的旗帜</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积极推进各项工作</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实现了民族团结</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社会</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进步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经济发展的大好局面</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在党的民族政策光辉照耀下</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录豆囊村各</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族群众手足相亲</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守望相助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像石榴籽一样紧紧抱在一起</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各民族广泛</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交往</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全面交流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深度交融</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共同谱写了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谁也离不开谁</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的生动篇章</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以扎扎实实的工作铸牢了中华民族共同体意识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extLst>
      <p:ext uri="{BB962C8B-B14F-4D97-AF65-F5344CB8AC3E}">
        <p14:creationId xmlns:p14="http://schemas.microsoft.com/office/powerpoint/2010/main" val="3749379639"/>
      </p:ext>
    </p:extLst>
  </p:cSld>
  <p:clrMapOvr>
    <a:masterClrMapping/>
  </p:clrMapOvr>
  <p:transition>
    <p:split dir="in"/>
  </p:transition>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O_7_BD.48_1#dc9e6f847?vaa=1&amp;vcp=1&amp;pid=2a5565a42&amp;color=0,0,0&amp;vtp=1&amp;vaab=1&amp;bt=1&amp;bbb=1&amp;hb=1"/>
          <p:cNvSpPr/>
          <p:nvPr/>
        </p:nvSpPr>
        <p:spPr>
          <a:xfrm>
            <a:off x="539496" y="900938"/>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（1）阅读材料，结合所学知识，谈谈录豆囊村的发展体现了</a:t>
            </a:r>
            <a:r>
              <a:rPr lang="en-US" altLang="zh-CN" sz="2800" b="0" i="0">
                <a:solidFill>
                  <a:srgbClr val="000000"/>
                </a:solidFill>
                <a:latin typeface="Times New Roman" pitchFamily="34" charset="0"/>
                <a:ea typeface="SimSun" pitchFamily="34" charset="-122"/>
                <a:cs typeface="Times New Roman" pitchFamily="34" charset="-120"/>
              </a:rPr>
              <a:t>“促进民族</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团结</a:t>
            </a:r>
            <a:r>
              <a:rPr lang="en-US" altLang="zh-CN" sz="2800" b="0" i="0" dirty="0">
                <a:solidFill>
                  <a:srgbClr val="000000"/>
                </a:solidFill>
                <a:latin typeface="Times New Roman" pitchFamily="34" charset="0"/>
                <a:ea typeface="SimSun" pitchFamily="34" charset="-122"/>
                <a:cs typeface="Times New Roman" pitchFamily="34" charset="-120"/>
              </a:rPr>
              <a:t>”的哪些知识。</a:t>
            </a:r>
            <a:endParaRPr lang="en-US" altLang="zh-CN" sz="2800" dirty="0"/>
          </a:p>
        </p:txBody>
      </p:sp>
      <p:sp>
        <p:nvSpPr>
          <p:cNvPr id="3" name="QO_7_AN.1_1#dc9e6f847?vaa=1&amp;vcp=1&amp;pid=2a5565a42&amp;color=0,0,0&amp;vtp=1&amp;vaab=1&amp;bbb=1&amp;hb=1"/>
          <p:cNvSpPr/>
          <p:nvPr/>
        </p:nvSpPr>
        <p:spPr>
          <a:xfrm>
            <a:off x="539496" y="2183955"/>
            <a:ext cx="11109960" cy="3792157"/>
          </a:xfrm>
          <a:prstGeom prst="rect">
            <a:avLst/>
          </a:prstGeom>
          <a:noFill/>
          <a:ln/>
        </p:spPr>
        <p:txBody>
          <a:bodyPr wrap="none" lIns="0" tIns="0" rIns="0" bIns="0" rtlCol="0" anchor="t"/>
          <a:lstStyle/>
          <a:p>
            <a:pPr algn="l" latinLnBrk="1">
              <a:lnSpc>
                <a:spcPts val="5100"/>
              </a:lnSpc>
            </a:pPr>
            <a:r>
              <a:rPr lang="en-US" altLang="zh-CN" sz="2800" b="1" i="0" spc="-100" dirty="0">
                <a:solidFill>
                  <a:srgbClr val="FF0000"/>
                </a:solidFill>
                <a:latin typeface="Times New Roman" pitchFamily="34" charset="0"/>
                <a:ea typeface="SimSun" pitchFamily="34" charset="-122"/>
                <a:cs typeface="Times New Roman" pitchFamily="34" charset="-120"/>
              </a:rPr>
              <a:t>【答案】</a:t>
            </a:r>
            <a:r>
              <a:rPr lang="en-US" altLang="zh-CN" sz="2800" b="0" i="0" spc="-100" dirty="0">
                <a:solidFill>
                  <a:srgbClr val="FF0000"/>
                </a:solidFill>
                <a:latin typeface="Times New Roman" pitchFamily="34" charset="0"/>
                <a:ea typeface="SimSun" pitchFamily="34" charset="-122"/>
                <a:cs typeface="Times New Roman" pitchFamily="34" charset="-120"/>
              </a:rPr>
              <a:t>①我国坚持民族平等、民族团结和各民族共同繁荣的方针。②我</a:t>
            </a: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国形成了平等团结互助和谐的社会主义民族关系</a:t>
            </a:r>
            <a:r>
              <a:rPr lang="en-US" altLang="zh-CN" sz="2800" b="0" i="0" spc="-100" dirty="0">
                <a:solidFill>
                  <a:srgbClr val="FF0000"/>
                </a:solidFill>
                <a:latin typeface="Times New Roman" pitchFamily="34" charset="0"/>
                <a:ea typeface="SimSun" pitchFamily="34" charset="-122"/>
                <a:cs typeface="Times New Roman" pitchFamily="34" charset="-120"/>
              </a:rPr>
              <a:t>。③</a:t>
            </a:r>
            <a:r>
              <a:rPr lang="en-US" altLang="zh-CN" sz="2800" b="0" i="0" spc="-100" dirty="0" err="1">
                <a:solidFill>
                  <a:srgbClr val="FF0000"/>
                </a:solidFill>
                <a:latin typeface="Times New Roman" pitchFamily="34" charset="0"/>
                <a:ea typeface="SimSun" pitchFamily="34" charset="-122"/>
                <a:cs typeface="Times New Roman" pitchFamily="34" charset="-120"/>
              </a:rPr>
              <a:t>各族人民只有铸牢中</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华民族共同体意识，像石榴籽一样紧紧抱在一起，手足相亲、守望相助</a:t>
            </a:r>
            <a:r>
              <a:rPr lang="en-US" altLang="zh-CN" sz="2800" b="0" i="0" spc="-10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齐心奋斗，伟大的祖国才能繁荣发展</a:t>
            </a:r>
            <a:r>
              <a:rPr lang="en-US" altLang="zh-CN" sz="2800" b="0" i="0" spc="-100" dirty="0">
                <a:solidFill>
                  <a:srgbClr val="FF0000"/>
                </a:solidFill>
                <a:latin typeface="Times New Roman" pitchFamily="34" charset="0"/>
                <a:ea typeface="SimSun" pitchFamily="34" charset="-122"/>
                <a:cs typeface="Times New Roman" pitchFamily="34" charset="-120"/>
              </a:rPr>
              <a:t>。④</a:t>
            </a:r>
            <a:r>
              <a:rPr lang="en-US" altLang="zh-CN" sz="2800" b="0" i="0" spc="-100" dirty="0" err="1">
                <a:solidFill>
                  <a:srgbClr val="FF0000"/>
                </a:solidFill>
                <a:latin typeface="Times New Roman" pitchFamily="34" charset="0"/>
                <a:ea typeface="SimSun" pitchFamily="34" charset="-122"/>
                <a:cs typeface="Times New Roman" pitchFamily="34" charset="-120"/>
              </a:rPr>
              <a:t>维护和促进民族团结，是每个公</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民的神圣职责和光荣义务</a:t>
            </a:r>
            <a:r>
              <a:rPr lang="en-US" altLang="zh-CN" sz="2800" b="0" i="0" spc="-100" dirty="0">
                <a:solidFill>
                  <a:srgbClr val="FF0000"/>
                </a:solidFill>
                <a:latin typeface="Times New Roman" pitchFamily="34" charset="0"/>
                <a:ea typeface="SimSun" pitchFamily="34" charset="-122"/>
                <a:cs typeface="Times New Roman" pitchFamily="34" charset="-120"/>
              </a:rPr>
              <a:t>。⑤</a:t>
            </a:r>
            <a:r>
              <a:rPr lang="en-US" altLang="zh-CN" sz="2800" b="0" i="0" spc="-100" dirty="0" err="1">
                <a:solidFill>
                  <a:srgbClr val="FF0000"/>
                </a:solidFill>
                <a:latin typeface="Times New Roman" pitchFamily="34" charset="0"/>
                <a:ea typeface="SimSun" pitchFamily="34" charset="-122"/>
                <a:cs typeface="Times New Roman" pitchFamily="34" charset="-120"/>
              </a:rPr>
              <a:t>我国各族人民始终同呼吸、共命运、心连心</a:t>
            </a:r>
            <a:r>
              <a:rPr lang="en-US" altLang="zh-CN" sz="2800" b="0" i="0" spc="-10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spc="-100" dirty="0" err="1">
                <a:solidFill>
                  <a:srgbClr val="FF0000"/>
                </a:solidFill>
                <a:latin typeface="Times New Roman" pitchFamily="34" charset="0"/>
                <a:ea typeface="SimSun" pitchFamily="34" charset="-122"/>
                <a:cs typeface="Times New Roman" pitchFamily="34" charset="-120"/>
              </a:rPr>
              <a:t>克服种种困难和艰险，追求共同发展、共同富裕、共同繁荣</a:t>
            </a:r>
            <a:r>
              <a:rPr lang="en-US" altLang="zh-CN" sz="2800" b="0" i="0" spc="-100" dirty="0">
                <a:solidFill>
                  <a:srgbClr val="FF0000"/>
                </a:solidFill>
                <a:latin typeface="Times New Roman" pitchFamily="34" charset="0"/>
                <a:ea typeface="SimSun" pitchFamily="34" charset="-122"/>
                <a:cs typeface="Times New Roman" pitchFamily="34" charset="-120"/>
              </a:rPr>
              <a:t>。</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O_7_BD.50_1#e2211f7dd?vaa=1&amp;vcp=1&amp;pid=2a5565a42&amp;color=0,0,0&amp;vtp=1&amp;vaab=1&amp;bt=1&amp;bbb=1"/>
          <p:cNvSpPr/>
          <p:nvPr/>
        </p:nvSpPr>
        <p:spPr>
          <a:xfrm>
            <a:off x="539496" y="154990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（2）结合材料，归纳中华民族的最高利益是什么。</a:t>
            </a:r>
            <a:endParaRPr lang="en-US" altLang="zh-CN" sz="2800" dirty="0"/>
          </a:p>
        </p:txBody>
      </p:sp>
      <p:sp>
        <p:nvSpPr>
          <p:cNvPr id="3" name="QO_7_AN.1_1#e2211f7dd?vaa=1&amp;vcp=1&amp;pid=2a5565a42&amp;color=0,0,0&amp;vtp=1&amp;vaab=1&amp;bbb=1"/>
          <p:cNvSpPr/>
          <p:nvPr/>
        </p:nvSpPr>
        <p:spPr>
          <a:xfrm>
            <a:off x="539496" y="2169795"/>
            <a:ext cx="11199813"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中华民族的最高利益是加强和巩固民族团结，维护祖国统一。</a:t>
            </a:r>
            <a:endParaRPr lang="en-US" altLang="zh-CN" sz="2800" dirty="0"/>
          </a:p>
        </p:txBody>
      </p:sp>
      <p:sp>
        <p:nvSpPr>
          <p:cNvPr id="4" name="QO_7_BD.52_1#1d992d7c7?vaa=1&amp;vcp=1&amp;pid=2a5565a42&amp;color=0,0,0&amp;vtp=1&amp;vaab=1&amp;bbb=1"/>
          <p:cNvSpPr/>
          <p:nvPr/>
        </p:nvSpPr>
        <p:spPr>
          <a:xfrm>
            <a:off x="539496" y="279146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（3）为促进各民族交往交流交融，青少年应该怎么做？</a:t>
            </a:r>
            <a:endParaRPr lang="en-US" altLang="zh-CN" sz="2800" dirty="0"/>
          </a:p>
        </p:txBody>
      </p:sp>
      <p:sp>
        <p:nvSpPr>
          <p:cNvPr id="5" name="QO_7_AN.2_1#1d992d7c7?vaa=1&amp;vcp=1&amp;pid=2a5565a42&amp;color=0,0,0&amp;vtp=1&amp;vaab=1&amp;bbb=1&amp;hb=1"/>
          <p:cNvSpPr/>
          <p:nvPr/>
        </p:nvSpPr>
        <p:spPr>
          <a:xfrm>
            <a:off x="539496" y="3420935"/>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①积极履行维护和促进民族团结的神圣职责和光荣义务。</a:t>
            </a:r>
            <a:r>
              <a:rPr lang="en-US" altLang="zh-CN" sz="2800" b="0" i="0">
                <a:solidFill>
                  <a:srgbClr val="FF0000"/>
                </a:solidFill>
                <a:latin typeface="Times New Roman" pitchFamily="34" charset="0"/>
                <a:ea typeface="SimSun" pitchFamily="34" charset="-122"/>
                <a:cs typeface="Times New Roman" pitchFamily="34" charset="-120"/>
              </a:rPr>
              <a:t>②学</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习我国的民族政策</a:t>
            </a:r>
            <a:r>
              <a:rPr lang="en-US" altLang="zh-CN" sz="2800" b="0" i="0" dirty="0">
                <a:solidFill>
                  <a:srgbClr val="FF0000"/>
                </a:solidFill>
                <a:latin typeface="Times New Roman" pitchFamily="34" charset="0"/>
                <a:ea typeface="SimSun" pitchFamily="34" charset="-122"/>
                <a:cs typeface="Times New Roman" pitchFamily="34" charset="-120"/>
              </a:rPr>
              <a:t>、法律法规和民族知识。③</a:t>
            </a:r>
            <a:r>
              <a:rPr lang="en-US" altLang="zh-CN" sz="2800" b="0" i="0">
                <a:solidFill>
                  <a:srgbClr val="FF0000"/>
                </a:solidFill>
                <a:latin typeface="Times New Roman" pitchFamily="34" charset="0"/>
                <a:ea typeface="SimSun" pitchFamily="34" charset="-122"/>
                <a:cs typeface="Times New Roman" pitchFamily="34" charset="-120"/>
              </a:rPr>
              <a:t>尊重各民族的风俗习惯、</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语言文字和宗教信仰</a:t>
            </a:r>
            <a:r>
              <a:rPr lang="en-US" altLang="zh-CN" sz="2800" b="0" i="0" dirty="0">
                <a:solidFill>
                  <a:srgbClr val="FF0000"/>
                </a:solidFill>
                <a:latin typeface="Times New Roman" pitchFamily="34" charset="0"/>
                <a:ea typeface="SimSun" pitchFamily="34" charset="-122"/>
                <a:cs typeface="Times New Roman" pitchFamily="34" charset="-120"/>
              </a:rPr>
              <a:t>。④积极宣传我国的民族政策，反对分裂。</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C_5_BD#5dd2af171?vcp=1&amp;pid=a948abab5&amp;color=241,138,6&amp;vtp=1&amp;vaab=1&amp;bt=1&amp;bbb=1"/>
          <p:cNvSpPr/>
          <p:nvPr/>
        </p:nvSpPr>
        <p:spPr>
          <a:xfrm>
            <a:off x="539496" y="554400"/>
            <a:ext cx="11109960" cy="1077976"/>
          </a:xfrm>
          <a:prstGeom prst="rect">
            <a:avLst/>
          </a:prstGeom>
          <a:noFill/>
          <a:ln/>
        </p:spPr>
        <p:txBody>
          <a:bodyPr wrap="none" lIns="0" tIns="0" rIns="0" bIns="0" rtlCol="0" anchor="t"/>
          <a:lstStyle/>
          <a:p>
            <a:pPr algn="ctr"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冲刺练</a:t>
            </a:r>
            <a:endParaRPr lang="en-US" altLang="zh-CN" sz="3200" dirty="0"/>
          </a:p>
        </p:txBody>
      </p:sp>
      <p:sp>
        <p:nvSpPr>
          <p:cNvPr id="3" name="QC_6_BD.54_1#f668017af?sp=1&amp;vaa=1&amp;vcp=1&amp;pid=5dd2af171&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（2024·山东·中考）近年来，山东省投入援新疆资金13.26亿元</a:t>
            </a:r>
            <a:r>
              <a:rPr lang="en-US" altLang="zh-CN" sz="2800" b="0" i="0">
                <a:solidFill>
                  <a:srgbClr val="000000"/>
                </a:solidFill>
                <a:latin typeface="Times New Roman" pitchFamily="34" charset="0"/>
                <a:ea typeface="SimSun" pitchFamily="34" charset="-122"/>
                <a:cs typeface="Times New Roman" pitchFamily="34" charset="-120"/>
              </a:rPr>
              <a:t>，为喀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什地区新建和改扩建教学场所</a:t>
            </a:r>
            <a:r>
              <a:rPr lang="en-US" altLang="zh-CN" sz="2800" b="0" i="0" dirty="0">
                <a:solidFill>
                  <a:srgbClr val="000000"/>
                </a:solidFill>
                <a:latin typeface="Times New Roman" pitchFamily="34" charset="0"/>
                <a:ea typeface="SimSun" pitchFamily="34" charset="-122"/>
                <a:cs typeface="Times New Roman" pitchFamily="34" charset="-120"/>
              </a:rPr>
              <a:t>127所；选派913名教师和</a:t>
            </a:r>
            <a:r>
              <a:rPr lang="en-US" altLang="zh-CN" sz="2800" b="0" i="0">
                <a:solidFill>
                  <a:srgbClr val="000000"/>
                </a:solidFill>
                <a:latin typeface="Times New Roman" pitchFamily="34" charset="0"/>
                <a:ea typeface="SimSun" pitchFamily="34" charset="-122"/>
                <a:cs typeface="Times New Roman" pitchFamily="34" charset="-120"/>
              </a:rPr>
              <a:t>2600余名师范类</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大学生赴新疆支教</a:t>
            </a:r>
            <a:r>
              <a:rPr lang="en-US" altLang="zh-CN" sz="2800" b="0" i="0" dirty="0">
                <a:solidFill>
                  <a:srgbClr val="000000"/>
                </a:solidFill>
                <a:latin typeface="Times New Roman" pitchFamily="34" charset="0"/>
                <a:ea typeface="SimSun" pitchFamily="34" charset="-122"/>
                <a:cs typeface="Times New Roman" pitchFamily="34" charset="-120"/>
              </a:rPr>
              <a:t>，帮助提升受援地教育水平。</a:t>
            </a:r>
            <a:r>
              <a:rPr lang="en-US" altLang="zh-CN" sz="2800" b="0" i="0">
                <a:solidFill>
                  <a:srgbClr val="000000"/>
                </a:solidFill>
                <a:latin typeface="Times New Roman" pitchFamily="34" charset="0"/>
                <a:ea typeface="SimSun" pitchFamily="34" charset="-122"/>
                <a:cs typeface="Times New Roman" pitchFamily="34" charset="-120"/>
              </a:rPr>
              <a:t>此举有利于(</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AN.55_1#f668017af.bracket?vaa=1&amp;vcp=1&amp;pid=5dd2af171&amp;color=0,0,0&amp;vpa=24&amp;vtp=1&amp;vaab=1"/>
          <p:cNvSpPr/>
          <p:nvPr/>
        </p:nvSpPr>
        <p:spPr>
          <a:xfrm>
            <a:off x="10062114" y="25493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54_2#f668017af?vaa=1&amp;vcp=1&amp;pid=5dd2af171&amp;color=0,0,0&amp;vtp=1&amp;vaab=1&amp;bbb=1&amp;hb=1"/>
          <p:cNvSpPr/>
          <p:nvPr/>
        </p:nvSpPr>
        <p:spPr>
          <a:xfrm>
            <a:off x="539496" y="319136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①铸牢中华民族共同体意识，推进民族团结事业</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a:solidFill>
                  <a:srgbClr val="000000"/>
                </a:solidFill>
                <a:latin typeface="Times New Roman" pitchFamily="34" charset="0"/>
                <a:ea typeface="SimSun" pitchFamily="34" charset="-122"/>
                <a:cs typeface="Times New Roman" pitchFamily="34" charset="-120"/>
              </a:rPr>
              <a:t>促进区域协调发展，</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推动新疆地区教育事业进步</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③减少危害民族团结的不利因素</a:t>
            </a:r>
            <a:r>
              <a:rPr lang="en-US" altLang="zh-CN" sz="2800" b="0" i="0">
                <a:solidFill>
                  <a:srgbClr val="000000"/>
                </a:solidFill>
                <a:latin typeface="Times New Roman" pitchFamily="34" charset="0"/>
                <a:ea typeface="SimSun" pitchFamily="34" charset="-122"/>
                <a:cs typeface="Times New Roman" pitchFamily="34" charset="-120"/>
              </a:rPr>
              <a:t>，消除民</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族之间的差异</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④构建互助和谐的民族关系，实现各民族同步繁荣</a:t>
            </a:r>
            <a:endParaRPr lang="en-US" altLang="zh-CN" sz="2800" dirty="0"/>
          </a:p>
        </p:txBody>
      </p:sp>
      <p:sp>
        <p:nvSpPr>
          <p:cNvPr id="6" name="QC_6_BD.54_3#f668017af.choices?vaa=1&amp;vcp=1&amp;pid=5dd2af171&amp;color=0,0,0&amp;vtp=1&amp;vaab=1&amp;bbb=1"/>
          <p:cNvSpPr/>
          <p:nvPr/>
        </p:nvSpPr>
        <p:spPr>
          <a:xfrm>
            <a:off x="539496" y="5113954"/>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6_BD.56_1#0b580651b?sp=1&amp;vaa=1&amp;vcp=1&amp;pid=5dd2af171&amp;color=0,0,0&amp;vtp=1&amp;vaab=1&amp;bt=1&amp;bbb=1&amp;hb=1"/>
          <p:cNvSpPr/>
          <p:nvPr/>
        </p:nvSpPr>
        <p:spPr>
          <a:xfrm>
            <a:off x="539496" y="165096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en-US" altLang="zh-CN" sz="2800" b="0" i="0" dirty="0">
                <a:solidFill>
                  <a:srgbClr val="000000"/>
                </a:solidFill>
                <a:latin typeface="Times New Roman" pitchFamily="34" charset="0"/>
                <a:ea typeface="SimSun" pitchFamily="34" charset="-122"/>
                <a:cs typeface="Times New Roman" pitchFamily="34" charset="-120"/>
              </a:rPr>
              <a:t>（2024·广西玉林·模拟）“这些年来，我们面临的各种风险挑战接踵</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而至，大仗一个接一个，每一仗都是靠全体人民团结奋斗、顽强斗争闯</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过来的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这句话启示我们，实现中国梦必须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57_1#0b580651b.bracket?vaa=1&amp;vcp=1&amp;pid=5dd2af171&amp;color=0,0,0&amp;vpa=25&amp;vtp=1&amp;vaab=1"/>
          <p:cNvSpPr/>
          <p:nvPr/>
        </p:nvSpPr>
        <p:spPr>
          <a:xfrm>
            <a:off x="7730078" y="293303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56_2#0b580651b?vaa=1&amp;vcp=1&amp;pid=5dd2af171&amp;color=0,0,0&amp;vtp=1&amp;vaab=1&amp;bbb=1"/>
          <p:cNvSpPr/>
          <p:nvPr/>
        </p:nvSpPr>
        <p:spPr>
          <a:xfrm>
            <a:off x="539496" y="3566890"/>
            <a:ext cx="11109960" cy="553657"/>
          </a:xfrm>
          <a:prstGeom prst="rect">
            <a:avLst/>
          </a:prstGeom>
          <a:noFill/>
          <a:ln/>
        </p:spPr>
        <p:txBody>
          <a:bodyPr wrap="none" lIns="0" tIns="0" rIns="0" bIns="0" rtlCol="0" anchor="t"/>
          <a:lstStyle/>
          <a:p>
            <a:pPr algn="l" latinLnBrk="1">
              <a:lnSpc>
                <a:spcPts val="4900"/>
              </a:lnSpc>
            </a:pPr>
            <a:r>
              <a:rPr lang="en-US" altLang="zh-CN" sz="2800" b="0" i="0" spc="-50" dirty="0">
                <a:solidFill>
                  <a:srgbClr val="000000"/>
                </a:solidFill>
                <a:latin typeface="Times New Roman" pitchFamily="34" charset="0"/>
                <a:ea typeface="SimSun" pitchFamily="34" charset="-122"/>
                <a:cs typeface="Times New Roman" pitchFamily="34" charset="-120"/>
              </a:rPr>
              <a:t>①回避各种风险</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②弘扬中国精神</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③凝聚中国力量</a:t>
            </a:r>
            <a:r>
              <a:rPr lang="en-US" altLang="zh-CN" sz="2800" b="0" i="0" spc="-50" dirty="0">
                <a:solidFill>
                  <a:srgbClr val="000000"/>
                </a:solidFill>
                <a:latin typeface="SimSun" pitchFamily="34" charset="0"/>
                <a:ea typeface="SimSun" pitchFamily="34" charset="-122"/>
                <a:cs typeface="SimSun" pitchFamily="34" charset="-120"/>
              </a:rPr>
              <a:t> </a:t>
            </a:r>
            <a:r>
              <a:rPr lang="en-US" altLang="zh-CN" sz="2800" b="0" i="0" spc="-50" dirty="0">
                <a:solidFill>
                  <a:srgbClr val="000000"/>
                </a:solidFill>
                <a:latin typeface="Times New Roman" pitchFamily="34" charset="0"/>
                <a:ea typeface="SimSun" pitchFamily="34" charset="-122"/>
                <a:cs typeface="Times New Roman" pitchFamily="34" charset="-120"/>
              </a:rPr>
              <a:t>④以人民为领导核心</a:t>
            </a:r>
            <a:endParaRPr lang="en-US" altLang="zh-CN" sz="2800" spc="-50" dirty="0"/>
          </a:p>
        </p:txBody>
      </p:sp>
      <p:sp>
        <p:nvSpPr>
          <p:cNvPr id="5" name="QC_6_BD.56_3#0b580651b.choices?vaa=1&amp;vcp=1&amp;pid=5dd2af171&amp;color=0,0,0&amp;vtp=1&amp;vaab=1&amp;bbb=1"/>
          <p:cNvSpPr/>
          <p:nvPr/>
        </p:nvSpPr>
        <p:spPr>
          <a:xfrm>
            <a:off x="539496" y="418855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6_BD.58_1#2177a5163?sp=1&amp;vaa=1&amp;vcp=1&amp;pid=5dd2af171&amp;color=0,0,0&amp;vtp=1&amp;vaab=1&amp;bt=1&amp;bbb=1&amp;hb=1"/>
          <p:cNvSpPr/>
          <p:nvPr/>
        </p:nvSpPr>
        <p:spPr>
          <a:xfrm>
            <a:off x="539496" y="74012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【观民俗活动</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助民族团结】</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材料一</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年在广西壮族自治区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三月三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来临之际</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南宁市交通</a:t>
            </a:r>
          </a:p>
          <a:p>
            <a:pPr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运输局发布了关于南宁轨道交通开展</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三月三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着中华民族服装免</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费乘坐地铁活动的批复</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活动期间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市民身着风格各异的民族服饰搭乘</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地铁</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增添了节日气氛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1" i="0" dirty="0">
                <a:solidFill>
                  <a:srgbClr val="000000"/>
                </a:solidFill>
                <a:latin typeface="SimSun" panose="02010600030101010101" pitchFamily="2" charset="-122"/>
                <a:ea typeface="SimSun" pitchFamily="34" charset="-122"/>
                <a:cs typeface="Times New Roman" pitchFamily="34" charset="-120"/>
              </a:rPr>
              <a:t>    </a:t>
            </a:r>
            <a:r>
              <a:rPr lang="en-US" altLang="zh-CN" sz="2800" b="1" i="0" dirty="0" err="1">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习近平总书记在广西考察时强调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广西要把</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铸牢中华民族共同体意识作为自治区各项工作的主线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作为推进民族团</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楷体" pitchFamily="34" charset="-122"/>
                <a:cs typeface="Times New Roman" pitchFamily="34" charset="-120"/>
              </a:rPr>
              <a:t>结进步创建工作的根本方向</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巩固发展各族人民团结奋斗的良好局面</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7_BD.59_1#7b91ed9af?vaa=1&amp;vcp=1&amp;pid=2177a5163&amp;color=0,0,0&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（1）材料一中的现象展现了“四个自信”中的哪一个</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结合材料进行简</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单分析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7_AN.1_1#7b91ed9af?vaa=1&amp;vcp=1&amp;pid=2177a5163&amp;color=0,0,0&amp;vtp=1&amp;vaab=1&amp;bbb=1&amp;hb=1"/>
          <p:cNvSpPr/>
          <p:nvPr/>
        </p:nvSpPr>
        <p:spPr>
          <a:xfrm>
            <a:off x="539496" y="1837417"/>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文化自信，“市民身着风格各异的民族服饰</a:t>
            </a:r>
            <a:r>
              <a:rPr lang="en-US" altLang="zh-CN" sz="2800" b="0" i="0">
                <a:solidFill>
                  <a:srgbClr val="FF0000"/>
                </a:solidFill>
                <a:latin typeface="Times New Roman" pitchFamily="34" charset="0"/>
                <a:ea typeface="SimSun" pitchFamily="34" charset="-122"/>
                <a:cs typeface="Times New Roman" pitchFamily="34" charset="-120"/>
              </a:rPr>
              <a:t>”体现出了人民高度</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的文化自信</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O_7_BD.61_1#27666df41?vaa=1&amp;vcp=1&amp;pid=2177a5163&amp;color=0,0,0&amp;vtp=1&amp;vaab=1&amp;bbb=1"/>
          <p:cNvSpPr/>
          <p:nvPr/>
        </p:nvSpPr>
        <p:spPr>
          <a:xfrm>
            <a:off x="539496" y="310659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（2）从国家层面回答，如何促进各民族共同发展。</a:t>
            </a:r>
            <a:endParaRPr lang="en-US" altLang="zh-CN" sz="2800" dirty="0"/>
          </a:p>
        </p:txBody>
      </p:sp>
      <p:sp>
        <p:nvSpPr>
          <p:cNvPr id="5" name="QO_7_AN.2_1#27666df41?vaa=1&amp;vcp=1&amp;pid=2177a5163&amp;color=0,0,0&amp;vtp=1&amp;vaab=1&amp;bbb=1&amp;hb=1"/>
          <p:cNvSpPr/>
          <p:nvPr/>
        </p:nvSpPr>
        <p:spPr>
          <a:xfrm>
            <a:off x="539496" y="3736067"/>
            <a:ext cx="11109960" cy="2496757"/>
          </a:xfrm>
          <a:prstGeom prst="rect">
            <a:avLst/>
          </a:prstGeom>
          <a:noFill/>
          <a:ln/>
        </p:spPr>
        <p:txBody>
          <a:bodyPr wrap="none" lIns="0" tIns="0" rIns="0" bIns="0" rtlCol="0" anchor="t"/>
          <a:lstStyle/>
          <a:p>
            <a:pPr algn="l" latinLnBrk="1">
              <a:lnSpc>
                <a:spcPts val="5100"/>
              </a:lnSpc>
            </a:pPr>
            <a:r>
              <a:rPr lang="en-US" altLang="zh-CN" sz="2800" b="1" i="0" spc="-100" dirty="0">
                <a:solidFill>
                  <a:srgbClr val="FF0000"/>
                </a:solidFill>
                <a:latin typeface="Times New Roman" pitchFamily="34" charset="0"/>
                <a:ea typeface="SimSun" pitchFamily="34" charset="-122"/>
                <a:cs typeface="Times New Roman" pitchFamily="34" charset="-120"/>
              </a:rPr>
              <a:t>【答案】</a:t>
            </a:r>
            <a:r>
              <a:rPr lang="en-US" altLang="zh-CN" sz="2800" b="0" i="0" spc="-100" dirty="0">
                <a:solidFill>
                  <a:srgbClr val="FF0000"/>
                </a:solidFill>
                <a:latin typeface="Times New Roman" pitchFamily="34" charset="0"/>
                <a:ea typeface="SimSun" pitchFamily="34" charset="-122"/>
                <a:cs typeface="Times New Roman" pitchFamily="34" charset="-120"/>
              </a:rPr>
              <a:t>①</a:t>
            </a:r>
            <a:r>
              <a:rPr lang="en-US" altLang="zh-CN" sz="2800" b="0" i="0" spc="-100" dirty="0" err="1">
                <a:solidFill>
                  <a:srgbClr val="FF0000"/>
                </a:solidFill>
                <a:latin typeface="Times New Roman" pitchFamily="34" charset="0"/>
                <a:ea typeface="SimSun" pitchFamily="34" charset="-122"/>
                <a:cs typeface="Times New Roman" pitchFamily="34" charset="-120"/>
              </a:rPr>
              <a:t>经济社会方面：党和国家在人力、物力、财力等方面大力支持</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民族地区经济社会发展</a:t>
            </a:r>
            <a:r>
              <a:rPr lang="en-US" altLang="zh-CN" sz="2800" b="0" i="0" spc="-100" dirty="0">
                <a:solidFill>
                  <a:srgbClr val="FF0000"/>
                </a:solidFill>
                <a:latin typeface="Times New Roman" pitchFamily="34" charset="0"/>
                <a:ea typeface="SimSun" pitchFamily="34" charset="-122"/>
                <a:cs typeface="Times New Roman" pitchFamily="34" charset="-120"/>
              </a:rPr>
              <a:t>。②</a:t>
            </a:r>
            <a:r>
              <a:rPr lang="en-US" altLang="zh-CN" sz="2800" b="0" i="0" spc="-100" dirty="0" err="1">
                <a:solidFill>
                  <a:srgbClr val="FF0000"/>
                </a:solidFill>
                <a:latin typeface="Times New Roman" pitchFamily="34" charset="0"/>
                <a:ea typeface="SimSun" pitchFamily="34" charset="-122"/>
                <a:cs typeface="Times New Roman" pitchFamily="34" charset="-120"/>
              </a:rPr>
              <a:t>民生方面：支持民族地区发展教育，实施积极</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100" dirty="0" err="1">
                <a:solidFill>
                  <a:srgbClr val="FF0000"/>
                </a:solidFill>
                <a:latin typeface="Times New Roman" pitchFamily="34" charset="0"/>
                <a:ea typeface="SimSun" pitchFamily="34" charset="-122"/>
                <a:cs typeface="Times New Roman" pitchFamily="34" charset="-120"/>
              </a:rPr>
              <a:t>的就业政策，健全基本医疗保险制度</a:t>
            </a:r>
            <a:r>
              <a:rPr lang="en-US" altLang="zh-CN" sz="2800" b="0" i="0" spc="-100" dirty="0">
                <a:solidFill>
                  <a:srgbClr val="FF0000"/>
                </a:solidFill>
                <a:latin typeface="Times New Roman" pitchFamily="34" charset="0"/>
                <a:ea typeface="SimSun" pitchFamily="34" charset="-122"/>
                <a:cs typeface="Times New Roman" pitchFamily="34" charset="-120"/>
              </a:rPr>
              <a:t>。③</a:t>
            </a:r>
            <a:r>
              <a:rPr lang="en-US" altLang="zh-CN" sz="2800" b="0" i="0" spc="-100" dirty="0" err="1">
                <a:solidFill>
                  <a:srgbClr val="FF0000"/>
                </a:solidFill>
                <a:latin typeface="Times New Roman" pitchFamily="34" charset="0"/>
                <a:ea typeface="SimSun" pitchFamily="34" charset="-122"/>
                <a:cs typeface="Times New Roman" pitchFamily="34" charset="-120"/>
              </a:rPr>
              <a:t>文化方面：大力扶持少数民族文</a:t>
            </a:r>
            <a:endParaRPr lang="en-US" altLang="zh-CN" sz="2800" b="0" i="0" spc="-10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spc="-100" dirty="0" err="1">
                <a:solidFill>
                  <a:srgbClr val="FF0000"/>
                </a:solidFill>
                <a:latin typeface="Times New Roman" pitchFamily="34" charset="0"/>
                <a:ea typeface="SimSun" pitchFamily="34" charset="-122"/>
                <a:cs typeface="Times New Roman" pitchFamily="34" charset="-120"/>
              </a:rPr>
              <a:t>化的保护、继承、创新和发展工作，积极促进各民族之间的文化交流</a:t>
            </a:r>
            <a:r>
              <a:rPr lang="en-US" altLang="zh-CN" sz="2800" b="0" i="0" spc="-100" dirty="0">
                <a:solidFill>
                  <a:srgbClr val="FF0000"/>
                </a:solidFill>
                <a:latin typeface="Times New Roman" pitchFamily="34" charset="0"/>
                <a:ea typeface="SimSun" pitchFamily="34" charset="-122"/>
                <a:cs typeface="Times New Roman" pitchFamily="34" charset="-120"/>
              </a:rPr>
              <a:t>。</a:t>
            </a:r>
            <a:endParaRPr lang="en-US" altLang="zh-CN" sz="2800" spc="-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C_4#ec6ed5c56.fixed?vcp=1&amp;pid=dca9d7d8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第4讲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和谐与梦想</a:t>
            </a:r>
            <a:endParaRPr lang="en-US" altLang="zh-CN" sz="4000" dirty="0"/>
          </a:p>
        </p:txBody>
      </p:sp>
      <p:sp>
        <p:nvSpPr>
          <p:cNvPr id="3" name="C_4_BD#ec6ed5c56.fixed?vcp=1&amp;pid=dca9d7d8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5_BD#36ae0d8fb?sp=1&amp;vcp=1&amp;pid=ec6ed5c56&amp;color=241,138,6&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F18A06"/>
                </a:solidFill>
                <a:latin typeface="Times New Roman" pitchFamily="34" charset="0"/>
                <a:ea typeface="微软雅黑" pitchFamily="34" charset="-122"/>
                <a:cs typeface="Times New Roman" pitchFamily="34" charset="-120"/>
              </a:rPr>
              <a:t>一、民族团结与维护祖国统一</a:t>
            </a:r>
            <a:endParaRPr lang="en-US" altLang="zh-CN" sz="3200" dirty="0"/>
          </a:p>
        </p:txBody>
      </p:sp>
      <p:sp>
        <p:nvSpPr>
          <p:cNvPr id="3" name="P_6_BD#bcbb34376?sp=1&amp;vcp=1&amp;pid=36ae0d8fb&amp;color=0,0,0&amp;vtp=1&amp;vaab=1&amp;bbb=1"/>
          <p:cNvSpPr/>
          <p:nvPr/>
        </p:nvSpPr>
        <p:spPr>
          <a:xfrm>
            <a:off x="539496" y="1267240"/>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我国的民族总体情况。</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（1）我国是统一的多民族国家，五十六个民族组成了中华民族大</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家庭。</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（2）我国各民族形成了“</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大杂居、小聚居、交错居住</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”的分布格局。</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（3）各族人民相互依存、休戚与共，手足相亲、守望相助，共同</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捍卫民族团结和祖国统一，结成了牢不可破的</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血肉纽带和兄弟情谊</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6_BD#bcbb34376?sp=1&amp;vcp=1&amp;pid=36ae0d8fb&amp;color=0,0,0&amp;vtp=1&amp;vaab=1&amp;bt=1&amp;bb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.我国处理民族关系的制度、</a:t>
            </a:r>
            <a:r>
              <a:rPr lang="en-US" altLang="zh-CN" sz="2800" b="0" i="0">
                <a:solidFill>
                  <a:srgbClr val="000000"/>
                </a:solidFill>
                <a:latin typeface="Times New Roman" pitchFamily="34" charset="0"/>
                <a:ea typeface="SimSun" pitchFamily="34" charset="-122"/>
                <a:cs typeface="Times New Roman" pitchFamily="34" charset="-120"/>
              </a:rPr>
              <a:t>方针和社会主义民族关系。</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制度：</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民族区域自治制度。</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方针：</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民族平等、民族团结和各民族共同繁荣</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社会主义民族关系：</a:t>
            </a:r>
            <a:r>
              <a:rPr kumimoji="0" lang="en-US" altLang="zh-CN" sz="2800" b="0" i="0" u="wavy"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平等团结互助和谐</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6_BD#bcbb34376?sp=1&amp;vcp=1&amp;pid=36ae0d8fb&amp;color=0,0,0&amp;mp=1&amp;vtp=1&amp;vaab=1&amp;bt=1&amp;bbb=1"/>
          <p:cNvSpPr/>
          <p:nvPr/>
        </p:nvSpPr>
        <p:spPr>
          <a:xfrm>
            <a:off x="539496" y="154530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.在我国，</a:t>
            </a:r>
            <a:r>
              <a:rPr lang="en-US" altLang="zh-CN" sz="2800" b="1" i="0">
                <a:solidFill>
                  <a:srgbClr val="000000"/>
                </a:solidFill>
                <a:latin typeface="Times New Roman" pitchFamily="34" charset="0"/>
                <a:ea typeface="SimSun" pitchFamily="34" charset="-122"/>
                <a:cs typeface="Times New Roman" pitchFamily="34" charset="-120"/>
              </a:rPr>
              <a:t>民族平等</a:t>
            </a:r>
            <a:r>
              <a:rPr lang="en-US" altLang="zh-CN" sz="2800" b="0" i="0">
                <a:solidFill>
                  <a:srgbClr val="000000"/>
                </a:solidFill>
                <a:latin typeface="Times New Roman" pitchFamily="34" charset="0"/>
                <a:ea typeface="SimSun" pitchFamily="34" charset="-122"/>
                <a:cs typeface="Times New Roman" pitchFamily="34" charset="-120"/>
              </a:rPr>
              <a:t>表现在哪些方面？</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社会地位平等：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在我国，各民族不论人口多少、经济社会发</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展程度高低、风俗习惯和宗教信仰有多大差异，都是社会主义大家庭中</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平等的一员，具有同等的社会地位。</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法律地位平等：</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各民族在国家和社会生活各领域享有平等的</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权利，承担相同的法定义务。</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114</TotalTime>
  <Words>2521</Words>
  <Application>Microsoft Office PowerPoint</Application>
  <PresentationFormat>宽屏</PresentationFormat>
  <Paragraphs>461</Paragraphs>
  <Slides>56</Slides>
  <Notes>55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56</vt:i4>
      </vt:variant>
    </vt:vector>
  </HeadingPairs>
  <TitlesOfParts>
    <vt:vector size="64" baseType="lpstr">
      <vt:lpstr>Arial (正文)</vt:lpstr>
      <vt:lpstr>华文隶书</vt:lpstr>
      <vt:lpstr>SimSun</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6</cp:revision>
  <dcterms:created xsi:type="dcterms:W3CDTF">2024-11-29T11:35:11Z</dcterms:created>
  <dcterms:modified xsi:type="dcterms:W3CDTF">2025-07-24T08:11:50Z</dcterms:modified>
  <cp:category/>
  <cp:contentStatus/>
</cp:coreProperties>
</file>