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48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3222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41af14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51E07CC-37A2-4EAA-B2EC-227DBDCC324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动词的种类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41af14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189060-9F87-49CB-B500-037F033FE0E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13896e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684b5ca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ca7716f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de2afd3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13896e4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684b5ca8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ca7716f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3de2afd3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动词的种类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41af14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C999F6B-47D6-4E53-9792-1C9C9D70355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13896e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684b5ca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ca7716f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de2afd3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13896e4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684b5ca8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ca7716f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3de2afd3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动词的种类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37D3E67-3B38-B744-877F-31123E36B2C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4AF88DC-E3A1-4F63-A3EF-8ACFD60D2D4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3853A6C-6FCD-4F19-A168-A339809162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13896e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684b5ca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ca7716f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de2afd3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13896e4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684b5ca8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ca7716f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3de2afd3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FDC9305-EB98-4349-A5A4-EBC28331733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13896e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684b5ca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ca7716f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de2afd3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13896e4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684b5ca8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9ca7716f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3de2afd33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f19fa9b9?sp=1&amp;vcp=1&amp;pid=5846622b3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（1）动词+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间接宾语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直接宾语。例如: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请把尺子递给我。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f19fa9b9?sp=1&amp;vcp=1&amp;pid=5846622b3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（2）动词+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直接宾语+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to/for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间接宾语。例如：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请把尺子递给我。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等后面用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to表示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“给”,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强调动作的对象。例如: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玛丽，把你的书借给你姐姐。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sing等后面用for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替”,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强调动作的目的。例如: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我妈妈每天为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我煮美味的食物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f19fa9b9?sp=1&amp;vcp=1&amp;pid=5846622b3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延续性动词与非延续性动词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表示行为动作可以持续不断进行的动词叫延续性动词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，如live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等；而表示动作瞬间即结束的动词叫非延续性动词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，或者叫结束性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，如begin,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。延续性动词与非延续性动词在用法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上最大的区别在于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延续性动词后可以与表示一段时间的时间状语连用，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而非延续性动词则不能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若非延续性动词要与表示一段时间的状语连用，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就必须将非延续性动词改为可以替代它的延续性动词或动词短语，最常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见的有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：buy→have;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borrow→keep;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die→be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begin/start→be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f19fa9b9?sp=1&amp;vcp=1&amp;pid=5846622b3&amp;color=0,0,0&amp;vtp=1&amp;vaab=1&amp;bt=1&amp;bbb=1&amp;hb=1">
            <a:extLst>
              <a:ext uri="{FF2B5EF4-FFF2-40B4-BE49-F238E27FC236}">
                <a16:creationId xmlns:a16="http://schemas.microsoft.com/office/drawing/2014/main" id="{71DC95DB-E00F-1AA5-5FA6-3141ECB1A89A}"/>
              </a:ext>
            </a:extLst>
          </p:cNvPr>
          <p:cNvSpPr/>
          <p:nvPr/>
        </p:nvSpPr>
        <p:spPr>
          <a:xfrm>
            <a:off x="539496" y="8899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/finish→be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leave→be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join→be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in/be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arrive/get/reach/come→be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back→be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/asleep→be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ill/asleep;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up→be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up；leave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（from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open；close→be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/virus→have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/virus。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book?（要将borrow改为keep）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：Hurry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要将begun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32877564"/>
      </p:ext>
    </p:extLst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dcd4bce9?sp=1&amp;vcp=1&amp;pid=d684b5ca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二、助动词</a:t>
            </a:r>
            <a:endParaRPr lang="en-US" altLang="zh-CN" sz="3200" dirty="0"/>
          </a:p>
        </p:txBody>
      </p:sp>
      <p:sp>
        <p:nvSpPr>
          <p:cNvPr id="3" name="P_6_BD#df03dfef8?vcp=1&amp;pid=8dcd4bce9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助动词主要有do,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should。助动词本身没有意义，不能单独作谓语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句中与行为动词一起构成各种时态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、语态或肯定、否定及疑问结构。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6206e35e?sp=1&amp;vcp=1&amp;pid=d684b5ca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三、情态动词</a:t>
            </a:r>
            <a:endParaRPr lang="en-US" altLang="zh-CN" sz="3200" dirty="0"/>
          </a:p>
        </p:txBody>
      </p:sp>
      <p:sp>
        <p:nvSpPr>
          <p:cNvPr id="3" name="P_6_BD#28ebda8ce?vcp=1&amp;pid=d6206e35e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初中阶段学习的情态动词有can，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may，might,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would。情态动词有一定的含义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，表示动作主体的语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气和情态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，它不能独立运用，需与行为动词的原形一起构成谓语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人称和数的变化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，后面跟动词原形。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8ebda8ce?vcp=1&amp;pid=d6206e35e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注意：以情态动词提问的一般疑问句的回答。在英语中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，以某些情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态动词提问的句子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，出于礼貌、委婉或句意的需要，回答时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，要换用另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一个情态动词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。在回答must开头的一般疑问句时，肯定回答用must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定回答用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needn’t或don’t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to；在回答may开头的一般疑问句时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定回答用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may，否定回答用mustn’t；在回答need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开头的一般疑问句时，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肯定回答用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must，否定回答用needn’t。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8ebda8ce?sp=1&amp;vcp=1&amp;pid=d6206e35e&amp;color=0,0,0&amp;vtp=1&amp;vaab=1&amp;bt=1&amp;bbb=1"/>
          <p:cNvSpPr/>
          <p:nvPr/>
        </p:nvSpPr>
        <p:spPr>
          <a:xfrm>
            <a:off x="539496" y="19737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情态动词用法表</a:t>
            </a:r>
            <a:endParaRPr lang="en-US" altLang="zh-CN" sz="2800" dirty="0"/>
          </a:p>
        </p:txBody>
      </p:sp>
      <p:graphicFrame>
        <p:nvGraphicFramePr>
          <p:cNvPr id="17" name="P_6_BD#28ebda8ce?colgroup=4,4,20&amp;vcp=1&amp;pid=d6206e35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735042"/>
              </p:ext>
            </p:extLst>
          </p:nvPr>
        </p:nvGraphicFramePr>
        <p:xfrm>
          <a:off x="539496" y="2655379"/>
          <a:ext cx="11082528" cy="2215516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90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情态动词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只有现在和过去两种形式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表示过去的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能力或委婉的语气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它有不同的形式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可用于多种时态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28ebda8ce?colgroup=4,4,20&amp;vcp=1&amp;pid=d6206e35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592534"/>
              </p:ext>
            </p:extLst>
          </p:nvPr>
        </p:nvGraphicFramePr>
        <p:xfrm>
          <a:off x="539496" y="1564068"/>
          <a:ext cx="11082528" cy="4434460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90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情态动词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might,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可能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表示可能性很大的推测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might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表示不太肯定的推测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的可能性更小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用来表示推测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只能用于否定句和疑问句中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示对现在状态的推断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动词常用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例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now.She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Guilin,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sure.He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office,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off.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8ebda8ce?colgroup=4,4,20&amp;vcp=1&amp;pid=d6206e35e&amp;color=0,0,0&amp;vtp=1&amp;vaab=1&amp;bt=1&amp;bbb=1">
            <a:extLst>
              <a:ext uri="{FF2B5EF4-FFF2-40B4-BE49-F238E27FC236}">
                <a16:creationId xmlns:a16="http://schemas.microsoft.com/office/drawing/2014/main" id="{7FB169C7-724C-A8EE-0B0D-7AFB5B567532}"/>
              </a:ext>
            </a:extLst>
          </p:cNvPr>
          <p:cNvSpPr txBox="1"/>
          <p:nvPr/>
        </p:nvSpPr>
        <p:spPr>
          <a:xfrm>
            <a:off x="10903879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28ebda8ce?colgroup=4,4,20&amp;vcp=1&amp;pid=d6206e35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158483"/>
              </p:ext>
            </p:extLst>
          </p:nvPr>
        </p:nvGraphicFramePr>
        <p:xfrm>
          <a:off x="539496" y="1564068"/>
          <a:ext cx="11082528" cy="4434460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90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情态动词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作为情态动词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多用于疑问句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常用于第一人称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表示征询对方的意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用于第二人称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表示请求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语气更委婉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例如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swimming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afternoon.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coffee?Where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8ebda8ce?colgroup=4,4,20&amp;vcp=1&amp;pid=d6206e35e&amp;color=0,0,0&amp;mp=1&amp;vtp=1&amp;vaab=1&amp;bt=1&amp;bbb=1">
            <a:extLst>
              <a:ext uri="{FF2B5EF4-FFF2-40B4-BE49-F238E27FC236}">
                <a16:creationId xmlns:a16="http://schemas.microsoft.com/office/drawing/2014/main" id="{BF99AF67-6A11-8413-42E1-4C5E4E2E7427}"/>
              </a:ext>
            </a:extLst>
          </p:cNvPr>
          <p:cNvSpPr txBox="1"/>
          <p:nvPr/>
        </p:nvSpPr>
        <p:spPr>
          <a:xfrm>
            <a:off x="10903879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58e664b2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b58e664b2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58e664b2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语法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28ebda8ce?colgroup=4,4,20&amp;vcp=1&amp;pid=d6206e35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493614"/>
              </p:ext>
            </p:extLst>
          </p:nvPr>
        </p:nvGraphicFramePr>
        <p:xfrm>
          <a:off x="539496" y="2118804"/>
          <a:ext cx="11082528" cy="3324988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90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情态动词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责任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多强调主观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强调客观原因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不得不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禁止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尤其要注意的是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在回答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其否定答语为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needn’t.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8ebda8ce?colgroup=4,4,20&amp;vcp=1&amp;pid=d6206e35e&amp;color=0,0,0&amp;vtp=1&amp;vaab=1&amp;bt=1&amp;bbb=1">
            <a:extLst>
              <a:ext uri="{FF2B5EF4-FFF2-40B4-BE49-F238E27FC236}">
                <a16:creationId xmlns:a16="http://schemas.microsoft.com/office/drawing/2014/main" id="{028089C6-CB2B-61F5-7A47-356FFB07B3DF}"/>
              </a:ext>
            </a:extLst>
          </p:cNvPr>
          <p:cNvSpPr txBox="1"/>
          <p:nvPr/>
        </p:nvSpPr>
        <p:spPr>
          <a:xfrm>
            <a:off x="10903879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28ebda8ce?colgroup=4,4,20&amp;vcp=1&amp;pid=d6206e35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625741"/>
              </p:ext>
            </p:extLst>
          </p:nvPr>
        </p:nvGraphicFramePr>
        <p:xfrm>
          <a:off x="539496" y="1841436"/>
          <a:ext cx="11082528" cy="3879724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90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情态动词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责任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例如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：—Mum,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?—Yes,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must.—No,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needn’t/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to.should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表示义务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责任时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作情态动词时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常用于否定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疑问句中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同时要注意的是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在回答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其肯定回答用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：Yes,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8ebda8ce?colgroup=4,4,20&amp;vcp=1&amp;pid=d6206e35e&amp;color=0,0,0&amp;mp=1&amp;vtp=1&amp;vaab=1&amp;bt=1&amp;bbb=1">
            <a:extLst>
              <a:ext uri="{FF2B5EF4-FFF2-40B4-BE49-F238E27FC236}">
                <a16:creationId xmlns:a16="http://schemas.microsoft.com/office/drawing/2014/main" id="{A8FB32CB-0743-2F90-431B-4A79C5403BCE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73014d16?sp=1&amp;vcp=1&amp;pid=d684b5ca8&amp;color=0,0,0&amp;vtp=1&amp;vaab=1&amp;bt=1&amp;bbb=1"/>
          <p:cNvSpPr/>
          <p:nvPr/>
        </p:nvSpPr>
        <p:spPr>
          <a:xfrm>
            <a:off x="539496" y="554400"/>
            <a:ext cx="11109960" cy="5566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四、连系动词</a:t>
            </a:r>
            <a:endParaRPr lang="en-US" altLang="zh-CN" sz="3200" dirty="0"/>
          </a:p>
        </p:txBody>
      </p:sp>
      <p:sp>
        <p:nvSpPr>
          <p:cNvPr id="3" name="P_6_BD#9ed36ef67?vcp=1&amp;pid=b73014d16&amp;color=0,0,0&amp;vtp=1&amp;vaab=1&amp;bbb=1&amp;hb=1"/>
          <p:cNvSpPr/>
          <p:nvPr/>
        </p:nvSpPr>
        <p:spPr>
          <a:xfrm>
            <a:off x="539496" y="1163287"/>
            <a:ext cx="11109960" cy="5316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连系动词不能独立作谓语，必须与表语一起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，说明主语的性质或状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。表示状态的连系动词一般没有进行时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，表示变化的连系动词常用进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。有些连系动词还可作行为动词，如look（意为“显得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”时是连系动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，意为“看，瞧”时是行为动词），grow（意为“种植，增长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”时是行为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，意为“变得”时是连系动词）等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。连系动词后面必须跟形容词作表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，而行为动词后跟的是副词作状语。试比较：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连系动词）汤姆看上去很开心。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happily.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行为动词）汤姆开心地看着那张图片。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ca7716fd.fixed?vcp=1&amp;pid=241af142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动词的种类</a:t>
            </a:r>
            <a:endParaRPr lang="en-US" altLang="zh-CN" sz="4000" dirty="0"/>
          </a:p>
        </p:txBody>
      </p:sp>
      <p:sp>
        <p:nvSpPr>
          <p:cNvPr id="3" name="C_4_BD#9ca7716fd.fixed?vcp=1&amp;pid=241af142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76cade84d?sp=1&amp;vaa=1&amp;vcp=1&amp;pid=9ca7716fd&amp;color=0,0,0&amp;vtp=1&amp;vaab=1&amp;bt=1&amp;bbb=1&amp;hb=1"/>
          <p:cNvSpPr/>
          <p:nvPr/>
        </p:nvSpPr>
        <p:spPr>
          <a:xfrm>
            <a:off x="539496" y="79648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chicken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soup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more.</a:t>
            </a:r>
            <a:endParaRPr lang="en-US" altLang="zh-CN" sz="2800" dirty="0"/>
          </a:p>
        </p:txBody>
      </p:sp>
      <p:sp>
        <p:nvSpPr>
          <p:cNvPr id="3" name="QC_5_AN.3_1#76cade84d.blank?vaa=1&amp;vcp=1&amp;pid=9ca7716fd&amp;color=0,0,0&amp;vpa=1&amp;vtp=1&amp;vaab=1"/>
          <p:cNvSpPr/>
          <p:nvPr/>
        </p:nvSpPr>
        <p:spPr>
          <a:xfrm>
            <a:off x="1262603" y="193910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76cade84d.choices?vaa=1&amp;vcp=1&amp;pid=9ca7716fd&amp;color=0,0,0&amp;vtp=1&amp;vaab=1&amp;bbb=1"/>
          <p:cNvSpPr/>
          <p:nvPr/>
        </p:nvSpPr>
        <p:spPr>
          <a:xfrm>
            <a:off x="539496" y="257270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66820" algn="l"/>
                <a:tab pos="73812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.tastes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B.feels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.sounds</a:t>
            </a:r>
            <a:endParaRPr lang="en-US" altLang="zh-CN" sz="2800" dirty="0"/>
          </a:p>
        </p:txBody>
      </p:sp>
      <p:sp>
        <p:nvSpPr>
          <p:cNvPr id="5" name="QC_5_AS.1_1#76cade84d?vaa=1&amp;vcp=1&amp;pid=9ca7716fd&amp;color=0,0,0&amp;vtp=1&amp;vaab=1&amp;bbb=1&amp;hb=1"/>
          <p:cNvSpPr/>
          <p:nvPr/>
        </p:nvSpPr>
        <p:spPr>
          <a:xfrm>
            <a:off x="539496" y="3151505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本题考查连系动词的词义辨析。tastes“品尝，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尝起来”；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“感觉”；sounds“听起来”。根据答语可知，it指代上一句中的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chicken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soup（鸡汤），应该是“尝起来”味道很好，所以应用tastes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：——海伦，你觉得鸡汤怎么样？——它尝起来味道很好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。我想多喝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2629d3d0a?vaa=1&amp;vcp=1&amp;pid=9ca7716fd&amp;color=0,0,0&amp;vtp=1&amp;vaab=1&amp;bt=1&amp;bbb=1&amp;hb=1"/>
          <p:cNvSpPr/>
          <p:nvPr/>
        </p:nvSpPr>
        <p:spPr>
          <a:xfrm>
            <a:off x="539496" y="15666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3" name="QC_5_AN.7_1#2629d3d0a.blank?vaa=1&amp;vcp=1&amp;pid=9ca7716fd&amp;color=0,0,0&amp;vpa=2&amp;vtp=1&amp;vaab=1"/>
          <p:cNvSpPr/>
          <p:nvPr/>
        </p:nvSpPr>
        <p:spPr>
          <a:xfrm>
            <a:off x="6189503" y="153619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_2#2629d3d0a.choices?vaa=1&amp;vcp=1&amp;pid=9ca7716fd&amp;color=0,0,0&amp;vtp=1&amp;vaab=1&amp;bbb=1"/>
          <p:cNvSpPr/>
          <p:nvPr/>
        </p:nvSpPr>
        <p:spPr>
          <a:xfrm>
            <a:off x="539496" y="2833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120" algn="l"/>
                <a:tab pos="7495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.drive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B.clean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.repair</a:t>
            </a:r>
            <a:endParaRPr lang="en-US" altLang="zh-CN" sz="2800" dirty="0"/>
          </a:p>
        </p:txBody>
      </p:sp>
      <p:sp>
        <p:nvSpPr>
          <p:cNvPr id="5" name="QC_5_AS.1_1#2629d3d0a?vaa=1&amp;vcp=1&amp;pid=9ca7716fd&amp;color=0,0,0&amp;vtp=1&amp;vaab=1&amp;bbb=1&amp;hb=1"/>
          <p:cNvSpPr/>
          <p:nvPr/>
        </p:nvSpPr>
        <p:spPr>
          <a:xfrm>
            <a:off x="539496" y="34632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本题考查动词词义辨析。drive“驾驶”；clean“打扫”；repair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“修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”。根据上下文可知，经过学校时应该慢慢开车，所以应用drive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：当你经过学校时，你应该慢慢开车。故答案为A。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ad3ecc4a1?sp=1&amp;vaa=1&amp;vcp=1&amp;pid=9ca7716fd&amp;color=0,0,0&amp;vtp=1&amp;vaab=1&amp;bt=1&amp;bbb=1&amp;hb=1"/>
          <p:cNvSpPr/>
          <p:nvPr/>
        </p:nvSpPr>
        <p:spPr>
          <a:xfrm>
            <a:off x="539496" y="12364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（2024·广西·中考）—Dad,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endParaRPr lang="en-US" altLang="zh-CN" sz="2800" dirty="0"/>
          </a:p>
        </p:txBody>
      </p:sp>
      <p:sp>
        <p:nvSpPr>
          <p:cNvPr id="3" name="QC_5_AN.11_1#ad3ecc4a1.blank?vaa=1&amp;vcp=1&amp;pid=9ca7716fd&amp;color=0,0,0&amp;vpa=3&amp;vtp=1&amp;vaab=1"/>
          <p:cNvSpPr/>
          <p:nvPr/>
        </p:nvSpPr>
        <p:spPr>
          <a:xfrm>
            <a:off x="6305518" y="120599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_2#ad3ecc4a1.choices?vaa=1&amp;vcp=1&amp;pid=9ca7716fd&amp;color=0,0,0&amp;vtp=1&amp;vaab=1&amp;bbb=1"/>
          <p:cNvSpPr/>
          <p:nvPr/>
        </p:nvSpPr>
        <p:spPr>
          <a:xfrm>
            <a:off x="539496" y="31569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72653" algn="l"/>
                <a:tab pos="75040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C_5_AS.1_1#ad3ecc4a1?vaa=1&amp;vcp=1&amp;pid=9ca7716fd&amp;color=0,0,0&amp;vtp=1&amp;vaab=1&amp;bbb=1&amp;hb=1"/>
          <p:cNvSpPr/>
          <p:nvPr/>
        </p:nvSpPr>
        <p:spPr>
          <a:xfrm>
            <a:off x="539496" y="37864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本题考查动词短语辨析。look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up“查找”；get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up“起床”；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“放弃”。句意：——爸爸，我们明天早上早点起床做运动吧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。——好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，没问题。故答案为B。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f81a338d2?sp=1&amp;vaa=1&amp;vcp=1&amp;pid=9ca7716fd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13_2#f81a338d2.choices?vaa=1&amp;vcp=1&amp;pid=9ca7716fd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8353" algn="l"/>
                <a:tab pos="78469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A.keep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.borrow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.lend;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f81a338d2?vaa=1&amp;vcp=1&amp;pid=9ca7716fd&amp;color=0,0,0&amp;vtp=1&amp;vaab=1&amp;bt=1&amp;bbb=1&amp;hb=1"/>
          <p:cNvSpPr/>
          <p:nvPr/>
        </p:nvSpPr>
        <p:spPr>
          <a:xfrm>
            <a:off x="539496" y="90484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本题考查非延续性动词与延续性动词及介词辨析。keep“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保存,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”，是延续性动词；borrow“借入”，是短暂性动词；lend“借出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短暂性动词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。for后接一段时间；in后接年、月、季节等。how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对一段时间的长短提问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，所以和它连用的动词必须是延续性动词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，第一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设空处应用延续性动词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keep；a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week表示一段时间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，第二设空处应用介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for。句意：——这本书值得一读。我可以借多久?——一个星期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A。</a:t>
            </a:r>
            <a:endParaRPr lang="en-US" altLang="zh-CN" sz="2800" dirty="0"/>
          </a:p>
        </p:txBody>
      </p:sp>
      <p:sp>
        <p:nvSpPr>
          <p:cNvPr id="3" name="QC_5_AN.2_1#f81a338d2?vaa=1&amp;vcp=1&amp;pid=9ca7716fd&amp;color=0,0,0&amp;vtp=1&amp;vaab=1&amp;bbb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1a23216ae?sp=1&amp;vaa=1&amp;vcp=1&amp;pid=9ca7716fd&amp;color=0,0,0&amp;vtp=1&amp;vaab=1&amp;bt=1&amp;bbb=1"/>
          <p:cNvSpPr/>
          <p:nvPr/>
        </p:nvSpPr>
        <p:spPr>
          <a:xfrm>
            <a:off x="539496" y="77266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Thirty-five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yuan.</a:t>
            </a:r>
            <a:endParaRPr lang="en-US" altLang="zh-CN" sz="2800" dirty="0"/>
          </a:p>
        </p:txBody>
      </p:sp>
      <p:sp>
        <p:nvSpPr>
          <p:cNvPr id="3" name="QC_5_AN.19_1#1a23216ae.blank?vaa=1&amp;vcp=1&amp;pid=9ca7716fd&amp;color=0,0,0&amp;vpa=5&amp;vtp=1&amp;vaab=1"/>
          <p:cNvSpPr/>
          <p:nvPr/>
        </p:nvSpPr>
        <p:spPr>
          <a:xfrm>
            <a:off x="10755853" y="74676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7_2#1a23216ae.choices?vaa=1&amp;vcp=1&amp;pid=9ca7716fd&amp;color=0,0,0&amp;vtp=1&amp;vaab=1&amp;bbb=1"/>
          <p:cNvSpPr/>
          <p:nvPr/>
        </p:nvSpPr>
        <p:spPr>
          <a:xfrm>
            <a:off x="539496" y="198196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982720" algn="l"/>
                <a:tab pos="7673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.pay</a:t>
            </a:r>
            <a:endParaRPr lang="en-US" altLang="zh-CN" sz="2800" dirty="0"/>
          </a:p>
        </p:txBody>
      </p:sp>
      <p:sp>
        <p:nvSpPr>
          <p:cNvPr id="5" name="QC_5_AS.1_1#1a23216ae?vaa=1&amp;vcp=1&amp;pid=9ca7716fd&amp;color=0,0,0&amp;vtp=1&amp;vaab=1&amp;bbb=1&amp;hb=1"/>
          <p:cNvSpPr/>
          <p:nvPr/>
        </p:nvSpPr>
        <p:spPr>
          <a:xfrm>
            <a:off x="539496" y="2578798"/>
            <a:ext cx="11109960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本题考查表示“花费”的近义词的用法。spend常用于“Sb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time/money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sth.”结构，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人作主语；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常用于“Sth.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cost（s）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money”结构，物作主语；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pay常用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pay（s）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sth.”结构，人作主语。本题中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，问句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ticket是指物，应用动词cost。句意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：——这张电影票多少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？——三十五元。故答案为B。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13896e45.fixed?vcp=1&amp;pid=241af142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动词的种类</a:t>
            </a:r>
            <a:endParaRPr lang="en-US" altLang="zh-CN" sz="4000" dirty="0"/>
          </a:p>
        </p:txBody>
      </p:sp>
      <p:sp>
        <p:nvSpPr>
          <p:cNvPr id="3" name="C_4_BD#813896e45.fixed?vcp=1&amp;pid=241af142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a7b3b5281?sp=1&amp;vaa=1&amp;vcp=1&amp;pid=9ca7716fd&amp;color=0,0,0&amp;vtp=1&amp;vaab=1&amp;bt=1&amp;bbb=1"/>
          <p:cNvSpPr/>
          <p:nvPr/>
        </p:nvSpPr>
        <p:spPr>
          <a:xfrm>
            <a:off x="539496" y="9202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（2024·北京·中考）—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ruler?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</a:t>
            </a:r>
            <a:endParaRPr lang="en-US" altLang="zh-CN" sz="2800" dirty="0"/>
          </a:p>
        </p:txBody>
      </p:sp>
      <p:sp>
        <p:nvSpPr>
          <p:cNvPr id="3" name="QC_5_AN.23_1#a7b3b5281.blank?vaa=1&amp;vcp=1&amp;pid=9ca7716fd&amp;color=0,0,0&amp;vpa=6&amp;vtp=1&amp;vaab=1"/>
          <p:cNvSpPr/>
          <p:nvPr/>
        </p:nvSpPr>
        <p:spPr>
          <a:xfrm>
            <a:off x="5640927" y="88976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1_2#a7b3b5281.choices?vaa=1&amp;vcp=1&amp;pid=9ca7716fd&amp;color=0,0,0&amp;vtp=1&amp;vaab=1&amp;bbb=1"/>
          <p:cNvSpPr/>
          <p:nvPr/>
        </p:nvSpPr>
        <p:spPr>
          <a:xfrm>
            <a:off x="539496" y="21873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644140" algn="l"/>
                <a:tab pos="5453380" algn="l"/>
                <a:tab pos="82372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C.need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.should</a:t>
            </a:r>
            <a:endParaRPr lang="en-US" altLang="zh-CN" sz="2800" dirty="0"/>
          </a:p>
        </p:txBody>
      </p:sp>
      <p:sp>
        <p:nvSpPr>
          <p:cNvPr id="5" name="QC_5_AS.1_1#a7b3b5281?vaa=1&amp;vcp=1&amp;pid=9ca7716fd&amp;color=0,0,0&amp;vtp=1&amp;vaab=1&amp;bbb=1&amp;hb=1"/>
          <p:cNvSpPr/>
          <p:nvPr/>
        </p:nvSpPr>
        <p:spPr>
          <a:xfrm>
            <a:off x="539496" y="281679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本题考查情态动词的用法。can“可以”；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must“一定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need“需要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should“应该”。根据答语中的“Of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问句是以can开头的一般疑问句，表示“请求使用对方的东西”。句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意：——比尔，我能用一下你的尺子吗？——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当然可以。给你。故答案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6761e37aa?sp=1&amp;vaa=1&amp;vcp=1&amp;pid=9ca7716fd&amp;color=0,0,0&amp;vtp=1&amp;vaab=1&amp;bt=1&amp;bbb=1&amp;hb=1"/>
          <p:cNvSpPr/>
          <p:nvPr/>
        </p:nvSpPr>
        <p:spPr>
          <a:xfrm>
            <a:off x="539496" y="12197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（2024·黑龙江龙东地区·中考）—Must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27_1#6761e37aa.blank?vaa=1&amp;vcp=1&amp;pid=9ca7716fd&amp;color=0,0,0&amp;vpa=7&amp;vtp=1&amp;vaab=1"/>
          <p:cNvSpPr/>
          <p:nvPr/>
        </p:nvSpPr>
        <p:spPr>
          <a:xfrm>
            <a:off x="2292889" y="24636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5_2#6761e37aa.choices?vaa=1&amp;vcp=1&amp;pid=9ca7716fd&amp;color=0,0,0&amp;vtp=1&amp;vaab=1&amp;bbb=1"/>
          <p:cNvSpPr/>
          <p:nvPr/>
        </p:nvSpPr>
        <p:spPr>
          <a:xfrm>
            <a:off x="539496" y="31356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23453" algn="l"/>
                <a:tab pos="77961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B.needn’t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endParaRPr lang="en-US" altLang="zh-CN" sz="2800" dirty="0"/>
          </a:p>
        </p:txBody>
      </p:sp>
      <p:sp>
        <p:nvSpPr>
          <p:cNvPr id="5" name="QC_5_AS.1_1#6761e37aa?vaa=1&amp;vcp=1&amp;pid=9ca7716fd&amp;color=0,0,0&amp;vtp=1&amp;vaab=1&amp;bbb=1&amp;hb=1"/>
          <p:cNvSpPr/>
          <p:nvPr/>
        </p:nvSpPr>
        <p:spPr>
          <a:xfrm>
            <a:off x="539496" y="37651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回答“Must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?”的一般疑问句，肯定回答一般用“Yes,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.”；否定回答需要用“No,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needn’t.”或“No,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to.”。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：——我必须用英语回答这个问题吗?——不，你不必。故答案为B。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9_1#60c4d1ed0?sp=1&amp;vaa=1&amp;vcp=1&amp;pid=9ca7716fd&amp;color=0,0,0&amp;vtp=1&amp;vaab=1&amp;bt=1&amp;bbb=1"/>
          <p:cNvSpPr/>
          <p:nvPr/>
        </p:nvSpPr>
        <p:spPr>
          <a:xfrm>
            <a:off x="539496" y="8971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（2024·河北·中考）—Look!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</p:txBody>
      </p:sp>
      <p:sp>
        <p:nvSpPr>
          <p:cNvPr id="3" name="QC_5_AN.31_1#60c4d1ed0.blank?vaa=1&amp;vcp=1&amp;pid=9ca7716fd&amp;color=0,0,0&amp;vpa=8&amp;vtp=1&amp;vaab=1"/>
          <p:cNvSpPr/>
          <p:nvPr/>
        </p:nvSpPr>
        <p:spPr>
          <a:xfrm>
            <a:off x="1956339" y="149339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9_2#60c4d1ed0.choices?vaa=1&amp;vcp=1&amp;pid=9ca7716fd&amp;color=0,0,0&amp;vtp=1&amp;vaab=1&amp;bbb=1"/>
          <p:cNvSpPr/>
          <p:nvPr/>
        </p:nvSpPr>
        <p:spPr>
          <a:xfrm>
            <a:off x="539496" y="21723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599690" algn="l"/>
                <a:tab pos="5377180" algn="l"/>
                <a:tab pos="81419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.mustn’t</a:t>
            </a:r>
            <a:endParaRPr lang="en-US" altLang="zh-CN" sz="2800" dirty="0"/>
          </a:p>
        </p:txBody>
      </p:sp>
      <p:sp>
        <p:nvSpPr>
          <p:cNvPr id="5" name="QC_5_AS.1_1#60c4d1ed0?vaa=1&amp;vcp=1&amp;pid=9ca7716fd&amp;color=0,0,0&amp;vtp=1&amp;vaab=1&amp;bbb=1&amp;hb=1"/>
          <p:cNvSpPr/>
          <p:nvPr/>
        </p:nvSpPr>
        <p:spPr>
          <a:xfrm>
            <a:off x="539496" y="280181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can“能够”；can’t“不可能”，表示否定推测；must“一定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”，表示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肯定的推测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；mustn’t“不准许”。根据题干“She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.”（她现在正在北京旅游）可知，那个女孩不可能是爱丽丝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表示否定推测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，应用情态动词can’t。句意：——看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！那个女孩是爱丽丝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？——不，不可能是她。她现在正在北京旅游。故答案为B。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5a904d6c3?vcp=1&amp;pid=9ca7716fd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学习至此，请完成第32讲备考练习（第258页）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de2afd33.fixed?vcp=1&amp;pid=241af142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动词的种类</a:t>
            </a:r>
            <a:endParaRPr lang="en-US" altLang="zh-CN" sz="4000" dirty="0"/>
          </a:p>
        </p:txBody>
      </p:sp>
      <p:sp>
        <p:nvSpPr>
          <p:cNvPr id="3" name="C_4_BD#3de2afd33.fixed?vcp=1&amp;pid=241af1426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第32讲备考练习（动词的种类）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6_BD#aaaa31167?sp=1&amp;vcp=1&amp;pid=a1e66343b&amp;color=0,0,0&amp;vtp=1&amp;vaab=1&amp;bbb=1"/>
          <p:cNvSpPr/>
          <p:nvPr/>
        </p:nvSpPr>
        <p:spPr>
          <a:xfrm>
            <a:off x="539496" y="1152824"/>
            <a:ext cx="11109960" cy="5420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一、实义动词专练。</a:t>
            </a:r>
            <a:endParaRPr lang="en-US" altLang="zh-CN" sz="3200" dirty="0"/>
          </a:p>
        </p:txBody>
      </p:sp>
      <p:sp>
        <p:nvSpPr>
          <p:cNvPr id="4" name="QC_7_BD.33_1#adffe8970?sp=1&amp;vaa=1&amp;vcp=1&amp;pid=aaaa31167&amp;color=0,0,0&amp;vtp=1&amp;vaab=1&amp;bbb=1"/>
          <p:cNvSpPr/>
          <p:nvPr/>
        </p:nvSpPr>
        <p:spPr>
          <a:xfrm>
            <a:off x="539496" y="1751705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（2024·山东菏泽·中考）—Why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soap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operas,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_1#adffe8970.bracket?vaa=1&amp;vcp=1&amp;pid=aaaa31167&amp;color=0,0,0&amp;vpa=9&amp;vtp=1&amp;vaab=1"/>
          <p:cNvSpPr/>
          <p:nvPr/>
        </p:nvSpPr>
        <p:spPr>
          <a:xfrm>
            <a:off x="8363489" y="2266119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33_2#adffe8970.choices?vaa=1&amp;vcp=1&amp;pid=aaaa31167&amp;color=0,0,0&amp;vtp=1&amp;vaab=1&amp;bbb=1"/>
          <p:cNvSpPr/>
          <p:nvPr/>
        </p:nvSpPr>
        <p:spPr>
          <a:xfrm>
            <a:off x="539496" y="281334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.tell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B.follow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.write</a:t>
            </a:r>
            <a:endParaRPr lang="en-US" altLang="zh-CN" sz="2800" dirty="0"/>
          </a:p>
        </p:txBody>
      </p:sp>
      <p:sp>
        <p:nvSpPr>
          <p:cNvPr id="7" name="QC_7_BD.35_1#559e2f1ac?vaa=1&amp;vcp=1&amp;pid=aaaa31167&amp;color=0,0,0&amp;vtp=1&amp;vaab=1&amp;bbb=1&amp;hb=1"/>
          <p:cNvSpPr/>
          <p:nvPr/>
        </p:nvSpPr>
        <p:spPr>
          <a:xfrm>
            <a:off x="539496" y="3329986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AN.2_1#559e2f1ac.bracket?vaa=1&amp;vcp=1&amp;pid=aaaa31167&amp;color=0,0,0&amp;vpa=10&amp;vtp=1&amp;vaab=1"/>
          <p:cNvSpPr/>
          <p:nvPr/>
        </p:nvSpPr>
        <p:spPr>
          <a:xfrm>
            <a:off x="1516603" y="3844400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BD.35_2#559e2f1ac.choices?vaa=1&amp;vcp=1&amp;pid=aaaa31167&amp;color=0,0,0&amp;vtp=1&amp;vaab=1&amp;bbb=1"/>
          <p:cNvSpPr/>
          <p:nvPr/>
        </p:nvSpPr>
        <p:spPr>
          <a:xfrm>
            <a:off x="539496" y="439265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B.explain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.follow</a:t>
            </a:r>
            <a:endParaRPr lang="en-US" altLang="zh-CN" sz="2800" dirty="0"/>
          </a:p>
        </p:txBody>
      </p:sp>
      <p:sp>
        <p:nvSpPr>
          <p:cNvPr id="10" name="QC_7_BD.37_1#a12143ec8?vaa=1&amp;vcp=1&amp;pid=aaaa31167&amp;color=0,0,0&amp;vtp=1&amp;vaab=1&amp;bbb=1&amp;hb=1"/>
          <p:cNvSpPr/>
          <p:nvPr/>
        </p:nvSpPr>
        <p:spPr>
          <a:xfrm>
            <a:off x="539496" y="4909295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（2024·安徽·中考改编）With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Anhui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AN.38_1#a12143ec8.bracket?vaa=1&amp;vcp=1&amp;pid=aaaa31167&amp;color=0,0,0&amp;vpa=11&amp;vtp=1&amp;vaab=1"/>
          <p:cNvSpPr/>
          <p:nvPr/>
        </p:nvSpPr>
        <p:spPr>
          <a:xfrm>
            <a:off x="7183978" y="5423709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BD.37_2#a12143ec8.choices?vaa=1&amp;vcp=1&amp;pid=aaaa31167&amp;color=0,0,0&amp;vtp=1&amp;vaab=1&amp;bbb=1"/>
          <p:cNvSpPr/>
          <p:nvPr/>
        </p:nvSpPr>
        <p:spPr>
          <a:xfrm>
            <a:off x="539496" y="5971968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.guard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B.offer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.push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9_1#9c0339107?vaa=1&amp;vcp=1&amp;pid=aaaa31167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9c0339107.bracket?vaa=1&amp;vcp=1&amp;pid=aaaa31167&amp;color=0,0,0&amp;vpa=12&amp;vtp=1&amp;vaab=1"/>
          <p:cNvSpPr/>
          <p:nvPr/>
        </p:nvSpPr>
        <p:spPr>
          <a:xfrm>
            <a:off x="5187918" y="11414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39_2#9c0339107.choices?vaa=1&amp;vcp=1&amp;pid=aaaa31167&amp;color=0,0,0&amp;vtp=1&amp;vaab=1&amp;bbb=1"/>
          <p:cNvSpPr/>
          <p:nvPr/>
        </p:nvSpPr>
        <p:spPr>
          <a:xfrm>
            <a:off x="539496" y="1733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.suppose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B.imagine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.realize</a:t>
            </a:r>
            <a:endParaRPr lang="en-US" altLang="zh-CN" sz="2800" dirty="0"/>
          </a:p>
        </p:txBody>
      </p:sp>
      <p:sp>
        <p:nvSpPr>
          <p:cNvPr id="5" name="QC_7_BD.41_1#115a5c4d1?vaa=1&amp;vcp=1&amp;pid=aaaa31167&amp;color=0,0,0&amp;vtp=1&amp;vaab=1&amp;bbb=1&amp;hb=1"/>
          <p:cNvSpPr/>
          <p:nvPr/>
        </p:nvSpPr>
        <p:spPr>
          <a:xfrm>
            <a:off x="539496" y="231468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（2024·黑龙江牡丹江·中考）A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headmaster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Heimlich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maneuver（海姆利希急救法）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115a5c4d1.bracket?vaa=1&amp;vcp=1&amp;pid=aaaa31167&amp;color=0,0,0&amp;vpa=13&amp;vtp=1&amp;vaab=1"/>
          <p:cNvSpPr/>
          <p:nvPr/>
        </p:nvSpPr>
        <p:spPr>
          <a:xfrm>
            <a:off x="1378490" y="349864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41_2#115a5c4d1.choices?vaa=1&amp;vcp=1&amp;pid=aaaa31167&amp;color=0,0,0&amp;vtp=1&amp;vaab=1&amp;bbb=1"/>
          <p:cNvSpPr/>
          <p:nvPr/>
        </p:nvSpPr>
        <p:spPr>
          <a:xfrm>
            <a:off x="539496" y="40860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.praised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B.asked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.warned</a:t>
            </a:r>
            <a:endParaRPr lang="en-US" altLang="zh-CN" sz="2800" dirty="0"/>
          </a:p>
        </p:txBody>
      </p:sp>
      <p:sp>
        <p:nvSpPr>
          <p:cNvPr id="8" name="QC_7_BD.43_1#8ca344fad?vaa=1&amp;vcp=1&amp;pid=aaaa31167&amp;color=0,0,0&amp;vtp=1&amp;vaab=1&amp;bbb=1&amp;hb=1"/>
          <p:cNvSpPr/>
          <p:nvPr/>
        </p:nvSpPr>
        <p:spPr>
          <a:xfrm>
            <a:off x="539496" y="46670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（2024·山东东营·中考改编）Jenny,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44_1#8ca344fad.bracket?vaa=1&amp;vcp=1&amp;pid=aaaa31167&amp;color=0,0,0&amp;vpa=14&amp;vtp=1&amp;vaab=1"/>
          <p:cNvSpPr/>
          <p:nvPr/>
        </p:nvSpPr>
        <p:spPr>
          <a:xfrm>
            <a:off x="5505990" y="52541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43_2#8ca344fad.choices?vaa=1&amp;vcp=1&amp;pid=aaaa31167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B.changed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.practiced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5_1#806956bbd?vaa=1&amp;vcp=1&amp;pid=aaaa31167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806956bbd.bracket?vaa=1&amp;vcp=1&amp;pid=aaaa31167&amp;color=0,0,0&amp;vpa=15&amp;vtp=1&amp;vaab=1"/>
          <p:cNvSpPr/>
          <p:nvPr/>
        </p:nvSpPr>
        <p:spPr>
          <a:xfrm>
            <a:off x="1615028" y="21846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45_2#806956bbd.choices?vaa=1&amp;vcp=1&amp;pid=aaaa31167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.returned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B.pointed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.waved</a:t>
            </a:r>
            <a:endParaRPr lang="en-US" altLang="zh-CN" sz="2800" dirty="0"/>
          </a:p>
        </p:txBody>
      </p:sp>
      <p:sp>
        <p:nvSpPr>
          <p:cNvPr id="5" name="QC_7_BD.47_1#ea4183b3f?vaa=1&amp;vcp=1&amp;pid=aaaa31167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48_1#ea4183b3f.bracket?vaa=1&amp;vcp=1&amp;pid=aaaa31167&amp;color=0,0,0&amp;vpa=16&amp;vtp=1&amp;vaab=1"/>
          <p:cNvSpPr/>
          <p:nvPr/>
        </p:nvSpPr>
        <p:spPr>
          <a:xfrm>
            <a:off x="8109489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47_2#ea4183b3f.choices?vaa=1&amp;vcp=1&amp;pid=aaaa31167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.protects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B.compares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.introduces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9_1#3b00da5b7?sp=1&amp;vaa=1&amp;vcp=1&amp;pid=aaaa31167&amp;color=0,0,0&amp;mp=1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（2024·湖北武汉·中考改编）—What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pulling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Exactly.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3b00da5b7.bracket?vaa=1&amp;vcp=1&amp;pid=aaaa31167&amp;color=0,0,0&amp;mp=1&amp;vpa=17&amp;vtp=1&amp;vaab=1"/>
          <p:cNvSpPr/>
          <p:nvPr/>
        </p:nvSpPr>
        <p:spPr>
          <a:xfrm>
            <a:off x="5489225" y="25044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49_2#3b00da5b7.choices?vaa=1&amp;vcp=1&amp;pid=aaaa31167&amp;color=0,0,0&amp;vtp=1&amp;vaab=1&amp;bbb=1"/>
          <p:cNvSpPr/>
          <p:nvPr/>
        </p:nvSpPr>
        <p:spPr>
          <a:xfrm>
            <a:off x="539496" y="3138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.separate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B.push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.guard</a:t>
            </a:r>
            <a:endParaRPr lang="en-US" altLang="zh-CN" sz="2800" dirty="0"/>
          </a:p>
        </p:txBody>
      </p:sp>
      <p:sp>
        <p:nvSpPr>
          <p:cNvPr id="5" name="QC_7_BD.51_1#d109abf03?vaa=1&amp;vcp=1&amp;pid=aaaa31167&amp;color=0,0,0&amp;vtp=1&amp;vaab=1&amp;bbb=1&amp;hb=1"/>
          <p:cNvSpPr/>
          <p:nvPr/>
        </p:nvSpPr>
        <p:spPr>
          <a:xfrm>
            <a:off x="539496" y="37677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52_1#d109abf03.bracket?vaa=1&amp;vcp=1&amp;pid=aaaa31167&amp;color=0,0,0&amp;vpa=18&amp;vtp=1&amp;vaab=1"/>
          <p:cNvSpPr/>
          <p:nvPr/>
        </p:nvSpPr>
        <p:spPr>
          <a:xfrm>
            <a:off x="8917528" y="44021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51_2#d109abf03.choices?vaa=1&amp;vcp=1&amp;pid=aaaa31167&amp;color=0,0,0&amp;vtp=1&amp;vaab=1&amp;bbb=1"/>
          <p:cNvSpPr/>
          <p:nvPr/>
        </p:nvSpPr>
        <p:spPr>
          <a:xfrm>
            <a:off x="539496" y="5036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B.value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.record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3_1#60f801004?vaa=1&amp;vcp=1&amp;pid=aaaa31167&amp;color=0,0,0&amp;mp=1&amp;vtp=1&amp;vaab=1&amp;bt=1&amp;bbb=1&amp;hb=1"/>
          <p:cNvSpPr/>
          <p:nvPr/>
        </p:nvSpPr>
        <p:spPr>
          <a:xfrm>
            <a:off x="539496" y="1539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cartoon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smile.(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60f801004.bracket?vaa=1&amp;vcp=1&amp;pid=aaaa31167&amp;color=0,0,0&amp;mp=1&amp;vpa=19&amp;vtp=1&amp;vaab=1"/>
          <p:cNvSpPr/>
          <p:nvPr/>
        </p:nvSpPr>
        <p:spPr>
          <a:xfrm>
            <a:off x="9155081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53_2#60f801004.choices?vaa=1&amp;vcp=1&amp;pid=aaaa31167&amp;color=0,0,0&amp;vtp=1&amp;vaab=1&amp;bbb=1"/>
          <p:cNvSpPr/>
          <p:nvPr/>
        </p:nvSpPr>
        <p:spPr>
          <a:xfrm>
            <a:off x="539496" y="2815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endParaRPr lang="en-US" altLang="zh-CN" sz="2800" dirty="0"/>
          </a:p>
        </p:txBody>
      </p:sp>
      <p:sp>
        <p:nvSpPr>
          <p:cNvPr id="5" name="QC_7_BD.55_1#ad45ea916?sp=1&amp;vaa=1&amp;vcp=1&amp;pid=aaaa31167&amp;color=0,0,0&amp;vtp=1&amp;vaab=1&amp;bbb=1"/>
          <p:cNvSpPr/>
          <p:nvPr/>
        </p:nvSpPr>
        <p:spPr>
          <a:xfrm>
            <a:off x="539496" y="34445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（2024·湖北武汉·中考改编）—Can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coach?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Hmm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intelligent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humorous.(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56_1#ad45ea916.bracket?vaa=1&amp;vcp=1&amp;pid=aaaa31167&amp;color=0,0,0&amp;vpa=20&amp;vtp=1&amp;vaab=1"/>
          <p:cNvSpPr/>
          <p:nvPr/>
        </p:nvSpPr>
        <p:spPr>
          <a:xfrm>
            <a:off x="9009031" y="40788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55_2#ad45ea916.choices?vaa=1&amp;vcp=1&amp;pid=aaaa31167&amp;color=0,0,0&amp;vtp=1&amp;vaab=1&amp;bbb=1"/>
          <p:cNvSpPr/>
          <p:nvPr/>
        </p:nvSpPr>
        <p:spPr>
          <a:xfrm>
            <a:off x="539496" y="47137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.believe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B.describe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.support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cd90b2bfc?vcp=1&amp;pid=813896e4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197864"/>
            <a:ext cx="11064240" cy="446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7_1#7f6a22814?vaa=1&amp;vcp=1&amp;pid=aaaa31167&amp;color=0,0,0&amp;vtp=1&amp;vaab=1&amp;bt=1&amp;bbb=1&amp;hb=1"/>
          <p:cNvSpPr/>
          <p:nvPr/>
        </p:nvSpPr>
        <p:spPr>
          <a:xfrm>
            <a:off x="539496" y="55440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composer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（《学习雷锋好榜样》）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7f6a22814.bracket?vaa=1&amp;vcp=1&amp;pid=aaaa31167&amp;color=0,0,0&amp;vpa=21&amp;vtp=1&amp;vaab=1"/>
          <p:cNvSpPr/>
          <p:nvPr/>
        </p:nvSpPr>
        <p:spPr>
          <a:xfrm>
            <a:off x="10833639" y="173511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57_2#7f6a22814.choices?vaa=1&amp;vcp=1&amp;pid=aaaa31167&amp;color=0,0,0&amp;vtp=1&amp;vaab=1&amp;bbb=1"/>
          <p:cNvSpPr/>
          <p:nvPr/>
        </p:nvSpPr>
        <p:spPr>
          <a:xfrm>
            <a:off x="539496" y="23306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.expect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B.allow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.receive</a:t>
            </a:r>
            <a:endParaRPr lang="en-US" altLang="zh-CN" sz="2800" dirty="0"/>
          </a:p>
        </p:txBody>
      </p:sp>
      <p:sp>
        <p:nvSpPr>
          <p:cNvPr id="5" name="QC_7_BD.59_1#98399d339?sp=1&amp;vaa=1&amp;vcp=1&amp;pid=aaaa31167&amp;color=0,0,0&amp;vtp=1&amp;vaab=1&amp;bbb=1&amp;hb=1"/>
          <p:cNvSpPr/>
          <p:nvPr/>
        </p:nvSpPr>
        <p:spPr>
          <a:xfrm>
            <a:off x="539496" y="2909424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after-school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60_1#98399d339.bracket?vaa=1&amp;vcp=1&amp;pid=aaaa31167&amp;color=0,0,0&amp;vpa=22&amp;vtp=1&amp;vaab=1"/>
          <p:cNvSpPr/>
          <p:nvPr/>
        </p:nvSpPr>
        <p:spPr>
          <a:xfrm>
            <a:off x="1654714" y="528394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59_2#98399d339.choices?vaa=1&amp;vcp=1&amp;pid=aaaa31167&amp;color=0,0,0&amp;vtp=1&amp;vaab=1&amp;bbb=1"/>
          <p:cNvSpPr/>
          <p:nvPr/>
        </p:nvSpPr>
        <p:spPr>
          <a:xfrm>
            <a:off x="539496" y="586084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.avoid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B.choose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.hide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1_1#84a4b0ba7?sp=1&amp;vaa=1&amp;vcp=1&amp;pid=aaaa31167&amp;color=0,0,0&amp;mp=1&amp;vtp=1&amp;vaab=1&amp;bt=1&amp;bbb=1"/>
          <p:cNvSpPr/>
          <p:nvPr/>
        </p:nvSpPr>
        <p:spPr>
          <a:xfrm>
            <a:off x="539496" y="1539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（2024·山东菏泽·中考）—Why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84a4b0ba7.bracket?vaa=1&amp;vcp=1&amp;pid=aaaa31167&amp;color=0,0,0&amp;mp=1&amp;vpa=23&amp;vtp=1&amp;vaab=1"/>
          <p:cNvSpPr/>
          <p:nvPr/>
        </p:nvSpPr>
        <p:spPr>
          <a:xfrm>
            <a:off x="9476963" y="21742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61_2#84a4b0ba7.choices?vaa=1&amp;vcp=1&amp;pid=aaaa31167&amp;color=0,0,0&amp;vtp=1&amp;vaab=1&amp;bbb=1"/>
          <p:cNvSpPr/>
          <p:nvPr/>
        </p:nvSpPr>
        <p:spPr>
          <a:xfrm>
            <a:off x="539496" y="2815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5" name="QC_7_BD.63_1#437a0da82?vaa=1&amp;vcp=1&amp;pid=aaaa31167&amp;color=0,0,0&amp;vtp=1&amp;vaab=1&amp;bbb=1&amp;hb=1"/>
          <p:cNvSpPr/>
          <p:nvPr/>
        </p:nvSpPr>
        <p:spPr>
          <a:xfrm>
            <a:off x="539496" y="34445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（2024·江苏连云港·中考改编）To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64_1#437a0da82.bracket?vaa=1&amp;vcp=1&amp;pid=aaaa31167&amp;color=0,0,0&amp;vpa=24&amp;vtp=1&amp;vaab=1"/>
          <p:cNvSpPr/>
          <p:nvPr/>
        </p:nvSpPr>
        <p:spPr>
          <a:xfrm>
            <a:off x="9706514" y="40788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63_2#437a0da82.choices?vaa=1&amp;vcp=1&amp;pid=aaaa31167&amp;color=0,0,0&amp;vtp=1&amp;vaab=1&amp;bbb=1"/>
          <p:cNvSpPr/>
          <p:nvPr/>
        </p:nvSpPr>
        <p:spPr>
          <a:xfrm>
            <a:off x="539496" y="47137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5_1#3bd200a66?sp=1&amp;vaa=1&amp;vcp=1&amp;pid=aaaa31167&amp;color=0,0,0&amp;mp=1&amp;vtp=1&amp;vaab=1&amp;bt=1&amp;bbb=1&amp;hb=1"/>
          <p:cNvSpPr/>
          <p:nvPr/>
        </p:nvSpPr>
        <p:spPr>
          <a:xfrm>
            <a:off x="539496" y="8962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（2024·吉林长春·中考改编）—Mom,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3bd200a66.bracket?vaa=1&amp;vcp=1&amp;pid=aaaa31167&amp;color=0,0,0&amp;mp=1&amp;vpa=25&amp;vtp=1&amp;vaab=1"/>
          <p:cNvSpPr/>
          <p:nvPr/>
        </p:nvSpPr>
        <p:spPr>
          <a:xfrm>
            <a:off x="6594952" y="21782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65_2#3bd200a66.choices?vaa=1&amp;vcp=1&amp;pid=aaaa31167&amp;color=0,0,0&amp;vtp=1&amp;vaab=1&amp;bbb=1"/>
          <p:cNvSpPr/>
          <p:nvPr/>
        </p:nvSpPr>
        <p:spPr>
          <a:xfrm>
            <a:off x="539496" y="281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5" name="QC_7_BD.67_1#d29257ef2?vaa=1&amp;vcp=1&amp;pid=aaaa31167&amp;color=0,0,0&amp;vtp=1&amp;vaab=1&amp;bbb=1&amp;hb=1"/>
          <p:cNvSpPr/>
          <p:nvPr/>
        </p:nvSpPr>
        <p:spPr>
          <a:xfrm>
            <a:off x="539496" y="34461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（2024·四川泸州·中考改编）When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Mamianqun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horse-face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68_1#d29257ef2.bracket?vaa=1&amp;vcp=1&amp;pid=aaaa31167&amp;color=0,0,0&amp;vpa=26&amp;vtp=1&amp;vaab=1"/>
          <p:cNvSpPr/>
          <p:nvPr/>
        </p:nvSpPr>
        <p:spPr>
          <a:xfrm>
            <a:off x="2069053" y="47282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67_2#d29257ef2.choices?vaa=1&amp;vcp=1&amp;pid=aaaa31167&amp;color=0,0,0&amp;vtp=1&amp;vaab=1&amp;bbb=1"/>
          <p:cNvSpPr/>
          <p:nvPr/>
        </p:nvSpPr>
        <p:spPr>
          <a:xfrm>
            <a:off x="539496" y="53687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9_1#b75d89e30?sp=1&amp;vaa=1&amp;vcp=1&amp;pid=aaaa31167&amp;color=0,0,0&amp;vtp=1&amp;vaab=1&amp;bt=1&amp;bbb=1&amp;h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invitation?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b75d89e30.bracket?vaa=1&amp;vcp=1&amp;pid=aaaa31167&amp;color=0,0,0&amp;vpa=27&amp;vtp=1&amp;vaab=1"/>
          <p:cNvSpPr/>
          <p:nvPr/>
        </p:nvSpPr>
        <p:spPr>
          <a:xfrm>
            <a:off x="10852754" y="25021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69_2#b75d89e30.choices?vaa=1&amp;vcp=1&amp;pid=aaaa31167&amp;color=0,0,0&amp;vtp=1&amp;vaab=1&amp;bbb=1"/>
          <p:cNvSpPr/>
          <p:nvPr/>
        </p:nvSpPr>
        <p:spPr>
          <a:xfrm>
            <a:off x="539496" y="3140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.suffered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5" name="QC_7_BD.71_1#86640aebd?vaa=1&amp;vcp=1&amp;pid=aaaa31167&amp;color=0,0,0&amp;vtp=1&amp;vaab=1&amp;bbb=1&amp;hb=1"/>
          <p:cNvSpPr/>
          <p:nvPr/>
        </p:nvSpPr>
        <p:spPr>
          <a:xfrm>
            <a:off x="539496" y="37700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72_1#86640aebd.bracket?vaa=1&amp;vcp=1&amp;pid=aaaa31167&amp;color=0,0,0&amp;vpa=28&amp;vtp=1&amp;vaab=1"/>
          <p:cNvSpPr/>
          <p:nvPr/>
        </p:nvSpPr>
        <p:spPr>
          <a:xfrm>
            <a:off x="6847428" y="44043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71_2#86640aebd.choices?vaa=1&amp;vcp=1&amp;pid=aaaa31167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up!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up!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3_1#0dd5d55eb?vaa=1&amp;vcp=1&amp;pid=aaaa31167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0dd5d55eb.bracket?vaa=1&amp;vcp=1&amp;pid=aaaa31167&amp;color=0,0,0&amp;mp=1&amp;vpa=29&amp;vtp=1&amp;vaab=1"/>
          <p:cNvSpPr/>
          <p:nvPr/>
        </p:nvSpPr>
        <p:spPr>
          <a:xfrm>
            <a:off x="6039390" y="21846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73_2#0dd5d55eb.choices?vaa=1&amp;vcp=1&amp;pid=aaaa31167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C_7_BD.75_1#0a382f106?vaa=1&amp;vcp=1&amp;pid=aaaa31167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（2024·吉林·中考）Tina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76_1#0a382f106.bracket?vaa=1&amp;vcp=1&amp;pid=aaaa31167&amp;color=0,0,0&amp;vpa=30&amp;vtp=1&amp;vaab=1"/>
          <p:cNvSpPr/>
          <p:nvPr/>
        </p:nvSpPr>
        <p:spPr>
          <a:xfrm>
            <a:off x="5536089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75_2#0a382f106.choices?vaa=1&amp;vcp=1&amp;pid=aaaa31167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7_1#7ab32a6d2?sp=1&amp;vaa=1&amp;vcp=1&amp;pid=aaaa31167&amp;color=0,0,0&amp;mp=1&amp;vtp=1&amp;vaab=1&amp;bt=1&amp;bbb=1&amp;hb=1"/>
          <p:cNvSpPr/>
          <p:nvPr/>
        </p:nvSpPr>
        <p:spPr>
          <a:xfrm>
            <a:off x="539496" y="8898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（2024·湖北武汉·中考改编）—Ben,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shelf,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pleasure.(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7ab32a6d2.bracket?vaa=1&amp;vcp=1&amp;pid=aaaa31167&amp;color=0,0,0&amp;mp=1&amp;vpa=31&amp;vtp=1&amp;vaab=1"/>
          <p:cNvSpPr/>
          <p:nvPr/>
        </p:nvSpPr>
        <p:spPr>
          <a:xfrm>
            <a:off x="3316890" y="21719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77_2#7ab32a6d2.choices?vaa=1&amp;vcp=1&amp;pid=aaaa31167&amp;color=0,0,0&amp;vtp=1&amp;vaab=1&amp;bbb=1"/>
          <p:cNvSpPr/>
          <p:nvPr/>
        </p:nvSpPr>
        <p:spPr>
          <a:xfrm>
            <a:off x="539496" y="281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endParaRPr lang="en-US" altLang="zh-CN" sz="2800" dirty="0"/>
          </a:p>
        </p:txBody>
      </p:sp>
      <p:sp>
        <p:nvSpPr>
          <p:cNvPr id="5" name="QC_7_BD.79_1#f037f02a9?sp=1&amp;vaa=1&amp;vcp=1&amp;pid=aaaa31167&amp;color=0,0,0&amp;vtp=1&amp;vaab=1&amp;bbb=1&amp;hb=1"/>
          <p:cNvSpPr/>
          <p:nvPr/>
        </p:nvSpPr>
        <p:spPr>
          <a:xfrm>
            <a:off x="539496" y="3439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（2024·四川达州·中考）—Coco,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80_1#f037f02a9.bracket?vaa=1&amp;vcp=1&amp;pid=aaaa31167&amp;color=0,0,0&amp;vpa=32&amp;vtp=1&amp;vaab=1"/>
          <p:cNvSpPr/>
          <p:nvPr/>
        </p:nvSpPr>
        <p:spPr>
          <a:xfrm>
            <a:off x="9120728" y="47218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79_2#f037f02a9.choices?vaa=1&amp;vcp=1&amp;pid=aaaa31167&amp;color=0,0,0&amp;vtp=1&amp;vaab=1&amp;bbb=1"/>
          <p:cNvSpPr/>
          <p:nvPr/>
        </p:nvSpPr>
        <p:spPr>
          <a:xfrm>
            <a:off x="539496" y="5362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1_1#6e0c3faaf?sp=1&amp;vaa=1&amp;vcp=1&amp;pid=aaaa31167&amp;color=0,0,0&amp;vtp=1&amp;vaab=1&amp;bt=1&amp;bbb=1&amp;hb=1"/>
          <p:cNvSpPr/>
          <p:nvPr/>
        </p:nvSpPr>
        <p:spPr>
          <a:xfrm>
            <a:off x="539496" y="791337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（2024·四川雅安·中考改编）—Shenzhou-18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launched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（发射）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6e0c3faaf.bracket?vaa=1&amp;vcp=1&amp;pid=aaaa31167&amp;color=0,0,0&amp;vpa=33&amp;vtp=1&amp;vaab=1"/>
          <p:cNvSpPr/>
          <p:nvPr/>
        </p:nvSpPr>
        <p:spPr>
          <a:xfrm>
            <a:off x="4842541" y="18454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1_2#6e0c3faaf.choices?vaa=1&amp;vcp=1&amp;pid=aaaa31167&amp;color=0,0,0&amp;vtp=1&amp;vaab=1&amp;bbb=1"/>
          <p:cNvSpPr/>
          <p:nvPr/>
        </p:nvSpPr>
        <p:spPr>
          <a:xfrm>
            <a:off x="539496" y="238975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A.run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C_7_BD.83_1#800aabcfa?sp=1&amp;vaa=1&amp;vcp=1&amp;pid=aaaa31167&amp;color=0,0,0&amp;vtp=1&amp;vaab=1&amp;bbb=1&amp;hb=1"/>
          <p:cNvSpPr/>
          <p:nvPr/>
        </p:nvSpPr>
        <p:spPr>
          <a:xfrm>
            <a:off x="539496" y="2902140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（2024·福建·中考）—Xiao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85_1#800aabcfa.bracket?vaa=1&amp;vcp=1&amp;pid=aaaa31167&amp;color=0,0,0&amp;vpa=34&amp;vtp=1&amp;vaab=1"/>
          <p:cNvSpPr/>
          <p:nvPr/>
        </p:nvSpPr>
        <p:spPr>
          <a:xfrm>
            <a:off x="8754142" y="3956240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83_2#800aabcfa.choices?vaa=1&amp;vcp=1&amp;pid=aaaa31167&amp;color=0,0,0&amp;vtp=1&amp;vaab=1&amp;bbb=1"/>
          <p:cNvSpPr/>
          <p:nvPr/>
        </p:nvSpPr>
        <p:spPr>
          <a:xfrm>
            <a:off x="539496" y="449795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C_7_AS.2_1#800aabcfa?vaa=1&amp;vcp=1&amp;pid=aaaa31167&amp;color=0,0,0&amp;vtp=1&amp;vaab=1&amp;bbb=1&amp;hb=1"/>
          <p:cNvSpPr/>
          <p:nvPr/>
        </p:nvSpPr>
        <p:spPr>
          <a:xfrm>
            <a:off x="539496" y="5010340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to“期待”；pay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to“注意”；get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“习惯于”。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7_1#3b68e462f?vaa=1&amp;vcp=1&amp;pid=aaaa31167&amp;color=0,0,0&amp;vtp=1&amp;vaab=1&amp;bt=1&amp;bbb=1&amp;hb=1"/>
          <p:cNvSpPr/>
          <p:nvPr/>
        </p:nvSpPr>
        <p:spPr>
          <a:xfrm>
            <a:off x="539496" y="90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（2024·江苏扬州·中考改编）Many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ship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3b68e462f.bracket?vaa=1&amp;vcp=1&amp;pid=aaaa31167&amp;color=0,0,0&amp;vpa=35&amp;vtp=1&amp;vaab=1"/>
          <p:cNvSpPr/>
          <p:nvPr/>
        </p:nvSpPr>
        <p:spPr>
          <a:xfrm>
            <a:off x="7974488" y="1539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87_2#3b68e462f.choices?vaa=1&amp;vcp=1&amp;pid=aaaa31167&amp;color=0,0,0&amp;vtp=1&amp;vaab=1&amp;bbb=1"/>
          <p:cNvSpPr/>
          <p:nvPr/>
        </p:nvSpPr>
        <p:spPr>
          <a:xfrm>
            <a:off x="539496" y="21799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5" name="QC_7_BD.89_1#2306a5054?vaa=1&amp;vcp=1&amp;pid=aaaa31167&amp;color=0,0,0&amp;vtp=1&amp;vaab=1&amp;bbb=1&amp;hb=1"/>
          <p:cNvSpPr/>
          <p:nvPr/>
        </p:nvSpPr>
        <p:spPr>
          <a:xfrm>
            <a:off x="539496" y="28094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（2024·安徽·中考改编）There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91_1#2306a5054.bracket?vaa=1&amp;vcp=1&amp;pid=aaaa31167&amp;color=0,0,0&amp;vpa=36&amp;vtp=1&amp;vaab=1"/>
          <p:cNvSpPr/>
          <p:nvPr/>
        </p:nvSpPr>
        <p:spPr>
          <a:xfrm>
            <a:off x="7280814" y="34437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89_2#2306a5054.choices?vaa=1&amp;vcp=1&amp;pid=aaaa31167&amp;color=0,0,0&amp;vtp=1&amp;vaab=1&amp;bbb=1"/>
          <p:cNvSpPr/>
          <p:nvPr/>
        </p:nvSpPr>
        <p:spPr>
          <a:xfrm>
            <a:off x="539496" y="40786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8" name="QC_7_AS.2_1#2306a5054?vaa=1&amp;vcp=1&amp;pid=aaaa31167&amp;color=0,0,0&amp;vtp=1&amp;vaab=1&amp;bbb=1&amp;hb=1"/>
          <p:cNvSpPr/>
          <p:nvPr/>
        </p:nvSpPr>
        <p:spPr>
          <a:xfrm>
            <a:off x="539496" y="47080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up“（使）破碎”；turn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out“结果是，最后是”；set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3_1#194f1f841?vaa=1&amp;vcp=1&amp;pid=aaaa31167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independent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194f1f841.bracket?vaa=1&amp;vcp=1&amp;pid=aaaa31167&amp;color=0,0,0&amp;vpa=37&amp;vtp=1&amp;vaab=1"/>
          <p:cNvSpPr/>
          <p:nvPr/>
        </p:nvSpPr>
        <p:spPr>
          <a:xfrm>
            <a:off x="8338217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93_2#194f1f841.choices?vaa=1&amp;vcp=1&amp;pid=aaaa31167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5" name="QC_7_BD.95_1#41c8a309e?vaa=1&amp;vcp=1&amp;pid=aaaa31167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41c8a309e.bracket?vaa=1&amp;vcp=1&amp;pid=aaaa31167&amp;color=0,0,0&amp;vpa=38&amp;vtp=1&amp;vaab=1"/>
          <p:cNvSpPr/>
          <p:nvPr/>
        </p:nvSpPr>
        <p:spPr>
          <a:xfrm>
            <a:off x="8089297" y="30934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95_2#41c8a309e.choices?vaa=1&amp;vcp=1&amp;pid=aaaa31167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8" name="QC_7_BD.97_1#b4c0ee4b0?vaa=1&amp;vcp=1&amp;pid=aaaa31167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98_1#b4c0ee4b0.bracket?vaa=1&amp;vcp=1&amp;pid=aaaa31167&amp;color=0,0,0&amp;vpa=39&amp;vtp=1&amp;vaab=1"/>
          <p:cNvSpPr/>
          <p:nvPr/>
        </p:nvSpPr>
        <p:spPr>
          <a:xfrm>
            <a:off x="6836252" y="49920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97_2#b4c0ee4b0.choices?vaa=1&amp;vcp=1&amp;pid=aaaa31167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9_1#2bedfc634?vaa=1&amp;vcp=1&amp;pid=aaaa31167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（2024·四川自贡·中考）Don’t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2bedfc634.bracket?vaa=1&amp;vcp=1&amp;pid=aaaa31167&amp;color=0,0,0&amp;vpa=40&amp;vtp=1&amp;vaab=1"/>
          <p:cNvSpPr/>
          <p:nvPr/>
        </p:nvSpPr>
        <p:spPr>
          <a:xfrm>
            <a:off x="1516031" y="1225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99_2#2bedfc634.choices?vaa=1&amp;vcp=1&amp;pid=aaaa31167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5" name="QC_7_BD.101_1#dd4d2727a?vaa=1&amp;vcp=1&amp;pid=aaaa31167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dd4d2727a.bracket?vaa=1&amp;vcp=1&amp;pid=aaaa31167&amp;color=0,0,0&amp;vpa=41&amp;vtp=1&amp;vaab=1"/>
          <p:cNvSpPr/>
          <p:nvPr/>
        </p:nvSpPr>
        <p:spPr>
          <a:xfrm>
            <a:off x="5699665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01_2#dd4d2727a.choices?vaa=1&amp;vcp=1&amp;pid=aaaa31167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8" name="QC_7_BD.103_1#ab4330a22?vaa=1&amp;vcp=1&amp;pid=aaaa31167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smoking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04_1#ab4330a22.bracket?vaa=1&amp;vcp=1&amp;pid=aaaa31167&amp;color=0,0,0&amp;vpa=42&amp;vtp=1&amp;vaab=1"/>
          <p:cNvSpPr/>
          <p:nvPr/>
        </p:nvSpPr>
        <p:spPr>
          <a:xfrm>
            <a:off x="4359815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03_2#ab4330a22.choices?vaa=1&amp;vcp=1&amp;pid=aaaa31167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684b5ca8.fixed?vcp=1&amp;pid=241af142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动词的种类</a:t>
            </a:r>
            <a:endParaRPr lang="en-US" altLang="zh-CN" sz="4000" dirty="0"/>
          </a:p>
        </p:txBody>
      </p:sp>
      <p:sp>
        <p:nvSpPr>
          <p:cNvPr id="3" name="C_4_BD#d684b5ca8.fixed?vcp=1&amp;pid=241af142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5_1#affac2cae?sp=1&amp;vaa=1&amp;vcp=1&amp;pid=aaaa31167&amp;color=0,0,0&amp;vtp=1&amp;vaab=1&amp;bt=1&amp;bbb=1"/>
          <p:cNvSpPr/>
          <p:nvPr/>
        </p:nvSpPr>
        <p:spPr>
          <a:xfrm>
            <a:off x="539496" y="8921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（2024·江苏常州·中考改编）—Which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affac2cae.bracket?vaa=1&amp;vcp=1&amp;pid=aaaa31167&amp;color=0,0,0&amp;vpa=43&amp;vtp=1&amp;vaab=1"/>
          <p:cNvSpPr/>
          <p:nvPr/>
        </p:nvSpPr>
        <p:spPr>
          <a:xfrm>
            <a:off x="8209503" y="15265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05_2#affac2cae.choices?vaa=1&amp;vcp=1&amp;pid=aaaa31167&amp;color=0,0,0&amp;vtp=1&amp;vaab=1&amp;bbb=1"/>
          <p:cNvSpPr/>
          <p:nvPr/>
        </p:nvSpPr>
        <p:spPr>
          <a:xfrm>
            <a:off x="539496" y="21673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.depends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5" name="QC_7_BD.107_1#5c26c7701?sp=1&amp;vaa=1&amp;vcp=1&amp;pid=aaaa31167&amp;color=0,0,0&amp;vtp=1&amp;vaab=1&amp;bbb=1&amp;hb=1"/>
          <p:cNvSpPr/>
          <p:nvPr/>
        </p:nvSpPr>
        <p:spPr>
          <a:xfrm>
            <a:off x="539496" y="27968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（2024·山东东营·中考改编）—Dr.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screen.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screen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08_1#5c26c7701.bracket?vaa=1&amp;vcp=1&amp;pid=aaaa31167&amp;color=0,0,0&amp;vpa=44&amp;vtp=1&amp;vaab=1"/>
          <p:cNvSpPr/>
          <p:nvPr/>
        </p:nvSpPr>
        <p:spPr>
          <a:xfrm>
            <a:off x="3410490" y="47265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07_2#5c26c7701.choices?vaa=1&amp;vcp=1&amp;pid=aaaa31167&amp;color=0,0,0&amp;vtp=1&amp;vaab=1&amp;bbb=1"/>
          <p:cNvSpPr/>
          <p:nvPr/>
        </p:nvSpPr>
        <p:spPr>
          <a:xfrm>
            <a:off x="539496" y="535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9_1#cd917117e?vaa=1&amp;vcp=1&amp;pid=aaaa31167&amp;color=0,0,0&amp;vtp=1&amp;vaab=1&amp;bt=1&amp;bbb=1&amp;hb=1"/>
          <p:cNvSpPr/>
          <p:nvPr/>
        </p:nvSpPr>
        <p:spPr>
          <a:xfrm>
            <a:off x="539496" y="9025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（2024·天津·中考改编）Email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cd917117e.bracket?vaa=1&amp;vcp=1&amp;pid=aaaa31167&amp;color=0,0,0&amp;vpa=45&amp;vtp=1&amp;vaab=1"/>
          <p:cNvSpPr/>
          <p:nvPr/>
        </p:nvSpPr>
        <p:spPr>
          <a:xfrm>
            <a:off x="3493040" y="1536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09_2#cd917117e.choices?vaa=1&amp;vcp=1&amp;pid=aaaa31167&amp;color=0,0,0&amp;vtp=1&amp;vaab=1&amp;bbb=1"/>
          <p:cNvSpPr/>
          <p:nvPr/>
        </p:nvSpPr>
        <p:spPr>
          <a:xfrm>
            <a:off x="539496" y="216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5" name="QC_7_BD.111_1#874dd2a36?sp=1&amp;vaa=1&amp;vcp=1&amp;pid=aaaa31167&amp;color=0,0,0&amp;vtp=1&amp;vaab=1&amp;bbb=1&amp;hb=1"/>
          <p:cNvSpPr/>
          <p:nvPr/>
        </p:nvSpPr>
        <p:spPr>
          <a:xfrm>
            <a:off x="539496" y="279911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（2024·山东滨州·中考改编）—Mum,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condition.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12_1#874dd2a36.bracket?vaa=1&amp;vcp=1&amp;pid=aaaa31167&amp;color=0,0,0&amp;vpa=46&amp;vtp=1&amp;vaab=1"/>
          <p:cNvSpPr/>
          <p:nvPr/>
        </p:nvSpPr>
        <p:spPr>
          <a:xfrm>
            <a:off x="1575339" y="47288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11_2#874dd2a36.choices?vaa=1&amp;vcp=1&amp;pid=aaaa31167&amp;color=0,0,0&amp;vtp=1&amp;vaab=1&amp;bbb=1"/>
          <p:cNvSpPr/>
          <p:nvPr/>
        </p:nvSpPr>
        <p:spPr>
          <a:xfrm>
            <a:off x="539496" y="535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3_1#c60f53233?vaa=1&amp;vcp=1&amp;pid=aaaa31167&amp;color=0,0,0&amp;vtp=1&amp;vaab=1&amp;bt=1&amp;bbb=1&amp;hb=1"/>
          <p:cNvSpPr/>
          <p:nvPr/>
        </p:nvSpPr>
        <p:spPr>
          <a:xfrm>
            <a:off x="539496" y="80149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（2024·江苏宿迁·中考改编）In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Switzerland,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resources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c60f53233.bracket?vaa=1&amp;vcp=1&amp;pid=aaaa31167&amp;color=0,0,0&amp;vpa=47&amp;vtp=1&amp;vaab=1"/>
          <p:cNvSpPr/>
          <p:nvPr/>
        </p:nvSpPr>
        <p:spPr>
          <a:xfrm>
            <a:off x="1437228" y="198545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13_2#c60f53233.choices?vaa=1&amp;vcp=1&amp;pid=aaaa31167&amp;color=0,0,0&amp;vtp=1&amp;vaab=1&amp;bbb=1"/>
          <p:cNvSpPr/>
          <p:nvPr/>
        </p:nvSpPr>
        <p:spPr>
          <a:xfrm>
            <a:off x="539496" y="256501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5" name="QC_7_BD.115_1#0a6b71688?sp=1&amp;vaa=1&amp;vcp=1&amp;pid=aaaa31167&amp;color=0,0,0&amp;vtp=1&amp;vaab=1&amp;bbb=1"/>
          <p:cNvSpPr/>
          <p:nvPr/>
        </p:nvSpPr>
        <p:spPr>
          <a:xfrm>
            <a:off x="539496" y="314598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（2023·湖北孝感·中考改编）—Daniel,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17_1#0a6b71688.bracket?vaa=1&amp;vcp=1&amp;pid=aaaa31167&amp;color=0,0,0&amp;vpa=48&amp;vtp=1&amp;vaab=1"/>
          <p:cNvSpPr/>
          <p:nvPr/>
        </p:nvSpPr>
        <p:spPr>
          <a:xfrm>
            <a:off x="9066753" y="373303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15_2#0a6b71688.choices?vaa=1&amp;vcp=1&amp;pid=aaaa31167&amp;color=0,0,0&amp;vtp=1&amp;vaab=1&amp;bbb=1"/>
          <p:cNvSpPr/>
          <p:nvPr/>
        </p:nvSpPr>
        <p:spPr>
          <a:xfrm>
            <a:off x="539496" y="433317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.smells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B.feels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.tastes</a:t>
            </a:r>
            <a:endParaRPr lang="en-US" altLang="zh-CN" sz="2800" dirty="0"/>
          </a:p>
        </p:txBody>
      </p:sp>
      <p:sp>
        <p:nvSpPr>
          <p:cNvPr id="8" name="QC_7_AS.2_1#0a6b71688?vaa=1&amp;vcp=1&amp;pid=aaaa31167&amp;color=0,0,0&amp;vtp=1&amp;vaab=1&amp;bbb=1&amp;hb=1"/>
          <p:cNvSpPr/>
          <p:nvPr/>
        </p:nvSpPr>
        <p:spPr>
          <a:xfrm>
            <a:off x="539496" y="491413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it指代上一句中的strawberry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cake（草莓蛋糕），应该是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“尝起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”美味，所以应用tastes。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9_1#d27aef489?sp=1&amp;vaa=1&amp;vcp=1&amp;pid=aaaa31167&amp;color=0,0,0&amp;vtp=1&amp;vaab=1&amp;bt=1&amp;bbb=1"/>
          <p:cNvSpPr/>
          <p:nvPr/>
        </p:nvSpPr>
        <p:spPr>
          <a:xfrm>
            <a:off x="539496" y="8962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（2023·黑龙江牡丹江·中考）—Your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horse-face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d27aef489.bracket?vaa=1&amp;vcp=1&amp;pid=aaaa31167&amp;color=0,0,0&amp;vpa=49&amp;vtp=1&amp;vaab=1"/>
          <p:cNvSpPr/>
          <p:nvPr/>
        </p:nvSpPr>
        <p:spPr>
          <a:xfrm>
            <a:off x="10380059" y="15305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19_2#d27aef489.choices?vaa=1&amp;vcp=1&amp;pid=aaaa31167&amp;color=0,0,0&amp;vtp=1&amp;vaab=1&amp;bbb=1"/>
          <p:cNvSpPr/>
          <p:nvPr/>
        </p:nvSpPr>
        <p:spPr>
          <a:xfrm>
            <a:off x="539496" y="21632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B.smells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.tastes</a:t>
            </a:r>
            <a:endParaRPr lang="en-US" altLang="zh-CN" sz="2800" dirty="0"/>
          </a:p>
        </p:txBody>
      </p:sp>
      <p:sp>
        <p:nvSpPr>
          <p:cNvPr id="5" name="QC_7_BD.121_1#e9f26395c?sp=1&amp;vaa=1&amp;vcp=1&amp;pid=aaaa31167&amp;color=0,0,0&amp;vtp=1&amp;vaab=1&amp;bbb=1&amp;hb=1"/>
          <p:cNvSpPr/>
          <p:nvPr/>
        </p:nvSpPr>
        <p:spPr>
          <a:xfrm>
            <a:off x="539496" y="279276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（2023·湖北鄂州·中考改编）—How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22_1#e9f26395c.bracket?vaa=1&amp;vcp=1&amp;pid=aaaa31167&amp;color=0,0,0&amp;vpa=50&amp;vtp=1&amp;vaab=1"/>
          <p:cNvSpPr/>
          <p:nvPr/>
        </p:nvSpPr>
        <p:spPr>
          <a:xfrm>
            <a:off x="1615028" y="47225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21_2#e9f26395c.choices?vaa=1&amp;vcp=1&amp;pid=aaaa31167&amp;color=0,0,0&amp;vtp=1&amp;vaab=1&amp;bbb=1"/>
          <p:cNvSpPr/>
          <p:nvPr/>
        </p:nvSpPr>
        <p:spPr>
          <a:xfrm>
            <a:off x="539496" y="535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.spends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B.takes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.costs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3_1#b790951b5?sp=1&amp;vaa=1&amp;vcp=1&amp;pid=aaaa31167&amp;color=0,0,0&amp;vtp=1&amp;vaab=1&amp;bt=1&amp;bbb=1"/>
          <p:cNvSpPr/>
          <p:nvPr/>
        </p:nvSpPr>
        <p:spPr>
          <a:xfrm>
            <a:off x="539496" y="12137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（2023·四川乐山·中考）—How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b790951b5.bracket?vaa=1&amp;vcp=1&amp;pid=aaaa31167&amp;color=0,0,0&amp;vpa=51&amp;vtp=1&amp;vaab=1"/>
          <p:cNvSpPr/>
          <p:nvPr/>
        </p:nvSpPr>
        <p:spPr>
          <a:xfrm>
            <a:off x="6876003" y="18480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23_2#b790951b5.choices?vaa=1&amp;vcp=1&amp;pid=aaaa31167&amp;color=0,0,0&amp;vtp=1&amp;vaab=1&amp;bbb=1"/>
          <p:cNvSpPr/>
          <p:nvPr/>
        </p:nvSpPr>
        <p:spPr>
          <a:xfrm>
            <a:off x="539496" y="2480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.taste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B.smell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</a:t>
            </a:r>
            <a:endParaRPr lang="en-US" altLang="zh-CN" sz="2800" dirty="0"/>
          </a:p>
        </p:txBody>
      </p:sp>
      <p:sp>
        <p:nvSpPr>
          <p:cNvPr id="5" name="QC_7_BD.125_1#2030f4e2d?sp=1&amp;vaa=1&amp;vcp=1&amp;pid=aaaa31167&amp;color=0,0,0&amp;vtp=1&amp;vaab=1&amp;bbb=1&amp;hb=1"/>
          <p:cNvSpPr/>
          <p:nvPr/>
        </p:nvSpPr>
        <p:spPr>
          <a:xfrm>
            <a:off x="539496" y="31102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（2023·辽宁丹东·中考改编）—Dad,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26_1#2030f4e2d.bracket?vaa=1&amp;vcp=1&amp;pid=aaaa31167&amp;color=0,0,0&amp;vpa=52&amp;vtp=1&amp;vaab=1"/>
          <p:cNvSpPr/>
          <p:nvPr/>
        </p:nvSpPr>
        <p:spPr>
          <a:xfrm>
            <a:off x="8441595" y="439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25_2#2030f4e2d.choices?vaa=1&amp;vcp=1&amp;pid=aaaa31167&amp;color=0,0,0&amp;vtp=1&amp;vaab=1&amp;bbb=1"/>
          <p:cNvSpPr/>
          <p:nvPr/>
        </p:nvSpPr>
        <p:spPr>
          <a:xfrm>
            <a:off x="539496" y="50328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.tastes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B.smells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.sounds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7_1#ad27e4783?sp=1&amp;vaa=1&amp;vcp=1&amp;pid=aaaa31167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（2023·四川泸州·中考改编）—I’m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ad27e4783.bracket?vaa=1&amp;vcp=1&amp;pid=aaaa31167&amp;color=0,0,0&amp;vpa=53&amp;vtp=1&amp;vaab=1"/>
          <p:cNvSpPr/>
          <p:nvPr/>
        </p:nvSpPr>
        <p:spPr>
          <a:xfrm>
            <a:off x="3372390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27_2#ad27e4783.choices?vaa=1&amp;vcp=1&amp;pid=aaaa31167&amp;color=0,0,0&amp;vtp=1&amp;vaab=1&amp;bbb=1"/>
          <p:cNvSpPr/>
          <p:nvPr/>
        </p:nvSpPr>
        <p:spPr>
          <a:xfrm>
            <a:off x="539496" y="3462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5" name="QC_7_BD.129_1#23a420aea?vaa=1&amp;vcp=1&amp;pid=aaaa31167&amp;color=0,0,0&amp;vtp=1&amp;vaab=1&amp;bbb=1&amp;hb=1"/>
          <p:cNvSpPr/>
          <p:nvPr/>
        </p:nvSpPr>
        <p:spPr>
          <a:xfrm>
            <a:off x="539496" y="4091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（2023·辽宁丹东·中考改编）You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30_1#23a420aea.bracket?vaa=1&amp;vcp=1&amp;pid=aaaa31167&amp;color=0,0,0&amp;vpa=54&amp;vtp=1&amp;vaab=1"/>
          <p:cNvSpPr/>
          <p:nvPr/>
        </p:nvSpPr>
        <p:spPr>
          <a:xfrm>
            <a:off x="10417714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29_2#23a420aea.choices?vaa=1&amp;vcp=1&amp;pid=aaaa31167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.change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B.avoid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.value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1_1#340d8c27d?sp=1&amp;vaa=1&amp;vcp=1&amp;pid=aaaa31167&amp;color=0,0,0&amp;vtp=1&amp;vaab=1&amp;bt=1&amp;bbb=1&amp;hb=1"/>
          <p:cNvSpPr/>
          <p:nvPr/>
        </p:nvSpPr>
        <p:spPr>
          <a:xfrm>
            <a:off x="539496" y="898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（2023·辽宁本溪、辽阳、葫芦岛·中考改编）—Will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340d8c27d.bracket?vaa=1&amp;vcp=1&amp;pid=aaaa31167&amp;color=0,0,0&amp;vpa=55&amp;vtp=1&amp;vaab=1"/>
          <p:cNvSpPr/>
          <p:nvPr/>
        </p:nvSpPr>
        <p:spPr>
          <a:xfrm>
            <a:off x="7449089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31_2#340d8c27d.choices?vaa=1&amp;vcp=1&amp;pid=aaaa31167&amp;color=0,0,0&amp;vtp=1&amp;vaab=1&amp;bbb=1"/>
          <p:cNvSpPr/>
          <p:nvPr/>
        </p:nvSpPr>
        <p:spPr>
          <a:xfrm>
            <a:off x="539496" y="281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.reached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B.accepted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.achieved</a:t>
            </a:r>
            <a:endParaRPr lang="en-US" altLang="zh-CN" sz="2800" dirty="0"/>
          </a:p>
        </p:txBody>
      </p:sp>
      <p:sp>
        <p:nvSpPr>
          <p:cNvPr id="5" name="QC_7_BD.133_1#5dc4ca556?vaa=1&amp;vcp=1&amp;pid=aaaa31167&amp;color=0,0,0&amp;vtp=1&amp;vaab=1&amp;bbb=1&amp;hb=1"/>
          <p:cNvSpPr/>
          <p:nvPr/>
        </p:nvSpPr>
        <p:spPr>
          <a:xfrm>
            <a:off x="539496" y="34438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（2023·青海·中考改编）According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Finland（芬兰）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34_1#5dc4ca556.bracket?vaa=1&amp;vcp=1&amp;pid=aaaa31167&amp;color=0,0,0&amp;vpa=56&amp;vtp=1&amp;vaab=1"/>
          <p:cNvSpPr/>
          <p:nvPr/>
        </p:nvSpPr>
        <p:spPr>
          <a:xfrm>
            <a:off x="8917528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33_2#5dc4ca556.choices?vaa=1&amp;vcp=1&amp;pid=aaaa31167&amp;color=0,0,0&amp;vtp=1&amp;vaab=1&amp;bbb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B.spend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5_1#77fd2594c?sp=1&amp;vaa=1&amp;vcp=1&amp;pid=aaaa31167&amp;color=0,0,0&amp;vtp=1&amp;vaab=1&amp;bt=1&amp;bbb=1"/>
          <p:cNvSpPr/>
          <p:nvPr/>
        </p:nvSpPr>
        <p:spPr>
          <a:xfrm>
            <a:off x="539496" y="21811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（2023·江西·中考）—Hello!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37_1#77fd2594c.bracket?vaa=1&amp;vcp=1&amp;pid=aaaa31167&amp;color=0,0,0&amp;vpa=57&amp;vtp=1&amp;vaab=1"/>
          <p:cNvSpPr/>
          <p:nvPr/>
        </p:nvSpPr>
        <p:spPr>
          <a:xfrm>
            <a:off x="8545100" y="28155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35_2#77fd2594c.choices?vaa=1&amp;vcp=1&amp;pid=aaaa31167&amp;color=0,0,0&amp;vtp=1&amp;vaab=1&amp;bbb=1"/>
          <p:cNvSpPr/>
          <p:nvPr/>
        </p:nvSpPr>
        <p:spPr>
          <a:xfrm>
            <a:off x="539496" y="3456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07553" algn="l"/>
                <a:tab pos="7402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.check</a:t>
            </a:r>
            <a:endParaRPr lang="en-US" altLang="zh-CN" sz="2800" dirty="0"/>
          </a:p>
        </p:txBody>
      </p:sp>
      <p:sp>
        <p:nvSpPr>
          <p:cNvPr id="5" name="QC_7_AS.1_1#77fd2594c?vaa=1&amp;vcp=1&amp;pid=aaaa31167&amp;color=0,0,0&amp;vtp=1&amp;vaab=1&amp;bbb=1"/>
          <p:cNvSpPr/>
          <p:nvPr/>
        </p:nvSpPr>
        <p:spPr>
          <a:xfrm>
            <a:off x="539496" y="407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message意为“带话，捎信”。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9_1#f65388c04?sp=1&amp;vaa=1&amp;vcp=1&amp;pid=aaaa31167&amp;color=0,0,0&amp;vtp=1&amp;vaab=1&amp;bt=1&amp;bbb=1&amp;hb=1"/>
          <p:cNvSpPr/>
          <p:nvPr/>
        </p:nvSpPr>
        <p:spPr>
          <a:xfrm>
            <a:off x="539496" y="5723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（2023·山东滨州·中考改编）—Our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f65388c04.bracket?vaa=1&amp;vcp=1&amp;pid=aaaa31167&amp;color=0,0,0&amp;vpa=58&amp;vtp=1&amp;vaab=1"/>
          <p:cNvSpPr/>
          <p:nvPr/>
        </p:nvSpPr>
        <p:spPr>
          <a:xfrm>
            <a:off x="10890219" y="18544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39_2#f65388c04.choices?vaa=1&amp;vcp=1&amp;pid=aaaa31167&amp;color=0,0,0&amp;vtp=1&amp;vaab=1&amp;bbb=1"/>
          <p:cNvSpPr/>
          <p:nvPr/>
        </p:nvSpPr>
        <p:spPr>
          <a:xfrm>
            <a:off x="539496" y="24928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.warn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B.invite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.control</a:t>
            </a:r>
            <a:endParaRPr lang="en-US" altLang="zh-CN" sz="2800" dirty="0"/>
          </a:p>
        </p:txBody>
      </p:sp>
      <p:sp>
        <p:nvSpPr>
          <p:cNvPr id="5" name="QC_7_BD.141_1#721034f0b?sp=1&amp;vaa=1&amp;vcp=1&amp;pid=aaaa31167&amp;color=0,0,0&amp;vtp=1&amp;vaab=1&amp;bbb=1&amp;hb=1"/>
          <p:cNvSpPr/>
          <p:nvPr/>
        </p:nvSpPr>
        <p:spPr>
          <a:xfrm>
            <a:off x="539496" y="312232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（2023·湖北十堰·中考改编）—The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42_1#721034f0b.bracket?vaa=1&amp;vcp=1&amp;pid=aaaa31167&amp;color=0,0,0&amp;vpa=59&amp;vtp=1&amp;vaab=1"/>
          <p:cNvSpPr/>
          <p:nvPr/>
        </p:nvSpPr>
        <p:spPr>
          <a:xfrm>
            <a:off x="2615089" y="50520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41_2#721034f0b.choices?vaa=1&amp;vcp=1&amp;pid=aaaa31167&amp;color=0,0,0&amp;vtp=1&amp;vaab=1&amp;bbb=1"/>
          <p:cNvSpPr/>
          <p:nvPr/>
        </p:nvSpPr>
        <p:spPr>
          <a:xfrm>
            <a:off x="539496" y="5679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.produce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B.divide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.cancel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43_1#e81e11c0f?vaa=1&amp;vcp=1&amp;pid=aaaa31167&amp;color=0,0,0&amp;vtp=1&amp;vaab=1&amp;bt=1&amp;bbb=1&amp;hb=1"/>
          <p:cNvSpPr/>
          <p:nvPr/>
        </p:nvSpPr>
        <p:spPr>
          <a:xfrm>
            <a:off x="539496" y="12159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（2023·江苏徐州·中考改编）If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eggs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e81e11c0f.bracket?vaa=1&amp;vcp=1&amp;pid=aaaa31167&amp;color=0,0,0&amp;vpa=60&amp;vtp=1&amp;vaab=1"/>
          <p:cNvSpPr/>
          <p:nvPr/>
        </p:nvSpPr>
        <p:spPr>
          <a:xfrm>
            <a:off x="8246014" y="18503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43_2#e81e11c0f.choices?vaa=1&amp;vcp=1&amp;pid=aaaa31167&amp;color=0,0,0&amp;vtp=1&amp;vaab=1&amp;bbb=1"/>
          <p:cNvSpPr/>
          <p:nvPr/>
        </p:nvSpPr>
        <p:spPr>
          <a:xfrm>
            <a:off x="539496" y="2491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.risk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B.consider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.avoid</a:t>
            </a:r>
            <a:endParaRPr lang="en-US" altLang="zh-CN" sz="2800" dirty="0"/>
          </a:p>
        </p:txBody>
      </p:sp>
      <p:sp>
        <p:nvSpPr>
          <p:cNvPr id="5" name="QC_7_BD.145_1#265c46e65?sp=1&amp;vaa=1&amp;vcp=1&amp;pid=aaaa31167&amp;color=0,0,0&amp;vtp=1&amp;vaab=1&amp;bbb=1&amp;hb=1"/>
          <p:cNvSpPr/>
          <p:nvPr/>
        </p:nvSpPr>
        <p:spPr>
          <a:xfrm>
            <a:off x="539496" y="31206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（2023·山东菏泽·中考）—Can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46_1#265c46e65.bracket?vaa=1&amp;vcp=1&amp;pid=aaaa31167&amp;color=0,0,0&amp;vpa=61&amp;vtp=1&amp;vaab=1"/>
          <p:cNvSpPr/>
          <p:nvPr/>
        </p:nvSpPr>
        <p:spPr>
          <a:xfrm>
            <a:off x="8296814" y="44027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45_2#265c46e65.choices?vaa=1&amp;vcp=1&amp;pid=aaaa31167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.imagine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B.produce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.improve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5e58b8dd?vcp=1&amp;pid=d684b5ca8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在英语的十大词类中，动词是最活跃、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最重要且起主导作用的词，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它是句子的核心和精髓。这一讲要求掌握及物动词和不及物动词的一般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，掌握系动词、助动词、情态动词的含义和用法。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动词可以分为四大类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：行为动词（也叫实义动词）、助动词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、情态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动词和连系动词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47_1#14ef510e3?sp=1&amp;vaa=1&amp;vcp=1&amp;pid=aaaa31167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（2023·江苏无锡·中考改编）—Let’s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chips?(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48_1#14ef510e3.bracket?vaa=1&amp;vcp=1&amp;pid=aaaa31167&amp;color=0,0,0&amp;vpa=62&amp;vtp=1&amp;vaab=1"/>
          <p:cNvSpPr/>
          <p:nvPr/>
        </p:nvSpPr>
        <p:spPr>
          <a:xfrm>
            <a:off x="5317077" y="3463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47_2#14ef510e3.choices?vaa=1&amp;vcp=1&amp;pid=aaaa31167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76887" algn="l"/>
                <a:tab pos="73981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.suggest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B.insist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.suppose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49_1#9ceb75b18?sp=1&amp;vaa=1&amp;vcp=1&amp;pid=aaaa31167&amp;color=0,0,0&amp;vtp=1&amp;vaab=1&amp;bt=1&amp;bbb=1&amp;hb=1"/>
          <p:cNvSpPr/>
          <p:nvPr/>
        </p:nvSpPr>
        <p:spPr>
          <a:xfrm>
            <a:off x="539496" y="8973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（2023·四川自贡·中考）—Could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51_1#9ceb75b18.bracket?vaa=1&amp;vcp=1&amp;pid=aaaa31167&amp;color=0,0,0&amp;vpa=63&amp;vtp=1&amp;vaab=1"/>
          <p:cNvSpPr/>
          <p:nvPr/>
        </p:nvSpPr>
        <p:spPr>
          <a:xfrm>
            <a:off x="8050688" y="21794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49_2#9ceb75b18.choices?vaa=1&amp;vcp=1&amp;pid=aaaa31167&amp;color=0,0,0&amp;vtp=1&amp;vaab=1&amp;bbb=1"/>
          <p:cNvSpPr/>
          <p:nvPr/>
        </p:nvSpPr>
        <p:spPr>
          <a:xfrm>
            <a:off x="539496" y="28178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054687" algn="l"/>
                <a:tab pos="76521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.borrow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B.lend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.keep</a:t>
            </a:r>
            <a:endParaRPr lang="en-US" altLang="zh-CN" sz="2800" dirty="0"/>
          </a:p>
        </p:txBody>
      </p:sp>
      <p:sp>
        <p:nvSpPr>
          <p:cNvPr id="5" name="QC_7_AS.1_1#9ceb75b18?vaa=1&amp;vcp=1&amp;pid=aaaa31167&amp;color=0,0,0&amp;vtp=1&amp;vaab=1&amp;bbb=1&amp;hb=1"/>
          <p:cNvSpPr/>
          <p:nvPr/>
        </p:nvSpPr>
        <p:spPr>
          <a:xfrm>
            <a:off x="539496" y="34473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本题考查非延续性动词与延续性动词的辨析。borrow“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借入”，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是短暂性动词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；lend“借出”，是短暂性动词；keep“保存，保留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”，是延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续性动词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。句中for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days是一段持续的时间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，需用延续性动词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3_1#728a879fc?vaa=1&amp;vcp=1&amp;pid=aaaa31167&amp;color=0,0,0&amp;vtp=1&amp;vaab=1&amp;bt=1&amp;bbb=1&amp;hb=1"/>
          <p:cNvSpPr/>
          <p:nvPr/>
        </p:nvSpPr>
        <p:spPr>
          <a:xfrm>
            <a:off x="539496" y="9025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（2023·辽宁抚顺·中考改编）Ann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728a879fc.bracket?vaa=1&amp;vcp=1&amp;pid=aaaa31167&amp;color=0,0,0&amp;vpa=64&amp;vtp=1&amp;vaab=1"/>
          <p:cNvSpPr/>
          <p:nvPr/>
        </p:nvSpPr>
        <p:spPr>
          <a:xfrm>
            <a:off x="3704875" y="1536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53_2#728a879fc.choices?vaa=1&amp;vcp=1&amp;pid=aaaa31167&amp;color=0,0,0&amp;vtp=1&amp;vaab=1&amp;bbb=1"/>
          <p:cNvSpPr/>
          <p:nvPr/>
        </p:nvSpPr>
        <p:spPr>
          <a:xfrm>
            <a:off x="539496" y="216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endParaRPr lang="en-US" altLang="zh-CN" sz="2800" dirty="0"/>
          </a:p>
        </p:txBody>
      </p:sp>
      <p:sp>
        <p:nvSpPr>
          <p:cNvPr id="5" name="QC_7_BD.155_1#0b7ce6aaf?sp=1&amp;vaa=1&amp;vcp=1&amp;pid=aaaa31167&amp;color=0,0,0&amp;vtp=1&amp;vaab=1&amp;bbb=1&amp;hb=1"/>
          <p:cNvSpPr/>
          <p:nvPr/>
        </p:nvSpPr>
        <p:spPr>
          <a:xfrm>
            <a:off x="539496" y="279911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（2023·湖北鄂州·中考改编）—How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Sifeng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56_1#0b7ce6aaf.bracket?vaa=1&amp;vcp=1&amp;pid=aaaa31167&amp;color=0,0,0&amp;vpa=65&amp;vtp=1&amp;vaab=1"/>
          <p:cNvSpPr/>
          <p:nvPr/>
        </p:nvSpPr>
        <p:spPr>
          <a:xfrm>
            <a:off x="3548602" y="47288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55_2#0b7ce6aaf.choices?vaa=1&amp;vcp=1&amp;pid=aaaa31167&amp;color=0,0,0&amp;vtp=1&amp;vaab=1&amp;bbb=1"/>
          <p:cNvSpPr/>
          <p:nvPr/>
        </p:nvSpPr>
        <p:spPr>
          <a:xfrm>
            <a:off x="539496" y="535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7_1#1eda547bb?sp=1&amp;vaa=1&amp;vcp=1&amp;pid=aaaa31167&amp;color=0,0,0&amp;vtp=1&amp;vaab=1&amp;bt=1&amp;bbb=1&amp;hb=1"/>
          <p:cNvSpPr/>
          <p:nvPr/>
        </p:nvSpPr>
        <p:spPr>
          <a:xfrm>
            <a:off x="539496" y="5723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（2023·山东菏泽·中考）—Teenagers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independent.(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1eda547bb.bracket?vaa=1&amp;vcp=1&amp;pid=aaaa31167&amp;color=0,0,0&amp;vpa=66&amp;vtp=1&amp;vaab=1"/>
          <p:cNvSpPr/>
          <p:nvPr/>
        </p:nvSpPr>
        <p:spPr>
          <a:xfrm>
            <a:off x="8753317" y="18544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57_2#1eda547bb.choices?vaa=1&amp;vcp=1&amp;pid=aaaa31167&amp;color=0,0,0&amp;vtp=1&amp;vaab=1&amp;bbb=1"/>
          <p:cNvSpPr/>
          <p:nvPr/>
        </p:nvSpPr>
        <p:spPr>
          <a:xfrm>
            <a:off x="539496" y="24928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C_7_BD.159_1#10ea58469?sp=1&amp;vaa=1&amp;vcp=1&amp;pid=aaaa31167&amp;color=0,0,0&amp;vtp=1&amp;vaab=1&amp;bbb=1&amp;hb=1"/>
          <p:cNvSpPr/>
          <p:nvPr/>
        </p:nvSpPr>
        <p:spPr>
          <a:xfrm>
            <a:off x="539496" y="312232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（2023·山东滨州·中考改编）—Do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Yaping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60_1#10ea58469.bracket?vaa=1&amp;vcp=1&amp;pid=aaaa31167&amp;color=0,0,0&amp;vpa=67&amp;vtp=1&amp;vaab=1"/>
          <p:cNvSpPr/>
          <p:nvPr/>
        </p:nvSpPr>
        <p:spPr>
          <a:xfrm>
            <a:off x="3136868" y="50520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59_2#10ea58469.choices?vaa=1&amp;vcp=1&amp;pid=aaaa31167&amp;color=0,0,0&amp;vtp=1&amp;vaab=1&amp;bbb=1"/>
          <p:cNvSpPr/>
          <p:nvPr/>
        </p:nvSpPr>
        <p:spPr>
          <a:xfrm>
            <a:off x="539496" y="5679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stick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1_1#fc67e3fea?sp=1&amp;vaa=1&amp;vcp=1&amp;pid=aaaa31167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（2023·山东青岛·中考改编）—Are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fc67e3fea.bracket?vaa=1&amp;vcp=1&amp;pid=aaaa31167&amp;color=0,0,0&amp;vpa=68&amp;vtp=1&amp;vaab=1"/>
          <p:cNvSpPr/>
          <p:nvPr/>
        </p:nvSpPr>
        <p:spPr>
          <a:xfrm>
            <a:off x="10402793" y="114145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61_2#fc67e3fea.choices?vaa=1&amp;vcp=1&amp;pid=aaaa31167&amp;color=0,0,0&amp;vtp=1&amp;vaab=1&amp;bbb=1"/>
          <p:cNvSpPr/>
          <p:nvPr/>
        </p:nvSpPr>
        <p:spPr>
          <a:xfrm>
            <a:off x="539496" y="1733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C_7_BD.163_1#595a00323?sp=1&amp;vaa=1&amp;vcp=1&amp;pid=aaaa31167&amp;color=0,0,0&amp;vtp=1&amp;vaab=1&amp;bbb=1&amp;hb=1"/>
          <p:cNvSpPr/>
          <p:nvPr/>
        </p:nvSpPr>
        <p:spPr>
          <a:xfrm>
            <a:off x="539496" y="231468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（2023·湖北孝感·中考改编）—Look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sign.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mean?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bins.(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595a00323.bracket?vaa=1&amp;vcp=1&amp;pid=aaaa31167&amp;color=0,0,0&amp;vpa=69&amp;vtp=1&amp;vaab=1"/>
          <p:cNvSpPr/>
          <p:nvPr/>
        </p:nvSpPr>
        <p:spPr>
          <a:xfrm>
            <a:off x="2742153" y="349864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63_2#595a00323.choices?vaa=1&amp;vcp=1&amp;pid=aaaa31167&amp;color=0,0,0&amp;vtp=1&amp;vaab=1&amp;bbb=1"/>
          <p:cNvSpPr/>
          <p:nvPr/>
        </p:nvSpPr>
        <p:spPr>
          <a:xfrm>
            <a:off x="539496" y="40860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A.put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.throw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.mix;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endParaRPr lang="en-US" altLang="zh-CN" sz="2800" dirty="0"/>
          </a:p>
        </p:txBody>
      </p:sp>
      <p:sp>
        <p:nvSpPr>
          <p:cNvPr id="8" name="QC_7_BD.165_1#80b4be195?vaa=1&amp;vcp=1&amp;pid=aaaa31167&amp;color=0,0,0&amp;vtp=1&amp;vaab=1&amp;bbb=1&amp;hb=1"/>
          <p:cNvSpPr/>
          <p:nvPr/>
        </p:nvSpPr>
        <p:spPr>
          <a:xfrm>
            <a:off x="539496" y="46670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（2023·辽宁本溪、辽阳、葫芦岛·中考改编）While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hutongs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66_1#80b4be195.bracket?vaa=1&amp;vcp=1&amp;pid=aaaa31167&amp;color=0,0,0&amp;vpa=70&amp;vtp=1&amp;vaab=1"/>
          <p:cNvSpPr/>
          <p:nvPr/>
        </p:nvSpPr>
        <p:spPr>
          <a:xfrm>
            <a:off x="10012903" y="525410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165_2#80b4be195.choices?vaa=1&amp;vcp=1&amp;pid=aaaa31167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7_1#f1ad49b9b?vaa=1&amp;vcp=1&amp;pid=aaaa31167&amp;color=0,0,0&amp;vtp=1&amp;vaab=1&amp;bt=1&amp;bbb=1&amp;hb=1"/>
          <p:cNvSpPr/>
          <p:nvPr/>
        </p:nvSpPr>
        <p:spPr>
          <a:xfrm>
            <a:off x="539496" y="9025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（2023·安徽·中考改编）Our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f1ad49b9b.bracket?vaa=1&amp;vcp=1&amp;pid=aaaa31167&amp;color=0,0,0&amp;vpa=71&amp;vtp=1&amp;vaab=1"/>
          <p:cNvSpPr/>
          <p:nvPr/>
        </p:nvSpPr>
        <p:spPr>
          <a:xfrm>
            <a:off x="7866603" y="1536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67_2#f1ad49b9b.choices?vaa=1&amp;vcp=1&amp;pid=aaaa31167&amp;color=0,0,0&amp;vtp=1&amp;vaab=1&amp;bbb=1"/>
          <p:cNvSpPr/>
          <p:nvPr/>
        </p:nvSpPr>
        <p:spPr>
          <a:xfrm>
            <a:off x="539496" y="216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.turned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5" name="QC_7_BD.169_1#659bcd26d?sp=1&amp;vaa=1&amp;vcp=1&amp;pid=aaaa31167&amp;color=0,0,0&amp;vtp=1&amp;vaab=1&amp;bbb=1&amp;hb=1"/>
          <p:cNvSpPr/>
          <p:nvPr/>
        </p:nvSpPr>
        <p:spPr>
          <a:xfrm>
            <a:off x="539496" y="279911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（2023·四川乐山·中考）—What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“CPC”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“Communist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China”.(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70_1#659bcd26d.bracket?vaa=1&amp;vcp=1&amp;pid=aaaa31167&amp;color=0,0,0&amp;vpa=72&amp;vtp=1&amp;vaab=1"/>
          <p:cNvSpPr/>
          <p:nvPr/>
        </p:nvSpPr>
        <p:spPr>
          <a:xfrm>
            <a:off x="1910303" y="47288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69_2#659bcd26d.choices?vaa=1&amp;vcp=1&amp;pid=aaaa31167&amp;color=0,0,0&amp;vtp=1&amp;vaab=1&amp;bbb=1"/>
          <p:cNvSpPr/>
          <p:nvPr/>
        </p:nvSpPr>
        <p:spPr>
          <a:xfrm>
            <a:off x="539496" y="535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search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31ddb8e5?sp=1&amp;vcp=1&amp;pid=a1e66343b&amp;color=0,0,0&amp;vtp=1&amp;vaab=1&amp;bt=1&amp;bbb=1"/>
          <p:cNvSpPr/>
          <p:nvPr/>
        </p:nvSpPr>
        <p:spPr>
          <a:xfrm>
            <a:off x="539496" y="554400"/>
            <a:ext cx="11109960" cy="604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二、情态动词专练。</a:t>
            </a:r>
            <a:endParaRPr lang="en-US" altLang="zh-CN" sz="3200" dirty="0"/>
          </a:p>
        </p:txBody>
      </p:sp>
      <p:sp>
        <p:nvSpPr>
          <p:cNvPr id="3" name="QC_7_BD.171_1#761124211?vaa=1&amp;vcp=1&amp;pid=a31ddb8e5&amp;color=0,0,0&amp;vtp=1&amp;vaab=1&amp;bbb=1&amp;hb=1"/>
          <p:cNvSpPr/>
          <p:nvPr/>
        </p:nvSpPr>
        <p:spPr>
          <a:xfrm>
            <a:off x="539496" y="122252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（2024·江苏宿迁·中考改编）Although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761124211.bracket?vaa=1&amp;vcp=1&amp;pid=a31ddb8e5&amp;color=0,0,0&amp;vpa=73&amp;vtp=1&amp;vaab=1"/>
          <p:cNvSpPr/>
          <p:nvPr/>
        </p:nvSpPr>
        <p:spPr>
          <a:xfrm>
            <a:off x="9166764" y="180634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71_2#761124211.choices?vaa=1&amp;vcp=1&amp;pid=a31ddb8e5&amp;color=0,0,0&amp;vtp=1&amp;vaab=1&amp;bbb=1"/>
          <p:cNvSpPr/>
          <p:nvPr/>
        </p:nvSpPr>
        <p:spPr>
          <a:xfrm>
            <a:off x="539496" y="24095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endParaRPr lang="en-US" altLang="zh-CN" sz="2800" dirty="0"/>
          </a:p>
        </p:txBody>
      </p:sp>
      <p:sp>
        <p:nvSpPr>
          <p:cNvPr id="6" name="QC_7_BD.173_1#1a0d3cfc2?sp=1&amp;vaa=1&amp;vcp=1&amp;pid=a31ddb8e5&amp;color=0,0,0&amp;vtp=1&amp;vaab=1&amp;bbb=1"/>
          <p:cNvSpPr/>
          <p:nvPr/>
        </p:nvSpPr>
        <p:spPr>
          <a:xfrm>
            <a:off x="539496" y="298835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（2024·四川凉山州·中考）—Ruby,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2_1#1a0d3cfc2.bracket?vaa=1&amp;vcp=1&amp;pid=a31ddb8e5&amp;color=0,0,0&amp;vpa=74&amp;vtp=1&amp;vaab=1"/>
          <p:cNvSpPr/>
          <p:nvPr/>
        </p:nvSpPr>
        <p:spPr>
          <a:xfrm>
            <a:off x="10836244" y="357217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73_2#1a0d3cfc2.choices?vaa=1&amp;vcp=1&amp;pid=a31ddb8e5&amp;color=0,0,0&amp;vtp=1&amp;vaab=1&amp;bbb=1"/>
          <p:cNvSpPr/>
          <p:nvPr/>
        </p:nvSpPr>
        <p:spPr>
          <a:xfrm>
            <a:off x="539496" y="416939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.might</a:t>
            </a:r>
            <a:endParaRPr lang="en-US" altLang="zh-CN" sz="2800" dirty="0"/>
          </a:p>
        </p:txBody>
      </p:sp>
      <p:sp>
        <p:nvSpPr>
          <p:cNvPr id="9" name="QC_7_BD.175_1#21375e699?vaa=1&amp;vcp=1&amp;pid=a31ddb8e5&amp;color=0,0,0&amp;vtp=1&amp;vaab=1&amp;bbb=1&amp;hb=1"/>
          <p:cNvSpPr/>
          <p:nvPr/>
        </p:nvSpPr>
        <p:spPr>
          <a:xfrm>
            <a:off x="539496" y="474819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（2024·江苏无锡·中考改编）Shh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7_AN.176_1#21375e699.bracket?vaa=1&amp;vcp=1&amp;pid=a31ddb8e5&amp;color=0,0,0&amp;vpa=75&amp;vtp=1&amp;vaab=1"/>
          <p:cNvSpPr/>
          <p:nvPr/>
        </p:nvSpPr>
        <p:spPr>
          <a:xfrm>
            <a:off x="4320127" y="533201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7_BD.175_2#21375e699.choices?vaa=1&amp;vcp=1&amp;pid=a31ddb8e5&amp;color=0,0,0&amp;vtp=1&amp;vaab=1&amp;bbb=1"/>
          <p:cNvSpPr/>
          <p:nvPr/>
        </p:nvSpPr>
        <p:spPr>
          <a:xfrm>
            <a:off x="539496" y="592923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.shouldn’t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7_1#87e242430?vaa=1&amp;vcp=1&amp;pid=a31ddb8e5&amp;color=0,0,0&amp;vtp=1&amp;vaab=1&amp;bt=1&amp;bbb=1&amp;hb=1"/>
          <p:cNvSpPr/>
          <p:nvPr/>
        </p:nvSpPr>
        <p:spPr>
          <a:xfrm>
            <a:off x="539496" y="585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87e242430.bracket?vaa=1&amp;vcp=1&amp;pid=a31ddb8e5&amp;color=0,0,0&amp;vpa=76&amp;vtp=1&amp;vaab=1"/>
          <p:cNvSpPr/>
          <p:nvPr/>
        </p:nvSpPr>
        <p:spPr>
          <a:xfrm>
            <a:off x="5945727" y="12194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77_2#87e242430.choices?vaa=1&amp;vcp=1&amp;pid=a31ddb8e5&amp;color=0,0,0&amp;vtp=1&amp;vaab=1&amp;bbb=1"/>
          <p:cNvSpPr/>
          <p:nvPr/>
        </p:nvSpPr>
        <p:spPr>
          <a:xfrm>
            <a:off x="539496" y="1852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</a:t>
            </a:r>
            <a:endParaRPr lang="en-US" altLang="zh-CN" sz="2800" dirty="0"/>
          </a:p>
        </p:txBody>
      </p:sp>
      <p:sp>
        <p:nvSpPr>
          <p:cNvPr id="5" name="QC_7_BD.179_1#c4a240f0d?vaa=1&amp;vcp=1&amp;pid=a31ddb8e5&amp;color=0,0,0&amp;vtp=1&amp;vaab=1&amp;bbb=1&amp;hb=1"/>
          <p:cNvSpPr/>
          <p:nvPr/>
        </p:nvSpPr>
        <p:spPr>
          <a:xfrm>
            <a:off x="539496" y="2481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（2024·吉林长春·中考改编）Lili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c4a240f0d.bracket?vaa=1&amp;vcp=1&amp;pid=a31ddb8e5&amp;color=0,0,0&amp;vpa=77&amp;vtp=1&amp;vaab=1"/>
          <p:cNvSpPr/>
          <p:nvPr/>
        </p:nvSpPr>
        <p:spPr>
          <a:xfrm>
            <a:off x="5837777" y="3115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79_2#c4a240f0d.choices?vaa=1&amp;vcp=1&amp;pid=a31ddb8e5&amp;color=0,0,0&amp;vtp=1&amp;vaab=1&amp;bbb=1"/>
          <p:cNvSpPr/>
          <p:nvPr/>
        </p:nvSpPr>
        <p:spPr>
          <a:xfrm>
            <a:off x="539496" y="3750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.mustn’t</a:t>
            </a:r>
            <a:endParaRPr lang="en-US" altLang="zh-CN" sz="2800" dirty="0"/>
          </a:p>
        </p:txBody>
      </p:sp>
      <p:sp>
        <p:nvSpPr>
          <p:cNvPr id="8" name="QC_7_BD.181_1#fb1b3ba03?sp=1&amp;vaa=1&amp;vcp=1&amp;pid=a31ddb8e5&amp;color=0,0,0&amp;vtp=1&amp;vaab=1&amp;bbb=1"/>
          <p:cNvSpPr/>
          <p:nvPr/>
        </p:nvSpPr>
        <p:spPr>
          <a:xfrm>
            <a:off x="539496" y="4380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（2024·四川雅安·中考改编）—Is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Laura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Laura.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Shenzhen.(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82_1#fb1b3ba03.bracket?vaa=1&amp;vcp=1&amp;pid=a31ddb8e5&amp;color=0,0,0&amp;vpa=78&amp;vtp=1&amp;vaab=1"/>
          <p:cNvSpPr/>
          <p:nvPr/>
        </p:nvSpPr>
        <p:spPr>
          <a:xfrm>
            <a:off x="9611264" y="50146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81_2#fb1b3ba03.choices?vaa=1&amp;vcp=1&amp;pid=a31ddb8e5&amp;color=0,0,0&amp;vtp=1&amp;vaab=1&amp;bbb=1"/>
          <p:cNvSpPr/>
          <p:nvPr/>
        </p:nvSpPr>
        <p:spPr>
          <a:xfrm>
            <a:off x="539496" y="5649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83_1#7b800a361?vaa=1&amp;vcp=1&amp;pid=a31ddb8e5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（2024·江苏连云港·中考改编）Modern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cured.(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7b800a361.bracket?vaa=1&amp;vcp=1&amp;pid=a31ddb8e5&amp;color=0,0,0&amp;vpa=79&amp;vtp=1&amp;vaab=1"/>
          <p:cNvSpPr/>
          <p:nvPr/>
        </p:nvSpPr>
        <p:spPr>
          <a:xfrm>
            <a:off x="9569989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83_2#7b800a361.choices?vaa=1&amp;vcp=1&amp;pid=a31ddb8e5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.should</a:t>
            </a:r>
            <a:endParaRPr lang="en-US" altLang="zh-CN" sz="2800" dirty="0"/>
          </a:p>
        </p:txBody>
      </p:sp>
      <p:sp>
        <p:nvSpPr>
          <p:cNvPr id="5" name="QC_7_BD.185_1#0f40c868d?sp=1&amp;vaa=1&amp;vcp=1&amp;pid=a31ddb8e5&amp;color=0,0,0&amp;vtp=1&amp;vaab=1&amp;bb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（2024·山东菏泽·中考）—Whose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Lucy’s.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0f40c868d.bracket?vaa=1&amp;vcp=1&amp;pid=a31ddb8e5&amp;color=0,0,0&amp;vpa=80&amp;vtp=1&amp;vaab=1"/>
          <p:cNvSpPr/>
          <p:nvPr/>
        </p:nvSpPr>
        <p:spPr>
          <a:xfrm>
            <a:off x="8061294" y="30934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85_2#0f40c868d.choices?vaa=1&amp;vcp=1&amp;pid=a31ddb8e5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.mustn’t</a:t>
            </a:r>
            <a:endParaRPr lang="en-US" altLang="zh-CN" sz="2800" dirty="0"/>
          </a:p>
        </p:txBody>
      </p:sp>
      <p:sp>
        <p:nvSpPr>
          <p:cNvPr id="8" name="QC_7_BD.187_1#72b223363?vaa=1&amp;vcp=1&amp;pid=a31ddb8e5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（2024·四川成都·中考）Having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ice-cream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88_1#72b223363.bracket?vaa=1&amp;vcp=1&amp;pid=a31ddb8e5&amp;color=0,0,0&amp;vpa=81&amp;vtp=1&amp;vaab=1"/>
          <p:cNvSpPr/>
          <p:nvPr/>
        </p:nvSpPr>
        <p:spPr>
          <a:xfrm>
            <a:off x="3629565" y="49920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187_2#72b223363.choices?vaa=1&amp;vcp=1&amp;pid=a31ddb8e5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89_1#037482c3e?sp=1&amp;vaa=1&amp;vcp=1&amp;pid=a31ddb8e5&amp;color=0,0,0&amp;vtp=1&amp;vaab=1&amp;bt=1&amp;bbb=1&amp;hb=1"/>
          <p:cNvSpPr/>
          <p:nvPr/>
        </p:nvSpPr>
        <p:spPr>
          <a:xfrm>
            <a:off x="539496" y="554400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（2024·四川遂宁·中考改编）—Tina,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037482c3e.bracket?vaa=1&amp;vcp=1&amp;pid=a31ddb8e5&amp;color=0,0,0&amp;vpa=82&amp;vtp=1&amp;vaab=1"/>
          <p:cNvSpPr/>
          <p:nvPr/>
        </p:nvSpPr>
        <p:spPr>
          <a:xfrm>
            <a:off x="9147271" y="160850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89_2#037482c3e.choices?vaa=1&amp;vcp=1&amp;pid=a31ddb8e5&amp;color=0,0,0&amp;vtp=1&amp;vaab=1&amp;bbb=1"/>
          <p:cNvSpPr/>
          <p:nvPr/>
        </p:nvSpPr>
        <p:spPr>
          <a:xfrm>
            <a:off x="539496" y="215282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endParaRPr lang="en-US" altLang="zh-CN" sz="2800" dirty="0"/>
          </a:p>
        </p:txBody>
      </p:sp>
      <p:sp>
        <p:nvSpPr>
          <p:cNvPr id="5" name="QC_7_BD.191_1#7a3ef96c5?sp=1&amp;vaa=1&amp;vcp=1&amp;pid=a31ddb8e5&amp;color=0,0,0&amp;vtp=1&amp;vaab=1&amp;bbb=1"/>
          <p:cNvSpPr/>
          <p:nvPr/>
        </p:nvSpPr>
        <p:spPr>
          <a:xfrm>
            <a:off x="539496" y="2665204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（2024·黑龙江齐齐哈尔·中考）—Jane,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Shenzhen.(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7a3ef96c5.bracket?vaa=1&amp;vcp=1&amp;pid=a31ddb8e5&amp;color=0,0,0&amp;vpa=83&amp;vtp=1&amp;vaab=1"/>
          <p:cNvSpPr/>
          <p:nvPr/>
        </p:nvSpPr>
        <p:spPr>
          <a:xfrm>
            <a:off x="10116089" y="318590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91_2#7a3ef96c5.choices?vaa=1&amp;vcp=1&amp;pid=a31ddb8e5&amp;color=0,0,0&amp;vtp=1&amp;vaab=1&amp;bbb=1"/>
          <p:cNvSpPr/>
          <p:nvPr/>
        </p:nvSpPr>
        <p:spPr>
          <a:xfrm>
            <a:off x="539496" y="373613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.needn’t</a:t>
            </a:r>
            <a:endParaRPr lang="en-US" altLang="zh-CN" sz="2800" dirty="0"/>
          </a:p>
        </p:txBody>
      </p:sp>
      <p:sp>
        <p:nvSpPr>
          <p:cNvPr id="8" name="QC_7_BD.193_1#6e8d88e97?sp=1&amp;vaa=1&amp;vcp=1&amp;pid=a31ddb8e5&amp;color=0,0,0&amp;vtp=1&amp;vaab=1&amp;bbb=1&amp;hb=1"/>
          <p:cNvSpPr/>
          <p:nvPr/>
        </p:nvSpPr>
        <p:spPr>
          <a:xfrm>
            <a:off x="539496" y="4248513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（2024·四川泸州·中考改编）—Rebecca,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94_1#6e8d88e97.bracket?vaa=1&amp;vcp=1&amp;pid=a31ddb8e5&amp;color=0,0,0&amp;vpa=84&amp;vtp=1&amp;vaab=1"/>
          <p:cNvSpPr/>
          <p:nvPr/>
        </p:nvSpPr>
        <p:spPr>
          <a:xfrm>
            <a:off x="9915494" y="530261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193_2#6e8d88e97.choices?vaa=1&amp;vcp=1&amp;pid=a31ddb8e5&amp;color=0,0,0&amp;vtp=1&amp;vaab=1&amp;bbb=1"/>
          <p:cNvSpPr/>
          <p:nvPr/>
        </p:nvSpPr>
        <p:spPr>
          <a:xfrm>
            <a:off x="539496" y="584433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.should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846622b3?sp=1&amp;vcp=1&amp;pid=d684b5ca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一、行为动词</a:t>
            </a:r>
            <a:endParaRPr lang="en-US" altLang="zh-CN" sz="3200" dirty="0"/>
          </a:p>
        </p:txBody>
      </p:sp>
      <p:sp>
        <p:nvSpPr>
          <p:cNvPr id="3" name="P_6_BD#5f19fa9b9?vcp=1&amp;pid=5846622b3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在英语中绝大多数的动词都是行为动词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。行为动词能独立作句子的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谓语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。复习行为动词时，要注意三种情况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：一是它们是及物动词还是不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及物动词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；二是它们是延续性动词还是非延续性动词；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三是一些动词、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动词短语的特殊用法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5_1#c99dd35e7?sp=1&amp;vaa=1&amp;vcp=1&amp;pid=a31ddb8e5&amp;color=0,0,0&amp;vtp=1&amp;vaab=1&amp;bt=1&amp;bbb=1&amp;h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（2024·甘肃平凉·中考改编）—You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c99dd35e7.bracket?vaa=1&amp;vcp=1&amp;pid=a31ddb8e5&amp;color=0,0,0&amp;vpa=85&amp;vtp=1&amp;vaab=1"/>
          <p:cNvSpPr/>
          <p:nvPr/>
        </p:nvSpPr>
        <p:spPr>
          <a:xfrm>
            <a:off x="9796303" y="25021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95_2#c99dd35e7.choices?vaa=1&amp;vcp=1&amp;pid=a31ddb8e5&amp;color=0,0,0&amp;vtp=1&amp;vaab=1&amp;bbb=1"/>
          <p:cNvSpPr/>
          <p:nvPr/>
        </p:nvSpPr>
        <p:spPr>
          <a:xfrm>
            <a:off x="539496" y="3140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endParaRPr lang="en-US" altLang="zh-CN" sz="2800" dirty="0"/>
          </a:p>
        </p:txBody>
      </p:sp>
      <p:sp>
        <p:nvSpPr>
          <p:cNvPr id="5" name="QC_7_BD.197_1#ed24f2e3b?vaa=1&amp;vcp=1&amp;pid=a31ddb8e5&amp;color=0,0,0&amp;vtp=1&amp;vaab=1&amp;bbb=1&amp;hb=1"/>
          <p:cNvSpPr/>
          <p:nvPr/>
        </p:nvSpPr>
        <p:spPr>
          <a:xfrm>
            <a:off x="539496" y="37700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（2024·江苏常州·中考改编）When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98_1#ed24f2e3b.bracket?vaa=1&amp;vcp=1&amp;pid=a31ddb8e5&amp;color=0,0,0&amp;vpa=86&amp;vtp=1&amp;vaab=1"/>
          <p:cNvSpPr/>
          <p:nvPr/>
        </p:nvSpPr>
        <p:spPr>
          <a:xfrm>
            <a:off x="9258839" y="44043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97_2#ed24f2e3b.choices?vaa=1&amp;vcp=1&amp;pid=a31ddb8e5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9_1#cedf390d2?sp=1&amp;vaa=1&amp;vcp=1&amp;pid=a31ddb8e5&amp;color=0,0,0&amp;vtp=1&amp;vaab=1&amp;bt=1&amp;bbb=1&amp;hb=1"/>
          <p:cNvSpPr/>
          <p:nvPr/>
        </p:nvSpPr>
        <p:spPr>
          <a:xfrm>
            <a:off x="539496" y="15397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（2023·山东菏泽·中考）—Where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Zibo,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01_1#cedf390d2.bracket?vaa=1&amp;vcp=1&amp;pid=a31ddb8e5&amp;color=0,0,0&amp;vpa=87&amp;vtp=1&amp;vaab=1"/>
          <p:cNvSpPr/>
          <p:nvPr/>
        </p:nvSpPr>
        <p:spPr>
          <a:xfrm>
            <a:off x="7631653" y="28218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99_2#cedf390d2.choices?vaa=1&amp;vcp=1&amp;pid=a31ddb8e5&amp;color=0,0,0&amp;vtp=1&amp;vaab=1&amp;bbb=1"/>
          <p:cNvSpPr/>
          <p:nvPr/>
        </p:nvSpPr>
        <p:spPr>
          <a:xfrm>
            <a:off x="539496" y="34556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22887" algn="l"/>
                <a:tab pos="7588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B.needn’t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.might</a:t>
            </a:r>
            <a:endParaRPr lang="en-US" altLang="zh-CN" sz="2800" dirty="0"/>
          </a:p>
        </p:txBody>
      </p:sp>
      <p:sp>
        <p:nvSpPr>
          <p:cNvPr id="5" name="QC_7_AS.1_1#cedf390d2?vaa=1&amp;vcp=1&amp;pid=a31ddb8e5&amp;color=0,0,0&amp;vtp=1&amp;vaab=1&amp;bbb=1&amp;hb=1"/>
          <p:cNvSpPr/>
          <p:nvPr/>
        </p:nvSpPr>
        <p:spPr>
          <a:xfrm>
            <a:off x="539496" y="40851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根据“I’m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sure.”（我不确定。）可知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，本句应该表示不肯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定的推测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03_1#a5d0fc950?sp=1&amp;vaa=1&amp;vcp=1&amp;pid=a31ddb8e5&amp;color=0,0,0&amp;vtp=1&amp;vaab=1&amp;bt=1&amp;bbb=1&amp;hb=1"/>
          <p:cNvSpPr/>
          <p:nvPr/>
        </p:nvSpPr>
        <p:spPr>
          <a:xfrm>
            <a:off x="539496" y="554400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（2023·四川乐山·中考）—Excuse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Renmin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opposite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a5d0fc950.bracket?vaa=1&amp;vcp=1&amp;pid=a31ddb8e5&amp;color=0,0,0&amp;vpa=88&amp;vtp=1&amp;vaab=1"/>
          <p:cNvSpPr/>
          <p:nvPr/>
        </p:nvSpPr>
        <p:spPr>
          <a:xfrm>
            <a:off x="3588290" y="2141900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203_2#a5d0fc950.choices?vaa=1&amp;vcp=1&amp;pid=a31ddb8e5&amp;color=0,0,0&amp;vtp=1&amp;vaab=1&amp;bbb=1"/>
          <p:cNvSpPr/>
          <p:nvPr/>
        </p:nvSpPr>
        <p:spPr>
          <a:xfrm>
            <a:off x="539496" y="268622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B.needn’t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.mustn’t</a:t>
            </a:r>
            <a:endParaRPr lang="en-US" altLang="zh-CN" sz="2800" dirty="0"/>
          </a:p>
        </p:txBody>
      </p:sp>
      <p:sp>
        <p:nvSpPr>
          <p:cNvPr id="5" name="QC_7_BD.205_1#b09c4d605?sp=1&amp;vaa=1&amp;vcp=1&amp;pid=a31ddb8e5&amp;color=0,0,0&amp;vtp=1&amp;vaab=1&amp;bbb=1"/>
          <p:cNvSpPr/>
          <p:nvPr/>
        </p:nvSpPr>
        <p:spPr>
          <a:xfrm>
            <a:off x="539496" y="3198603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（2023·湖北鄂州·中考改编）—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b09c4d605.bracket?vaa=1&amp;vcp=1&amp;pid=a31ddb8e5&amp;color=0,0,0&amp;vpa=89&amp;vtp=1&amp;vaab=1"/>
          <p:cNvSpPr/>
          <p:nvPr/>
        </p:nvSpPr>
        <p:spPr>
          <a:xfrm>
            <a:off x="8812815" y="371930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205_2#b09c4d605.choices?vaa=1&amp;vcp=1&amp;pid=a31ddb8e5&amp;color=0,0,0&amp;vtp=1&amp;vaab=1&amp;bbb=1"/>
          <p:cNvSpPr/>
          <p:nvPr/>
        </p:nvSpPr>
        <p:spPr>
          <a:xfrm>
            <a:off x="539496" y="42695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endParaRPr lang="en-US" altLang="zh-CN" sz="2800" dirty="0"/>
          </a:p>
        </p:txBody>
      </p:sp>
      <p:sp>
        <p:nvSpPr>
          <p:cNvPr id="8" name="QC_7_BD.207_1#f8083c504?vaa=1&amp;vcp=1&amp;pid=a31ddb8e5&amp;color=0,0,0&amp;vtp=1&amp;vaab=1&amp;bbb=1&amp;hb=1"/>
          <p:cNvSpPr/>
          <p:nvPr/>
        </p:nvSpPr>
        <p:spPr>
          <a:xfrm>
            <a:off x="539496" y="4781912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（2023·河北·中考改编）If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208_1#f8083c504.bracket?vaa=1&amp;vcp=1&amp;pid=a31ddb8e5&amp;color=0,0,0&amp;vpa=90&amp;vtp=1&amp;vaab=1"/>
          <p:cNvSpPr/>
          <p:nvPr/>
        </p:nvSpPr>
        <p:spPr>
          <a:xfrm>
            <a:off x="3905218" y="5302612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207_2#f8083c504.choices?vaa=1&amp;vcp=1&amp;pid=a31ddb8e5&amp;color=0,0,0&amp;vtp=1&amp;vaab=1&amp;bbb=1"/>
          <p:cNvSpPr/>
          <p:nvPr/>
        </p:nvSpPr>
        <p:spPr>
          <a:xfrm>
            <a:off x="539496" y="585284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09_1#cb3bf916a?sp=1&amp;vaa=1&amp;vcp=1&amp;pid=a31ddb8e5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（2023·天津·中考改编）—Would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Tianjin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cb3bf916a.bracket?vaa=1&amp;vcp=1&amp;pid=a31ddb8e5&amp;color=0,0,0&amp;vpa=91&amp;vtp=1&amp;vaab=1"/>
          <p:cNvSpPr/>
          <p:nvPr/>
        </p:nvSpPr>
        <p:spPr>
          <a:xfrm>
            <a:off x="2499963" y="24841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09_2#cb3bf916a.choices?vaa=1&amp;vcp=1&amp;pid=a31ddb8e5&amp;color=0,0,0&amp;vtp=1&amp;vaab=1&amp;bbb=1"/>
          <p:cNvSpPr/>
          <p:nvPr/>
        </p:nvSpPr>
        <p:spPr>
          <a:xfrm>
            <a:off x="539496" y="3118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.mustn’t</a:t>
            </a:r>
            <a:endParaRPr lang="en-US" altLang="zh-CN" sz="2800" dirty="0"/>
          </a:p>
        </p:txBody>
      </p:sp>
      <p:sp>
        <p:nvSpPr>
          <p:cNvPr id="5" name="QC_7_BD.211_1#186693bf9?sp=1&amp;vaa=1&amp;vcp=1&amp;pid=a31ddb8e5&amp;color=0,0,0&amp;vtp=1&amp;vaab=1&amp;bbb=1&amp;hb=1"/>
          <p:cNvSpPr/>
          <p:nvPr/>
        </p:nvSpPr>
        <p:spPr>
          <a:xfrm>
            <a:off x="539496" y="37474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（2023·湖北荆州·中考改编）—You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airport,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directly.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12_1#186693bf9.bracket?vaa=1&amp;vcp=1&amp;pid=a31ddb8e5&amp;color=0,0,0&amp;vpa=92&amp;vtp=1&amp;vaab=1"/>
          <p:cNvSpPr/>
          <p:nvPr/>
        </p:nvSpPr>
        <p:spPr>
          <a:xfrm>
            <a:off x="4954555" y="50295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211_2#186693bf9.choices?vaa=1&amp;vcp=1&amp;pid=a31ddb8e5&amp;color=0,0,0&amp;vtp=1&amp;vaab=1&amp;bbb=1"/>
          <p:cNvSpPr/>
          <p:nvPr/>
        </p:nvSpPr>
        <p:spPr>
          <a:xfrm>
            <a:off x="539496" y="56700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B.needn’t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13_1#57b4e9a57?sp=1&amp;vaa=1&amp;vcp=1&amp;pid=a31ddb8e5&amp;color=0,0,0&amp;mp=1&amp;vtp=1&amp;vaab=1&amp;bt=1&amp;bbb=1"/>
          <p:cNvSpPr/>
          <p:nvPr/>
        </p:nvSpPr>
        <p:spPr>
          <a:xfrm>
            <a:off x="539496" y="554400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（2023·福建·中考）—It’s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way!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57b4e9a57.bracket?vaa=1&amp;vcp=1&amp;pid=a31ddb8e5&amp;color=0,0,0&amp;mp=1&amp;vpa=93&amp;vtp=1&amp;vaab=1"/>
          <p:cNvSpPr/>
          <p:nvPr/>
        </p:nvSpPr>
        <p:spPr>
          <a:xfrm>
            <a:off x="8947627" y="107510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13_2#57b4e9a57.choices?vaa=1&amp;vcp=1&amp;pid=a31ddb8e5&amp;color=0,0,0&amp;vtp=1&amp;vaab=1&amp;bbb=1"/>
          <p:cNvSpPr/>
          <p:nvPr/>
        </p:nvSpPr>
        <p:spPr>
          <a:xfrm>
            <a:off x="539496" y="16279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.should</a:t>
            </a:r>
            <a:endParaRPr lang="en-US" altLang="zh-CN" sz="2800" dirty="0"/>
          </a:p>
        </p:txBody>
      </p:sp>
      <p:sp>
        <p:nvSpPr>
          <p:cNvPr id="5" name="QC_7_BD.215_1#819d66473?sp=1&amp;vaa=1&amp;vcp=1&amp;pid=a31ddb8e5&amp;color=0,0,0&amp;vtp=1&amp;vaab=1&amp;bbb=1&amp;hb=1"/>
          <p:cNvSpPr/>
          <p:nvPr/>
        </p:nvSpPr>
        <p:spPr>
          <a:xfrm>
            <a:off x="539496" y="2140312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（2023·湖北孝感·中考改编）—How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819d66473.bracket?vaa=1&amp;vcp=1&amp;pid=a31ddb8e5&amp;color=0,0,0&amp;vpa=94&amp;vtp=1&amp;vaab=1"/>
          <p:cNvSpPr/>
          <p:nvPr/>
        </p:nvSpPr>
        <p:spPr>
          <a:xfrm>
            <a:off x="1594389" y="3727812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215_2#819d66473.choices?vaa=1&amp;vcp=1&amp;pid=a31ddb8e5&amp;color=0,0,0&amp;vtp=1&amp;vaab=1&amp;bbb=1"/>
          <p:cNvSpPr/>
          <p:nvPr/>
        </p:nvSpPr>
        <p:spPr>
          <a:xfrm>
            <a:off x="539496" y="42695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endParaRPr lang="en-US" altLang="zh-CN" sz="2800" dirty="0"/>
          </a:p>
        </p:txBody>
      </p:sp>
      <p:sp>
        <p:nvSpPr>
          <p:cNvPr id="8" name="QC_7_BD.217_1#fb5c1f926?sp=1&amp;vaa=1&amp;vcp=1&amp;pid=a31ddb8e5&amp;color=0,0,0&amp;vtp=1&amp;vaab=1&amp;bbb=1"/>
          <p:cNvSpPr/>
          <p:nvPr/>
        </p:nvSpPr>
        <p:spPr>
          <a:xfrm>
            <a:off x="539496" y="4781912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（2023·湖南益阳·中考）—Are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218_1#fb5c1f926.bracket?vaa=1&amp;vcp=1&amp;pid=a31ddb8e5&amp;color=0,0,0&amp;vpa=95&amp;vtp=1&amp;vaab=1"/>
          <p:cNvSpPr/>
          <p:nvPr/>
        </p:nvSpPr>
        <p:spPr>
          <a:xfrm>
            <a:off x="10113868" y="5302612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217_2#fb5c1f926.choices?vaa=1&amp;vcp=1&amp;pid=a31ddb8e5&amp;color=0,0,0&amp;vtp=1&amp;vaab=1&amp;bbb=1"/>
          <p:cNvSpPr/>
          <p:nvPr/>
        </p:nvSpPr>
        <p:spPr>
          <a:xfrm>
            <a:off x="539496" y="585284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19_1#28b93be97?vaa=1&amp;vcp=1&amp;pid=a31ddb8e5&amp;color=0,0,0&amp;mp=1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（2023·江苏南通·中考改编）If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28b93be97.bracket?vaa=1&amp;vcp=1&amp;pid=a31ddb8e5&amp;color=0,0,0&amp;mp=1&amp;vpa=96&amp;vtp=1&amp;vaab=1"/>
          <p:cNvSpPr/>
          <p:nvPr/>
        </p:nvSpPr>
        <p:spPr>
          <a:xfrm>
            <a:off x="9726264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19_2#28b93be97.choices?vaa=1&amp;vcp=1&amp;pid=a31ddb8e5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endParaRPr lang="en-US" altLang="zh-CN" sz="2800" dirty="0"/>
          </a:p>
        </p:txBody>
      </p:sp>
      <p:sp>
        <p:nvSpPr>
          <p:cNvPr id="5" name="QC_7_BD.221_1#2a4ce65ba?vaa=1&amp;vcp=1&amp;pid=a31ddb8e5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（2023·辽宁营口·中考改编）You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require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2a4ce65ba.bracket?vaa=1&amp;vcp=1&amp;pid=a31ddb8e5&amp;color=0,0,0&amp;vpa=97&amp;vtp=1&amp;vaab=1"/>
          <p:cNvSpPr/>
          <p:nvPr/>
        </p:nvSpPr>
        <p:spPr>
          <a:xfrm>
            <a:off x="8530875" y="30934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221_2#2a4ce65ba.choices?vaa=1&amp;vcp=1&amp;pid=a31ddb8e5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B.needn’t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.wouldn’t</a:t>
            </a:r>
            <a:endParaRPr lang="en-US" altLang="zh-CN" sz="2800" dirty="0"/>
          </a:p>
        </p:txBody>
      </p:sp>
      <p:sp>
        <p:nvSpPr>
          <p:cNvPr id="8" name="QC_7_BD.223_1#1338fe800?vaa=1&amp;vcp=1&amp;pid=a31ddb8e5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（2023·吉林长春·中考改编）This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guitar.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224_1#1338fe800.bracket?vaa=1&amp;vcp=1&amp;pid=a31ddb8e5&amp;color=0,0,0&amp;vpa=98&amp;vtp=1&amp;vaab=1"/>
          <p:cNvSpPr/>
          <p:nvPr/>
        </p:nvSpPr>
        <p:spPr>
          <a:xfrm>
            <a:off x="3943890" y="49920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223_2#1338fe800.choices?vaa=1&amp;vcp=1&amp;pid=a31ddb8e5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25_1#f245a2ea1?vaa=1&amp;vcp=1&amp;pid=a31ddb8e5&amp;color=0,0,0&amp;mp=1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（2023·黑龙江哈尔滨·中考）In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bins（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垃圾箱）.(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f245a2ea1.bracket?vaa=1&amp;vcp=1&amp;pid=a31ddb8e5&amp;color=0,0,0&amp;mp=1&amp;vpa=99&amp;vtp=1&amp;vaab=1"/>
          <p:cNvSpPr/>
          <p:nvPr/>
        </p:nvSpPr>
        <p:spPr>
          <a:xfrm>
            <a:off x="10370789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25_2#f245a2ea1.choices?vaa=1&amp;vcp=1&amp;pid=a31ddb8e5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endParaRPr lang="en-US" altLang="zh-CN" sz="2800" dirty="0"/>
          </a:p>
        </p:txBody>
      </p:sp>
      <p:sp>
        <p:nvSpPr>
          <p:cNvPr id="5" name="QC_7_BD.227_1#a82f8c1fa?vaa=1&amp;vcp=1&amp;pid=a31ddb8e5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（2023·江苏无锡·中考改编）Oh,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doubt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three-year-old!(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28_1#a82f8c1fa.bracket?vaa=1&amp;vcp=1&amp;pid=a31ddb8e5&amp;color=0,0,0&amp;vpa=100&amp;vtp=1&amp;vaab=1"/>
          <p:cNvSpPr/>
          <p:nvPr/>
        </p:nvSpPr>
        <p:spPr>
          <a:xfrm>
            <a:off x="7402291" y="40852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227_2#a82f8c1fa.choices?vaa=1&amp;vcp=1&amp;pid=a31ddb8e5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29_1#924ca6f57?sp=1&amp;vaa=1&amp;vcp=1&amp;pid=a31ddb8e5&amp;color=0,0,0&amp;mp=1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（2023·黑龙江牡丹江·中考）—Is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Leo?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Kunming.(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924ca6f57.bracket?vaa=1&amp;vcp=1&amp;pid=a31ddb8e5&amp;color=0,0,0&amp;mp=1&amp;vpa=101&amp;vtp=1&amp;vaab=1"/>
          <p:cNvSpPr/>
          <p:nvPr/>
        </p:nvSpPr>
        <p:spPr>
          <a:xfrm>
            <a:off x="8822278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29_2#924ca6f57.choices?vaa=1&amp;vcp=1&amp;pid=a31ddb8e5&amp;color=0,0,0&amp;vtp=1&amp;vaab=1&amp;bbb=1"/>
          <p:cNvSpPr/>
          <p:nvPr/>
        </p:nvSpPr>
        <p:spPr>
          <a:xfrm>
            <a:off x="539496" y="3138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.might</a:t>
            </a:r>
            <a:endParaRPr lang="en-US" altLang="zh-CN" sz="2800" dirty="0"/>
          </a:p>
        </p:txBody>
      </p:sp>
      <p:sp>
        <p:nvSpPr>
          <p:cNvPr id="5" name="QC_7_BD.231_1#12813c3a6?vaa=1&amp;vcp=1&amp;pid=a31ddb8e5&amp;color=0,0,0&amp;vtp=1&amp;vaab=1&amp;bbb=1&amp;hb=1"/>
          <p:cNvSpPr/>
          <p:nvPr/>
        </p:nvSpPr>
        <p:spPr>
          <a:xfrm>
            <a:off x="539496" y="37677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（2023·江苏镇江·中考改编）The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fashion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32_1#12813c3a6.bracket?vaa=1&amp;vcp=1&amp;pid=a31ddb8e5&amp;color=0,0,0&amp;vpa=102&amp;vtp=1&amp;vaab=1"/>
          <p:cNvSpPr/>
          <p:nvPr/>
        </p:nvSpPr>
        <p:spPr>
          <a:xfrm>
            <a:off x="7085553" y="44021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231_2#12813c3a6.choices?vaa=1&amp;vcp=1&amp;pid=a31ddb8e5&amp;color=0,0,0&amp;vtp=1&amp;vaab=1&amp;bbb=1"/>
          <p:cNvSpPr/>
          <p:nvPr/>
        </p:nvSpPr>
        <p:spPr>
          <a:xfrm>
            <a:off x="539496" y="5036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B.shouldn’t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f19fa9b9?sp=1&amp;vcp=1&amp;pid=5846622b3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及物动词（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.）与不及物动词（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所谓及物动词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，就是其后必须跟宾语才能表达完整意思的动词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是及物动词，你不能说“Yesterday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bought.”，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bought后要跟一个宾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book）才讲得通。而不及物动词之后则不跟宾语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，它的意思也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，如：“She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yesterday.”。若不及物动词后要跟宾语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，则动词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后需加介词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，如：“Please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carefully.”。请注意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很多动词既可作及物动词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，又可作不及物动词，但意思上存在差异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f19fa9b9?vcp=1&amp;pid=5846622b3&amp;color=0,0,0&amp;mp=1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field?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他们在田里种什么？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vegetables.（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.）他们种蔬菜。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.）你长大后要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有些及物动词之后可以接两个宾语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直接宾语和间接宾语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前者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常指物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表示动作的承受者或者结果;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后者常指人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表示动作的执行者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或者对象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。接双宾语的结构主要有两种: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6107</Words>
  <Application>Microsoft Office PowerPoint</Application>
  <PresentationFormat>宽屏</PresentationFormat>
  <Paragraphs>756</Paragraphs>
  <Slides>77</Slides>
  <Notes>76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84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2024-11-19T11:36:13Z</dcterms:created>
  <dcterms:modified xsi:type="dcterms:W3CDTF">2025-07-25T08:37:34Z</dcterms:modified>
  <cp:category/>
  <cp:contentStatus/>
</cp:coreProperties>
</file>