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23"/>
  </p:notesMasterIdLst>
  <p:sldIdLst>
    <p:sldId id="299" r:id="rId3"/>
    <p:sldId id="298" r:id="rId4"/>
    <p:sldId id="300" r:id="rId5"/>
    <p:sldId id="301" r:id="rId6"/>
    <p:sldId id="302" r:id="rId7"/>
    <p:sldId id="355" r:id="rId8"/>
    <p:sldId id="356" r:id="rId9"/>
    <p:sldId id="357" r:id="rId10"/>
    <p:sldId id="320" r:id="rId11"/>
    <p:sldId id="329" r:id="rId12"/>
    <p:sldId id="330" r:id="rId13"/>
    <p:sldId id="331" r:id="rId14"/>
    <p:sldId id="359" r:id="rId15"/>
    <p:sldId id="332" r:id="rId16"/>
    <p:sldId id="334" r:id="rId17"/>
    <p:sldId id="360" r:id="rId18"/>
    <p:sldId id="340" r:id="rId19"/>
    <p:sldId id="313" r:id="rId20"/>
    <p:sldId id="314" r:id="rId21"/>
    <p:sldId id="315"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8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82" d="100"/>
          <a:sy n="82" d="100"/>
        </p:scale>
        <p:origin x="581" y="-72"/>
      </p:cViewPr>
      <p:guideLst>
        <p:guide orient="horz" pos="2160"/>
        <p:guide pos="388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11.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7.png"/><Relationship Id="rId5" Type="http://schemas.openxmlformats.org/officeDocument/2006/relationships/slideLayout" Target="../slideLayouts/slideLayout4.xml"/><Relationship Id="rId4" Type="http://schemas.openxmlformats.org/officeDocument/2006/relationships/tags" Target="../tags/tag3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4.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5.png"/><Relationship Id="rId5" Type="http://schemas.openxmlformats.org/officeDocument/2006/relationships/slideLayout" Target="../slideLayouts/slideLayout4.xml"/><Relationship Id="rId4" Type="http://schemas.openxmlformats.org/officeDocument/2006/relationships/tags" Target="../tags/tag19.xml"/></Relationships>
</file>

<file path=ppt/slides/_rels/slide5.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slideLayout" Target="../slideLayouts/slideLayout4.xml"/><Relationship Id="rId4" Type="http://schemas.openxmlformats.org/officeDocument/2006/relationships/tags" Target="../tags/tag2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1112321" y="282675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劳动关系管理</a:t>
            </a:r>
          </a:p>
        </p:txBody>
      </p:sp>
      <p:sp>
        <p:nvSpPr>
          <p:cNvPr id="32" name="矩形 31"/>
          <p:cNvSpPr/>
          <p:nvPr/>
        </p:nvSpPr>
        <p:spPr>
          <a:xfrm>
            <a:off x="1219816" y="2041848"/>
            <a:ext cx="1554480" cy="645160"/>
          </a:xfrm>
          <a:prstGeom prst="rect">
            <a:avLst/>
          </a:prstGeom>
        </p:spPr>
        <p:txBody>
          <a:bodyPr wrap="none">
            <a:spAutoFit/>
          </a:bodyPr>
          <a:lstStyle/>
          <a:p>
            <a:r>
              <a:rPr lang="zh-CN" altLang="en-US" sz="3600" dirty="0">
                <a:solidFill>
                  <a:srgbClr val="000000"/>
                </a:solidFill>
                <a:cs typeface="+mn-ea"/>
                <a:sym typeface="+mn-lt"/>
              </a:rPr>
              <a:t>第八章</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291465"/>
            <a:ext cx="4730750" cy="70675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schemeClr val="accent1"/>
                </a:solidFill>
                <a:effectLst/>
                <a:uLnTx/>
                <a:uFillTx/>
                <a:cs typeface="+mn-ea"/>
                <a:sym typeface="+mn-lt"/>
              </a:rPr>
              <a:t>第二节 劳动争议</a:t>
            </a:r>
          </a:p>
        </p:txBody>
      </p:sp>
      <p:sp>
        <p:nvSpPr>
          <p:cNvPr id="6" name="矩形 5"/>
          <p:cNvSpPr/>
          <p:nvPr/>
        </p:nvSpPr>
        <p:spPr>
          <a:xfrm>
            <a:off x="5118749" y="197048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一、劳动争议概述</a:t>
            </a:r>
          </a:p>
        </p:txBody>
      </p:sp>
      <p:sp>
        <p:nvSpPr>
          <p:cNvPr id="3" name="矩形 2"/>
          <p:cNvSpPr/>
          <p:nvPr/>
        </p:nvSpPr>
        <p:spPr>
          <a:xfrm>
            <a:off x="5118749" y="2748363"/>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二、劳动争议处理</a:t>
            </a:r>
          </a:p>
        </p:txBody>
      </p:sp>
      <p:pic>
        <p:nvPicPr>
          <p:cNvPr id="2" name="图片 1"/>
          <p:cNvPicPr>
            <a:picLocks noChangeAspect="1"/>
          </p:cNvPicPr>
          <p:nvPr/>
        </p:nvPicPr>
        <p:blipFill>
          <a:blip r:embed="rId3"/>
          <a:stretch>
            <a:fillRect/>
          </a:stretch>
        </p:blipFill>
        <p:spPr>
          <a:xfrm>
            <a:off x="628015" y="1746250"/>
            <a:ext cx="3889375" cy="373316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ssolv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238125" y="2289810"/>
            <a:ext cx="5109845" cy="2976880"/>
          </a:xfrm>
          <a:prstGeom prst="rect">
            <a:avLst/>
          </a:prstGeom>
          <a:noFill/>
        </p:spPr>
        <p:txBody>
          <a:bodyPr wrap="square" lIns="0" tIns="0" rIns="0" bIns="0" rtlCol="0">
            <a:noAutofit/>
          </a:bodyPr>
          <a:lstStyle/>
          <a:p>
            <a:pPr>
              <a:lnSpc>
                <a:spcPct val="130000"/>
              </a:lnSpc>
              <a:defRPr/>
            </a:pPr>
            <a:r>
              <a:rPr lang="zh-CN" altLang="en-US" sz="2800" dirty="0">
                <a:solidFill>
                  <a:srgbClr val="000000"/>
                </a:solidFill>
                <a:cs typeface="+mn-ea"/>
                <a:sym typeface="+mn-lt"/>
              </a:rPr>
              <a:t>劳动争议，是指劳动关系的当事人之间因执行劳动法律、法规和履行劳动合同而发生的</a:t>
            </a:r>
            <a:r>
              <a:rPr lang="zh-CN" altLang="en-US" sz="2800" dirty="0">
                <a:solidFill>
                  <a:srgbClr val="000000"/>
                </a:solidFill>
                <a:highlight>
                  <a:srgbClr val="FFFF00"/>
                </a:highlight>
                <a:cs typeface="+mn-ea"/>
                <a:sym typeface="+mn-lt"/>
              </a:rPr>
              <a:t>纠纷</a:t>
            </a:r>
            <a:r>
              <a:rPr lang="zh-CN" altLang="en-US" sz="2800" dirty="0">
                <a:solidFill>
                  <a:srgbClr val="000000"/>
                </a:solidFill>
                <a:cs typeface="+mn-ea"/>
                <a:sym typeface="+mn-lt"/>
              </a:rPr>
              <a:t>，即劳动者与所在单位之间</a:t>
            </a:r>
            <a:r>
              <a:rPr lang="zh-CN" altLang="en-US" sz="2800" dirty="0">
                <a:solidFill>
                  <a:srgbClr val="000000"/>
                </a:solidFill>
                <a:highlight>
                  <a:srgbClr val="FFFF00"/>
                </a:highlight>
                <a:cs typeface="+mn-ea"/>
                <a:sym typeface="+mn-lt"/>
              </a:rPr>
              <a:t>因劳动关系中的权利义务而发生的纠纷</a:t>
            </a:r>
            <a:r>
              <a:rPr lang="zh-CN" altLang="en-US" sz="2800" dirty="0">
                <a:solidFill>
                  <a:srgbClr val="000000"/>
                </a:solidFill>
                <a:cs typeface="+mn-ea"/>
                <a:sym typeface="+mn-lt"/>
              </a:rPr>
              <a:t>。</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362140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一、劳动争议概述</a:t>
            </a:r>
          </a:p>
        </p:txBody>
      </p:sp>
      <p:pic>
        <p:nvPicPr>
          <p:cNvPr id="2" name="图片 1"/>
          <p:cNvPicPr>
            <a:picLocks noChangeAspect="1"/>
          </p:cNvPicPr>
          <p:nvPr/>
        </p:nvPicPr>
        <p:blipFill>
          <a:blip r:embed="rId6"/>
          <a:stretch>
            <a:fillRect/>
          </a:stretch>
        </p:blipFill>
        <p:spPr>
          <a:xfrm>
            <a:off x="6648450" y="1612900"/>
            <a:ext cx="4721860" cy="441706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52855" y="219710"/>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二、劳动争议处理</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2" name="图片 1"/>
          <p:cNvPicPr>
            <a:picLocks noChangeAspect="1"/>
          </p:cNvPicPr>
          <p:nvPr/>
        </p:nvPicPr>
        <p:blipFill>
          <a:blip r:embed="rId3"/>
          <a:stretch>
            <a:fillRect/>
          </a:stretch>
        </p:blipFill>
        <p:spPr>
          <a:xfrm>
            <a:off x="940435" y="1511935"/>
            <a:ext cx="10102850" cy="368109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291783"/>
            <a:ext cx="6694805" cy="70675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schemeClr val="accent1"/>
                </a:solidFill>
                <a:effectLst/>
                <a:uLnTx/>
                <a:uFillTx/>
                <a:cs typeface="+mn-ea"/>
                <a:sym typeface="+mn-lt"/>
              </a:rPr>
              <a:t>第三节 劳动安全卫生管理</a:t>
            </a:r>
          </a:p>
        </p:txBody>
      </p:sp>
      <p:sp>
        <p:nvSpPr>
          <p:cNvPr id="6" name="矩形 5"/>
          <p:cNvSpPr/>
          <p:nvPr/>
        </p:nvSpPr>
        <p:spPr>
          <a:xfrm>
            <a:off x="5118749" y="197048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一、劳动安全卫生管理的含义</a:t>
            </a:r>
          </a:p>
        </p:txBody>
      </p:sp>
      <p:sp>
        <p:nvSpPr>
          <p:cNvPr id="3" name="矩形 2"/>
          <p:cNvSpPr/>
          <p:nvPr/>
        </p:nvSpPr>
        <p:spPr>
          <a:xfrm>
            <a:off x="5118749" y="2748363"/>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二、劳动安全卫生管理的内容</a:t>
            </a:r>
          </a:p>
        </p:txBody>
      </p:sp>
      <p:sp>
        <p:nvSpPr>
          <p:cNvPr id="7" name="矩形 6"/>
          <p:cNvSpPr/>
          <p:nvPr/>
        </p:nvSpPr>
        <p:spPr>
          <a:xfrm>
            <a:off x="5118749" y="352623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三、劳动安全卫生管理的作用</a:t>
            </a:r>
          </a:p>
        </p:txBody>
      </p:sp>
      <p:pic>
        <p:nvPicPr>
          <p:cNvPr id="8" name="图片 7"/>
          <p:cNvPicPr>
            <a:picLocks noChangeAspect="1"/>
          </p:cNvPicPr>
          <p:nvPr/>
        </p:nvPicPr>
        <p:blipFill>
          <a:blip r:embed="rId3"/>
          <a:stretch>
            <a:fillRect/>
          </a:stretch>
        </p:blipFill>
        <p:spPr>
          <a:xfrm>
            <a:off x="490220" y="1630680"/>
            <a:ext cx="4445000" cy="336677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ssolve">
                                      <p:cBhvr>
                                        <p:cTn id="18" dur="500"/>
                                        <p:tgtEl>
                                          <p:spTgt spid="3"/>
                                        </p:tgtEl>
                                      </p:cBhvr>
                                    </p:animEffect>
                                  </p:childTnLst>
                                </p:cTn>
                              </p:par>
                            </p:childTnLst>
                          </p:cTn>
                        </p:par>
                        <p:par>
                          <p:cTn id="19" fill="hold">
                            <p:stCondLst>
                              <p:cond delay="1500"/>
                            </p:stCondLst>
                            <p:childTnLst>
                              <p:par>
                                <p:cTn id="20" presetID="9"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3"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88415" y="391795"/>
            <a:ext cx="5109845" cy="703580"/>
          </a:xfrm>
          <a:prstGeom prst="rect">
            <a:avLst/>
          </a:prstGeom>
          <a:noFill/>
        </p:spPr>
        <p:txBody>
          <a:bodyPr wrap="square" lIns="0" tIns="0" rIns="0" bIns="0" rtlCol="0">
            <a:noAutofit/>
          </a:bodyPr>
          <a:lstStyle/>
          <a:p>
            <a:pPr>
              <a:lnSpc>
                <a:spcPct val="130000"/>
              </a:lnSpc>
              <a:defRPr/>
            </a:pPr>
            <a:r>
              <a:rPr lang="zh-CN" altLang="en-US" sz="2800" b="1" dirty="0">
                <a:cs typeface="+mn-ea"/>
                <a:sym typeface="+mn-lt"/>
              </a:rPr>
              <a:t>一、劳动安全卫生管理的含义</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617220" y="1998345"/>
            <a:ext cx="10993755" cy="1753235"/>
          </a:xfrm>
          <a:prstGeom prst="rect">
            <a:avLst/>
          </a:prstGeom>
        </p:spPr>
        <p:txBody>
          <a:bodyPr wrap="square">
            <a:sp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  </a:t>
            </a:r>
            <a:r>
              <a:rPr sz="2400" b="1">
                <a:latin typeface="宋体" panose="02010600030101010101" pitchFamily="2" charset="-122"/>
                <a:ea typeface="宋体" panose="02010600030101010101" pitchFamily="2" charset="-122"/>
              </a:rPr>
              <a:t>劳动安全卫生管理是指，为了保障劳动者在劳动过程中的安全和健康，用人组织必须建立、健全劳动安全卫生制度，严格执行国家劳动安全卫生规程和标准，对劳动者进行劳动安全卫生教育，防止劳动过程中的事故，减少职业危害。</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588708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二、劳动安全卫生管理的内容</a:t>
            </a:r>
          </a:p>
        </p:txBody>
      </p:sp>
      <p:sp>
        <p:nvSpPr>
          <p:cNvPr id="3" name="文本框 2"/>
          <p:cNvSpPr txBox="1"/>
          <p:nvPr/>
        </p:nvSpPr>
        <p:spPr>
          <a:xfrm>
            <a:off x="1368425" y="1767840"/>
            <a:ext cx="7152640" cy="3322955"/>
          </a:xfrm>
          <a:prstGeom prst="rect">
            <a:avLst/>
          </a:prstGeom>
        </p:spPr>
        <p:txBody>
          <a:bodyPr wrap="square">
            <a:spAutoFit/>
          </a:bodyPr>
          <a:lstStyle/>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1.建立安全卫生制度与规程。</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2.提供安全卫生设施与条件。</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3.提供安全卫生教育与培训。</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4.定期进行安全卫生检查与监察。</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5.制定应急救援与事故处理预案。</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588708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三、劳动安全卫生管理的作用</a:t>
            </a:r>
          </a:p>
        </p:txBody>
      </p:sp>
      <p:sp>
        <p:nvSpPr>
          <p:cNvPr id="3" name="文本框 2"/>
          <p:cNvSpPr txBox="1"/>
          <p:nvPr/>
        </p:nvSpPr>
        <p:spPr>
          <a:xfrm>
            <a:off x="74295" y="1767840"/>
            <a:ext cx="11947525" cy="3322955"/>
          </a:xfrm>
          <a:prstGeom prst="rect">
            <a:avLst/>
          </a:prstGeom>
        </p:spPr>
        <p:txBody>
          <a:bodyPr wrap="square">
            <a:spAutoFit/>
          </a:bodyPr>
          <a:lstStyle/>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1.保障劳动者的生命安全和身体健康</a:t>
            </a:r>
            <a:r>
              <a:rPr lang="zh-CN" altLang="en-US" sz="2800" b="1">
                <a:latin typeface="宋体" panose="02010600030101010101" pitchFamily="2" charset="-122"/>
                <a:ea typeface="宋体" panose="02010600030101010101" pitchFamily="2" charset="-122"/>
              </a:rPr>
              <a:t>，减少社会矛盾，维护社会秩序。</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2.安全、健康的工作环境能够减少由于工伤和疾病导致的人员流失和生产中断，从而有效提高生产效率。</a:t>
            </a: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3.及时发现和消除工作场所中的安全隐患，预防伤亡事故和职业病的发生</a:t>
            </a:r>
            <a:r>
              <a:rPr lang="zh-CN" altLang="en-US" sz="2800" b="1">
                <a:latin typeface="宋体" panose="02010600030101010101" pitchFamily="2" charset="-122"/>
                <a:ea typeface="宋体" panose="02010600030101010101" pitchFamily="2" charset="-122"/>
              </a:rPr>
              <a:t>。</a:t>
            </a:r>
            <a:endParaRPr lang="en-US" sz="2800" b="1">
              <a:latin typeface="宋体" panose="02010600030101010101" pitchFamily="2" charset="-122"/>
              <a:ea typeface="宋体" panose="02010600030101010101" pitchFamily="2" charset="-122"/>
            </a:endParaRPr>
          </a:p>
          <a:p>
            <a:pPr marL="0" indent="266700" algn="just" defTabSz="266700">
              <a:lnSpc>
                <a:spcPct val="150000"/>
              </a:lnSpc>
              <a:spcAft>
                <a:spcPct val="0"/>
              </a:spcAft>
            </a:pPr>
            <a:r>
              <a:rPr lang="en-US" sz="2800" b="1">
                <a:latin typeface="宋体" panose="02010600030101010101" pitchFamily="2" charset="-122"/>
                <a:ea typeface="宋体" panose="02010600030101010101" pitchFamily="2" charset="-122"/>
              </a:rPr>
              <a:t>4.</a:t>
            </a:r>
            <a:r>
              <a:rPr lang="en-US" sz="2800" b="1">
                <a:latin typeface="宋体" panose="02010600030101010101" pitchFamily="2" charset="-122"/>
                <a:ea typeface="宋体" panose="02010600030101010101" pitchFamily="2" charset="-122"/>
                <a:sym typeface="+mn-ea"/>
              </a:rPr>
              <a:t>促进企业可持续发展，增强企业的竞争力，从而实现可持续发展。</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8460" y="282575"/>
            <a:ext cx="1924685" cy="521970"/>
          </a:xfrm>
          <a:prstGeom prst="rect">
            <a:avLst/>
          </a:prstGeom>
          <a:noFill/>
        </p:spPr>
        <p:txBody>
          <a:bodyPr wrap="square" rtlCol="0">
            <a:spAutoFit/>
          </a:bodyPr>
          <a:lstStyle/>
          <a:p>
            <a:pPr algn="ctr"/>
            <a:r>
              <a:rPr lang="zh-CN" altLang="en-US" sz="2800" b="1"/>
              <a:t>本章小结</a:t>
            </a:r>
          </a:p>
        </p:txBody>
      </p:sp>
      <p:sp>
        <p:nvSpPr>
          <p:cNvPr id="3" name="文本框 2"/>
          <p:cNvSpPr txBox="1"/>
          <p:nvPr/>
        </p:nvSpPr>
        <p:spPr>
          <a:xfrm>
            <a:off x="613410" y="1659255"/>
            <a:ext cx="10720070" cy="2562860"/>
          </a:xfrm>
          <a:prstGeom prst="rect">
            <a:avLst/>
          </a:prstGeom>
        </p:spPr>
        <p:txBody>
          <a:bodyPr wrap="square">
            <a:noAutofit/>
          </a:bodyPr>
          <a:lstStyle/>
          <a:p>
            <a:pPr marL="0" indent="558800" algn="just" defTabSz="266700">
              <a:lnSpc>
                <a:spcPct val="150000"/>
              </a:lnSpc>
              <a:spcAft>
                <a:spcPct val="0"/>
              </a:spcAft>
            </a:pPr>
            <a:r>
              <a:rPr lang="zh-CN" altLang="en-US" sz="2400">
                <a:latin typeface="宋体" panose="02010600030101010101" pitchFamily="2" charset="-122"/>
                <a:ea typeface="宋体" panose="02010600030101010101" pitchFamily="2" charset="-122"/>
              </a:rPr>
              <a:t>本章从</a:t>
            </a:r>
            <a:r>
              <a:rPr lang="zh-CN" altLang="en-US" sz="2400" b="1">
                <a:highlight>
                  <a:srgbClr val="FFFF00"/>
                </a:highlight>
                <a:latin typeface="宋体" panose="02010600030101010101" pitchFamily="2" charset="-122"/>
                <a:ea typeface="宋体" panose="02010600030101010101" pitchFamily="2" charset="-122"/>
              </a:rPr>
              <a:t>劳动合同管理</a:t>
            </a:r>
            <a:r>
              <a:rPr lang="zh-CN" altLang="en-US" sz="2400">
                <a:latin typeface="宋体" panose="02010600030101010101" pitchFamily="2" charset="-122"/>
                <a:ea typeface="宋体" panose="02010600030101010101" pitchFamily="2" charset="-122"/>
              </a:rPr>
              <a:t>、</a:t>
            </a:r>
            <a:r>
              <a:rPr lang="zh-CN" altLang="en-US" sz="2400" b="1">
                <a:highlight>
                  <a:srgbClr val="FFFF00"/>
                </a:highlight>
                <a:latin typeface="宋体" panose="02010600030101010101" pitchFamily="2" charset="-122"/>
                <a:ea typeface="宋体" panose="02010600030101010101" pitchFamily="2" charset="-122"/>
              </a:rPr>
              <a:t>劳动争议管理</a:t>
            </a:r>
            <a:r>
              <a:rPr lang="zh-CN" altLang="en-US" sz="2400">
                <a:latin typeface="宋体" panose="02010600030101010101" pitchFamily="2" charset="-122"/>
                <a:ea typeface="宋体" panose="02010600030101010101" pitchFamily="2" charset="-122"/>
              </a:rPr>
              <a:t>以及</a:t>
            </a:r>
            <a:r>
              <a:rPr lang="zh-CN" altLang="en-US" sz="2400" b="1">
                <a:highlight>
                  <a:srgbClr val="FFFF00"/>
                </a:highlight>
                <a:latin typeface="宋体" panose="02010600030101010101" pitchFamily="2" charset="-122"/>
                <a:ea typeface="宋体" panose="02010600030101010101" pitchFamily="2" charset="-122"/>
              </a:rPr>
              <a:t>劳动安全卫生管理</a:t>
            </a:r>
            <a:r>
              <a:rPr lang="zh-CN" altLang="en-US" sz="2400">
                <a:latin typeface="宋体" panose="02010600030101010101" pitchFamily="2" charset="-122"/>
                <a:ea typeface="宋体" panose="02010600030101010101" pitchFamily="2" charset="-122"/>
              </a:rPr>
              <a:t>三个层面出发深入探讨劳动关系管理的内容。重难点在于理解劳动合同的内容、掌握劳动合同的相关法律法规、熟悉劳动争议的处理流程和方式。本章节涉及的</a:t>
            </a:r>
            <a:r>
              <a:rPr lang="zh-CN" altLang="en-US" sz="2400" b="1">
                <a:highlight>
                  <a:srgbClr val="FFFF00"/>
                </a:highlight>
                <a:latin typeface="宋体" panose="02010600030101010101" pitchFamily="2" charset="-122"/>
                <a:ea typeface="宋体" panose="02010600030101010101" pitchFamily="2" charset="-122"/>
              </a:rPr>
              <a:t>法律条文</a:t>
            </a:r>
            <a:r>
              <a:rPr lang="zh-CN" altLang="en-US" sz="2400">
                <a:latin typeface="宋体" panose="02010600030101010101" pitchFamily="2" charset="-122"/>
                <a:ea typeface="宋体" panose="02010600030101010101" pitchFamily="2" charset="-122"/>
              </a:rPr>
              <a:t>较多，读者应从理解劳动者与用人单位的内在逻辑关系出发，再进行记忆。</a:t>
            </a:r>
          </a:p>
        </p:txBody>
      </p:sp>
    </p:spTree>
  </p:cSld>
  <p:clrMapOvr>
    <a:masterClrMapping/>
  </p:clrMapOvr>
  <p:transition spd="slow" advClick="0" advTm="3000">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advClick="0" advTm="3000">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advClick="0" advTm="3000">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1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1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8"/>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9"/>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10"/>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1"/>
            </p:custDataLst>
          </p:nvPr>
        </p:nvSpPr>
        <p:spPr>
          <a:xfrm>
            <a:off x="2020936"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p>
        </p:txBody>
      </p:sp>
      <p:sp>
        <p:nvSpPr>
          <p:cNvPr id="14" name="íSľïḑe"/>
          <p:cNvSpPr txBox="1"/>
          <p:nvPr>
            <p:custDataLst>
              <p:tags r:id="rId2"/>
            </p:custDataLst>
          </p:nvPr>
        </p:nvSpPr>
        <p:spPr>
          <a:xfrm>
            <a:off x="2719737" y="2899725"/>
            <a:ext cx="2139721" cy="4616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劳动合同</a:t>
            </a:r>
          </a:p>
        </p:txBody>
      </p:sp>
      <p:cxnSp>
        <p:nvCxnSpPr>
          <p:cNvPr id="16" name="išlïḑé"/>
          <p:cNvCxnSpPr/>
          <p:nvPr/>
        </p:nvCxnSpPr>
        <p:spPr>
          <a:xfrm flipV="1">
            <a:off x="2568022" y="2872507"/>
            <a:ext cx="0" cy="1445660"/>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3"/>
            </p:custDataLst>
          </p:nvPr>
        </p:nvSpPr>
        <p:spPr>
          <a:xfrm>
            <a:off x="4552264"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p>
        </p:txBody>
      </p:sp>
      <p:sp>
        <p:nvSpPr>
          <p:cNvPr id="18" name="iS1iḓè"/>
          <p:cNvSpPr txBox="1"/>
          <p:nvPr>
            <p:custDataLst>
              <p:tags r:id="rId4"/>
            </p:custDataLst>
          </p:nvPr>
        </p:nvSpPr>
        <p:spPr>
          <a:xfrm>
            <a:off x="5251065" y="2899725"/>
            <a:ext cx="2139721" cy="4616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劳动争议</a:t>
            </a:r>
          </a:p>
        </p:txBody>
      </p:sp>
      <p:cxnSp>
        <p:nvCxnSpPr>
          <p:cNvPr id="20" name="ïślíḓê"/>
          <p:cNvCxnSpPr/>
          <p:nvPr>
            <p:custDataLst>
              <p:tags r:id="rId5"/>
            </p:custDataLst>
          </p:nvPr>
        </p:nvCxnSpPr>
        <p:spPr>
          <a:xfrm flipV="1">
            <a:off x="5099350"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6"/>
            </p:custDataLst>
          </p:nvPr>
        </p:nvSpPr>
        <p:spPr>
          <a:xfrm>
            <a:off x="7083592"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p>
        </p:txBody>
      </p:sp>
      <p:sp>
        <p:nvSpPr>
          <p:cNvPr id="22" name="îṧḻiḍê"/>
          <p:cNvSpPr txBox="1"/>
          <p:nvPr>
            <p:custDataLst>
              <p:tags r:id="rId7"/>
            </p:custDataLst>
          </p:nvPr>
        </p:nvSpPr>
        <p:spPr>
          <a:xfrm>
            <a:off x="7782393" y="2715059"/>
            <a:ext cx="2139721" cy="830997"/>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劳动安全卫生管理</a:t>
            </a:r>
          </a:p>
        </p:txBody>
      </p:sp>
      <p:cxnSp>
        <p:nvCxnSpPr>
          <p:cNvPr id="24" name="iśľíḑê"/>
          <p:cNvCxnSpPr/>
          <p:nvPr/>
        </p:nvCxnSpPr>
        <p:spPr>
          <a:xfrm flipV="1">
            <a:off x="7630678" y="2872507"/>
            <a:ext cx="0" cy="1445660"/>
          </a:xfrm>
          <a:prstGeom prst="line">
            <a:avLst/>
          </a:prstGeom>
          <a:noFill/>
          <a:ln w="15875" cap="flat" cmpd="sng" algn="ctr">
            <a:solidFill>
              <a:srgbClr val="ED7D31"/>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advClick="0" advTm="300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291148"/>
            <a:ext cx="5344160" cy="70675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schemeClr val="accent1"/>
                </a:solidFill>
                <a:effectLst/>
                <a:uLnTx/>
                <a:uFillTx/>
                <a:cs typeface="+mn-ea"/>
                <a:sym typeface="+mn-lt"/>
              </a:rPr>
              <a:t>第一节 劳动合同</a:t>
            </a:r>
          </a:p>
        </p:txBody>
      </p:sp>
      <p:sp>
        <p:nvSpPr>
          <p:cNvPr id="6" name="矩形 5"/>
          <p:cNvSpPr/>
          <p:nvPr/>
        </p:nvSpPr>
        <p:spPr>
          <a:xfrm>
            <a:off x="5118749" y="197048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一、劳动合同的基础概念</a:t>
            </a:r>
          </a:p>
        </p:txBody>
      </p:sp>
      <p:sp>
        <p:nvSpPr>
          <p:cNvPr id="3" name="矩形 2"/>
          <p:cNvSpPr/>
          <p:nvPr/>
        </p:nvSpPr>
        <p:spPr>
          <a:xfrm>
            <a:off x="5118749" y="2748363"/>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二、无效劳动合同</a:t>
            </a:r>
          </a:p>
        </p:txBody>
      </p:sp>
      <p:sp>
        <p:nvSpPr>
          <p:cNvPr id="7" name="矩形 6"/>
          <p:cNvSpPr/>
          <p:nvPr/>
        </p:nvSpPr>
        <p:spPr>
          <a:xfrm>
            <a:off x="5114304" y="352623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三、劳动合同管理</a:t>
            </a:r>
          </a:p>
        </p:txBody>
      </p:sp>
      <p:sp>
        <p:nvSpPr>
          <p:cNvPr id="2" name="矩形 1"/>
          <p:cNvSpPr/>
          <p:nvPr/>
        </p:nvSpPr>
        <p:spPr>
          <a:xfrm>
            <a:off x="5118749" y="4388568"/>
            <a:ext cx="5528389" cy="583565"/>
          </a:xfrm>
          <a:prstGeom prst="rect">
            <a:avLst/>
          </a:prstGeom>
        </p:spPr>
        <p:txBody>
          <a:bodyPr wrap="square">
            <a:spAutoFit/>
          </a:bodyPr>
          <a:lstStyle/>
          <a:p>
            <a:pPr>
              <a:buSzPct val="25000"/>
              <a:defRPr/>
            </a:pPr>
            <a:r>
              <a:rPr lang="zh-CN" altLang="en-US" sz="3200" b="1" cap="all" dirty="0">
                <a:solidFill>
                  <a:srgbClr val="000000"/>
                </a:solidFill>
                <a:cs typeface="+mn-ea"/>
                <a:sym typeface="+mn-lt"/>
              </a:rPr>
              <a:t>四、经济补偿金</a:t>
            </a:r>
          </a:p>
        </p:txBody>
      </p:sp>
      <p:pic>
        <p:nvPicPr>
          <p:cNvPr id="9" name="图片 8"/>
          <p:cNvPicPr>
            <a:picLocks noChangeAspect="1"/>
          </p:cNvPicPr>
          <p:nvPr/>
        </p:nvPicPr>
        <p:blipFill>
          <a:blip r:embed="rId3"/>
          <a:stretch>
            <a:fillRect/>
          </a:stretch>
        </p:blipFill>
        <p:spPr>
          <a:xfrm>
            <a:off x="594995" y="1575435"/>
            <a:ext cx="4304030" cy="398716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ssolve">
                                      <p:cBhvr>
                                        <p:cTn id="18" dur="500"/>
                                        <p:tgtEl>
                                          <p:spTgt spid="3"/>
                                        </p:tgtEl>
                                      </p:cBhvr>
                                    </p:animEffect>
                                  </p:childTnLst>
                                </p:cTn>
                              </p:par>
                            </p:childTnLst>
                          </p:cTn>
                        </p:par>
                        <p:par>
                          <p:cTn id="19" fill="hold">
                            <p:stCondLst>
                              <p:cond delay="1500"/>
                            </p:stCondLst>
                            <p:childTnLst>
                              <p:par>
                                <p:cTn id="20" presetID="9"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par>
                          <p:cTn id="23" fill="hold">
                            <p:stCondLst>
                              <p:cond delay="2000"/>
                            </p:stCondLst>
                            <p:childTnLst>
                              <p:par>
                                <p:cTn id="24" presetID="9" presetClass="entr" presetSubtype="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dissolv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3" grpId="0"/>
      <p:bldP spid="7"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209550" y="2196465"/>
            <a:ext cx="5109845" cy="181483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劳动合同是劳动者与用人单位确立劳动关系、明确双方权利和义务的协议。</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52425"/>
            <a:ext cx="4684395" cy="5835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a:ln>
                  <a:noFill/>
                </a:ln>
                <a:solidFill>
                  <a:schemeClr val="accent1"/>
                </a:solidFill>
                <a:effectLst/>
                <a:uLnTx/>
                <a:uFillTx/>
                <a:cs typeface="+mn-ea"/>
                <a:sym typeface="+mn-lt"/>
              </a:rPr>
              <a:t>一、劳动合同的基础概念</a:t>
            </a:r>
          </a:p>
        </p:txBody>
      </p:sp>
      <p:pic>
        <p:nvPicPr>
          <p:cNvPr id="3" name="图片 2"/>
          <p:cNvPicPr>
            <a:picLocks noChangeAspect="1"/>
          </p:cNvPicPr>
          <p:nvPr/>
        </p:nvPicPr>
        <p:blipFill>
          <a:blip r:embed="rId6"/>
          <a:stretch>
            <a:fillRect/>
          </a:stretch>
        </p:blipFill>
        <p:spPr>
          <a:xfrm>
            <a:off x="7571105" y="1342390"/>
            <a:ext cx="3952240" cy="46399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2"/>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3"/>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4"/>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grpSp>
        <p:nvGrpSpPr>
          <p:cNvPr id="18" name="组合 17"/>
          <p:cNvGrpSpPr/>
          <p:nvPr/>
        </p:nvGrpSpPr>
        <p:grpSpPr>
          <a:xfrm>
            <a:off x="920115" y="1830705"/>
            <a:ext cx="10093325"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331406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劳动合同的内容</a:t>
            </a:r>
          </a:p>
        </p:txBody>
      </p:sp>
      <p:sp>
        <p:nvSpPr>
          <p:cNvPr id="3" name="文本框 2"/>
          <p:cNvSpPr txBox="1"/>
          <p:nvPr/>
        </p:nvSpPr>
        <p:spPr>
          <a:xfrm>
            <a:off x="995680" y="2032635"/>
            <a:ext cx="9968230" cy="2676525"/>
          </a:xfrm>
          <a:prstGeom prst="rect">
            <a:avLst/>
          </a:prstGeom>
        </p:spPr>
        <p:txBody>
          <a:bodyPr wrap="square">
            <a:spAutoFit/>
          </a:bodyPr>
          <a:lstStyle/>
          <a:p>
            <a:pPr marL="0" indent="266700" algn="just" defTabSz="266700">
              <a:lnSpc>
                <a:spcPct val="150000"/>
              </a:lnSpc>
              <a:spcBef>
                <a:spcPct val="0"/>
              </a:spcBef>
              <a:spcAft>
                <a:spcPct val="0"/>
              </a:spcAft>
            </a:pPr>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劳动合同期限</a:t>
            </a:r>
            <a:r>
              <a:rPr lang="en-US" altLang="zh-CN" sz="2800" b="1">
                <a:latin typeface="宋体" panose="02010600030101010101" pitchFamily="2" charset="-122"/>
                <a:ea typeface="宋体" panose="02010600030101010101" pitchFamily="2" charset="-122"/>
              </a:rPr>
              <a:t>                   2.</a:t>
            </a:r>
            <a:r>
              <a:rPr lang="zh-CN" altLang="en-US" sz="2800" b="1">
                <a:latin typeface="宋体" panose="02010600030101010101" pitchFamily="2" charset="-122"/>
                <a:ea typeface="宋体" panose="02010600030101010101" pitchFamily="2" charset="-122"/>
              </a:rPr>
              <a:t>工作内容</a:t>
            </a:r>
          </a:p>
          <a:p>
            <a:pPr marL="0" indent="266700" algn="just" defTabSz="266700">
              <a:lnSpc>
                <a:spcPct val="150000"/>
              </a:lnSpc>
              <a:spcBef>
                <a:spcPct val="0"/>
              </a:spcBef>
              <a:spcAft>
                <a:spcPct val="0"/>
              </a:spcAft>
            </a:pPr>
            <a:r>
              <a:rPr lang="en-US" altLang="zh-CN" sz="2800" b="1">
                <a:latin typeface="宋体" panose="02010600030101010101" pitchFamily="2" charset="-122"/>
                <a:ea typeface="宋体" panose="02010600030101010101" pitchFamily="2" charset="-122"/>
              </a:rPr>
              <a:t>3.</a:t>
            </a:r>
            <a:r>
              <a:rPr lang="zh-CN" altLang="en-US" sz="2800" b="1">
                <a:latin typeface="宋体" panose="02010600030101010101" pitchFamily="2" charset="-122"/>
                <a:ea typeface="宋体" panose="02010600030101010101" pitchFamily="2" charset="-122"/>
              </a:rPr>
              <a:t>劳动保护和劳动条件</a:t>
            </a:r>
            <a:r>
              <a:rPr lang="en-US" altLang="zh-CN" sz="2800" b="1">
                <a:latin typeface="宋体" panose="02010600030101010101" pitchFamily="2" charset="-122"/>
                <a:ea typeface="宋体" panose="02010600030101010101" pitchFamily="2" charset="-122"/>
              </a:rPr>
              <a:t>             4.</a:t>
            </a:r>
            <a:r>
              <a:rPr lang="zh-CN" altLang="en-US" sz="2800" b="1">
                <a:latin typeface="宋体" panose="02010600030101010101" pitchFamily="2" charset="-122"/>
                <a:ea typeface="宋体" panose="02010600030101010101" pitchFamily="2" charset="-122"/>
              </a:rPr>
              <a:t>劳动报酬</a:t>
            </a:r>
          </a:p>
          <a:p>
            <a:pPr marL="0" indent="266700" algn="just" defTabSz="266700">
              <a:lnSpc>
                <a:spcPct val="150000"/>
              </a:lnSpc>
              <a:spcBef>
                <a:spcPct val="0"/>
              </a:spcBef>
              <a:spcAft>
                <a:spcPct val="0"/>
              </a:spcAft>
            </a:pPr>
            <a:r>
              <a:rPr lang="en-US" altLang="zh-CN" sz="2800" b="1">
                <a:latin typeface="宋体" panose="02010600030101010101" pitchFamily="2" charset="-122"/>
                <a:ea typeface="宋体" panose="02010600030101010101" pitchFamily="2" charset="-122"/>
              </a:rPr>
              <a:t>5.</a:t>
            </a:r>
            <a:r>
              <a:rPr lang="zh-CN" altLang="en-US" sz="2800" b="1">
                <a:latin typeface="宋体" panose="02010600030101010101" pitchFamily="2" charset="-122"/>
                <a:ea typeface="宋体" panose="02010600030101010101" pitchFamily="2" charset="-122"/>
              </a:rPr>
              <a:t>劳动纪律</a:t>
            </a:r>
            <a:r>
              <a:rPr lang="en-US" altLang="zh-CN" sz="2800" b="1">
                <a:latin typeface="宋体" panose="02010600030101010101" pitchFamily="2" charset="-122"/>
                <a:ea typeface="宋体" panose="02010600030101010101" pitchFamily="2" charset="-122"/>
              </a:rPr>
              <a:t>                       6.</a:t>
            </a:r>
            <a:r>
              <a:rPr lang="zh-CN" altLang="en-US" sz="2800" b="1">
                <a:latin typeface="宋体" panose="02010600030101010101" pitchFamily="2" charset="-122"/>
                <a:ea typeface="宋体" panose="02010600030101010101" pitchFamily="2" charset="-122"/>
              </a:rPr>
              <a:t>劳动合同终止的条件</a:t>
            </a:r>
            <a:r>
              <a:rPr lang="en-US" altLang="zh-CN" sz="2800" b="1">
                <a:latin typeface="宋体" panose="02010600030101010101" pitchFamily="2" charset="-122"/>
                <a:ea typeface="宋体" panose="02010600030101010101" pitchFamily="2" charset="-122"/>
              </a:rPr>
              <a:t>   </a:t>
            </a:r>
          </a:p>
          <a:p>
            <a:pPr marL="0" indent="266700" algn="just" defTabSz="266700">
              <a:lnSpc>
                <a:spcPct val="150000"/>
              </a:lnSpc>
              <a:spcBef>
                <a:spcPct val="0"/>
              </a:spcBef>
              <a:spcAft>
                <a:spcPct val="0"/>
              </a:spcAft>
            </a:pPr>
            <a:r>
              <a:rPr lang="en-US" altLang="zh-CN" sz="2800" b="1">
                <a:latin typeface="宋体" panose="02010600030101010101" pitchFamily="2" charset="-122"/>
                <a:ea typeface="宋体" panose="02010600030101010101" pitchFamily="2" charset="-122"/>
              </a:rPr>
              <a:t>7.</a:t>
            </a:r>
            <a:r>
              <a:rPr lang="zh-CN" altLang="en-US" sz="2800" b="1">
                <a:latin typeface="宋体" panose="02010600030101010101" pitchFamily="2" charset="-122"/>
                <a:ea typeface="宋体" panose="02010600030101010101" pitchFamily="2" charset="-122"/>
              </a:rPr>
              <a:t>违反劳动合同的责任</a:t>
            </a:r>
            <a:r>
              <a:rPr lang="en-US" altLang="zh-CN" sz="2800" b="1">
                <a:latin typeface="宋体" panose="02010600030101010101" pitchFamily="2" charset="-122"/>
                <a:ea typeface="宋体" panose="02010600030101010101" pitchFamily="2" charset="-122"/>
              </a:rPr>
              <a:t>             8.</a:t>
            </a:r>
            <a:r>
              <a:rPr lang="zh-CN" altLang="en-US" sz="2800" b="1">
                <a:latin typeface="宋体" panose="02010600030101010101" pitchFamily="2" charset="-122"/>
                <a:ea typeface="宋体" panose="02010600030101010101" pitchFamily="2" charset="-122"/>
              </a:rPr>
              <a:t>其他</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down)">
                                      <p:cBhvr>
                                        <p:cTn id="1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920115" y="1830705"/>
            <a:ext cx="10093325"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41262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二、无效劳动合同</a:t>
            </a:r>
          </a:p>
        </p:txBody>
      </p:sp>
      <p:sp>
        <p:nvSpPr>
          <p:cNvPr id="3" name="文本框 2"/>
          <p:cNvSpPr txBox="1"/>
          <p:nvPr/>
        </p:nvSpPr>
        <p:spPr>
          <a:xfrm>
            <a:off x="995680" y="2032635"/>
            <a:ext cx="9968230" cy="2676525"/>
          </a:xfrm>
          <a:prstGeom prst="rect">
            <a:avLst/>
          </a:prstGeom>
        </p:spPr>
        <p:txBody>
          <a:bodyPr wrap="square">
            <a:spAutoFit/>
          </a:bodyPr>
          <a:lstStyle/>
          <a:p>
            <a:pPr marL="0" indent="266700" algn="just" defTabSz="266700">
              <a:lnSpc>
                <a:spcPct val="150000"/>
              </a:lnSpc>
              <a:spcBef>
                <a:spcPct val="0"/>
              </a:spcBef>
              <a:spcAft>
                <a:spcPct val="0"/>
              </a:spcAft>
            </a:pPr>
            <a:r>
              <a:rPr lang="en-US" altLang="zh-CN" sz="2800" b="1">
                <a:latin typeface="宋体" panose="02010600030101010101" pitchFamily="2" charset="-122"/>
                <a:ea typeface="宋体" panose="02010600030101010101" pitchFamily="2" charset="-122"/>
              </a:rPr>
              <a:t>1.</a:t>
            </a:r>
            <a:r>
              <a:rPr sz="2800" b="1">
                <a:latin typeface="宋体" panose="02010600030101010101" pitchFamily="2" charset="-122"/>
                <a:ea typeface="宋体" panose="02010600030101010101" pitchFamily="2" charset="-122"/>
              </a:rPr>
              <a:t>以欺诈、胁迫的手段或者乘人之危，使对方在违背真实意思的情况下订立或者变更劳动合同的。</a:t>
            </a:r>
          </a:p>
          <a:p>
            <a:pPr marL="0" indent="266700" algn="just" defTabSz="266700">
              <a:lnSpc>
                <a:spcPct val="150000"/>
              </a:lnSpc>
              <a:spcBef>
                <a:spcPct val="0"/>
              </a:spcBef>
              <a:spcAft>
                <a:spcPct val="0"/>
              </a:spcAft>
            </a:pPr>
            <a:r>
              <a:rPr lang="en-US" sz="2800" b="1">
                <a:latin typeface="宋体" panose="02010600030101010101" pitchFamily="2" charset="-122"/>
                <a:ea typeface="宋体" panose="02010600030101010101" pitchFamily="2" charset="-122"/>
              </a:rPr>
              <a:t>2.用人单位免除自己的法定责任、排除劳动者权利的。</a:t>
            </a:r>
          </a:p>
          <a:p>
            <a:pPr marL="0" indent="266700" algn="just" defTabSz="266700">
              <a:lnSpc>
                <a:spcPct val="150000"/>
              </a:lnSpc>
              <a:spcBef>
                <a:spcPct val="0"/>
              </a:spcBef>
              <a:spcAft>
                <a:spcPct val="0"/>
              </a:spcAft>
            </a:pPr>
            <a:r>
              <a:rPr lang="en-US" sz="2800" b="1">
                <a:latin typeface="宋体" panose="02010600030101010101" pitchFamily="2" charset="-122"/>
                <a:ea typeface="宋体" panose="02010600030101010101" pitchFamily="2" charset="-122"/>
              </a:rPr>
              <a:t>3.违反法律、行政法规强制性规定的。</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920115" y="1830705"/>
            <a:ext cx="10093325"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41262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三、劳动合同的管理</a:t>
            </a:r>
          </a:p>
        </p:txBody>
      </p:sp>
      <p:sp>
        <p:nvSpPr>
          <p:cNvPr id="3" name="文本框 2"/>
          <p:cNvSpPr txBox="1"/>
          <p:nvPr/>
        </p:nvSpPr>
        <p:spPr>
          <a:xfrm>
            <a:off x="995680" y="2032635"/>
            <a:ext cx="9968230" cy="3322955"/>
          </a:xfrm>
          <a:prstGeom prst="rect">
            <a:avLst/>
          </a:prstGeom>
        </p:spPr>
        <p:txBody>
          <a:bodyPr wrap="square">
            <a:spAutoFit/>
          </a:bodyPr>
          <a:lstStyle/>
          <a:p>
            <a:pPr marL="0" indent="266700" algn="just" defTabSz="266700">
              <a:lnSpc>
                <a:spcPct val="150000"/>
              </a:lnSpc>
              <a:spcBef>
                <a:spcPct val="0"/>
              </a:spcBef>
              <a:spcAft>
                <a:spcPct val="0"/>
              </a:spcAft>
            </a:pPr>
            <a:r>
              <a:rPr sz="2800" b="1">
                <a:latin typeface="宋体" panose="02010600030101010101" pitchFamily="2" charset="-122"/>
                <a:ea typeface="宋体" panose="02010600030101010101" pitchFamily="2" charset="-122"/>
              </a:rPr>
              <a:t>（一）劳动合同的订立</a:t>
            </a:r>
          </a:p>
          <a:p>
            <a:pPr marL="0" indent="266700" algn="just" defTabSz="266700">
              <a:lnSpc>
                <a:spcPct val="150000"/>
              </a:lnSpc>
              <a:spcBef>
                <a:spcPct val="0"/>
              </a:spcBef>
              <a:spcAft>
                <a:spcPct val="0"/>
              </a:spcAft>
            </a:pPr>
            <a:r>
              <a:rPr lang="en-US" sz="2800" b="1">
                <a:latin typeface="宋体" panose="02010600030101010101" pitchFamily="2" charset="-122"/>
                <a:ea typeface="宋体" panose="02010600030101010101" pitchFamily="2" charset="-122"/>
              </a:rPr>
              <a:t>（二）劳动合同的变更</a:t>
            </a:r>
          </a:p>
          <a:p>
            <a:pPr marL="0" indent="266700" algn="just" defTabSz="266700">
              <a:lnSpc>
                <a:spcPct val="150000"/>
              </a:lnSpc>
              <a:spcBef>
                <a:spcPct val="0"/>
              </a:spcBef>
              <a:spcAft>
                <a:spcPct val="0"/>
              </a:spcAft>
            </a:pPr>
            <a:r>
              <a:rPr lang="en-US" sz="2800" b="1">
                <a:latin typeface="宋体" panose="02010600030101010101" pitchFamily="2" charset="-122"/>
                <a:ea typeface="宋体" panose="02010600030101010101" pitchFamily="2" charset="-122"/>
              </a:rPr>
              <a:t>（三）劳动合同的解除</a:t>
            </a:r>
          </a:p>
          <a:p>
            <a:pPr marL="0" indent="266700" algn="just" defTabSz="266700">
              <a:lnSpc>
                <a:spcPct val="150000"/>
              </a:lnSpc>
              <a:spcBef>
                <a:spcPct val="0"/>
              </a:spcBef>
              <a:spcAft>
                <a:spcPct val="0"/>
              </a:spcAft>
            </a:pPr>
            <a:r>
              <a:rPr lang="en-US" sz="2800" b="1">
                <a:latin typeface="宋体" panose="02010600030101010101" pitchFamily="2" charset="-122"/>
                <a:ea typeface="宋体" panose="02010600030101010101" pitchFamily="2" charset="-122"/>
              </a:rPr>
              <a:t>（四）劳动合同的终止</a:t>
            </a:r>
          </a:p>
          <a:p>
            <a:pPr marL="0" indent="266700" algn="just" defTabSz="266700">
              <a:lnSpc>
                <a:spcPct val="150000"/>
              </a:lnSpc>
              <a:spcBef>
                <a:spcPct val="0"/>
              </a:spcBef>
              <a:spcAft>
                <a:spcPct val="0"/>
              </a:spcAft>
            </a:pPr>
            <a:r>
              <a:rPr lang="zh-CN" altLang="en-US" sz="2800" b="1">
                <a:latin typeface="宋体" panose="02010600030101010101" pitchFamily="2" charset="-122"/>
                <a:ea typeface="宋体" panose="02010600030101010101" pitchFamily="2" charset="-122"/>
              </a:rPr>
              <a:t>（五）劳动合同的续订</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920115" y="1830705"/>
            <a:ext cx="10093325"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41262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四、经济补偿金</a:t>
            </a:r>
          </a:p>
        </p:txBody>
      </p:sp>
      <p:sp>
        <p:nvSpPr>
          <p:cNvPr id="3" name="文本框 2"/>
          <p:cNvSpPr txBox="1"/>
          <p:nvPr/>
        </p:nvSpPr>
        <p:spPr>
          <a:xfrm>
            <a:off x="995680" y="2032635"/>
            <a:ext cx="9968230" cy="1383665"/>
          </a:xfrm>
          <a:prstGeom prst="rect">
            <a:avLst/>
          </a:prstGeom>
        </p:spPr>
        <p:txBody>
          <a:bodyPr wrap="square">
            <a:spAutoFit/>
          </a:bodyPr>
          <a:lstStyle/>
          <a:p>
            <a:pPr marL="0" indent="266700" algn="just" defTabSz="266700">
              <a:lnSpc>
                <a:spcPct val="150000"/>
              </a:lnSpc>
              <a:spcBef>
                <a:spcPct val="0"/>
              </a:spcBef>
              <a:spcAft>
                <a:spcPct val="0"/>
              </a:spcAft>
            </a:pPr>
            <a:r>
              <a:rPr sz="2800" b="1">
                <a:latin typeface="宋体" panose="02010600030101010101" pitchFamily="2" charset="-122"/>
                <a:ea typeface="宋体" panose="02010600030101010101" pitchFamily="2" charset="-122"/>
              </a:rPr>
              <a:t>（一）因劳动合同解除和终止而支付经济补偿金的情形</a:t>
            </a:r>
          </a:p>
          <a:p>
            <a:pPr marL="0" indent="266700" algn="just" defTabSz="266700">
              <a:lnSpc>
                <a:spcPct val="150000"/>
              </a:lnSpc>
              <a:spcBef>
                <a:spcPct val="0"/>
              </a:spcBef>
              <a:spcAft>
                <a:spcPct val="0"/>
              </a:spcAft>
            </a:pPr>
            <a:r>
              <a:rPr lang="en-US" sz="2800" b="1">
                <a:latin typeface="宋体" panose="02010600030101010101" pitchFamily="2" charset="-122"/>
                <a:ea typeface="宋体" panose="02010600030101010101" pitchFamily="2" charset="-122"/>
              </a:rPr>
              <a:t>（二）计算方法</a:t>
            </a:r>
            <a:endParaRPr lang="zh-CN" altLang="en-US" sz="2800" b="1">
              <a:latin typeface="宋体" panose="02010600030101010101" pitchFamily="2" charset="-122"/>
              <a:ea typeface="宋体" panose="02010600030101010101" pitchFamily="2"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54760" y="391795"/>
            <a:ext cx="1170940" cy="703580"/>
          </a:xfrm>
          <a:prstGeom prst="rect">
            <a:avLst/>
          </a:prstGeom>
          <a:noFill/>
        </p:spPr>
        <p:txBody>
          <a:bodyPr wrap="square" lIns="0" tIns="0" rIns="0" bIns="0" rtlCol="0">
            <a:noAutofit/>
          </a:bodyPr>
          <a:lstStyle/>
          <a:p>
            <a:pPr>
              <a:lnSpc>
                <a:spcPct val="130000"/>
              </a:lnSpc>
              <a:defRPr/>
            </a:pPr>
            <a:r>
              <a:rPr lang="zh-CN" altLang="en-US" sz="2800" dirty="0">
                <a:cs typeface="+mn-ea"/>
                <a:sym typeface="+mn-lt"/>
              </a:rPr>
              <a:t>例题</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 name="文本框 2"/>
          <p:cNvSpPr txBox="1"/>
          <p:nvPr/>
        </p:nvSpPr>
        <p:spPr>
          <a:xfrm>
            <a:off x="490855" y="1439545"/>
            <a:ext cx="11256645" cy="4523105"/>
          </a:xfrm>
          <a:prstGeom prst="rect">
            <a:avLst/>
          </a:prstGeom>
        </p:spPr>
        <p:txBody>
          <a:bodyPr wrap="square">
            <a:spAutoFit/>
          </a:bodyPr>
          <a:lstStyle/>
          <a:p>
            <a:pPr marL="0" indent="266700" algn="just" defTabSz="266700">
              <a:lnSpc>
                <a:spcPct val="150000"/>
              </a:lnSpc>
              <a:spcAft>
                <a:spcPct val="0"/>
              </a:spcAft>
            </a:pPr>
            <a:r>
              <a:rPr lang="en-US" sz="2400" b="1">
                <a:latin typeface="宋体" panose="02010600030101010101" pitchFamily="2" charset="-122"/>
                <a:ea typeface="宋体" panose="02010600030101010101" pitchFamily="2" charset="-122"/>
              </a:rPr>
              <a:t>  </a:t>
            </a:r>
            <a:r>
              <a:rPr sz="2400" b="1">
                <a:latin typeface="宋体" panose="02010600030101010101" pitchFamily="2" charset="-122"/>
                <a:ea typeface="宋体" panose="02010600030101010101" pitchFamily="2" charset="-122"/>
              </a:rPr>
              <a:t>A企业与李某在2020年3月1日订立了3年期限的劳动合同，第一年总年薪为13万，第二年为15万，但在2022年3月份时，A企业因生产经营发生严重困难，只能通过裁员来减少成本的支出，李某经和企业协商，同意提前解除劳动合同。那请问，A企业应该支付给李某多少经济补偿金呢？</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答：根据案例可知，李某已在A企工作了2年，因此应该支付2个月工资的赔偿金额。该例子下经济赔偿金的计算基数是劳动合同解除前12个月的平均工资，即：</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月工资=15万÷12=12500（元）</a:t>
            </a:r>
          </a:p>
          <a:p>
            <a:pPr marL="0" indent="266700" algn="just" defTabSz="266700">
              <a:lnSpc>
                <a:spcPct val="150000"/>
              </a:lnSpc>
              <a:spcAft>
                <a:spcPct val="0"/>
              </a:spcAft>
            </a:pPr>
            <a:r>
              <a:rPr sz="2400" b="1">
                <a:latin typeface="宋体" panose="02010600030101010101" pitchFamily="2" charset="-122"/>
                <a:ea typeface="宋体" panose="02010600030101010101" pitchFamily="2" charset="-122"/>
              </a:rPr>
              <a:t>A企应该支付的经济赔偿金=12500×2=25000（元）</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zU1NzY0NjFlNzQwMjIwMjgwMTc2NTk5MGZjMDU3ODgifQ=="/>
</p:tagLst>
</file>

<file path=ppt/tags/tag1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1.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2.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3.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4.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525</Words>
  <Application>Microsoft Office PowerPoint</Application>
  <PresentationFormat>宽屏</PresentationFormat>
  <Paragraphs>65</Paragraphs>
  <Slides>20</Slides>
  <Notes>0</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20</vt:i4>
      </vt:variant>
    </vt:vector>
  </HeadingPairs>
  <TitlesOfParts>
    <vt:vector size="26" baseType="lpstr">
      <vt:lpstr>思源黑体 CN</vt:lpstr>
      <vt:lpstr>宋体</vt:lpstr>
      <vt:lpstr>Arial</vt:lpstr>
      <vt:lpstr>Calibri</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Windows User</cp:lastModifiedBy>
  <cp:revision>56</cp:revision>
  <dcterms:created xsi:type="dcterms:W3CDTF">2023-11-08T11:26:00Z</dcterms:created>
  <dcterms:modified xsi:type="dcterms:W3CDTF">2024-09-18T02:25:44Z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2052-12.1.0.18276</vt:lpwstr>
  </property>
</Properties>
</file>