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  <p:sldId id="295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4.png"/><Relationship Id="rId1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1405" y="1068705"/>
            <a:ext cx="10114280" cy="44361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220325" y="417988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79050" y="334867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79050" y="3763010"/>
            <a:ext cx="1319530" cy="3695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79050" y="505237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20325" y="45920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5" grpId="0"/>
      <p:bldP spid="5" grpId="1"/>
      <p:bldP spid="9" grpId="0"/>
      <p:bldP spid="9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670" y="1490345"/>
            <a:ext cx="10361295" cy="20599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2187575" y="2764790"/>
                <a:ext cx="4312920" cy="103568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15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=0.75(cm)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7575" y="2764790"/>
                <a:ext cx="4312920" cy="103568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558780" cy="2212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894840" y="2925445"/>
                <a:ext cx="3737610" cy="11582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2553km=255300000cm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255300000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10000000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=25.23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(cm)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4840" y="2925445"/>
                <a:ext cx="3737610" cy="1158240"/>
              </a:xfrm>
              <a:prstGeom prst="rect">
                <a:avLst/>
              </a:prstGeom>
              <a:blipFill rotWithShape="1">
                <a:blip r:embed="rId2"/>
                <a:stretch>
                  <a:fillRect b="-89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685" y="1490345"/>
            <a:ext cx="10621645" cy="37287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25015" y="2396490"/>
            <a:ext cx="4551680" cy="13087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5=400(km)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(3.1+2)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80=408(km)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400&lt;408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不能到达。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0565" y="1424940"/>
            <a:ext cx="10754995" cy="27482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772920" y="3049905"/>
                <a:ext cx="4302760" cy="16402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15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10000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=150000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(cm)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30:150000=1:5000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2920" y="3049905"/>
                <a:ext cx="4302760" cy="164020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7565" y="1154430"/>
            <a:ext cx="10580370" cy="42265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14880" y="5532755"/>
            <a:ext cx="7099300" cy="7162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提示：唐唐在距底线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1.6cm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分线上，乐乐在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分线的中点上，欢欢在距边线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0.7 cm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分线上。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4575" y="984250"/>
            <a:ext cx="10055860" cy="47605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99970" y="323691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21360"/>
            <a:ext cx="9636125" cy="57969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788910" y="342741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1873885" y="2406650"/>
                <a:ext cx="4338320" cy="138239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图上的底：</a:t>
                </a:r>
                <a:r>
                  <a:rPr lang="en-US" altLang="zh-CN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10m=1000cm 1000</a:t>
                </a:r>
                <a:r>
                  <a:rPr lang="zh-CN" altLang="en-US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lang="en-US" altLang="zh-CN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=5</a:t>
                </a:r>
                <a:r>
                  <a:rPr lang="en-US" altLang="zh-CN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(cm)</a:t>
                </a:r>
                <a:endParaRPr lang="en-US" altLang="zh-CN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  <a:sym typeface="+mn-ea"/>
                </a:endParaRPr>
              </a:p>
              <a:p>
                <a:pPr marL="0" algn="l" defTabSz="914400" rtl="0" eaLnBrk="1" latinLnBrk="0" hangingPunct="1"/>
                <a:r>
                  <a:rPr lang="zh-CN" altLang="en-US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图上的高：</a:t>
                </a:r>
                <a:r>
                  <a:rPr lang="en-US" altLang="zh-CN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8m=800cm   </a:t>
                </a:r>
                <a:r>
                  <a:rPr lang="en-US" altLang="zh-CN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800</a:t>
                </a:r>
                <a:r>
                  <a:rPr lang="zh-CN" altLang="en-US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lang="en-US" altLang="zh-CN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=4(cm)</a:t>
                </a:r>
                <a:endParaRPr lang="en-US" altLang="zh-CN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  <a:sym typeface="+mn-ea"/>
                </a:endParaRPr>
              </a:p>
              <a:p>
                <a:pPr marL="0" algn="l" defTabSz="914400" rtl="0" eaLnBrk="1" latinLnBrk="0" hangingPunct="1"/>
                <a:r>
                  <a:rPr lang="en-US" altLang="zh-CN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5</a:t>
                </a:r>
                <a:r>
                  <a:rPr lang="en-US" altLang="en-US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</a:t>
                </a:r>
                <a:r>
                  <a:rPr lang="en-US" altLang="zh-CN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4</a:t>
                </a:r>
                <a:r>
                  <a:rPr lang="en-US" altLang="en-US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÷</a:t>
                </a:r>
                <a:r>
                  <a:rPr lang="en-US" altLang="zh-CN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2=10(cm</a:t>
                </a:r>
                <a:r>
                  <a:rPr lang="en-US" altLang="en-US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²</a:t>
                </a:r>
                <a:r>
                  <a:rPr lang="en-US" altLang="zh-CN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)    10</a:t>
                </a:r>
                <a:r>
                  <a:rPr lang="en-US" altLang="en-US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</a:t>
                </a:r>
                <a:r>
                  <a:rPr lang="en-US" altLang="zh-CN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8</a:t>
                </a:r>
                <a:r>
                  <a:rPr lang="en-US" altLang="en-US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÷</a:t>
                </a:r>
                <a:r>
                  <a:rPr lang="en-US" altLang="zh-CN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2=40(m</a:t>
                </a:r>
                <a:r>
                  <a:rPr lang="en-US" altLang="en-US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²</a:t>
                </a:r>
                <a:r>
                  <a:rPr lang="en-US" altLang="zh-CN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)</a:t>
                </a:r>
                <a:endParaRPr lang="en-US" altLang="zh-CN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3885" y="2406650"/>
                <a:ext cx="4338320" cy="1382395"/>
              </a:xfrm>
              <a:prstGeom prst="rect">
                <a:avLst/>
              </a:prstGeom>
              <a:blipFill rotWithShape="1">
                <a:blip r:embed="rId2"/>
                <a:stretch>
                  <a:fillRect b="-43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1874520" y="4987290"/>
            <a:ext cx="4221480" cy="12623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10:400000=1:40000</a:t>
            </a:r>
            <a:endParaRPr lang="en-US" altLang="zh-CN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图上面积与实际面积的比是该平面图比例尺的平方比。</a:t>
            </a:r>
            <a:endParaRPr lang="zh-CN" altLang="en-US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</Words>
  <Application>WPS 演示</Application>
  <PresentationFormat>宽屏</PresentationFormat>
  <Paragraphs>41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2025-02-09T18:03:10Z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