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8"/>
  </p:notesMasterIdLst>
  <p:sldIdLst>
    <p:sldId id="256" r:id="rId2"/>
    <p:sldId id="257" r:id="rId3"/>
    <p:sldId id="291" r:id="rId4"/>
    <p:sldId id="292" r:id="rId5"/>
    <p:sldId id="293" r:id="rId6"/>
    <p:sldId id="295" r:id="rId7"/>
    <p:sldId id="296" r:id="rId8"/>
    <p:sldId id="297" r:id="rId9"/>
    <p:sldId id="361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62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1" r:id="rId34"/>
    <p:sldId id="322" r:id="rId35"/>
    <p:sldId id="324" r:id="rId36"/>
    <p:sldId id="325" r:id="rId37"/>
    <p:sldId id="326" r:id="rId38"/>
    <p:sldId id="328" r:id="rId39"/>
    <p:sldId id="364" r:id="rId40"/>
    <p:sldId id="329" r:id="rId41"/>
    <p:sldId id="330" r:id="rId42"/>
    <p:sldId id="331" r:id="rId43"/>
    <p:sldId id="332" r:id="rId44"/>
    <p:sldId id="333" r:id="rId45"/>
    <p:sldId id="334" r:id="rId46"/>
    <p:sldId id="335" r:id="rId47"/>
    <p:sldId id="336" r:id="rId48"/>
    <p:sldId id="337" r:id="rId49"/>
    <p:sldId id="338" r:id="rId50"/>
    <p:sldId id="339" r:id="rId51"/>
    <p:sldId id="340" r:id="rId52"/>
    <p:sldId id="341" r:id="rId53"/>
    <p:sldId id="342" r:id="rId54"/>
    <p:sldId id="343" r:id="rId55"/>
    <p:sldId id="344" r:id="rId56"/>
    <p:sldId id="345" r:id="rId57"/>
    <p:sldId id="365" r:id="rId58"/>
    <p:sldId id="347" r:id="rId59"/>
    <p:sldId id="348" r:id="rId60"/>
    <p:sldId id="349" r:id="rId61"/>
    <p:sldId id="350" r:id="rId62"/>
    <p:sldId id="351" r:id="rId63"/>
    <p:sldId id="352" r:id="rId64"/>
    <p:sldId id="353" r:id="rId65"/>
    <p:sldId id="354" r:id="rId66"/>
    <p:sldId id="355" r:id="rId6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206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52E97-06C2-21E8-E217-D6476DF79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5430E8-3855-89C8-77DF-92CF9686EA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7274C4-78D7-21D0-8815-09ACA35D6F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8D288B-6A0F-C955-D71E-6FF1646542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53913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a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91F2B16-5DE3-0CE9-1FD2-EA8A3A8186C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917E535-2C8D-4DCC-82EE-AFAA13CED39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ffc43a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52EAFDA-5CBA-46BE-868E-0B1C1892993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备考练习9 文言文阅读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b07cdb42?vcp=1&amp;pid=cc1db052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）（2024·河南·中考）阅读下面两个文段，完成下面小题。</a:t>
            </a:r>
            <a:endParaRPr lang="en-US" altLang="zh-CN" sz="3000" dirty="0"/>
          </a:p>
        </p:txBody>
      </p:sp>
      <p:sp>
        <p:nvSpPr>
          <p:cNvPr id="3" name="QM_4_BD.74_1#4c6af3ad4?vaa=1&amp;vcp=1&amp;pid=db07cdb42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十年春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齐师伐我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公将战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曹刿请见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其乡人曰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肉食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者谋之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又何间焉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刿曰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肉食者鄙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未能远谋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乃入见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衣食所安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弗敢专也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必以分人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小惠未遍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民弗从也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牺牲玉帛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弗敢加也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必以信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小信未孚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神弗福也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小大之狱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虽不能察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必以情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忠之属也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可以一战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战则请从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4" name="QM_4_BD.74_1#4c6af3ad4?vaa=1&amp;vcp=1&amp;pid=db07cdb42&amp;color=0,0,0&amp;vtp=1&amp;vaab=1&amp;bbb=1&amp;hb=1&amp;zzd= 2">
            <a:extLst>
              <a:ext uri="{FF2B5EF4-FFF2-40B4-BE49-F238E27FC236}">
                <a16:creationId xmlns:a16="http://schemas.microsoft.com/office/drawing/2014/main" id="{6B962227-D95A-7217-44B8-E53611432460}"/>
              </a:ext>
            </a:extLst>
          </p:cNvPr>
          <p:cNvSpPr/>
          <p:nvPr/>
        </p:nvSpPr>
        <p:spPr>
          <a:xfrm>
            <a:off x="2831878" y="24907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M_4_BD.74_1#4c6af3ad4?vaa=1&amp;vcp=1&amp;pid=db07cdb42&amp;color=0,0,0&amp;vtp=1&amp;vaab=1&amp;bbb=1&amp;hb=1&amp;zzd= 4">
            <a:extLst>
              <a:ext uri="{FF2B5EF4-FFF2-40B4-BE49-F238E27FC236}">
                <a16:creationId xmlns:a16="http://schemas.microsoft.com/office/drawing/2014/main" id="{6F0577E7-E59D-DBC8-90CE-A1578B0E1B01}"/>
              </a:ext>
            </a:extLst>
          </p:cNvPr>
          <p:cNvSpPr/>
          <p:nvPr/>
        </p:nvSpPr>
        <p:spPr>
          <a:xfrm>
            <a:off x="8124603" y="37861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4_2#4c6af3ad4?vaa=1&amp;vcp=1&amp;pid=db07cdb42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公与之乘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战于长勺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公将鼓之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刿曰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齐人三鼓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刿曰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齐师败绩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公将驰之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刿曰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下视其辙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登轼而望之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遂逐齐师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公问其故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夫战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勇气也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一鼓作气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再而衰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彼竭我盈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故克之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夫大国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难测也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惧有伏焉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吾视其辙乱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望其旗靡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故逐之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（《曹刿论战》）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74_3#4c6af3ad4?vaa=1&amp;vcp=1&amp;pid=db07cdb42&amp;color=0,0,0&amp;vtp=1&amp;vaab=1&amp;bt=1&amp;bbb=1&amp;hb=1"/>
          <p:cNvSpPr/>
          <p:nvPr/>
        </p:nvSpPr>
        <p:spPr>
          <a:xfrm>
            <a:off x="539496" y="468675"/>
            <a:ext cx="11109960" cy="3774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郧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 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人军于蒲骚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将与随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蓼伐楚师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莫敖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100" b="0" i="0" kern="0" spc="-99900" baseline="300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盍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请济师于王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斗廉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⑤</a:t>
            </a:r>
            <a:r>
              <a:rPr lang="en-US" altLang="zh-CN" sz="100" b="0" i="0" kern="0" spc="-99900" baseline="300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师克在和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不在众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之不敌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君之所闻也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成军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⑦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又何济焉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莫敖曰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卜之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卜以决疑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不疑何卜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遂败郧师于蒲骚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（节选自《左传·桓公十一年》）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  <p:sp>
        <p:nvSpPr>
          <p:cNvPr id="3" name="QM_4_BD.74_3#4c6af3ad4?vaa=1&amp;vcp=1&amp;pid=db07cdb42&amp;color=0,0,0&amp;vtp=1&amp;vaab=1&amp;bt=1&amp;bbb=1&amp;hb=1&amp;zzd= 1">
            <a:extLst>
              <a:ext uri="{FF2B5EF4-FFF2-40B4-BE49-F238E27FC236}">
                <a16:creationId xmlns:a16="http://schemas.microsoft.com/office/drawing/2014/main" id="{098D04CA-0DFB-8F84-6F24-4F2A3C23072D}"/>
              </a:ext>
            </a:extLst>
          </p:cNvPr>
          <p:cNvSpPr/>
          <p:nvPr/>
        </p:nvSpPr>
        <p:spPr>
          <a:xfrm>
            <a:off x="3524472" y="10770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QM_4_BD.74_3#4c6af3ad4?vaa=1&amp;vcp=1&amp;pid=db07cdb42&amp;color=0,0,0&amp;vtp=1&amp;vaab=1&amp;bt=1&amp;bbb=1&amp;hb=1&amp;zzd= 3">
            <a:extLst>
              <a:ext uri="{FF2B5EF4-FFF2-40B4-BE49-F238E27FC236}">
                <a16:creationId xmlns:a16="http://schemas.microsoft.com/office/drawing/2014/main" id="{7A5F03D5-508D-B540-227C-F3E8219A908B}"/>
              </a:ext>
            </a:extLst>
          </p:cNvPr>
          <p:cNvSpPr/>
          <p:nvPr/>
        </p:nvSpPr>
        <p:spPr>
          <a:xfrm>
            <a:off x="3408585" y="23559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9F1552-0891-2E94-D038-1263E705FFEB}"/>
              </a:ext>
            </a:extLst>
          </p:cNvPr>
          <p:cNvSpPr txBox="1"/>
          <p:nvPr/>
        </p:nvSpPr>
        <p:spPr>
          <a:xfrm>
            <a:off x="300942" y="3788811"/>
            <a:ext cx="11239018" cy="2632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郧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（yún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古国名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蒲骚：郧国地名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莫敖：楚国官职名，掌管军旅之事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盍：何不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斗廉：楚国大夫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商、周之不敌：商不敌周。据史书记载，商纣王军事实力远超周武王，结果却被周武王所灭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成军：整顿军队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5_1#b64e36c5a?vaa=1&amp;vcp=1&amp;pid=4c6af3ad4&amp;color=0,0,0&amp;vtp=1&amp;vaab=1&amp;bt=1&amp;bbb=1&amp;hb=1"/>
          <p:cNvSpPr/>
          <p:nvPr/>
        </p:nvSpPr>
        <p:spPr>
          <a:xfrm>
            <a:off x="541020" y="527729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下列对两个文段中加点词语及相关内容的解说，不正确的一项是(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77_1#b64e36c5a.bracket?vaa=1&amp;vcp=1&amp;pid=4c6af3ad4&amp;color=0,0,0&amp;vpa=21&amp;vtp=1&amp;vaab=1"/>
          <p:cNvSpPr/>
          <p:nvPr/>
        </p:nvSpPr>
        <p:spPr>
          <a:xfrm>
            <a:off x="11082627" y="529053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75_2#b64e36c5a.choices?vaa=1&amp;vcp=1&amp;pid=4c6af3ad4&amp;color=0,0,0&amp;vtp=1&amp;vaab=1&amp;bbb=1&amp;hb=1"/>
          <p:cNvSpPr/>
          <p:nvPr/>
        </p:nvSpPr>
        <p:spPr>
          <a:xfrm>
            <a:off x="541020" y="1228734"/>
            <a:ext cx="11109960" cy="4112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A.“又何间焉”中的“间”是“参与”的意思，与“时时而间进”（《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邹忌讽齐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王纳谏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》）中的“间”意思不同。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必以信”中的“信”是“实情”的意思，与“与朋友交而不信乎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》）中的“信”意思不同。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C.“军”有“军队”“军队驻扎”“攻击”等义项，根据语境推测，“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郧人军于蒲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骚”中的“军”是“攻击”的意思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D.“闻”有“听到”“闻名”“名声”“传播”等义项，根据语境推测，“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君之所闻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也”中的“闻”是“听到”的意思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AS.1_1#b64e36c5a?vaa=1&amp;vcp=1&amp;pid=4c6af3ad4&amp;color=0,0,0&amp;vtp=1&amp;vaab=1&amp;bbb=1"/>
          <p:cNvSpPr/>
          <p:nvPr/>
        </p:nvSpPr>
        <p:spPr>
          <a:xfrm>
            <a:off x="541020" y="572650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（“郧人军于蒲骚”中的“军”是“军队驻扎”的意思）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9_1#5789b43f4?sp=1&amp;vaa=1&amp;vcp=1&amp;pid=4c6af3ad4&amp;color=0,0,0&amp;vtp=1&amp;vaab=1&amp;bt=1&amp;bbb=1"/>
          <p:cNvSpPr/>
          <p:nvPr/>
        </p:nvSpPr>
        <p:spPr>
          <a:xfrm>
            <a:off x="539496" y="10800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把甲文中画横线的句子翻译成现代汉语。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作战时，智者能抓住机会，巧者能果断决策。你认为曹刿是“智者”和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巧者”吗？请结合甲文第二段和第三段的内容简述理由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5_AN.1_1#5789b43f4.blank?vaa=1&amp;vcp=1&amp;pid=4c6af3ad4&amp;color=0,0,0&amp;vpa=22&amp;vtp=1&amp;vaab=1&amp;bbb=1"/>
          <p:cNvSpPr/>
          <p:nvPr/>
        </p:nvSpPr>
        <p:spPr>
          <a:xfrm>
            <a:off x="549815" y="1697228"/>
            <a:ext cx="8081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鲁庄公和曹刿共乘一辆战车，在长勺和齐军作战。</a:t>
            </a:r>
            <a:endParaRPr lang="en-US" altLang="zh-CN" sz="2800" dirty="0"/>
          </a:p>
        </p:txBody>
      </p:sp>
      <p:sp>
        <p:nvSpPr>
          <p:cNvPr id="6" name="QB_5_BD.81_2#5416c792c?sp=1&amp;vaa=1&amp;vcp=1&amp;pid=4c6af3ad4&amp;color=0,0,0&amp;vtp=1&amp;vaab=1&amp;bbb=1&amp;hb=1&amp;hltap=1"/>
          <p:cNvSpPr/>
          <p:nvPr/>
        </p:nvSpPr>
        <p:spPr>
          <a:xfrm>
            <a:off x="539496" y="3651440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7" name="QB_5_AN.81_2#5416c792c?sp=1&amp;vaa=1&amp;vcp=1&amp;pid=4c6af3ad4&amp;color=0,0,0&amp;vtp=1&amp;vaab=1&amp;bbb=1&amp;hb=1&amp;hla=1">
            <a:extLst>
              <a:ext uri="{FF2B5EF4-FFF2-40B4-BE49-F238E27FC236}">
                <a16:creationId xmlns:a16="http://schemas.microsoft.com/office/drawing/2014/main" id="{586C3C9F-3E99-D86E-2753-90B9F5EE89FB}"/>
              </a:ext>
            </a:extLst>
          </p:cNvPr>
          <p:cNvSpPr/>
          <p:nvPr/>
        </p:nvSpPr>
        <p:spPr>
          <a:xfrm>
            <a:off x="539496" y="3626040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示例：曹刿是“智者”和“巧者”。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他在齐军三鼓后，趁齐军士气衰竭，击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鼓振奋士气；他在齐军溃败时，判断齐军没有埋伏后才下令追击。他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能抓住机会并果断决策，是“智者”和“巧者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2_1#025ba92ad?sp=1&amp;vaa=1&amp;vcp=1&amp;pid=4c6af3ad4&amp;color=0,0,0&amp;vtp=1&amp;vaab=1&amp;bt=1&amp;bbb=1&amp;hb=1&amp;hltap=1"/>
          <p:cNvSpPr/>
          <p:nvPr/>
        </p:nvSpPr>
        <p:spPr>
          <a:xfrm>
            <a:off x="539496" y="1872456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曹刿认为“可以一战”，斗廉认为不必请求增援，他们作出判断的依据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分别是什么？这些依据中蕴含的共同道理是什么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2_1#025ba92ad?vaa=1&amp;vcp=1&amp;pid=4c6af3ad4&amp;color=0,0,0&amp;vtp=1&amp;vaab=1&amp;bbb=1&amp;hb=1"/>
          <p:cNvSpPr/>
          <p:nvPr/>
        </p:nvSpPr>
        <p:spPr>
          <a:xfrm>
            <a:off x="539496" y="31409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曹刿的依据是鲁庄公诚心处理大大小小的案件，尽职尽责，能得民心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斗廉的依据是作战取胜在于军队上下一心，不在于人多。蕴含的共同道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理是得民心、人心齐是取得胜利的关键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025ba92ad?vaa=1&amp;vcp=1&amp;pid=4c6af3ad4&amp;color=0,0,0&amp;vtp=1&amp;vaab=1&amp;bt=1&amp;bbb=1&amp;hb=1"/>
          <p:cNvSpPr/>
          <p:nvPr/>
        </p:nvSpPr>
        <p:spPr>
          <a:xfrm>
            <a:off x="539496" y="98302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郧国人在蒲骚驻军，将要与随、绞、州、蓼一起攻打楚国的军队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莫敖为此而担忧，他说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：“何不请求军队增援大王？”斗廉回答说：“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在于军队上下一心，不在于人多。商不敌周，你应该听说过吧。整顿军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队出兵迎敌，又何必求援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？”莫敖说：“占卜一下吧？”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斗廉回答说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卜用来解决疑惑，没有疑惑何必占卜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？”于是在蒲骚大败郧军。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9627e9ce?vcp=1&amp;pid=cc1db052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）（2024·湖北·中考）阅读下面文言文，完成各题。</a:t>
            </a:r>
            <a:endParaRPr lang="en-US" altLang="zh-CN" sz="3000" dirty="0"/>
          </a:p>
        </p:txBody>
      </p:sp>
      <p:sp>
        <p:nvSpPr>
          <p:cNvPr id="3" name="QM_4_BD.85_1#e29bf1f61?vaa=1&amp;vcp=1&amp;pid=99627e9ce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（A）！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予尝求古仁人之心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或异二者之为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不以己悲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居庙堂之高则忧其民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处江湖之远则忧其君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是进亦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退亦忧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然则何时而乐耶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其必曰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先天下之忧而忧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后天下之乐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微斯人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吾谁与归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时六年九月十五日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（节选自范仲淹《岳阳楼记》）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2#e29bf1f61?vaa=1&amp;vcp=1&amp;pid=99627e9ce&amp;color=0,0,0&amp;vtp=1&amp;vaab=1&amp;bt=1&amp;bbb=1&amp;hb=1"/>
          <p:cNvSpPr/>
          <p:nvPr/>
        </p:nvSpPr>
        <p:spPr>
          <a:xfrm>
            <a:off x="541020" y="579596"/>
            <a:ext cx="11109960" cy="548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6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范文正公微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尝诣灵祠求祷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他时得位相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复祷之曰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愿为良医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亦不许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既而叹曰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夫不能利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6600"/>
              </a:lnSpc>
            </a:pP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泽生民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非大丈夫平生之志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有人谓公曰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大丈夫之志于相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理则当然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良医之技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6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何愿焉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无乃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④</a:t>
            </a:r>
            <a:r>
              <a:rPr lang="en-US" altLang="zh-CN" sz="100" b="0" i="0" kern="0" spc="-99900" baseline="300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失于卑耶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嗟乎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岂为是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（B）！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古人有云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 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</a:t>
            </a:r>
          </a:p>
          <a:p>
            <a:pPr latinLnBrk="1">
              <a:lnSpc>
                <a:spcPts val="6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善救人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故无弃人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常善救物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故无弃物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能及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小大生民者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固惟相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6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既不可得矣夫能行救人利物</a:t>
            </a:r>
            <a:r>
              <a:rPr lang="en-US" altLang="zh-CN" sz="2800" b="0" i="0" u="sng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之心者莫如良医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果能为良医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5_2#e29bf1f61?vaa=1&amp;vcp=1&amp;pid=99627e9ce&amp;color=0,0,0&amp;vtp=1&amp;vaab=1&amp;bt=1&amp;bbb=1&amp;hb=1">
            <a:extLst>
              <a:ext uri="{FF2B5EF4-FFF2-40B4-BE49-F238E27FC236}">
                <a16:creationId xmlns:a16="http://schemas.microsoft.com/office/drawing/2014/main" id="{E177BE74-BECD-14DD-B10E-DE6980395B9E}"/>
              </a:ext>
            </a:extLst>
          </p:cNvPr>
          <p:cNvSpPr/>
          <p:nvPr/>
        </p:nvSpPr>
        <p:spPr>
          <a:xfrm>
            <a:off x="539496" y="18424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上以疗君亲之疾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下以救贫民之厄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中以保身长年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在下而能及小大生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舍夫良医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则未之有也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（节选自吴曾《能改斋漫录》）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    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①微：贫贱。②位相：做宰相。③利：谋求利益。④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无乃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莫非、恐怕，表推测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。⑤及：（恩惠）到。⑥物：人，众人。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44445"/>
      </p:ext>
    </p:extLst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5ffc43a37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5ffc43a37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备考练习9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文言文阅读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6_1#28df572e9?sp=1&amp;vaa=1&amp;vcp=1&amp;pid=e29bf1f61&amp;color=0,0,0&amp;mp=1&amp;vtp=1&amp;vaab=1&amp;bt=1&amp;bbb=1"/>
          <p:cNvSpPr/>
          <p:nvPr/>
        </p:nvSpPr>
        <p:spPr>
          <a:xfrm>
            <a:off x="539496" y="7021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请参考“方法提示”，解释下列句中加点词语。</a:t>
            </a:r>
            <a:endParaRPr lang="en-US" altLang="zh-CN" sz="2800" dirty="0"/>
          </a:p>
        </p:txBody>
      </p:sp>
      <p:graphicFrame>
        <p:nvGraphicFramePr>
          <p:cNvPr id="53" name="QB_5_BD.86_2#28df572e9?colgroup=9,14,5&amp;vaa=1&amp;vcp=1&amp;pid=e29bf1f61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401801"/>
              </p:ext>
            </p:extLst>
          </p:nvPr>
        </p:nvGraphicFramePr>
        <p:xfrm>
          <a:off x="539496" y="1383773"/>
          <a:ext cx="11082528" cy="4541220"/>
        </p:xfrm>
        <a:graphic>
          <a:graphicData uri="http://schemas.openxmlformats.org/drawingml/2006/table">
            <a:tbl>
              <a:tblPr/>
              <a:tblGrid>
                <a:gridCol w="3648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文言语句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方法提示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）夫不能利泽生民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查阅词典（①沼泽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③加恩惠于人）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（2）尝诣灵祠求祷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课内迁移（予尝求古仁人之心）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（3）无乃失于卑耶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课内迁移（先帝不以臣卑鄙）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（4）下以救贫民之厄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语境推断（联系上下句）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5_AN.87_1#28df572e9.blank?vaa=1&amp;vcp=1&amp;pid=e29bf1f61&amp;color=0,0,0&amp;mp=1&amp;vpa=23&amp;vtp=1&amp;vaab=1&amp;bbb=1"/>
          <p:cNvSpPr/>
          <p:nvPr/>
        </p:nvSpPr>
        <p:spPr>
          <a:xfrm>
            <a:off x="9459119" y="2353140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加恩惠于人</a:t>
            </a:r>
            <a:endParaRPr lang="en-US" altLang="zh-CN" sz="2800" dirty="0"/>
          </a:p>
        </p:txBody>
      </p:sp>
      <p:sp>
        <p:nvSpPr>
          <p:cNvPr id="5" name="QB_5_AN.88_1#28df572e9.blank?vaa=1&amp;vcp=1&amp;pid=e29bf1f61&amp;color=0,0,0&amp;mp=1&amp;vpa=24&amp;vtp=1&amp;vaab=1&amp;bbb=1"/>
          <p:cNvSpPr/>
          <p:nvPr/>
        </p:nvSpPr>
        <p:spPr>
          <a:xfrm>
            <a:off x="9992519" y="339954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曾经</a:t>
            </a:r>
            <a:endParaRPr lang="en-US" altLang="zh-CN" sz="2800" dirty="0"/>
          </a:p>
        </p:txBody>
      </p:sp>
      <p:sp>
        <p:nvSpPr>
          <p:cNvPr id="6" name="QB_5_AN.89_1#28df572e9.blank?vaa=1&amp;vcp=1&amp;pid=e29bf1f61&amp;color=0,0,0&amp;mp=1&amp;vpa=25&amp;vtp=1&amp;vaab=1&amp;bbb=1"/>
          <p:cNvSpPr/>
          <p:nvPr/>
        </p:nvSpPr>
        <p:spPr>
          <a:xfrm>
            <a:off x="9636919" y="429647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地位低微</a:t>
            </a:r>
            <a:endParaRPr lang="en-US" altLang="zh-CN" sz="2800" dirty="0"/>
          </a:p>
        </p:txBody>
      </p:sp>
      <p:sp>
        <p:nvSpPr>
          <p:cNvPr id="7" name="QB_5_AN.90_1#28df572e9.blank?vaa=1&amp;vcp=1&amp;pid=e29bf1f61&amp;color=0,0,0&amp;mp=1&amp;vpa=26&amp;vtp=1&amp;vaab=1&amp;bbb=1"/>
          <p:cNvSpPr/>
          <p:nvPr/>
        </p:nvSpPr>
        <p:spPr>
          <a:xfrm>
            <a:off x="9992519" y="514032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困厄</a:t>
            </a:r>
            <a:endParaRPr lang="en-US" altLang="zh-CN" sz="2800" dirty="0"/>
          </a:p>
        </p:txBody>
      </p:sp>
      <p:sp>
        <p:nvSpPr>
          <p:cNvPr id="3" name="QB_5_BD.86_2#28df572e9?colgroup=9,14,5&amp;vaa=1&amp;vcp=1&amp;pid=e29bf1f61&amp;color=0,0,0&amp;mp=1&amp;vtp=1&amp;vaab=1&amp;bbb=1&amp;hb=1&amp;zzd= 1">
            <a:extLst>
              <a:ext uri="{FF2B5EF4-FFF2-40B4-BE49-F238E27FC236}">
                <a16:creationId xmlns:a16="http://schemas.microsoft.com/office/drawing/2014/main" id="{0E38A914-EDBB-C1BD-C54A-A00F50DECEB1}"/>
              </a:ext>
            </a:extLst>
          </p:cNvPr>
          <p:cNvSpPr/>
          <p:nvPr/>
        </p:nvSpPr>
        <p:spPr>
          <a:xfrm>
            <a:off x="3100728" y="29239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86_2#28df572e9?colgroup=9,14,5&amp;vaa=1&amp;vcp=1&amp;pid=e29bf1f61&amp;color=0,0,0&amp;mp=1&amp;vtp=1&amp;vaab=1&amp;bbb=1&amp;hb=1&amp;zzd= 1">
            <a:extLst>
              <a:ext uri="{FF2B5EF4-FFF2-40B4-BE49-F238E27FC236}">
                <a16:creationId xmlns:a16="http://schemas.microsoft.com/office/drawing/2014/main" id="{D913543C-8365-1C0D-EEEC-63F27B1C4799}"/>
              </a:ext>
            </a:extLst>
          </p:cNvPr>
          <p:cNvSpPr/>
          <p:nvPr/>
        </p:nvSpPr>
        <p:spPr>
          <a:xfrm>
            <a:off x="1660085" y="39470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5_BD.86_2#28df572e9?colgroup=9,14,5&amp;vaa=1&amp;vcp=1&amp;pid=e29bf1f61&amp;color=0,0,0&amp;mp=1&amp;vtp=1&amp;vaab=1&amp;bbb=1&amp;hb=1&amp;zzd= 1">
            <a:extLst>
              <a:ext uri="{FF2B5EF4-FFF2-40B4-BE49-F238E27FC236}">
                <a16:creationId xmlns:a16="http://schemas.microsoft.com/office/drawing/2014/main" id="{7153E6BC-F44E-1D8C-2DD5-6C08B106018E}"/>
              </a:ext>
            </a:extLst>
          </p:cNvPr>
          <p:cNvSpPr/>
          <p:nvPr/>
        </p:nvSpPr>
        <p:spPr>
          <a:xfrm>
            <a:off x="3089582" y="4863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5_BD.86_2#28df572e9?colgroup=9,14,5&amp;vaa=1&amp;vcp=1&amp;pid=e29bf1f61&amp;color=0,0,0&amp;mp=1&amp;vtp=1&amp;vaab=1&amp;bbb=1&amp;hb=1&amp;zzd= 1">
            <a:extLst>
              <a:ext uri="{FF2B5EF4-FFF2-40B4-BE49-F238E27FC236}">
                <a16:creationId xmlns:a16="http://schemas.microsoft.com/office/drawing/2014/main" id="{28F260BD-6527-E4C9-800D-0487ED3F9485}"/>
              </a:ext>
            </a:extLst>
          </p:cNvPr>
          <p:cNvSpPr/>
          <p:nvPr/>
        </p:nvSpPr>
        <p:spPr>
          <a:xfrm>
            <a:off x="3811928" y="57215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1_1#d9a62146d?sp=1&amp;vaa=1&amp;vcp=1&amp;pid=e29bf1f61&amp;color=0,0,0&amp;vtp=1&amp;vaab=1&amp;bt=1&amp;bbb=1"/>
          <p:cNvSpPr/>
          <p:nvPr/>
        </p:nvSpPr>
        <p:spPr>
          <a:xfrm>
            <a:off x="539496" y="8729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请将“也”“夫”“哉”分别还原到文中括号处。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B_5_AN.1_1#d9a62146d.bracket?vaa=1&amp;vcp=1&amp;pid=e29bf1f61&amp;color=0,0,0&amp;vpa=27&amp;vtp=1&amp;vaab=1"/>
          <p:cNvSpPr/>
          <p:nvPr/>
        </p:nvSpPr>
        <p:spPr>
          <a:xfrm>
            <a:off x="1022890" y="152831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夫</a:t>
            </a:r>
            <a:endParaRPr lang="en-US" altLang="zh-CN" sz="2800" dirty="0"/>
          </a:p>
        </p:txBody>
      </p:sp>
      <p:sp>
        <p:nvSpPr>
          <p:cNvPr id="4" name="QB_5_AN.2_1#d9a62146d.bracket?vaa=1&amp;vcp=1&amp;pid=e29bf1f61&amp;color=0,0,0&amp;vpa=28&amp;vtp=1&amp;vaab=1"/>
          <p:cNvSpPr/>
          <p:nvPr/>
        </p:nvSpPr>
        <p:spPr>
          <a:xfrm>
            <a:off x="3433183" y="158564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哉</a:t>
            </a:r>
            <a:endParaRPr lang="en-US" altLang="zh-CN" sz="2800" dirty="0"/>
          </a:p>
        </p:txBody>
      </p:sp>
      <p:sp>
        <p:nvSpPr>
          <p:cNvPr id="5" name="QB_5_AN.3_1#d9a62146d.bracket?vaa=1&amp;vcp=1&amp;pid=e29bf1f61&amp;color=0,0,0&amp;vpa=29&amp;vtp=1&amp;vaab=1"/>
          <p:cNvSpPr/>
          <p:nvPr/>
        </p:nvSpPr>
        <p:spPr>
          <a:xfrm>
            <a:off x="1002253" y="215506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</a:t>
            </a:r>
            <a:endParaRPr lang="en-US" altLang="zh-CN" sz="2800" dirty="0"/>
          </a:p>
        </p:txBody>
      </p:sp>
      <p:sp>
        <p:nvSpPr>
          <p:cNvPr id="6" name="QB_5_BD.95_1#4327ee16c?sp=1&amp;vaa=1&amp;vcp=1&amp;pid=e29bf1f61&amp;color=0,0,0&amp;vtp=1&amp;vaab=1&amp;bbb=1"/>
          <p:cNvSpPr/>
          <p:nvPr/>
        </p:nvSpPr>
        <p:spPr>
          <a:xfrm>
            <a:off x="539496" y="2796731"/>
            <a:ext cx="11109960" cy="1347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请为乙文中画横线的句子断句（限两处）。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</a:t>
            </a:r>
            <a:endParaRPr lang="en-US" altLang="zh-CN" sz="2800" dirty="0"/>
          </a:p>
        </p:txBody>
      </p:sp>
      <p:sp>
        <p:nvSpPr>
          <p:cNvPr id="8" name="QB_5_BD.97_1#8d8d257ba?sp=1&amp;vaa=1&amp;vcp=1&amp;pid=e29bf1f61&amp;color=0,0,0&amp;vtp=1&amp;vaab=1&amp;bbb=1"/>
          <p:cNvSpPr/>
          <p:nvPr/>
        </p:nvSpPr>
        <p:spPr>
          <a:xfrm>
            <a:off x="587915" y="41705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请翻译乙文中画波浪线的句子。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10" name="QB_5_AN.98_1#8d8d257ba.blank?vaa=1&amp;vcp=1&amp;pid=e29bf1f61&amp;color=0,0,0&amp;vpa=31&amp;vtp=1&amp;vaab=1&amp;bbb=1"/>
          <p:cNvSpPr/>
          <p:nvPr/>
        </p:nvSpPr>
        <p:spPr>
          <a:xfrm>
            <a:off x="539496" y="4746314"/>
            <a:ext cx="5948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大丈夫立志当宰相，是理所当然的。</a:t>
            </a:r>
            <a:endParaRPr lang="en-US" altLang="zh-CN" sz="2800" dirty="0"/>
          </a:p>
        </p:txBody>
      </p:sp>
      <p:sp>
        <p:nvSpPr>
          <p:cNvPr id="9" name="QB_5_AN.4_1#4327ee16c.blank?vaa=1&amp;vcp=1&amp;pid=e29bf1f61&amp;color=0,0,0&amp;vpa=30&amp;vtp=1&amp;vaab=1&amp;bbb=1">
            <a:extLst>
              <a:ext uri="{FF2B5EF4-FFF2-40B4-BE49-F238E27FC236}">
                <a16:creationId xmlns:a16="http://schemas.microsoft.com/office/drawing/2014/main" id="{820D4DC6-8E94-D252-515F-226F5E174D5D}"/>
              </a:ext>
            </a:extLst>
          </p:cNvPr>
          <p:cNvSpPr/>
          <p:nvPr/>
        </p:nvSpPr>
        <p:spPr>
          <a:xfrm>
            <a:off x="3760091" y="3445232"/>
            <a:ext cx="57490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endParaRPr lang="en-US" altLang="zh-CN" sz="2800" dirty="0"/>
          </a:p>
        </p:txBody>
      </p:sp>
      <p:sp>
        <p:nvSpPr>
          <p:cNvPr id="11" name="QB_5_AN.4_1#4327ee16c.blank?vaa=1&amp;vcp=1&amp;pid=e29bf1f61&amp;color=0,0,0&amp;vpa=30&amp;vtp=1&amp;vaab=1&amp;bbb=1">
            <a:extLst>
              <a:ext uri="{FF2B5EF4-FFF2-40B4-BE49-F238E27FC236}">
                <a16:creationId xmlns:a16="http://schemas.microsoft.com/office/drawing/2014/main" id="{2CFB9F28-7CCA-4DC6-DD1A-4B0B91186E21}"/>
              </a:ext>
            </a:extLst>
          </p:cNvPr>
          <p:cNvSpPr/>
          <p:nvPr/>
        </p:nvSpPr>
        <p:spPr>
          <a:xfrm>
            <a:off x="9059562" y="3457112"/>
            <a:ext cx="57490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10" grpId="0" animBg="1"/>
      <p:bldP spid="9" grpId="0" build="p" animBg="1"/>
      <p:bldP spid="11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9_1#450bf375f?sp=1&amp;vaa=1&amp;vcp=1&amp;pid=e29bf1f61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甲文中说“进亦忧，退亦忧”，这里的“进”与“退”分别指什么？乙文中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也谈到了范仲淹的“进”“退”选择，又分别指什么？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endParaRPr lang="en-US" altLang="zh-CN" sz="2800" dirty="0"/>
          </a:p>
        </p:txBody>
      </p:sp>
      <p:sp>
        <p:nvSpPr>
          <p:cNvPr id="3" name="QB_5_AN.100_1#450bf375f.blank?vaa=1&amp;vcp=1&amp;pid=e29bf1f61&amp;color=0,0,0&amp;vpa=32&amp;vtp=1&amp;vaab=1&amp;bbb=1&amp;hb=1"/>
          <p:cNvSpPr/>
          <p:nvPr/>
        </p:nvSpPr>
        <p:spPr>
          <a:xfrm>
            <a:off x="539496" y="344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甲文中的“进”指“居庙堂之高”，“退”指“处江湖之远”。乙文中的“进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”指当宰相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，“退”指当良医。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450bf375f?vaa=1&amp;vcp=1&amp;pid=e29bf1f61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范仲淹当年贫贱时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，曾经去神祠求签祈祷，他说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：“我将来能当丞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？”签名表明不可以，他再次求签祈祷，说：“不行的话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，那我希望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能当个良医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。”签名表明还是不可以。于是他长叹说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：“不能为百姓谋利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，不是大丈夫一生该做的事。”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450bf375f?vaa=1&amp;vcp=1&amp;pid=e29bf1f61&amp;color=0,0,0&amp;mp=1&amp;vtp=1&amp;vaab=1&amp;bt=1&amp;bbb=1&amp;hb=1"/>
          <p:cNvSpPr/>
          <p:nvPr/>
        </p:nvSpPr>
        <p:spPr>
          <a:xfrm>
            <a:off x="539496" y="1001146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后来，有人问他：“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大丈夫立志当宰相，是理所当然的，您为什么又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祈愿当良医呢？恐怕有一点太卑微了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？”范仲淹回答说：“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啊，怎么会呢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古人说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善于用人，所以没有被遗弃的人，善于物尽其用，所以没有被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抛弃的物’要普济万民，只有宰相能做到，现在签词说我当不了宰相，要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实现利泽万民的心愿，莫过于当良医。如果真成为技艺高超的好医生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上可以治疗君亲之疾，下可以救助贫苦百姓的困厄，中能保身长全。身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在民间而依旧能利泽苍生的，除了良医，再也没有别的了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bf327ffd?vcp=1&amp;pid=cc1db0528&amp;color=0,0,0&amp;vtp=1&amp;vaab=1&amp;bt=1&amp;bbb=1"/>
          <p:cNvSpPr/>
          <p:nvPr/>
        </p:nvSpPr>
        <p:spPr>
          <a:xfrm>
            <a:off x="539496" y="554400"/>
            <a:ext cx="11483975" cy="172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）（2024·湖南·中考）阅读下面三则文言短文，完成下面小题。</a:t>
            </a:r>
            <a:endParaRPr lang="en-US" altLang="zh-CN" sz="3000" dirty="0"/>
          </a:p>
        </p:txBody>
      </p:sp>
      <p:sp>
        <p:nvSpPr>
          <p:cNvPr id="3" name="QM_4_BD.102_1#c9bc35f09?vaa=1&amp;vcp=1&amp;pid=7bf327ffd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谢太傅寒雪日内集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与儿女讲论文义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俄而雪骤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公欣然曰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白雪纷纷何所似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兄子胡儿曰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撒盐空中差可拟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兄女曰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未若柳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絮因风起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公大笑乐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即公大兄无奕女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左将军王凝之妻也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（选自《世说新语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言语》）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QM_4_BD.102_1#c9bc35f09?vaa=1&amp;vcp=1&amp;pid=7bf327ffd&amp;color=0,0,0&amp;vtp=1&amp;vaab=1&amp;bbb=1&amp;hb=1&amp;zzd= 1">
            <a:extLst>
              <a:ext uri="{FF2B5EF4-FFF2-40B4-BE49-F238E27FC236}">
                <a16:creationId xmlns:a16="http://schemas.microsoft.com/office/drawing/2014/main" id="{48B47C6C-E97A-520F-1F7C-84F972F6ADE8}"/>
              </a:ext>
            </a:extLst>
          </p:cNvPr>
          <p:cNvSpPr/>
          <p:nvPr/>
        </p:nvSpPr>
        <p:spPr>
          <a:xfrm>
            <a:off x="8526241" y="18430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M_4_BD.102_1#c9bc35f09?vaa=1&amp;vcp=1&amp;pid=7bf327ffd&amp;color=0,0,0&amp;vtp=1&amp;vaab=1&amp;bbb=1&amp;hb=1&amp;zzd= 1">
            <a:extLst>
              <a:ext uri="{FF2B5EF4-FFF2-40B4-BE49-F238E27FC236}">
                <a16:creationId xmlns:a16="http://schemas.microsoft.com/office/drawing/2014/main" id="{A5D871A6-04C9-EFA8-3F69-60FD4715FC96}"/>
              </a:ext>
            </a:extLst>
          </p:cNvPr>
          <p:cNvSpPr/>
          <p:nvPr/>
        </p:nvSpPr>
        <p:spPr>
          <a:xfrm>
            <a:off x="8881841" y="18430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M_4_BD.102_1#c9bc35f09?vaa=1&amp;vcp=1&amp;pid=7bf327ffd&amp;color=0,0,0&amp;vtp=1&amp;vaab=1&amp;bbb=1&amp;hb=1&amp;zzd= 2">
            <a:extLst>
              <a:ext uri="{FF2B5EF4-FFF2-40B4-BE49-F238E27FC236}">
                <a16:creationId xmlns:a16="http://schemas.microsoft.com/office/drawing/2014/main" id="{316C7850-CA78-983D-A98D-819A1072609A}"/>
              </a:ext>
            </a:extLst>
          </p:cNvPr>
          <p:cNvSpPr/>
          <p:nvPr/>
        </p:nvSpPr>
        <p:spPr>
          <a:xfrm>
            <a:off x="7570566" y="24907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02_2#c9bc35f09?vaa=1&amp;vcp=1&amp;pid=7bf327ffd&amp;color=0,0,0&amp;vtp=1&amp;vaab=1&amp;bt=1&amp;bbb=1&amp;hb=1"/>
          <p:cNvSpPr/>
          <p:nvPr/>
        </p:nvSpPr>
        <p:spPr>
          <a:xfrm>
            <a:off x="396061" y="184401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谢公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与人围棋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俄而谢玄淮上信至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看书竟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默然无言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向局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客问淮上利害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答曰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小儿辈大破贼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意色举止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不异于常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（选自《世说新语·雅量》）</a:t>
            </a:r>
            <a:endParaRPr lang="en-US" altLang="zh-CN" sz="2800" dirty="0"/>
          </a:p>
        </p:txBody>
      </p:sp>
      <p:sp>
        <p:nvSpPr>
          <p:cNvPr id="3" name="QM_4_BD.102_2#c9bc35f09?vaa=1&amp;vcp=1&amp;pid=7bf327ffd&amp;color=0,0,0&amp;vtp=1&amp;vaab=1&amp;bt=1&amp;bbb=1&amp;hb=1&amp;zzd= 1">
            <a:extLst>
              <a:ext uri="{FF2B5EF4-FFF2-40B4-BE49-F238E27FC236}">
                <a16:creationId xmlns:a16="http://schemas.microsoft.com/office/drawing/2014/main" id="{68BB4A2B-73E7-A2C1-7EE6-CD629D9A962F}"/>
              </a:ext>
            </a:extLst>
          </p:cNvPr>
          <p:cNvSpPr/>
          <p:nvPr/>
        </p:nvSpPr>
        <p:spPr>
          <a:xfrm>
            <a:off x="5197137" y="24536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QM_4_BD.102_2#c9bc35f09?vaa=1&amp;vcp=1&amp;pid=7bf327ffd&amp;color=0,0,0&amp;vtp=1&amp;vaab=1&amp;bt=1&amp;bbb=1&amp;hb=1&amp;zzd= 1">
            <a:extLst>
              <a:ext uri="{FF2B5EF4-FFF2-40B4-BE49-F238E27FC236}">
                <a16:creationId xmlns:a16="http://schemas.microsoft.com/office/drawing/2014/main" id="{043BEA69-771C-F6CF-A7EE-25E77BE4E1CC}"/>
              </a:ext>
            </a:extLst>
          </p:cNvPr>
          <p:cNvSpPr/>
          <p:nvPr/>
        </p:nvSpPr>
        <p:spPr>
          <a:xfrm>
            <a:off x="5552737" y="24536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M_4_BD.102_2#c9bc35f09?vaa=1&amp;vcp=1&amp;pid=7bf327ffd&amp;color=0,0,0&amp;vtp=1&amp;vaab=1&amp;bt=1&amp;bbb=1&amp;hb=1&amp;zzd= 1">
            <a:extLst>
              <a:ext uri="{FF2B5EF4-FFF2-40B4-BE49-F238E27FC236}">
                <a16:creationId xmlns:a16="http://schemas.microsoft.com/office/drawing/2014/main" id="{3E0492EE-DB8F-8A21-4782-72D3F20B0B3F}"/>
              </a:ext>
            </a:extLst>
          </p:cNvPr>
          <p:cNvSpPr/>
          <p:nvPr/>
        </p:nvSpPr>
        <p:spPr>
          <a:xfrm>
            <a:off x="11451264" y="24345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M_4_BD.102_2#c9bc35f09?vaa=1&amp;vcp=1&amp;pid=7bf327ffd&amp;color=0,0,0&amp;vtp=1&amp;vaab=1&amp;bt=1&amp;bbb=1&amp;hb=1&amp;zzd= 2">
            <a:extLst>
              <a:ext uri="{FF2B5EF4-FFF2-40B4-BE49-F238E27FC236}">
                <a16:creationId xmlns:a16="http://schemas.microsoft.com/office/drawing/2014/main" id="{1E909A52-8653-4215-FCB3-52F0D8956EBE}"/>
              </a:ext>
            </a:extLst>
          </p:cNvPr>
          <p:cNvSpPr/>
          <p:nvPr/>
        </p:nvSpPr>
        <p:spPr>
          <a:xfrm>
            <a:off x="9062700" y="31013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02_3#c9bc35f09?vaa=1&amp;vcp=1&amp;pid=7bf327ffd&amp;color=0,0,0&amp;mp=1&amp;vtp=1&amp;vaab=1&amp;bt=1&amp;bbb=1&amp;hb=1"/>
          <p:cNvSpPr/>
          <p:nvPr/>
        </p:nvSpPr>
        <p:spPr>
          <a:xfrm>
            <a:off x="539496" y="70094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谢太傅盘桓东山时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与孙兴公诸人泛海戏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风起浪涌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王诸人色并遽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便唱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太傅神情方王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⑤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吟啸不言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舟人以公</a:t>
            </a:r>
            <a:endParaRPr lang="en-US" altLang="zh-CN" sz="2800" b="0" i="0" u="sng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貌闲意说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犹去不止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既风转急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浪猛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诸人皆喧动不坐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公徐云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将无归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众人即承响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⑥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于是审其量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足以镇安朝野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（选自《世说新语·雅量》）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①谢公：指谢安，死后追赠为大傅。②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局：这里指棋局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）：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惶恐。④唱：叫喊。⑤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通“旺”，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指兴致高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⑥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承响：应声附和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QM_4_BD.102_3#c9bc35f09?vaa=1&amp;vcp=1&amp;pid=7bf327ffd&amp;color=0,0,0&amp;mp=1&amp;vtp=1&amp;vaab=1&amp;bt=1&amp;bbb=1&amp;hb=1&amp;zzd= 2">
            <a:extLst>
              <a:ext uri="{FF2B5EF4-FFF2-40B4-BE49-F238E27FC236}">
                <a16:creationId xmlns:a16="http://schemas.microsoft.com/office/drawing/2014/main" id="{DBEA073D-8CB2-5AC7-F47A-CF5A67A9CF24}"/>
              </a:ext>
            </a:extLst>
          </p:cNvPr>
          <p:cNvSpPr/>
          <p:nvPr/>
        </p:nvSpPr>
        <p:spPr>
          <a:xfrm>
            <a:off x="1765078" y="19582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QM_4_BD.102_3#c9bc35f09?vaa=1&amp;vcp=1&amp;pid=7bf327ffd&amp;color=0,0,0&amp;mp=1&amp;vtp=1&amp;vaab=1&amp;bt=1&amp;bbb=1&amp;hb=1&amp;zzd= 3">
            <a:extLst>
              <a:ext uri="{FF2B5EF4-FFF2-40B4-BE49-F238E27FC236}">
                <a16:creationId xmlns:a16="http://schemas.microsoft.com/office/drawing/2014/main" id="{7A08F52F-58A3-8045-984F-01649B85CDA6}"/>
              </a:ext>
            </a:extLst>
          </p:cNvPr>
          <p:cNvSpPr/>
          <p:nvPr/>
        </p:nvSpPr>
        <p:spPr>
          <a:xfrm>
            <a:off x="10299478" y="26059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3_1#c66f4d36b?vaa=1&amp;vcp=1&amp;pid=c9bc35f09&amp;color=0,0,0&amp;vtp=1&amp;vaab=1&amp;bt=1&amp;bbb=1"/>
          <p:cNvSpPr/>
          <p:nvPr/>
        </p:nvSpPr>
        <p:spPr>
          <a:xfrm>
            <a:off x="539496" y="401317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下列对文中加点词语的解说，不正确的一项是(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05_1#c66f4d36b.bracket?vaa=1&amp;vcp=1&amp;pid=c9bc35f09&amp;color=0,0,0&amp;vpa=33&amp;vtp=1&amp;vaab=1"/>
          <p:cNvSpPr/>
          <p:nvPr/>
        </p:nvSpPr>
        <p:spPr>
          <a:xfrm>
            <a:off x="8373014" y="397952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03_2#c66f4d36b.choices?vaa=1&amp;vcp=1&amp;pid=c9bc35f09&amp;color=0,0,0&amp;vtp=1&amp;vaab=1&amp;bbb=1&amp;hb=1"/>
          <p:cNvSpPr/>
          <p:nvPr/>
        </p:nvSpPr>
        <p:spPr>
          <a:xfrm>
            <a:off x="539496" y="973516"/>
            <a:ext cx="11109960" cy="4506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A.“俄而谢玄淮上信至”中的“俄而”与“俄而雪骤”中的“俄而”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意思相同，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“不久，一会儿”。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.“撒盐空中差可拟”中的“差”是“大体”的意思，与成语“差强人意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”中的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差”意思相同。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.“徐向局”“公徐云”与《周亚夫军细柳》中“于是天子乃按辔徐行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”中的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徐”，都有“缓慢”的意思。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.“色”有“面部表情、气色、颜色、品类”等义项，“意色举止”“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色并遽”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“色”都是“颜色”的意思。</a:t>
            </a:r>
            <a:endParaRPr lang="en-US" altLang="zh-CN" sz="2800" dirty="0"/>
          </a:p>
        </p:txBody>
      </p:sp>
      <p:sp>
        <p:nvSpPr>
          <p:cNvPr id="5" name="QC_5_AS.1_1#c66f4d36b?vaa=1&amp;vcp=1&amp;pid=c9bc35f09&amp;color=0,0,0&amp;vtp=1&amp;vaab=1&amp;bbb=1"/>
          <p:cNvSpPr/>
          <p:nvPr/>
        </p:nvSpPr>
        <p:spPr>
          <a:xfrm>
            <a:off x="539496" y="5631468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（“意色举止”中的“色”和“色并遽”中的“色”指面部表情、神色）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07_1#133fc2553?sp=1&amp;vaa=1&amp;vcp=1&amp;pid=c9bc35f0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借助下面的知识卡片，将丙文中画横线的句子翻译成现代汉语。</a:t>
            </a:r>
            <a:endParaRPr lang="en-US" altLang="zh-CN" sz="2800" dirty="0"/>
          </a:p>
        </p:txBody>
      </p:sp>
      <p:graphicFrame>
        <p:nvGraphicFramePr>
          <p:cNvPr id="62" name="QB_5_BD.107_2#133fc2553?colgroup=30&amp;vaa=1&amp;vcp=1&amp;pid=c9bc35f0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765968"/>
              </p:ext>
            </p:extLst>
          </p:nvPr>
        </p:nvGraphicFramePr>
        <p:xfrm>
          <a:off x="539496" y="1236009"/>
          <a:ext cx="11100816" cy="1688656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说：1.shuō①解释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②主张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2.shuì劝说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yuè通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悦”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喜悦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高兴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：①离开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距离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③前往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④过去的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5_BD.107_3#133fc2553?vaa=1&amp;vcp=1&amp;pid=c9bc35f09&amp;color=0,0,0&amp;vtp=1&amp;vaab=1&amp;bbb=1"/>
          <p:cNvSpPr/>
          <p:nvPr/>
        </p:nvSpPr>
        <p:spPr>
          <a:xfrm>
            <a:off x="539496" y="305210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乙丙两文均出自《雅量》篇。任选一则，根据其中谢公的表现，说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说将其归入《雅量》篇的原因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</a:t>
            </a:r>
            <a:endParaRPr lang="en-US" altLang="zh-CN" sz="2800" dirty="0"/>
          </a:p>
        </p:txBody>
      </p:sp>
      <p:sp>
        <p:nvSpPr>
          <p:cNvPr id="5" name="QB_5_AN.1_1#133fc2553.blank?vaa=1&amp;vcp=1&amp;pid=c9bc35f09&amp;color=0,0,0&amp;vpa=34&amp;vtp=1&amp;vaab=1&amp;bbb=1"/>
          <p:cNvSpPr/>
          <p:nvPr/>
        </p:nvSpPr>
        <p:spPr>
          <a:xfrm>
            <a:off x="549815" y="3021629"/>
            <a:ext cx="8793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船夫因为谢安神态安闲，心情舒畅，便仍然摇船向前。</a:t>
            </a:r>
            <a:endParaRPr lang="en-US" altLang="zh-CN" sz="2800" dirty="0"/>
          </a:p>
        </p:txBody>
      </p:sp>
      <p:sp>
        <p:nvSpPr>
          <p:cNvPr id="8" name="QB_5_AN.110_1#133fc2553.blank?vaa=1&amp;vcp=1&amp;pid=c9bc35f09&amp;color=0,0,0&amp;vpa=35&amp;vtp=1&amp;vaab=1&amp;bbb=1&amp;hb=1"/>
          <p:cNvSpPr/>
          <p:nvPr/>
        </p:nvSpPr>
        <p:spPr>
          <a:xfrm>
            <a:off x="539496" y="496472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提示：选择短文乙或丙中任一则，根据谢公在面对突发事件时的镇定自若、从容不迫的态度，说明其宽广的胸怀和深沉的内涵，体现了雅量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cc1db0528?vcp=1&amp;pid=5ffc43a37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 err="1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C_3_BD#b9201a3a7?sp=1&amp;vcp=1&amp;pid=cc1db0528&amp;color=0,0,0&amp;vtp=1&amp;vaab=1&amp;bbb=1"/>
          <p:cNvSpPr/>
          <p:nvPr/>
        </p:nvSpPr>
        <p:spPr>
          <a:xfrm>
            <a:off x="539496" y="1270239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）（2024·安徽·中考）</a:t>
            </a:r>
            <a:endParaRPr lang="en-US" altLang="zh-CN" sz="3000" dirty="0"/>
          </a:p>
        </p:txBody>
      </p:sp>
      <p:sp>
        <p:nvSpPr>
          <p:cNvPr id="4" name="QM_4_BD.56_1#f86716dc1?vaa=1&amp;vcp=1&amp;pid=b9201a3a7&amp;color=0,0,0&amp;vtp=1&amp;vaab=1&amp;bbb=1&amp;hb=1"/>
          <p:cNvSpPr/>
          <p:nvPr/>
        </p:nvSpPr>
        <p:spPr>
          <a:xfrm>
            <a:off x="539496" y="194212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臣本布衣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躬耕于南阳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苟全性命于乱世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不求闻达于诸侯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先帝不以臣卑鄙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猥自枉屈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三顾臣于草庐之中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咨臣以当世之事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是感激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遂许先帝以驱驰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后值倾覆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受任于败军之际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奉命于危难之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尔来二十有一年矣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（节选自诸葛亮《出师表》）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11_1#d5dc17f18?sp=1&amp;vaa=1&amp;vcp=1&amp;pid=c9bc35f09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在《晋书·谢安传》中，乙文的故事有另外一个结尾：谢安下完棋，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往屋里走，因为抑制不住内心的激动，过门槛时不小心把木屐上的齿踢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断了。你觉得这个结尾好不好，为什么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5_AN.1_1#d5dc17f18?vaa=1&amp;vcp=1&amp;pid=c9bc35f09&amp;color=0,0,0&amp;vtp=1&amp;vaab=1&amp;bt=1&amp;bbb=1&amp;hb=1"/>
          <p:cNvSpPr/>
          <p:nvPr/>
        </p:nvSpPr>
        <p:spPr>
          <a:xfrm>
            <a:off x="539496" y="38020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示例：这个结尾不好，因为它与谢安在故事中镇定自若形象不符，破坏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了人物形象的一致性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d5dc17f18?vaa=1&amp;vcp=1&amp;pid=c9bc35f09&amp;color=0,0,0&amp;vtp=1&amp;vaab=1&amp;bt=1&amp;bbb=1&amp;hb=1"/>
          <p:cNvSpPr/>
          <p:nvPr/>
        </p:nvSpPr>
        <p:spPr>
          <a:xfrm>
            <a:off x="539496" y="163487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谢安（谢太傅）和客人下棋，一会儿谢玄从淮水战场上派出的信使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到了。谢安看完信，默不作声，又慢慢地下起棋来。客人问他战场上的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胜败情况，谢安回答说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：“手下大破贼兵。”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说话间，神色、举动和平时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没有两样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d5dc17f18?vaa=1&amp;vcp=1&amp;pid=c9bc35f09&amp;color=0,0,0&amp;mp=1&amp;vtp=1&amp;vaab=1&amp;bt=1&amp;bbb=1&amp;hb=1"/>
          <p:cNvSpPr/>
          <p:nvPr/>
        </p:nvSpPr>
        <p:spPr>
          <a:xfrm>
            <a:off x="539496" y="72854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谢安在东山居留期间，和孙兴公等人坐船到海上游玩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有一次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起了风，浪涛汹涌，孙兴公、王羲之等人都惊恐失色，便提议掉转船头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回去。谢安这时精神振奋，兴致正高，只顾吟诗肃呼而一言不发。船夫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因为谢安神态安闲，心情舒畅，便仍然摇船向前。一会儿，风更急，浪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更猛了，大家都惊恐喧哗，坐不住了。谢安慢条斯理地说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既然这样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还不如回去吧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大家都应声附和，回去了。从这件事来看谢安的气量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他完全能够镇抚朝廷内外，安定国家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a429c253?vcp=1&amp;pid=cc1db0528&amp;color=0,0,0&amp;vtp=1&amp;vaab=1&amp;bt=1&amp;bbb=1&amp;hb=1"/>
          <p:cNvSpPr/>
          <p:nvPr/>
        </p:nvSpPr>
        <p:spPr>
          <a:xfrm>
            <a:off x="539496" y="554400"/>
            <a:ext cx="11109960" cy="172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五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）（2024·山西·中考）班级开展“品古典意蕴”文言文探究活动。</a:t>
            </a:r>
          </a:p>
          <a:p>
            <a:pPr latinLnBrk="1">
              <a:lnSpc>
                <a:spcPts val="5300"/>
              </a:lnSpc>
            </a:pPr>
            <a:r>
              <a:rPr lang="en-US" altLang="zh-CN" sz="3000" b="1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请阅读下面的选文并完成下面小题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3000" dirty="0"/>
          </a:p>
        </p:txBody>
      </p:sp>
      <p:sp>
        <p:nvSpPr>
          <p:cNvPr id="3" name="QM_4_BD.115_1#91df8f462?vaa=1&amp;vcp=1&amp;pid=0a429c253&amp;color=0,0,0&amp;vtp=1&amp;vaab=1&amp;bbb=1&amp;hb=1"/>
          <p:cNvSpPr/>
          <p:nvPr/>
        </p:nvSpPr>
        <p:spPr>
          <a:xfrm>
            <a:off x="539496" y="19192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从小丘西行百二十步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隔篁竹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闻水声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如鸣珮环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心乐之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伐竹取道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下见小潭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水尤清冽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全石以为底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卷石底以出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青树翠蔓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蒙络摇缀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参差披拂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潭中鱼可百许头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皆若空游无所依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日光下澈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影布石上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佁然不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俶尔远逝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往来翕忽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似与游者相乐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（节选自柳宗元《小石潭记》）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15_2#91df8f462?vaa=1&amp;vcp=1&amp;pid=0a429c253&amp;color=0,0,0&amp;vtp=1&amp;vaab=1&amp;bt=1&amp;bbb=1&amp;hb=1"/>
          <p:cNvSpPr/>
          <p:nvPr/>
        </p:nvSpPr>
        <p:spPr>
          <a:xfrm>
            <a:off x="539496" y="8983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崇祯五年十二月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余住西湖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大雪三日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湖中人鸟声俱绝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是日更定矣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余拏一小舟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拥毳衣炉火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独往湖心亭看雪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雾凇沆砀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天与云与山与水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上下一白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湖上影子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惟长堤一痕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湖心亭一点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余舟一芥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舟中人两三粒而已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（节选自张岱《湖心亭看雪》）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QO_5_BD.116_1#1516ef774?vaa=1&amp;vcp=1&amp;pid=91df8f462&amp;color=0,0,0&amp;vtp=1&amp;vaab=1&amp;bt=1&amp;bbb=1">
            <a:extLst>
              <a:ext uri="{FF2B5EF4-FFF2-40B4-BE49-F238E27FC236}">
                <a16:creationId xmlns:a16="http://schemas.microsoft.com/office/drawing/2014/main" id="{218A3D54-D034-3588-F6D1-6EBC5DB2ACFE}"/>
              </a:ext>
            </a:extLst>
          </p:cNvPr>
          <p:cNvSpPr/>
          <p:nvPr/>
        </p:nvSpPr>
        <p:spPr>
          <a:xfrm>
            <a:off x="539496" y="40970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字里有乾坤。解释下面加点字的意思。</a:t>
            </a:r>
            <a:endParaRPr lang="en-US" altLang="zh-CN" sz="2800" dirty="0"/>
          </a:p>
        </p:txBody>
      </p:sp>
      <p:sp>
        <p:nvSpPr>
          <p:cNvPr id="4" name="QB_6_BD.117_1#f11cbd341?vaa=1&amp;vcp=1&amp;pid=1516ef774&amp;color=0,0,0&amp;vtp=1&amp;vaab=1&amp;bbb=1">
            <a:extLst>
              <a:ext uri="{FF2B5EF4-FFF2-40B4-BE49-F238E27FC236}">
                <a16:creationId xmlns:a16="http://schemas.microsoft.com/office/drawing/2014/main" id="{DBCFF020-19FD-7EA5-C42E-15BCD88E8FBB}"/>
              </a:ext>
            </a:extLst>
          </p:cNvPr>
          <p:cNvSpPr/>
          <p:nvPr/>
        </p:nvSpPr>
        <p:spPr>
          <a:xfrm>
            <a:off x="539496" y="4726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（1）日光下澈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澈：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（2）拥毳衣炉火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5" name="QB_6_AN.1_1#f11cbd341.blank?vaa=1&amp;vcp=1&amp;pid=1516ef774&amp;color=0,0,0&amp;vpa=37&amp;vtp=1&amp;vaab=1&amp;bbb=1">
            <a:extLst>
              <a:ext uri="{FF2B5EF4-FFF2-40B4-BE49-F238E27FC236}">
                <a16:creationId xmlns:a16="http://schemas.microsoft.com/office/drawing/2014/main" id="{4510DF0A-46E5-5C8F-8CF1-4D55084B283E}"/>
              </a:ext>
            </a:extLst>
          </p:cNvPr>
          <p:cNvSpPr/>
          <p:nvPr/>
        </p:nvSpPr>
        <p:spPr>
          <a:xfrm>
            <a:off x="4105815" y="470484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穿透</a:t>
            </a:r>
            <a:endParaRPr lang="en-US" altLang="zh-CN" sz="2800" dirty="0"/>
          </a:p>
        </p:txBody>
      </p:sp>
      <p:sp>
        <p:nvSpPr>
          <p:cNvPr id="7" name="QB_6_AN.120_1#f11cbd341.blank?vaa=1&amp;vcp=1&amp;pid=1516ef774&amp;color=0,0,0&amp;vpa=38&amp;vtp=1&amp;vaab=1&amp;bbb=1">
            <a:extLst>
              <a:ext uri="{FF2B5EF4-FFF2-40B4-BE49-F238E27FC236}">
                <a16:creationId xmlns:a16="http://schemas.microsoft.com/office/drawing/2014/main" id="{9334DC48-CA24-3457-447F-701928E4513F}"/>
              </a:ext>
            </a:extLst>
          </p:cNvPr>
          <p:cNvSpPr/>
          <p:nvPr/>
        </p:nvSpPr>
        <p:spPr>
          <a:xfrm>
            <a:off x="4482332" y="53227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裹、围</a:t>
            </a:r>
            <a:endParaRPr lang="en-US" altLang="zh-CN" sz="2800" dirty="0"/>
          </a:p>
        </p:txBody>
      </p:sp>
      <p:sp>
        <p:nvSpPr>
          <p:cNvPr id="8" name="QB_6_BD.117_1#f11cbd341?vaa=1&amp;vcp=1&amp;pid=1516ef774&amp;color=0,0,0&amp;vtp=1&amp;vaab=1&amp;bbb=1&amp;zzd= 1">
            <a:extLst>
              <a:ext uri="{FF2B5EF4-FFF2-40B4-BE49-F238E27FC236}">
                <a16:creationId xmlns:a16="http://schemas.microsoft.com/office/drawing/2014/main" id="{079F3CE8-30DA-3FB9-2B43-A79C5D2760F9}"/>
              </a:ext>
            </a:extLst>
          </p:cNvPr>
          <p:cNvSpPr/>
          <p:nvPr/>
        </p:nvSpPr>
        <p:spPr>
          <a:xfrm>
            <a:off x="2654078" y="533609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6_BD.117_1#f11cbd341?vaa=1&amp;vcp=1&amp;pid=1516ef774&amp;color=0,0,0&amp;vtp=1&amp;vaab=1&amp;bbb=1&amp;zzd= 2">
            <a:extLst>
              <a:ext uri="{FF2B5EF4-FFF2-40B4-BE49-F238E27FC236}">
                <a16:creationId xmlns:a16="http://schemas.microsoft.com/office/drawing/2014/main" id="{25F1EC73-A706-B829-D077-D783311F0EEC}"/>
              </a:ext>
            </a:extLst>
          </p:cNvPr>
          <p:cNvSpPr/>
          <p:nvPr/>
        </p:nvSpPr>
        <p:spPr>
          <a:xfrm>
            <a:off x="1587278" y="59525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21_1#b399a6763?vaa=1&amp;vcp=1&amp;pid=91df8f462&amp;color=0,0,0&amp;vtp=1&amp;vaab=1&amp;bt=1&amp;bbb=1"/>
          <p:cNvSpPr/>
          <p:nvPr/>
        </p:nvSpPr>
        <p:spPr>
          <a:xfrm>
            <a:off x="539496" y="18508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句中有深意。用现代汉语翻译下面的句子。</a:t>
            </a:r>
            <a:endParaRPr lang="en-US" altLang="zh-CN" sz="2800" dirty="0"/>
          </a:p>
        </p:txBody>
      </p:sp>
      <p:sp>
        <p:nvSpPr>
          <p:cNvPr id="3" name="QB_6_BD.122_1#e92419083?sp=1&amp;vaa=1&amp;vcp=1&amp;pid=b399a6763&amp;color=0,0,0&amp;vtp=1&amp;vaab=1&amp;bbb=1"/>
          <p:cNvSpPr/>
          <p:nvPr/>
        </p:nvSpPr>
        <p:spPr>
          <a:xfrm>
            <a:off x="539496" y="24785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青树翠蔓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蒙络摇缀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翻译：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</a:t>
            </a:r>
            <a:endParaRPr lang="en-US" altLang="zh-CN" sz="2800" dirty="0"/>
          </a:p>
        </p:txBody>
      </p:sp>
      <p:sp>
        <p:nvSpPr>
          <p:cNvPr id="4" name="QB_6_AN.1_1#e92419083.blank?vaa=1&amp;vcp=1&amp;pid=b399a6763&amp;color=0,0,0&amp;vpa=39&amp;vtp=1&amp;vaab=1&amp;bbb=1"/>
          <p:cNvSpPr/>
          <p:nvPr/>
        </p:nvSpPr>
        <p:spPr>
          <a:xfrm>
            <a:off x="1616614" y="3074860"/>
            <a:ext cx="7726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青葱的树，翠绿的藤蔓，蒙盖缠绕，摇曳牵连。</a:t>
            </a:r>
            <a:endParaRPr lang="en-US" altLang="zh-CN" sz="2800" dirty="0"/>
          </a:p>
        </p:txBody>
      </p:sp>
      <p:sp>
        <p:nvSpPr>
          <p:cNvPr id="5" name="QB_6_BD.124_1#7b5b230f1?sp=1&amp;vaa=1&amp;vcp=1&amp;pid=b399a6763&amp;color=0,0,0&amp;vtp=1&amp;vaab=1&amp;bbb=1"/>
          <p:cNvSpPr/>
          <p:nvPr/>
        </p:nvSpPr>
        <p:spPr>
          <a:xfrm>
            <a:off x="539496" y="37555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大雪三日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湖中人鸟声俱绝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翻译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接连下了三天的大雪，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6" name="QB_6_AN.125_1#7b5b230f1.blank?vaa=1&amp;vcp=1&amp;pid=b399a6763&amp;color=0,0,0&amp;vpa=40&amp;vtp=1&amp;vaab=1&amp;bbb=1"/>
          <p:cNvSpPr/>
          <p:nvPr/>
        </p:nvSpPr>
        <p:spPr>
          <a:xfrm>
            <a:off x="5172615" y="4351845"/>
            <a:ext cx="5592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湖中行人、飞鸟的声音都消失了。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26_1#af896c83d?sp=1&amp;vaa=1&amp;vcp=1&amp;pid=91df8f462&amp;color=0,0,0&amp;vtp=1&amp;vaab=1&amp;bt=1&amp;bbb=1&amp;hb=1&amp;hltap=1"/>
          <p:cNvSpPr/>
          <p:nvPr/>
        </p:nvSpPr>
        <p:spPr>
          <a:xfrm>
            <a:off x="539496" y="1184100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光影辉映，妙不可言。甲、乙两文都有对“影子”的描写，请结合具体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内容，分析其妙处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126_1#af896c83d?sp=1&amp;vaa=1&amp;vcp=1&amp;pid=91df8f462&amp;color=0,0,0&amp;vtp=1&amp;vaab=1&amp;bt=1&amp;bbb=1&amp;hb=1&amp;hla=1">
            <a:extLst>
              <a:ext uri="{FF2B5EF4-FFF2-40B4-BE49-F238E27FC236}">
                <a16:creationId xmlns:a16="http://schemas.microsoft.com/office/drawing/2014/main" id="{BBCC49A9-4689-F5F9-735D-6DCD15DFF3B7}"/>
              </a:ext>
            </a:extLst>
          </p:cNvPr>
          <p:cNvSpPr/>
          <p:nvPr/>
        </p:nvSpPr>
        <p:spPr>
          <a:xfrm>
            <a:off x="539496" y="2451560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示例：甲文中“影布石上”描绘出日光、潭水交融，鱼影映在潭底石上的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清晰画面，侧面衬托潭水的澄澈透明；乙文“湖上影子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两三粒而已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妙用“痕”“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粒”等量词，写出了大雪覆盖下景物“影子”少而微的特点，运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用白描手法，勾勒出一幅淡墨山水画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7f161ce9?sp=1&amp;vcp=1&amp;pid=91df8f462&amp;color=0,0,0&amp;mp=1&amp;vtp=1&amp;vaab=1&amp;bt=1&amp;bbb=1&amp;hb=1"/>
          <p:cNvSpPr/>
          <p:nvPr/>
        </p:nvSpPr>
        <p:spPr>
          <a:xfrm>
            <a:off x="539496" y="65704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凡物皆有可观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苟有可观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皆有可乐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非必怪奇伟丽者也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餔糟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endParaRPr lang="en-US" altLang="zh-CN" sz="100" b="0" i="0" kern="0" spc="-99900" baseline="30000" dirty="0">
              <a:solidFill>
                <a:srgbClr val="FFFFFF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啜醨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，（1）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果蔬草木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，（2）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推此类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吾安往而不乐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（节选自苏轼《超然台记》）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（bū）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糟：吃酒糟。②啜醨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（lí）：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喝薄酒。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QO_5_BD.127_1#95638e05c?sp=1&amp;vaa=1&amp;vcp=1&amp;pid=91df8f462&amp;color=0,0,0&amp;mp=1&amp;vtp=1&amp;vaab=1&amp;bt=1&amp;bbb=1"/>
          <p:cNvSpPr/>
          <p:nvPr/>
        </p:nvSpPr>
        <p:spPr>
          <a:xfrm>
            <a:off x="611214" y="402809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请结合语境，把下面的四字词语填入上文相应空缺处。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A.皆可以醉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B.皆可以饱</a:t>
            </a:r>
            <a:endParaRPr lang="en-US" altLang="zh-CN" sz="2800" dirty="0"/>
          </a:p>
        </p:txBody>
      </p:sp>
      <p:sp>
        <p:nvSpPr>
          <p:cNvPr id="4" name="QO_5_AN.1_1#95638e05c?vaa=1&amp;vcp=1&amp;pid=91df8f462&amp;color=0,0,0&amp;vtp=1&amp;vaab=1&amp;bbb=1"/>
          <p:cNvSpPr/>
          <p:nvPr/>
        </p:nvSpPr>
        <p:spPr>
          <a:xfrm>
            <a:off x="2929542" y="1251941"/>
            <a:ext cx="162099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皆可以醉</a:t>
            </a:r>
            <a:endParaRPr lang="en-US" altLang="zh-CN" sz="2800" dirty="0"/>
          </a:p>
        </p:txBody>
      </p:sp>
      <p:sp>
        <p:nvSpPr>
          <p:cNvPr id="5" name="QO_5_AN.1_1#95638e05c?vaa=1&amp;vcp=1&amp;pid=91df8f462&amp;color=0,0,0&amp;vtp=1&amp;vaab=1&amp;bbb=1">
            <a:extLst>
              <a:ext uri="{FF2B5EF4-FFF2-40B4-BE49-F238E27FC236}">
                <a16:creationId xmlns:a16="http://schemas.microsoft.com/office/drawing/2014/main" id="{C6F9FF11-E7F9-F0A4-6DDE-556C7F405194}"/>
              </a:ext>
            </a:extLst>
          </p:cNvPr>
          <p:cNvSpPr/>
          <p:nvPr/>
        </p:nvSpPr>
        <p:spPr>
          <a:xfrm>
            <a:off x="8009542" y="1251941"/>
            <a:ext cx="162099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皆可以饱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29_1#ad9e2925e?sp=1&amp;vaa=1&amp;vcp=1&amp;pid=91df8f462&amp;color=0,0,0&amp;vtp=1&amp;vaab=1&amp;bt=1&amp;bbb=1&amp;hb=1&amp;hltap=1"/>
          <p:cNvSpPr/>
          <p:nvPr/>
        </p:nvSpPr>
        <p:spPr>
          <a:xfrm>
            <a:off x="530531" y="2132189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请结合自己的生活体验，谈谈对文中画波浪线句子的理解。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129_1#ad9e2925e?sp=1&amp;vaa=1&amp;vcp=1&amp;pid=91df8f462&amp;color=0,0,0&amp;vtp=1&amp;vaab=1&amp;bt=1&amp;bbb=1&amp;hb=1&amp;hla=1">
            <a:extLst>
              <a:ext uri="{FF2B5EF4-FFF2-40B4-BE49-F238E27FC236}">
                <a16:creationId xmlns:a16="http://schemas.microsoft.com/office/drawing/2014/main" id="{09BC482F-4A6A-F86E-C481-4B8C65C55350}"/>
              </a:ext>
            </a:extLst>
          </p:cNvPr>
          <p:cNvSpPr/>
          <p:nvPr/>
        </p:nvSpPr>
        <p:spPr>
          <a:xfrm>
            <a:off x="530531" y="2759569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示例：所有事物都有可观赏的地方，都能带给人快乐，不一定只有稀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奇、壮丽的事物才使人愉悦。即使是一朵不知名的小花，也能芬芳我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的年华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5_AS.1_1#ad9e2925e?vaa=1&amp;vcp=1&amp;pid=91df8f462&amp;color=0,0,0&amp;vtp=1&amp;vaab=1&amp;bbb=1&amp;hb=1"/>
          <p:cNvSpPr/>
          <p:nvPr/>
        </p:nvSpPr>
        <p:spPr>
          <a:xfrm>
            <a:off x="539496" y="146060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凡是物体，都有可观赏的地方。如有可观赏的地方，那么都可使人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快乐，不必是怪异、新奇、雄伟、瑰丽的东西。吃酒糟、喝薄酒，都可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以使人醉；水果、蔬菜、草木，也可以充饥。以此类推，我到哪儿会不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快乐呢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8094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M_4_BD.56_2#f86716dc1?vaa=1&amp;vcp=1&amp;pid=b9201a3a7&amp;color=0,0,0&amp;tib=255,255,255&amp;iip=2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97091" y="2998470"/>
            <a:ext cx="420624" cy="4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M_4_BD.56_2#f86716dc1?vaa=1&amp;vcp=1&amp;pid=b9201a3a7&amp;color=0,0,0&amp;vtp=1&amp;vaab=1&amp;bt=1&amp;bbb=1&amp;hb=1"/>
          <p:cNvSpPr/>
          <p:nvPr/>
        </p:nvSpPr>
        <p:spPr>
          <a:xfrm>
            <a:off x="396621" y="421050"/>
            <a:ext cx="11109960" cy="46462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二十一年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100" b="0" i="0" kern="0" spc="-99900" baseline="300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春正月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夷进攻威远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靖远诸台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守者羸兵数百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</a:t>
            </a:r>
            <a:r>
              <a:rPr lang="en-US" altLang="zh-CN" sz="2800" b="0" i="0" u="sng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100" b="0" i="0" u="sng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遣将恸哭请师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无应者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公之以海运入都也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时从故人饮酒肆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已而叹曰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丈夫受国恩有急死耳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终不为妻子计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公老母年八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长子奎龙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吴淞参将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幼子先遣归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及是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乃缄一匣寄家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坚不可开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公死后启视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则堕齿数枚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旧衣数袭而已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公既自度众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寡不敌而援绝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乃决自为计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住靖远台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昼夜督战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已而夷大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     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奄至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公率游击麦廷章奋勇登台大呼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督厉士卒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士卒呼声撼山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海水沸扬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冥昼晦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自卯至未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所杀伤过当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而身亦受数十创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血淋漓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衣甲尽湿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4_BD.56_3#f86716dc1?vaa=1&amp;vcp=1&amp;pid=b9201a3a7&amp;color=0,0,0&amp;vtp=1&amp;vaab=1&amp;bbb=1"/>
          <p:cNvSpPr/>
          <p:nvPr/>
        </p:nvSpPr>
        <p:spPr>
          <a:xfrm>
            <a:off x="539496" y="4557903"/>
            <a:ext cx="11109960" cy="5093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（节选自鲁一同《关忠节公家传》）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DB23457-864A-0DB8-C800-C0585C3C3155}"/>
              </a:ext>
            </a:extLst>
          </p:cNvPr>
          <p:cNvGrpSpPr/>
          <p:nvPr/>
        </p:nvGrpSpPr>
        <p:grpSpPr>
          <a:xfrm>
            <a:off x="539496" y="5287518"/>
            <a:ext cx="11109960" cy="1077532"/>
            <a:chOff x="539496" y="5287518"/>
            <a:chExt cx="11109960" cy="1077532"/>
          </a:xfrm>
        </p:grpSpPr>
        <p:sp>
          <p:nvSpPr>
            <p:cNvPr id="5" name="QM_4_BD.56_4#f86716dc1?vaa=1&amp;vcp=1&amp;pid=b9201a3a7&amp;color=0,0,0&amp;vtp=1&amp;vaab=1&amp;bt=1&amp;bbb=1&amp;hb=1"/>
            <p:cNvSpPr/>
            <p:nvPr/>
          </p:nvSpPr>
          <p:spPr>
            <a:xfrm>
              <a:off x="539496" y="5287518"/>
              <a:ext cx="11109960" cy="107753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0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rPr>
                <a:t>    </a:t>
              </a:r>
              <a:r>
                <a:rPr lang="en-US" altLang="zh-CN" sz="2800" b="1" i="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itchFamily="34" charset="-120"/>
                </a:rPr>
                <a:t>【注】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itchFamily="34" charset="-120"/>
                </a:rPr>
                <a:t>①二十一年：清道光二十一年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（1841）。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itchFamily="34" charset="-120"/>
                </a:rPr>
                <a:t>②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itchFamily="34" charset="-120"/>
                </a:rPr>
                <a:t>公：关天培，清</a:t>
              </a:r>
              <a:endPara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endParaRPr>
            </a:p>
            <a:p>
              <a:pPr latinLnBrk="1">
                <a:lnSpc>
                  <a:spcPts val="4000"/>
                </a:lnSpc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itchFamily="34" charset="-120"/>
                </a:rPr>
                <a:t>末将领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itchFamily="34" charset="-120"/>
                </a:rPr>
                <a:t>。③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itchFamily="34" charset="-120"/>
                </a:rPr>
                <a:t>  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itchFamily="34" charset="-120"/>
                </a:rPr>
                <a:t>：舰队。</a:t>
              </a:r>
              <a:endParaRPr lang="en-US" altLang="zh-CN" sz="28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pic>
          <p:nvPicPr>
            <p:cNvPr id="6" name="QM_4_BD.56_4#f86716dc1?vaa=1&amp;vcp=1&amp;pid=b9201a3a7&amp;color=0,0,0&amp;tib=255,255,255&amp;iip=3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33181" y="5859018"/>
              <a:ext cx="358997" cy="366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51dbe2a0?vcp=1&amp;pid=cc1db0528&amp;color=0,0,0&amp;vtp=1&amp;vaab=1&amp;bt=1&amp;bbb=1"/>
          <p:cNvSpPr/>
          <p:nvPr/>
        </p:nvSpPr>
        <p:spPr>
          <a:xfrm>
            <a:off x="539496" y="384071"/>
            <a:ext cx="11109960" cy="595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六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）（2024·云南·中考）阅读下面文言文，完成下面小题。</a:t>
            </a:r>
            <a:endParaRPr lang="en-US" altLang="zh-CN" sz="3000" dirty="0"/>
          </a:p>
        </p:txBody>
      </p:sp>
      <p:sp>
        <p:nvSpPr>
          <p:cNvPr id="3" name="QM_4_BD.131_1#32babebe2?vaa=1&amp;vcp=1&amp;pid=951dbe2a0&amp;color=0,0,0&amp;vtp=1&amp;vaab=1&amp;bbb=1&amp;hb=1"/>
          <p:cNvSpPr/>
          <p:nvPr/>
        </p:nvSpPr>
        <p:spPr>
          <a:xfrm>
            <a:off x="539496" y="1035835"/>
            <a:ext cx="11109960" cy="5522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自三峡七百里中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两岸连山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略无阙处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重岩叠嶂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隐天蔽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自非亭午夜分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不见曦月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至于夏水襄陵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沿溯阻绝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或王命急宣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有时朝发白帝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暮到江陵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其间千二百里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虽乘奔御风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不以疾也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春冬之时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则素湍绿潭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回清倒影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绝巘多生怪柏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悬泉瀑布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漱其间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清荣峻茂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良多趣味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每至晴初霜旦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林寒涧肃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常有高猿长啸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属引凄异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空谷传响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哀转久绝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故渔者歌曰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巴东三峡巫峡长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猿鸣三声泪沾裳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algn="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（郦道元《三峡》）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1_2#32babebe2?vaa=1&amp;vcp=1&amp;pid=951dbe2a0&amp;color=0,0,0&amp;vtp=1&amp;vaab=1&amp;bt=1&amp;bbb=1&amp;hb=1"/>
          <p:cNvSpPr/>
          <p:nvPr/>
        </p:nvSpPr>
        <p:spPr>
          <a:xfrm>
            <a:off x="541020" y="424777"/>
            <a:ext cx="11109960" cy="50940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乍入谷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未有奇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沿溪曲折行数里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草木渐秀润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山竦出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崭然露芒角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水声锵然鸣两峰间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心始异之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又盘山行十许里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四山忽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若拱而揖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环而卫者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嘉木奇卉被之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葱蒨浓郁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又行数里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泉之泓澄渟溜者焉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洑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出石罅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④</a:t>
            </a:r>
            <a:r>
              <a:rPr lang="en-US" altLang="zh-CN" sz="100" b="0" i="0" kern="0" spc="-99900" baseline="300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激而为迅流者焉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阴木荫其颠</a:t>
            </a:r>
            <a:r>
              <a:rPr lang="zh-CN" altLang="en-US" sz="2800" kern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zh-CN" altLang="en-US" sz="2800" b="0" i="0" kern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kern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幽草缭其趾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⑥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宾欲休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咸曰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莫此地为宜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（节选自麻革《游龙山记》）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    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①揖：拱手行礼。②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得泉之泓澄渟溜者焉：发现一股泉水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水深而清澈，聚为池塘，缓缓流动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。③洑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（fú）：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同“伏”，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水伏流地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下。④罅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（xi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）：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缝隙。⑤颠：上方。⑥趾：岸边。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32_1#acf3bd9b0?vaa=1&amp;vcp=1&amp;pid=32babebe2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解释下列句子中加点词的意思。</a:t>
            </a:r>
            <a:endParaRPr lang="en-US" altLang="zh-CN" sz="2800" dirty="0"/>
          </a:p>
        </p:txBody>
      </p:sp>
      <p:sp>
        <p:nvSpPr>
          <p:cNvPr id="3" name="QB_6_BD.133_1#8278ebacd?vaa=1&amp;vcp=1&amp;pid=acf3bd9b0&amp;color=0,0,0&amp;vtp=1&amp;vaab=1&amp;bb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（1）略无阙处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阙：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（2）至于夏水襄陵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襄：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（3）心始异之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（4）环而卫者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4" name="QB_6_AN.1_1#8278ebacd.blank?vaa=1&amp;vcp=1&amp;pid=acf3bd9b0&amp;color=0,0,0&amp;vpa=41&amp;vtp=1&amp;vaab=1&amp;bbb=1"/>
          <p:cNvSpPr/>
          <p:nvPr/>
        </p:nvSpPr>
        <p:spPr>
          <a:xfrm>
            <a:off x="3892903" y="2431605"/>
            <a:ext cx="4129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同“缺”，空隙、缺口</a:t>
            </a:r>
            <a:endParaRPr lang="en-US" altLang="zh-CN" sz="2800" dirty="0"/>
          </a:p>
        </p:txBody>
      </p:sp>
      <p:sp>
        <p:nvSpPr>
          <p:cNvPr id="6" name="QB_6_AN.2_1#8278ebacd.blank?vaa=1&amp;vcp=1&amp;pid=acf3bd9b0&amp;color=0,0,0&amp;vpa=42&amp;vtp=1&amp;vaab=1&amp;bbb=1"/>
          <p:cNvSpPr/>
          <p:nvPr/>
        </p:nvSpPr>
        <p:spPr>
          <a:xfrm>
            <a:off x="4461415" y="3109785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冲上、漫上</a:t>
            </a:r>
            <a:endParaRPr lang="en-US" altLang="zh-CN" sz="2800" dirty="0"/>
          </a:p>
        </p:txBody>
      </p:sp>
      <p:sp>
        <p:nvSpPr>
          <p:cNvPr id="8" name="QB_6_AN.3_1#8278ebacd.blank?vaa=1&amp;vcp=1&amp;pid=acf3bd9b0&amp;color=0,0,0&amp;vpa=43&amp;vtp=1&amp;vaab=1&amp;bbb=1"/>
          <p:cNvSpPr/>
          <p:nvPr/>
        </p:nvSpPr>
        <p:spPr>
          <a:xfrm>
            <a:off x="3750215" y="3757485"/>
            <a:ext cx="4170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意动用法，感到奇怪</a:t>
            </a:r>
            <a:endParaRPr lang="en-US" altLang="zh-CN" sz="2800" dirty="0"/>
          </a:p>
        </p:txBody>
      </p:sp>
      <p:sp>
        <p:nvSpPr>
          <p:cNvPr id="10" name="QB_6_AN.140_1#8278ebacd.blank?vaa=1&amp;vcp=1&amp;pid=acf3bd9b0&amp;color=0,0,0&amp;vpa=44&amp;vtp=1&amp;vaab=1&amp;bbb=1"/>
          <p:cNvSpPr/>
          <p:nvPr/>
        </p:nvSpPr>
        <p:spPr>
          <a:xfrm>
            <a:off x="3750215" y="438423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环绕</a:t>
            </a:r>
            <a:endParaRPr lang="en-US" altLang="zh-CN" sz="2800" dirty="0"/>
          </a:p>
        </p:txBody>
      </p:sp>
      <p:sp>
        <p:nvSpPr>
          <p:cNvPr id="11" name="QB_6_BD.133_1#8278ebacd?vaa=1&amp;vcp=1&amp;pid=acf3bd9b0&amp;color=0,0,0&amp;vtp=1&amp;vaab=1&amp;bbb=1&amp;zzd= 1">
            <a:extLst>
              <a:ext uri="{FF2B5EF4-FFF2-40B4-BE49-F238E27FC236}">
                <a16:creationId xmlns:a16="http://schemas.microsoft.com/office/drawing/2014/main" id="{FC8C0231-14E8-9CF0-4E29-874CE327C5A3}"/>
              </a:ext>
            </a:extLst>
          </p:cNvPr>
          <p:cNvSpPr/>
          <p:nvPr/>
        </p:nvSpPr>
        <p:spPr>
          <a:xfrm>
            <a:off x="2298478" y="3102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B_6_BD.133_1#8278ebacd?vaa=1&amp;vcp=1&amp;pid=acf3bd9b0&amp;color=0,0,0&amp;vtp=1&amp;vaab=1&amp;bbb=1&amp;zzd= 2">
            <a:extLst>
              <a:ext uri="{FF2B5EF4-FFF2-40B4-BE49-F238E27FC236}">
                <a16:creationId xmlns:a16="http://schemas.microsoft.com/office/drawing/2014/main" id="{2241A674-6FBE-52B2-C5DA-C5ED6093621B}"/>
              </a:ext>
            </a:extLst>
          </p:cNvPr>
          <p:cNvSpPr/>
          <p:nvPr/>
        </p:nvSpPr>
        <p:spPr>
          <a:xfrm>
            <a:off x="3009678" y="37498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6_BD.133_1#8278ebacd?vaa=1&amp;vcp=1&amp;pid=acf3bd9b0&amp;color=0,0,0&amp;vtp=1&amp;vaab=1&amp;bbb=1&amp;zzd= 3">
            <a:extLst>
              <a:ext uri="{FF2B5EF4-FFF2-40B4-BE49-F238E27FC236}">
                <a16:creationId xmlns:a16="http://schemas.microsoft.com/office/drawing/2014/main" id="{7DC0A7ED-E5DE-B97B-C71B-E2AEE65AA1FE}"/>
              </a:ext>
            </a:extLst>
          </p:cNvPr>
          <p:cNvSpPr/>
          <p:nvPr/>
        </p:nvSpPr>
        <p:spPr>
          <a:xfrm>
            <a:off x="2298478" y="43975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133_1#8278ebacd?vaa=1&amp;vcp=1&amp;pid=acf3bd9b0&amp;color=0,0,0&amp;vtp=1&amp;vaab=1&amp;bbb=1&amp;zzd= 4">
            <a:extLst>
              <a:ext uri="{FF2B5EF4-FFF2-40B4-BE49-F238E27FC236}">
                <a16:creationId xmlns:a16="http://schemas.microsoft.com/office/drawing/2014/main" id="{B2CD8ED9-43DC-A909-2A02-C5B21D46C321}"/>
              </a:ext>
            </a:extLst>
          </p:cNvPr>
          <p:cNvSpPr/>
          <p:nvPr/>
        </p:nvSpPr>
        <p:spPr>
          <a:xfrm>
            <a:off x="1587278" y="49870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41_1#e63d14ee0?vaa=1&amp;vcp=1&amp;pid=32babebe2&amp;color=0,0,0&amp;vtp=1&amp;vaab=1&amp;bt=1&amp;bbb=1"/>
          <p:cNvSpPr/>
          <p:nvPr/>
        </p:nvSpPr>
        <p:spPr>
          <a:xfrm>
            <a:off x="539496" y="18572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用现代汉语翻译下列句子。</a:t>
            </a:r>
            <a:endParaRPr lang="en-US" altLang="zh-CN" sz="2800" dirty="0"/>
          </a:p>
        </p:txBody>
      </p:sp>
      <p:sp>
        <p:nvSpPr>
          <p:cNvPr id="3" name="QB_6_BD.142_1#ae5ad8f80?sp=1&amp;vaa=1&amp;vcp=1&amp;pid=e63d14ee0&amp;color=0,0,0&amp;vtp=1&amp;vaab=1&amp;bbb=1"/>
          <p:cNvSpPr/>
          <p:nvPr/>
        </p:nvSpPr>
        <p:spPr>
          <a:xfrm>
            <a:off x="539496" y="24849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虽乘奔御风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不以疾也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</a:t>
            </a:r>
            <a:endParaRPr lang="en-US" altLang="zh-CN" sz="2800" dirty="0"/>
          </a:p>
        </p:txBody>
      </p:sp>
      <p:sp>
        <p:nvSpPr>
          <p:cNvPr id="4" name="QB_6_AN.1_1#ae5ad8f80.blank?vaa=1&amp;vcp=1&amp;pid=e63d14ee0&amp;color=0,0,0&amp;vpa=45&amp;vtp=1&amp;vaab=1&amp;bbb=1"/>
          <p:cNvSpPr/>
          <p:nvPr/>
        </p:nvSpPr>
        <p:spPr>
          <a:xfrm>
            <a:off x="587915" y="3081210"/>
            <a:ext cx="7726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即使骑上飞奔的马，驾着疾风，也没有这么快。</a:t>
            </a:r>
            <a:endParaRPr lang="en-US" altLang="zh-CN" sz="2800" dirty="0"/>
          </a:p>
        </p:txBody>
      </p:sp>
      <p:sp>
        <p:nvSpPr>
          <p:cNvPr id="5" name="QB_6_BD.144_1#18e0df03d?sp=1&amp;vaa=1&amp;vcp=1&amp;pid=e63d14ee0&amp;color=0,0,0&amp;vtp=1&amp;vaab=1&amp;bbb=1"/>
          <p:cNvSpPr/>
          <p:nvPr/>
        </p:nvSpPr>
        <p:spPr>
          <a:xfrm>
            <a:off x="539496" y="37619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宾欲休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咸曰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莫此地为宜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</a:t>
            </a:r>
            <a:endParaRPr lang="en-US" altLang="zh-CN" sz="2800" dirty="0"/>
          </a:p>
        </p:txBody>
      </p:sp>
      <p:sp>
        <p:nvSpPr>
          <p:cNvPr id="7" name="QB_6_AN.145_1#18e0df03d.blank?vaa=1&amp;vcp=1&amp;pid=e63d14ee0&amp;color=0,0,0&amp;vpa=46&amp;vtp=1&amp;vaab=1&amp;bbb=1"/>
          <p:cNvSpPr/>
          <p:nvPr/>
        </p:nvSpPr>
        <p:spPr>
          <a:xfrm>
            <a:off x="587915" y="4358195"/>
            <a:ext cx="101742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宾客们想休息一下，大家都说：“没有比这里更适宜的地方了。”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46_1#ba278d46b?sp=1&amp;vaa=1&amp;vcp=1&amp;pid=32babebe2&amp;color=0,0,0&amp;mp=1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甲文描写三峡秋季景色却不见“秋”字，作者是如何表现三峡秋季特点的？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</a:t>
            </a:r>
            <a:endParaRPr lang="en-US" altLang="zh-CN" sz="2800" spc="-100" dirty="0"/>
          </a:p>
        </p:txBody>
      </p:sp>
      <p:sp>
        <p:nvSpPr>
          <p:cNvPr id="4" name="QB_5_AN.147_1#ba278d46b.blank?vaa=1&amp;vcp=1&amp;pid=32babebe2&amp;color=0,0,0&amp;mp=1&amp;vpa=47&amp;vtp=1&amp;vaab=1&amp;bbb=1&amp;hb=1"/>
          <p:cNvSpPr/>
          <p:nvPr/>
        </p:nvSpPr>
        <p:spPr>
          <a:xfrm>
            <a:off x="539496" y="312264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作者用“霜”字暗示此时为秋季；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用猿鸣来烘托三峡秋景清寒萧瑟之感；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寒”“肃”“凄”“哀”数字，将秋景的神韵生动地表现出来。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48_1#6c3524418?sp=1&amp;vaa=1&amp;vcp=1&amp;pid=32babebe2&amp;color=0,0,0&amp;vtp=1&amp;vaab=1&amp;bt=1&amp;bbb=1&amp;hb=1&amp;hltap=1"/>
          <p:cNvSpPr/>
          <p:nvPr/>
        </p:nvSpPr>
        <p:spPr>
          <a:xfrm>
            <a:off x="539496" y="219173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甲乙两文所描绘的山的形态有哪些共同特征？请简要分析。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5_AN.148_1#6c3524418?sp=1&amp;vaa=1&amp;vcp=1&amp;pid=32babebe2&amp;color=0,0,0&amp;vtp=1&amp;vaab=1&amp;bt=1&amp;bbb=1&amp;hb=1&amp;hla=1">
            <a:extLst>
              <a:ext uri="{FF2B5EF4-FFF2-40B4-BE49-F238E27FC236}">
                <a16:creationId xmlns:a16="http://schemas.microsoft.com/office/drawing/2014/main" id="{F0754B9D-CDEA-559F-FCE5-CCCD65A91B84}"/>
              </a:ext>
            </a:extLst>
          </p:cNvPr>
          <p:cNvSpPr/>
          <p:nvPr/>
        </p:nvSpPr>
        <p:spPr>
          <a:xfrm>
            <a:off x="539496" y="281911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甲乙两文所描绘的山都具有连绵不断、险峻、高耸、奇特的特点。作者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不仅描绘了山的形态，还赋予了山以生命和情感，使读者能够在心中构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建起一幅生动的画卷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6c3524418?vaa=1&amp;vcp=1&amp;pid=32babebe2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一开始进入山谷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，并没有感到特别奇特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。沿着溪流曲折行进了几里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，草木逐渐变得秀丽滋润，山峰耸立，显露出尖锐的轮廓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。水声在两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峰之间清脆地响起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，让人开始感到惊奇，又盘山行进了十多里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，四周的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山峦突然汇聚在一起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，仿佛拱手相迎、环绕四周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。美丽的树木和奇异的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花卉覆盖着山间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，葱郁浓密。又行进了几里路，发现了一股泉水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而清澈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，聚成的池塘缓缓流动。泉水从石缝中涌出，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汹涌而下汇成急流。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阴凉的树木遮蔽着山顶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，幽深的草地环绕着岸边。游客想要休息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：“没有比这里更好的地方了。”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181b52a0?sp=1&amp;vcp=1&amp;pid=cc1db052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）（2024·重庆·中考）</a:t>
            </a:r>
            <a:endParaRPr lang="en-US" altLang="zh-CN" sz="3000" dirty="0"/>
          </a:p>
        </p:txBody>
      </p:sp>
      <p:sp>
        <p:nvSpPr>
          <p:cNvPr id="3" name="QM_4_BD.150_1#606c4c89e?vaa=1&amp;vcp=1&amp;pid=e181b52a0&amp;color=0,0,0&amp;vtp=1&amp;vaab=1&amp;bbb=1&amp;h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阅读下面的文言文，完成下面小题。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邹忌修八尺有余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而形貌昳丽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朝服衣冠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窥镜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谓其妻曰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我孰与城北徐公美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其妻曰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君美甚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徐公何能及君也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城北徐公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齐国之美丽者也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忌不自信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而复问其妾曰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吾孰与徐公美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妾曰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徐公何能及君也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旦日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客从外来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与坐谈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问之客曰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吾与徐公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孰美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徐公不若君之美也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明日徐公来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孰视之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自以为不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窥镜而自视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又弗如远甚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暮寝而思之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吾妻之美我者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妾之美我者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畏我也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客之美我者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欲有求于我也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0_2#606c4c89e?vaa=1&amp;vcp=1&amp;pid=e181b52a0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于是入朝见威王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臣诚知不如徐公美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臣之妻私臣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臣之妾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畏臣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臣之客欲有求于臣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皆以美于徐公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今齐地方千里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百二十城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宫妇左右莫不私王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朝廷之臣莫不畏王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四境之内莫不有求于王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王之蔽甚矣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（节选自《邹忌讽齐王纳谏》）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0_3#606c4c89e?vaa=1&amp;vcp=1&amp;pid=e181b52a0&amp;color=0,0,0&amp;vtp=1&amp;vaab=1&amp;bt=1&amp;bbb=1&amp;hb=1"/>
          <p:cNvSpPr/>
          <p:nvPr/>
        </p:nvSpPr>
        <p:spPr>
          <a:xfrm>
            <a:off x="541020" y="524740"/>
            <a:ext cx="11109960" cy="58085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五国约而攻秦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楚王为从长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不能伤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兵罢而留于成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皋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魏顺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谓市丘君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五国罢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必攻市丘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以偿兵费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⑥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君资臣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臣请为君止天下之攻市丘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市丘君曰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因遣之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魏顺南见楚王曰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王约五国而西伐秦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不能伤秦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天下且以是轻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王而重秦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故王胡不卜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⑦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楚王曰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奈何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魏顺曰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天下罢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攻市丘以偿兵费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王令之勿攻市丘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五国重王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且听王之言而不攻市丘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不重王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且反王之言而攻市丘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然则王之轻重必明矣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故楚王卜交而市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丘存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（选自《战国策》）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5_BD.57_1#0c7df0a8c?vaa=1&amp;vcp=1&amp;pid=f86716dc1&amp;color=0,0,0&amp;vtp=1&amp;vaab=1&amp;bt=1&amp;bbb=1">
            <a:extLst>
              <a:ext uri="{FF2B5EF4-FFF2-40B4-BE49-F238E27FC236}">
                <a16:creationId xmlns:a16="http://schemas.microsoft.com/office/drawing/2014/main" id="{DB435CBB-7271-1D9C-950E-AA08D2DE2914}"/>
              </a:ext>
            </a:extLst>
          </p:cNvPr>
          <p:cNvSpPr/>
          <p:nvPr/>
        </p:nvSpPr>
        <p:spPr>
          <a:xfrm>
            <a:off x="539496" y="13628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解释下列加点词在文中的意思。</a:t>
            </a:r>
            <a:endParaRPr lang="en-US" altLang="zh-CN" sz="2800" dirty="0"/>
          </a:p>
        </p:txBody>
      </p:sp>
      <p:sp>
        <p:nvSpPr>
          <p:cNvPr id="5" name="QB_6_BD.58_1#2bb1b6f31?vaa=1&amp;vcp=1&amp;pid=0c7df0a8c&amp;color=0,0,0&amp;vtp=1&amp;vaab=1&amp;bbb=1">
            <a:extLst>
              <a:ext uri="{FF2B5EF4-FFF2-40B4-BE49-F238E27FC236}">
                <a16:creationId xmlns:a16="http://schemas.microsoft.com/office/drawing/2014/main" id="{D322D24C-19C7-02CA-82B9-EC61954C1226}"/>
              </a:ext>
            </a:extLst>
          </p:cNvPr>
          <p:cNvSpPr/>
          <p:nvPr/>
        </p:nvSpPr>
        <p:spPr>
          <a:xfrm>
            <a:off x="539496" y="199409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）臣本布衣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（2）三顾臣于草庐之中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（3）终不为妻子计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（4）公既自度众寡不敌而援绝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endParaRPr lang="en-US" altLang="zh-CN" sz="2800" dirty="0"/>
          </a:p>
        </p:txBody>
      </p:sp>
      <p:sp>
        <p:nvSpPr>
          <p:cNvPr id="6" name="QB_6_AN.1_1#2bb1b6f31.blank?vaa=1&amp;vcp=1&amp;pid=0c7df0a8c&amp;color=0,0,0&amp;vpa=14&amp;vtp=1&amp;vaab=1&amp;bbb=1">
            <a:extLst>
              <a:ext uri="{FF2B5EF4-FFF2-40B4-BE49-F238E27FC236}">
                <a16:creationId xmlns:a16="http://schemas.microsoft.com/office/drawing/2014/main" id="{8FD64FFF-7DA3-16A1-03D9-7F9BA018AFF4}"/>
              </a:ext>
            </a:extLst>
          </p:cNvPr>
          <p:cNvSpPr/>
          <p:nvPr/>
        </p:nvSpPr>
        <p:spPr>
          <a:xfrm>
            <a:off x="3039014" y="19636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平民</a:t>
            </a:r>
            <a:endParaRPr lang="en-US" altLang="zh-CN" sz="2800" dirty="0"/>
          </a:p>
        </p:txBody>
      </p:sp>
      <p:sp>
        <p:nvSpPr>
          <p:cNvPr id="8" name="QB_6_AN.2_1#2bb1b6f31.blank?vaa=1&amp;vcp=1&amp;pid=0c7df0a8c&amp;color=0,0,0&amp;vpa=15&amp;vtp=1&amp;vaab=1&amp;bbb=1">
            <a:extLst>
              <a:ext uri="{FF2B5EF4-FFF2-40B4-BE49-F238E27FC236}">
                <a16:creationId xmlns:a16="http://schemas.microsoft.com/office/drawing/2014/main" id="{DEBD7195-899E-64D5-C62F-C6B600F17534}"/>
              </a:ext>
            </a:extLst>
          </p:cNvPr>
          <p:cNvSpPr/>
          <p:nvPr/>
        </p:nvSpPr>
        <p:spPr>
          <a:xfrm>
            <a:off x="4461415" y="26113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拜访</a:t>
            </a:r>
            <a:endParaRPr lang="en-US" altLang="zh-CN" sz="2800" dirty="0"/>
          </a:p>
        </p:txBody>
      </p:sp>
      <p:sp>
        <p:nvSpPr>
          <p:cNvPr id="10" name="QB_6_AN.3_1#2bb1b6f31.blank?vaa=1&amp;vcp=1&amp;pid=0c7df0a8c&amp;color=0,0,0&amp;vpa=16&amp;vtp=1&amp;vaab=1&amp;bbb=1">
            <a:extLst>
              <a:ext uri="{FF2B5EF4-FFF2-40B4-BE49-F238E27FC236}">
                <a16:creationId xmlns:a16="http://schemas.microsoft.com/office/drawing/2014/main" id="{B6907136-530F-0B02-82F0-818044C278A3}"/>
              </a:ext>
            </a:extLst>
          </p:cNvPr>
          <p:cNvSpPr/>
          <p:nvPr/>
        </p:nvSpPr>
        <p:spPr>
          <a:xfrm>
            <a:off x="3750215" y="32590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考虑</a:t>
            </a:r>
            <a:endParaRPr lang="en-US" altLang="zh-CN" sz="2800" dirty="0"/>
          </a:p>
        </p:txBody>
      </p:sp>
      <p:sp>
        <p:nvSpPr>
          <p:cNvPr id="12" name="QB_6_AN.65_1#2bb1b6f31.blank?vaa=1&amp;vcp=1&amp;pid=0c7df0a8c&amp;color=0,0,0&amp;vpa=17&amp;vtp=1&amp;vaab=1&amp;bbb=1">
            <a:extLst>
              <a:ext uri="{FF2B5EF4-FFF2-40B4-BE49-F238E27FC236}">
                <a16:creationId xmlns:a16="http://schemas.microsoft.com/office/drawing/2014/main" id="{78473EEE-D64D-F8A3-29A5-3CA46E0CA43D}"/>
              </a:ext>
            </a:extLst>
          </p:cNvPr>
          <p:cNvSpPr/>
          <p:nvPr/>
        </p:nvSpPr>
        <p:spPr>
          <a:xfrm>
            <a:off x="5528215" y="388575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估计</a:t>
            </a:r>
            <a:endParaRPr lang="en-US" altLang="zh-CN" sz="2800" dirty="0"/>
          </a:p>
        </p:txBody>
      </p:sp>
      <p:sp>
        <p:nvSpPr>
          <p:cNvPr id="13" name="QB_6_BD.58_1#2bb1b6f31?vaa=1&amp;vcp=1&amp;pid=0c7df0a8c&amp;color=0,0,0&amp;vtp=1&amp;vaab=1&amp;bbb=1&amp;zzd= 1">
            <a:extLst>
              <a:ext uri="{FF2B5EF4-FFF2-40B4-BE49-F238E27FC236}">
                <a16:creationId xmlns:a16="http://schemas.microsoft.com/office/drawing/2014/main" id="{D65160E9-8220-9517-4785-05A3C93264A9}"/>
              </a:ext>
            </a:extLst>
          </p:cNvPr>
          <p:cNvSpPr/>
          <p:nvPr/>
        </p:nvSpPr>
        <p:spPr>
          <a:xfrm>
            <a:off x="2298478" y="26036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B_6_BD.58_1#2bb1b6f31?vaa=1&amp;vcp=1&amp;pid=0c7df0a8c&amp;color=0,0,0&amp;vtp=1&amp;vaab=1&amp;bbb=1&amp;zzd= 1">
            <a:extLst>
              <a:ext uri="{FF2B5EF4-FFF2-40B4-BE49-F238E27FC236}">
                <a16:creationId xmlns:a16="http://schemas.microsoft.com/office/drawing/2014/main" id="{1D6F8FC6-D70C-7D87-2D55-E99B0E40B8F4}"/>
              </a:ext>
            </a:extLst>
          </p:cNvPr>
          <p:cNvSpPr/>
          <p:nvPr/>
        </p:nvSpPr>
        <p:spPr>
          <a:xfrm>
            <a:off x="2654078" y="26036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B_6_BD.58_1#2bb1b6f31?vaa=1&amp;vcp=1&amp;pid=0c7df0a8c&amp;color=0,0,0&amp;vtp=1&amp;vaab=1&amp;bbb=1&amp;zzd= 2">
            <a:extLst>
              <a:ext uri="{FF2B5EF4-FFF2-40B4-BE49-F238E27FC236}">
                <a16:creationId xmlns:a16="http://schemas.microsoft.com/office/drawing/2014/main" id="{8BEC80B8-5383-A66E-29D6-447C174BD6EE}"/>
              </a:ext>
            </a:extLst>
          </p:cNvPr>
          <p:cNvSpPr/>
          <p:nvPr/>
        </p:nvSpPr>
        <p:spPr>
          <a:xfrm>
            <a:off x="1942878" y="32513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B_6_BD.58_1#2bb1b6f31?vaa=1&amp;vcp=1&amp;pid=0c7df0a8c&amp;color=0,0,0&amp;vtp=1&amp;vaab=1&amp;bbb=1&amp;zzd= 3">
            <a:extLst>
              <a:ext uri="{FF2B5EF4-FFF2-40B4-BE49-F238E27FC236}">
                <a16:creationId xmlns:a16="http://schemas.microsoft.com/office/drawing/2014/main" id="{37C5DDBA-65BF-535E-56A7-CDA6864D20E1}"/>
              </a:ext>
            </a:extLst>
          </p:cNvPr>
          <p:cNvSpPr/>
          <p:nvPr/>
        </p:nvSpPr>
        <p:spPr>
          <a:xfrm>
            <a:off x="3365278" y="38990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B_6_BD.58_1#2bb1b6f31?vaa=1&amp;vcp=1&amp;pid=0c7df0a8c&amp;color=0,0,0&amp;vtp=1&amp;vaab=1&amp;bbb=1&amp;zzd= 4">
            <a:extLst>
              <a:ext uri="{FF2B5EF4-FFF2-40B4-BE49-F238E27FC236}">
                <a16:creationId xmlns:a16="http://schemas.microsoft.com/office/drawing/2014/main" id="{1EFE886A-33A4-823D-693E-0929E648054D}"/>
              </a:ext>
            </a:extLst>
          </p:cNvPr>
          <p:cNvSpPr/>
          <p:nvPr/>
        </p:nvSpPr>
        <p:spPr>
          <a:xfrm>
            <a:off x="2654078" y="445274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0_4#606c4c89e?vaa=1&amp;vcp=1&amp;pid=e181b52a0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①从长：盟主。②伤：使……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受到损害。此处意为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打败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③成皋：地名。④魏顺：人名，战国时纵横家。⑤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市丘君：韩国人，封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地在市丘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。⑥兵费：军费、战争经费。⑦卜：占卜。此处意为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检验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1_1#8932ca419?vaa=1&amp;vcp=1&amp;pid=606c4c89e&amp;color=0,0,0&amp;vtp=1&amp;vaab=1&amp;bt=1&amp;bbb=1"/>
          <p:cNvSpPr/>
          <p:nvPr/>
        </p:nvSpPr>
        <p:spPr>
          <a:xfrm>
            <a:off x="539496" y="652684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下列句中加点词意思相同的一项是(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53_1#8932ca419.bracket?vaa=1&amp;vcp=1&amp;pid=606c4c89e&amp;color=0,0,0&amp;vpa=48&amp;vtp=1&amp;vaab=1"/>
          <p:cNvSpPr/>
          <p:nvPr/>
        </p:nvSpPr>
        <p:spPr>
          <a:xfrm>
            <a:off x="6595014" y="649001"/>
            <a:ext cx="495300" cy="539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51_2#8932ca419?bid=13&amp;vaa=1&amp;vcp=1&amp;pid=606c4c89e&amp;htil=1&amp;color=0,0,0&amp;vtp=1&amp;vaab=1"/>
          <p:cNvSpPr/>
          <p:nvPr/>
        </p:nvSpPr>
        <p:spPr>
          <a:xfrm>
            <a:off x="1291971" y="1335817"/>
            <a:ext cx="5559552" cy="11664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吾妻之美我者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私我也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不宜偏私（诸葛亮《出师表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  <p:sp>
        <p:nvSpPr>
          <p:cNvPr id="5" name="QC_5_BD.151_3#8932ca419?bid=14&amp;vaa=1&amp;vcp=1&amp;pid=606c4c89e&amp;htil=1&amp;color=0,0,0&amp;vtp=1&amp;vaab=1"/>
          <p:cNvSpPr/>
          <p:nvPr/>
        </p:nvSpPr>
        <p:spPr>
          <a:xfrm>
            <a:off x="7199188" y="1335817"/>
            <a:ext cx="4757620" cy="17846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于是入朝见威王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440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有时朝发白帝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暮到江陵（郦道元《三峡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  <p:sp>
        <p:nvSpPr>
          <p:cNvPr id="6" name="QC_5_BD.151_4#8932ca419?bid=15&amp;vaa=1&amp;vcp=1&amp;pid=606c4c89e&amp;htil=1&amp;color=0,0,0&amp;vtp=1&amp;vaab=1"/>
          <p:cNvSpPr/>
          <p:nvPr/>
        </p:nvSpPr>
        <p:spPr>
          <a:xfrm>
            <a:off x="1334834" y="3252438"/>
            <a:ext cx="5559552" cy="17846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因遣之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440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太守即遣人随其往（陶渊明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44000"/>
              </a:lnSpc>
              <a:tabLst>
                <a:tab pos="9144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桃花源记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  <p:sp>
        <p:nvSpPr>
          <p:cNvPr id="7" name="QC_5_BD.151_5#8932ca419?bid=16&amp;vaa=1&amp;vcp=1&amp;pid=606c4c89e&amp;htil=1&amp;color=0,0,0&amp;vtp=1&amp;vaab=1"/>
          <p:cNvSpPr/>
          <p:nvPr/>
        </p:nvSpPr>
        <p:spPr>
          <a:xfrm>
            <a:off x="7219827" y="3179286"/>
            <a:ext cx="4736983" cy="17846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然则王之轻重必明矣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440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至若春和景明（范仲淹《岳阳楼记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  <p:sp>
        <p:nvSpPr>
          <p:cNvPr id="8" name="QC_5_AS.1_1#8932ca419?vaa=1&amp;vcp=1&amp;pid=606c4c89e&amp;color=0,0,0&amp;vtp=1&amp;vaab=1&amp;bbb=1"/>
          <p:cNvSpPr/>
          <p:nvPr/>
        </p:nvSpPr>
        <p:spPr>
          <a:xfrm>
            <a:off x="539496" y="5503672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（A.偏爱/私心；B.朝廷/早晨；C.派遣；D.分明/明媚）</a:t>
            </a:r>
            <a:endParaRPr lang="en-US" altLang="zh-CN" sz="2800" dirty="0"/>
          </a:p>
        </p:txBody>
      </p:sp>
      <p:sp>
        <p:nvSpPr>
          <p:cNvPr id="10" name="QC_5_BD.151_2#8932ca419?bid=13&amp;vaa=1&amp;vcp=1&amp;pid=606c4c89e&amp;htil=1&amp;color=0,0,0&amp;vtp=1&amp;vaab=1">
            <a:extLst>
              <a:ext uri="{FF2B5EF4-FFF2-40B4-BE49-F238E27FC236}">
                <a16:creationId xmlns:a16="http://schemas.microsoft.com/office/drawing/2014/main" id="{252F4680-6E9C-DFE5-EA23-50B32743F41B}"/>
              </a:ext>
            </a:extLst>
          </p:cNvPr>
          <p:cNvSpPr/>
          <p:nvPr/>
        </p:nvSpPr>
        <p:spPr>
          <a:xfrm>
            <a:off x="539496" y="1673224"/>
            <a:ext cx="5559552" cy="622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  <a:tabLst>
                <a:tab pos="9144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</a:p>
          <a:p>
            <a:pPr algn="l" latinLnBrk="1">
              <a:lnSpc>
                <a:spcPct val="144000"/>
              </a:lnSpc>
              <a:tabLst>
                <a:tab pos="914400" algn="l"/>
              </a:tabLst>
            </a:pPr>
            <a:endParaRPr lang="en-US" altLang="zh-CN" sz="2800" dirty="0"/>
          </a:p>
        </p:txBody>
      </p:sp>
      <p:sp>
        <p:nvSpPr>
          <p:cNvPr id="11" name="SystemAddBraceShape">
            <a:extLst>
              <a:ext uri="{FF2B5EF4-FFF2-40B4-BE49-F238E27FC236}">
                <a16:creationId xmlns:a16="http://schemas.microsoft.com/office/drawing/2014/main" id="{E7C6D13B-02F7-65BF-0AE1-89C5C5C08D52}"/>
              </a:ext>
            </a:extLst>
          </p:cNvPr>
          <p:cNvSpPr/>
          <p:nvPr/>
        </p:nvSpPr>
        <p:spPr>
          <a:xfrm>
            <a:off x="1037971" y="1589817"/>
            <a:ext cx="76200" cy="781304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C_5_BD.151_3#8932ca419?bid=14&amp;vaa=1&amp;vcp=1&amp;pid=606c4c89e&amp;htil=1&amp;color=0,0,0&amp;vtp=1&amp;vaab=1">
            <a:extLst>
              <a:ext uri="{FF2B5EF4-FFF2-40B4-BE49-F238E27FC236}">
                <a16:creationId xmlns:a16="http://schemas.microsoft.com/office/drawing/2014/main" id="{754BD16A-4B79-42E9-0450-4959B651785B}"/>
              </a:ext>
            </a:extLst>
          </p:cNvPr>
          <p:cNvSpPr/>
          <p:nvPr/>
        </p:nvSpPr>
        <p:spPr>
          <a:xfrm>
            <a:off x="6403851" y="1980469"/>
            <a:ext cx="5552958" cy="622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  <a:tabLst>
                <a:tab pos="9144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</a:p>
          <a:p>
            <a:pPr algn="l" latinLnBrk="1">
              <a:lnSpc>
                <a:spcPct val="144000"/>
              </a:lnSpc>
              <a:tabLst>
                <a:tab pos="914400" algn="l"/>
              </a:tabLst>
            </a:pPr>
            <a:endParaRPr lang="en-US" altLang="zh-CN" sz="2800" dirty="0"/>
          </a:p>
        </p:txBody>
      </p:sp>
      <p:sp>
        <p:nvSpPr>
          <p:cNvPr id="13" name="SystemAddBraceShape">
            <a:extLst>
              <a:ext uri="{FF2B5EF4-FFF2-40B4-BE49-F238E27FC236}">
                <a16:creationId xmlns:a16="http://schemas.microsoft.com/office/drawing/2014/main" id="{557D72EB-F2ED-5EAE-02C1-052739E54E51}"/>
              </a:ext>
            </a:extLst>
          </p:cNvPr>
          <p:cNvSpPr/>
          <p:nvPr/>
        </p:nvSpPr>
        <p:spPr>
          <a:xfrm>
            <a:off x="6881688" y="1589817"/>
            <a:ext cx="165100" cy="1395794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C_5_BD.151_5#8932ca419?bid=16&amp;vaa=1&amp;vcp=1&amp;pid=606c4c89e&amp;htil=1&amp;color=0,0,0&amp;vtp=1&amp;vaab=1">
            <a:extLst>
              <a:ext uri="{FF2B5EF4-FFF2-40B4-BE49-F238E27FC236}">
                <a16:creationId xmlns:a16="http://schemas.microsoft.com/office/drawing/2014/main" id="{BAF50AA4-C4F1-2C63-5C37-E0DDC9F91D04}"/>
              </a:ext>
            </a:extLst>
          </p:cNvPr>
          <p:cNvSpPr/>
          <p:nvPr/>
        </p:nvSpPr>
        <p:spPr>
          <a:xfrm>
            <a:off x="6403851" y="3823938"/>
            <a:ext cx="5552958" cy="622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  <a:tabLst>
                <a:tab pos="9144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</a:p>
          <a:p>
            <a:pPr algn="l" latinLnBrk="1">
              <a:lnSpc>
                <a:spcPct val="144000"/>
              </a:lnSpc>
              <a:tabLst>
                <a:tab pos="914400" algn="l"/>
              </a:tabLst>
            </a:pPr>
            <a:endParaRPr lang="en-US" altLang="zh-CN" sz="2800" dirty="0"/>
          </a:p>
        </p:txBody>
      </p:sp>
      <p:sp>
        <p:nvSpPr>
          <p:cNvPr id="15" name="SystemAddBraceShape">
            <a:extLst>
              <a:ext uri="{FF2B5EF4-FFF2-40B4-BE49-F238E27FC236}">
                <a16:creationId xmlns:a16="http://schemas.microsoft.com/office/drawing/2014/main" id="{0C0D1569-95E5-D189-C28C-CB1CC112B551}"/>
              </a:ext>
            </a:extLst>
          </p:cNvPr>
          <p:cNvSpPr/>
          <p:nvPr/>
        </p:nvSpPr>
        <p:spPr>
          <a:xfrm>
            <a:off x="6894386" y="3495294"/>
            <a:ext cx="165100" cy="1395794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C_5_BD.151_4#8932ca419?bid=15&amp;vaa=1&amp;vcp=1&amp;pid=606c4c89e&amp;htil=1&amp;color=0,0,0&amp;vtp=1&amp;vaab=1">
            <a:extLst>
              <a:ext uri="{FF2B5EF4-FFF2-40B4-BE49-F238E27FC236}">
                <a16:creationId xmlns:a16="http://schemas.microsoft.com/office/drawing/2014/main" id="{65276F9C-805C-40AF-6702-5E331562F746}"/>
              </a:ext>
            </a:extLst>
          </p:cNvPr>
          <p:cNvSpPr/>
          <p:nvPr/>
        </p:nvSpPr>
        <p:spPr>
          <a:xfrm>
            <a:off x="539496" y="3897090"/>
            <a:ext cx="5559552" cy="622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  <a:tabLst>
                <a:tab pos="9144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</a:p>
          <a:p>
            <a:pPr algn="l" latinLnBrk="1">
              <a:lnSpc>
                <a:spcPct val="144000"/>
              </a:lnSpc>
              <a:tabLst>
                <a:tab pos="914400" algn="l"/>
              </a:tabLst>
            </a:pPr>
            <a:endParaRPr lang="en-US" altLang="zh-CN" sz="2800" dirty="0"/>
          </a:p>
        </p:txBody>
      </p:sp>
      <p:sp>
        <p:nvSpPr>
          <p:cNvPr id="17" name="SystemAddBraceShape">
            <a:extLst>
              <a:ext uri="{FF2B5EF4-FFF2-40B4-BE49-F238E27FC236}">
                <a16:creationId xmlns:a16="http://schemas.microsoft.com/office/drawing/2014/main" id="{8DB80256-5345-B997-099A-C8A891AA3160}"/>
              </a:ext>
            </a:extLst>
          </p:cNvPr>
          <p:cNvSpPr/>
          <p:nvPr/>
        </p:nvSpPr>
        <p:spPr>
          <a:xfrm>
            <a:off x="1017334" y="3506438"/>
            <a:ext cx="165100" cy="1395794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C_5_BD.151_2#8932ca419?bid=13&amp;vaa=1&amp;vcp=1&amp;pid=606c4c89e&amp;htil=1&amp;color=0,0,0&amp;vtp=1&amp;vaab=1&amp;zzd= 1">
            <a:extLst>
              <a:ext uri="{FF2B5EF4-FFF2-40B4-BE49-F238E27FC236}">
                <a16:creationId xmlns:a16="http://schemas.microsoft.com/office/drawing/2014/main" id="{AD67EB52-6927-C86F-0864-1AC6F960A6FC}"/>
              </a:ext>
            </a:extLst>
          </p:cNvPr>
          <p:cNvSpPr/>
          <p:nvPr/>
        </p:nvSpPr>
        <p:spPr>
          <a:xfrm>
            <a:off x="3673253" y="192001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C_5_BD.151_2#8932ca419?bid=13&amp;vaa=1&amp;vcp=1&amp;pid=606c4c89e&amp;htil=1&amp;color=0,0,0&amp;vtp=1&amp;vaab=1&amp;zzd= 2">
            <a:extLst>
              <a:ext uri="{FF2B5EF4-FFF2-40B4-BE49-F238E27FC236}">
                <a16:creationId xmlns:a16="http://schemas.microsoft.com/office/drawing/2014/main" id="{03814E3B-AAB2-590C-E04F-C1C1906786F8}"/>
              </a:ext>
            </a:extLst>
          </p:cNvPr>
          <p:cNvSpPr/>
          <p:nvPr/>
        </p:nvSpPr>
        <p:spPr>
          <a:xfrm>
            <a:off x="2517553" y="24641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C_5_BD.151_3#8932ca419?bid=14&amp;vaa=1&amp;vcp=1&amp;pid=606c4c89e&amp;htil=1&amp;color=0,0,0&amp;vtp=1&amp;vaab=1&amp;zzd= 1">
            <a:extLst>
              <a:ext uri="{FF2B5EF4-FFF2-40B4-BE49-F238E27FC236}">
                <a16:creationId xmlns:a16="http://schemas.microsoft.com/office/drawing/2014/main" id="{133A4C69-EE8D-C1F6-2F91-4D6EB91FBB12}"/>
              </a:ext>
            </a:extLst>
          </p:cNvPr>
          <p:cNvSpPr/>
          <p:nvPr/>
        </p:nvSpPr>
        <p:spPr>
          <a:xfrm>
            <a:off x="8424770" y="192001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C_5_BD.151_3#8932ca419?bid=14&amp;vaa=1&amp;vcp=1&amp;pid=606c4c89e&amp;htil=1&amp;color=0,0,0&amp;vtp=1&amp;vaab=1&amp;zzd= 2">
            <a:extLst>
              <a:ext uri="{FF2B5EF4-FFF2-40B4-BE49-F238E27FC236}">
                <a16:creationId xmlns:a16="http://schemas.microsoft.com/office/drawing/2014/main" id="{DE0781DE-70AF-53C0-91FE-76B1196C436B}"/>
              </a:ext>
            </a:extLst>
          </p:cNvPr>
          <p:cNvSpPr/>
          <p:nvPr/>
        </p:nvSpPr>
        <p:spPr>
          <a:xfrm>
            <a:off x="8076640" y="25154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C_5_BD.151_4#8932ca419?bid=15&amp;vaa=1&amp;vcp=1&amp;pid=606c4c89e&amp;htil=1&amp;color=0,0,0&amp;vtp=1&amp;vaab=1&amp;zzd= 1">
            <a:extLst>
              <a:ext uri="{FF2B5EF4-FFF2-40B4-BE49-F238E27FC236}">
                <a16:creationId xmlns:a16="http://schemas.microsoft.com/office/drawing/2014/main" id="{F4177C22-84FE-AAF6-DF21-876EDAA21FA1}"/>
              </a:ext>
            </a:extLst>
          </p:cNvPr>
          <p:cNvSpPr/>
          <p:nvPr/>
        </p:nvSpPr>
        <p:spPr>
          <a:xfrm>
            <a:off x="1849216" y="38366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C_5_BD.151_4#8932ca419?bid=15&amp;vaa=1&amp;vcp=1&amp;pid=606c4c89e&amp;htil=1&amp;color=0,0,0&amp;vtp=1&amp;vaab=1&amp;zzd= 2">
            <a:extLst>
              <a:ext uri="{FF2B5EF4-FFF2-40B4-BE49-F238E27FC236}">
                <a16:creationId xmlns:a16="http://schemas.microsoft.com/office/drawing/2014/main" id="{904C0505-A76D-EF0C-152F-1D2A6E384D91}"/>
              </a:ext>
            </a:extLst>
          </p:cNvPr>
          <p:cNvSpPr/>
          <p:nvPr/>
        </p:nvSpPr>
        <p:spPr>
          <a:xfrm>
            <a:off x="2555653" y="44081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QC_5_BD.151_5#8932ca419?bid=16&amp;vaa=1&amp;vcp=1&amp;pid=606c4c89e&amp;htil=1&amp;color=0,0,0&amp;vtp=1&amp;vaab=1&amp;zzd= 1">
            <a:extLst>
              <a:ext uri="{FF2B5EF4-FFF2-40B4-BE49-F238E27FC236}">
                <a16:creationId xmlns:a16="http://schemas.microsoft.com/office/drawing/2014/main" id="{98D4D74A-79FA-40FF-F8ED-10B78C2A1EA0}"/>
              </a:ext>
            </a:extLst>
          </p:cNvPr>
          <p:cNvSpPr/>
          <p:nvPr/>
        </p:nvSpPr>
        <p:spPr>
          <a:xfrm>
            <a:off x="9867808" y="37634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QC_5_BD.151_5#8932ca419?bid=16&amp;vaa=1&amp;vcp=1&amp;pid=606c4c89e&amp;htil=1&amp;color=0,0,0&amp;vtp=1&amp;vaab=1&amp;zzd= 2">
            <a:extLst>
              <a:ext uri="{FF2B5EF4-FFF2-40B4-BE49-F238E27FC236}">
                <a16:creationId xmlns:a16="http://schemas.microsoft.com/office/drawing/2014/main" id="{477C74B9-5542-3054-472E-4CE6E53BDD4C}"/>
              </a:ext>
            </a:extLst>
          </p:cNvPr>
          <p:cNvSpPr/>
          <p:nvPr/>
        </p:nvSpPr>
        <p:spPr>
          <a:xfrm>
            <a:off x="9173514" y="44271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55_1#4f507ab6e?vaa=1&amp;vcp=1&amp;pid=606c4c89e&amp;color=0,0,0&amp;vtp=1&amp;vaab=1&amp;bt=1&amp;bbb=1"/>
          <p:cNvSpPr/>
          <p:nvPr/>
        </p:nvSpPr>
        <p:spPr>
          <a:xfrm>
            <a:off x="539496" y="18572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用现代汉语翻译下面的句子。</a:t>
            </a:r>
            <a:endParaRPr lang="en-US" altLang="zh-CN" sz="2800" dirty="0"/>
          </a:p>
        </p:txBody>
      </p:sp>
      <p:sp>
        <p:nvSpPr>
          <p:cNvPr id="3" name="QB_6_BD.156_1#5dfff43cf?sp=1&amp;vaa=1&amp;vcp=1&amp;pid=4f507ab6e&amp;color=0,0,0&amp;vtp=1&amp;vaab=1&amp;bbb=1"/>
          <p:cNvSpPr/>
          <p:nvPr/>
        </p:nvSpPr>
        <p:spPr>
          <a:xfrm>
            <a:off x="539496" y="24849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我孰与城北徐公美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endParaRPr lang="en-US" altLang="zh-CN" sz="2800" dirty="0"/>
          </a:p>
        </p:txBody>
      </p:sp>
      <p:sp>
        <p:nvSpPr>
          <p:cNvPr id="4" name="QB_6_AN.1_1#5dfff43cf.blank?vaa=1&amp;vcp=1&amp;pid=4f507ab6e&amp;color=0,0,0&amp;vpa=49&amp;vtp=1&amp;vaab=1&amp;bbb=1"/>
          <p:cNvSpPr/>
          <p:nvPr/>
        </p:nvSpPr>
        <p:spPr>
          <a:xfrm>
            <a:off x="587915" y="3081210"/>
            <a:ext cx="5592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我与城北的徐公相比，哪一个美？</a:t>
            </a:r>
            <a:endParaRPr lang="en-US" altLang="zh-CN" sz="2800" dirty="0"/>
          </a:p>
        </p:txBody>
      </p:sp>
      <p:sp>
        <p:nvSpPr>
          <p:cNvPr id="5" name="QB_6_BD.158_1#53868a739?sp=1&amp;vaa=1&amp;vcp=1&amp;pid=4f507ab6e&amp;color=0,0,0&amp;vtp=1&amp;vaab=1&amp;bbb=1"/>
          <p:cNvSpPr/>
          <p:nvPr/>
        </p:nvSpPr>
        <p:spPr>
          <a:xfrm>
            <a:off x="539496" y="37619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君资臣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臣请为君止天下之攻市丘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endParaRPr lang="en-US" altLang="zh-CN" sz="2800" dirty="0"/>
          </a:p>
        </p:txBody>
      </p:sp>
      <p:sp>
        <p:nvSpPr>
          <p:cNvPr id="7" name="QB_6_AN.159_1#53868a739.blank?vaa=1&amp;vcp=1&amp;pid=4f507ab6e&amp;color=0,0,0&amp;vpa=50&amp;vtp=1&amp;vaab=1&amp;bbb=1"/>
          <p:cNvSpPr/>
          <p:nvPr/>
        </p:nvSpPr>
        <p:spPr>
          <a:xfrm>
            <a:off x="587915" y="4358195"/>
            <a:ext cx="8081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如果您能资助我，我愿意为您阻止各国攻打市丘。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0_1#593d32934?vaa=1&amp;vcp=1&amp;pid=606c4c89e&amp;color=0,0,0&amp;vtp=1&amp;vaab=1&amp;bt=1&amp;bbb=1"/>
          <p:cNvSpPr/>
          <p:nvPr/>
        </p:nvSpPr>
        <p:spPr>
          <a:xfrm>
            <a:off x="539496" y="12034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下列对选文的理解与分析正确的一项是(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160_2#593d32934.choices?vaa=1&amp;vcp=1&amp;pid=606c4c89e&amp;color=0,0,0&amp;vtp=1&amp;vaab=1&amp;bbb=1&amp;hb=1"/>
          <p:cNvSpPr/>
          <p:nvPr/>
        </p:nvSpPr>
        <p:spPr>
          <a:xfrm>
            <a:off x="539496" y="183572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A.甲文开头以“修八尺有余”“形貌昳丽”极言邹忌之美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，引出邹忌与徐公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.甲文两次描写邹忌“窥镜”，都刻画出邹忌对自身相貌的欣赏与自信。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.乙文仅用一个“善”字，就让市丘君胆小怕事和善于纳谏的形象跃然纸上。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.乙文详写魏顺向市丘君进言，略写他向楚王进谏，材料剪裁得当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略安排合理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593d32934?vaa=1&amp;vcp=1&amp;pid=606c4c89e&amp;color=0,0,0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（B.甲文两次描写邹忌“窥镜”，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第一次刻画出邹忌对自身相貌的欣赏，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第二次刻画出邹忌对自身相貌的不自信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；C.“胆小怕事”有误；D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.乙文略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写魏顺向市丘君进言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，详写他向楚王进谏）</a:t>
            </a:r>
            <a:endParaRPr lang="en-US" altLang="zh-CN" sz="2800" dirty="0"/>
          </a:p>
        </p:txBody>
      </p:sp>
      <p:sp>
        <p:nvSpPr>
          <p:cNvPr id="3" name="QC_5_AN.2_1#593d32934?vaa=1&amp;vcp=1&amp;pid=606c4c89e&amp;color=0,0,0&amp;vtp=1&amp;vaab=1&amp;bbb=1"/>
          <p:cNvSpPr/>
          <p:nvPr/>
        </p:nvSpPr>
        <p:spPr>
          <a:xfrm>
            <a:off x="539496" y="4105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64_1#0c0755190?sp=1&amp;vaa=1&amp;vcp=1&amp;pid=606c4c89e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邹忌和魏顺都善于劝谏，请结合甲、乙两文，说说劝谏的艺术。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endParaRPr lang="en-US" altLang="zh-CN" sz="2800" dirty="0"/>
          </a:p>
        </p:txBody>
      </p:sp>
      <p:sp>
        <p:nvSpPr>
          <p:cNvPr id="3" name="QB_5_AN.1_1#0c0755190?vaa=1&amp;vcp=1&amp;pid=606c4c89e&amp;color=0,0,0&amp;vtp=1&amp;vaab=1&amp;bt=1&amp;bbb=1&amp;hb=1"/>
          <p:cNvSpPr/>
          <p:nvPr/>
        </p:nvSpPr>
        <p:spPr>
          <a:xfrm>
            <a:off x="539496" y="3052167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示例：巧用类比（设喻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由浅入深；以理服人，逻辑严密；直击要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害，语重心长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0c0755190?vaa=1&amp;vcp=1&amp;pid=606c4c89e&amp;color=0,0,0&amp;vtp=1&amp;vaab=1&amp;bt=1&amp;bbb=1&amp;hb=1"/>
          <p:cNvSpPr/>
          <p:nvPr/>
        </p:nvSpPr>
        <p:spPr>
          <a:xfrm>
            <a:off x="541020" y="1367205"/>
            <a:ext cx="11109960" cy="34916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五个诸侯国联合起来攻打秦国，楚王作为盟主，却没有能够击败秦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国，战事结束后军队停留在成皋。魏顺对市丘君说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战事结束后，各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国一定会攻打市丘，来补偿战争的开支。如果您能资助我，我愿意为您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阻止各国攻打市丘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。”市丘君说：“好。”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于是就派他去了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375B5-9565-AEB1-AB2B-C816245E1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0c0755190?vaa=1&amp;vcp=1&amp;pid=606c4c89e&amp;color=0,0,0&amp;vtp=1&amp;vaab=1&amp;bt=1&amp;bbb=1&amp;hb=1">
            <a:extLst>
              <a:ext uri="{FF2B5EF4-FFF2-40B4-BE49-F238E27FC236}">
                <a16:creationId xmlns:a16="http://schemas.microsoft.com/office/drawing/2014/main" id="{7A57A333-E48D-F545-D1BE-1353504E4F36}"/>
              </a:ext>
            </a:extLst>
          </p:cNvPr>
          <p:cNvSpPr/>
          <p:nvPr/>
        </p:nvSpPr>
        <p:spPr>
          <a:xfrm>
            <a:off x="539496" y="972758"/>
            <a:ext cx="11109960" cy="45763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7550"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魏顺南下见到楚王说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大王联合五国向西攻打秦国，却没有能够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击败秦国，各国将会因此轻视大王而重视秦国，所以大王为何不检验一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下自己的地位呢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？”楚王说：“该怎么办？”魏顺说：“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战事结束后，各国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一定会攻打市丘来补偿战争的开支。大王您可以下令不要攻打市丘。如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果各国重视大王，就会听从大王的话不攻打市丘；如果不重视大王，就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会违背大王的话攻打市丘。这样就可以清楚地知道大王的地位了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此，楚王通过这个方法检验了自己的地位，而市丘得以保全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67266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683c9a72?vcp=1&amp;pid=cc1db0528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zh-CN" altLang="en-US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）（2024·新疆·中考）阅读甲乙两篇选文，完成小题。</a:t>
            </a:r>
            <a:endParaRPr lang="en-US" altLang="zh-CN" sz="3000" dirty="0"/>
          </a:p>
        </p:txBody>
      </p:sp>
      <p:sp>
        <p:nvSpPr>
          <p:cNvPr id="3" name="QM_4_BD.168_1#5c6080229?vaa=1&amp;vcp=1&amp;pid=0683c9a72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邹忌修八尺有余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而形貌昳丽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朝服衣冠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窥镜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谓其妻曰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我孰与城北徐公美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其妻曰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君美甚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徐公何能及君也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城北徐公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齐国之美丽者也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忌不自信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而复问其妾曰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吾孰与徐公美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妾曰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徐公何能及君也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旦日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客从外来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与坐谈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问之客曰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吾与徐公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孰美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徐公不若君之美也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明日徐公来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孰视之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自以为不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窥镜而自视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又弗如远甚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暮寝而思之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吾妻之美我者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妾之美我者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畏我也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客之美我者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欲有求于我也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8_2#5c6080229?vaa=1&amp;vcp=1&amp;pid=0683c9a72&amp;color=0,0,0&amp;mp=1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于是入朝见威王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臣诚知不如徐公美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臣之妻私臣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臣之妾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畏臣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臣之客欲有求于臣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皆以美于徐公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今齐地方千里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百二十城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宫妇左右莫不私王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朝廷之臣莫不畏王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四境之内莫不有求于王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王之蔽甚矣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乃下令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群臣吏民能面刺寡人之过者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受上赏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谏寡人者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受中赏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能谤讥于市朝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闻寡人之耳者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受下赏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令初下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群臣进谏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门庭若市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数月之后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时时而间进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期年之后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虽欲言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可进者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魏闻之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皆朝于齐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此所谓战胜于朝廷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（选自《战国策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齐策一》）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6_1#3a7277478?vaa=1&amp;vcp=1&amp;pid=f86716dc1&amp;color=0,0,0&amp;vtp=1&amp;vaab=1&amp;bt=1&amp;bbb=1"/>
          <p:cNvSpPr/>
          <p:nvPr/>
        </p:nvSpPr>
        <p:spPr>
          <a:xfrm>
            <a:off x="539496" y="18572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把文中画横线的句子翻译成现代汉语。</a:t>
            </a:r>
            <a:endParaRPr lang="en-US" altLang="zh-CN" sz="2800" dirty="0"/>
          </a:p>
        </p:txBody>
      </p:sp>
      <p:sp>
        <p:nvSpPr>
          <p:cNvPr id="3" name="QB_6_BD.67_1#f464e0bb1?sp=1&amp;vaa=1&amp;vcp=1&amp;pid=3a7277478&amp;color=0,0,0&amp;vtp=1&amp;vaab=1&amp;bbb=1"/>
          <p:cNvSpPr/>
          <p:nvPr/>
        </p:nvSpPr>
        <p:spPr>
          <a:xfrm>
            <a:off x="539496" y="24849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尔来二十有一年矣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4" name="QB_6_AN.1_1#f464e0bb1.blank?vaa=1&amp;vcp=1&amp;pid=3a7277478&amp;color=0,0,0&amp;vpa=18&amp;vtp=1&amp;vaab=1&amp;bbb=1"/>
          <p:cNvSpPr/>
          <p:nvPr/>
        </p:nvSpPr>
        <p:spPr>
          <a:xfrm>
            <a:off x="587915" y="3081210"/>
            <a:ext cx="381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至今已有二十一年了。</a:t>
            </a:r>
            <a:endParaRPr lang="en-US" altLang="zh-CN" sz="2800" dirty="0"/>
          </a:p>
        </p:txBody>
      </p:sp>
      <p:sp>
        <p:nvSpPr>
          <p:cNvPr id="5" name="QB_6_BD.69_1#6ecb1bcaf?sp=1&amp;vaa=1&amp;vcp=1&amp;pid=3a7277478&amp;color=0,0,0&amp;vtp=1&amp;vaab=1&amp;bbb=1"/>
          <p:cNvSpPr/>
          <p:nvPr/>
        </p:nvSpPr>
        <p:spPr>
          <a:xfrm>
            <a:off x="539496" y="37619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公遣将恸哭请师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无应者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endParaRPr lang="en-US" altLang="zh-CN" sz="2800" dirty="0"/>
          </a:p>
        </p:txBody>
      </p:sp>
      <p:sp>
        <p:nvSpPr>
          <p:cNvPr id="7" name="QB_6_AN.70_1#6ecb1bcaf.blank?vaa=1&amp;vcp=1&amp;pid=3a7277478&amp;color=0,0,0&amp;vpa=19&amp;vtp=1&amp;vaab=1&amp;bbb=1"/>
          <p:cNvSpPr/>
          <p:nvPr/>
        </p:nvSpPr>
        <p:spPr>
          <a:xfrm>
            <a:off x="587915" y="4358195"/>
            <a:ext cx="8081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关天培派遣将领痛哭着请求援军，没有得到答复。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8_3#5c6080229?vaa=1&amp;vcp=1&amp;pid=0683c9a72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【乙】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吴王欲伐荆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告其左右曰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敢有谏者死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舍人有少孺子者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欲谏不敢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则怀丸操弹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游于后园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露沾其衣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如是者三旦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何苦沾衣如此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园中有树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其上有蝉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蝉高居悲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鸣饮露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不知螳螂在其后也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螳螂委身曲附欲取蝉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而不知黄雀在其傍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黄雀延颈欲啄螳娜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而不知弹丸在其下也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此三者皆务欲得其前利</a:t>
            </a:r>
            <a:endParaRPr lang="en-US" altLang="zh-CN" sz="2800" b="0" i="0" u="sng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而不顾其后之有患也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吴王曰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善哉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乃罢其兵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（选自《说苑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正谏》）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    【注】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怀丸操弹：怀揣弹丸，手持弹弓。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9_1#4ee524eb4?vaa=1&amp;vcp=1&amp;pid=5c6080229&amp;color=0,0,0&amp;vtp=1&amp;vaab=1&amp;bt=1&amp;bbb=1"/>
          <p:cNvSpPr/>
          <p:nvPr/>
        </p:nvSpPr>
        <p:spPr>
          <a:xfrm>
            <a:off x="539496" y="13186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下列选项中加点词解释正确的一项是(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71_1#4ee524eb4.bracket?vaa=1&amp;vcp=1&amp;pid=5c6080229&amp;color=0,0,0&amp;vpa=53&amp;vtp=1&amp;vaab=1"/>
          <p:cNvSpPr/>
          <p:nvPr/>
        </p:nvSpPr>
        <p:spPr>
          <a:xfrm>
            <a:off x="6950614" y="130533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69_2#4ee524eb4.choices?vaa=1&amp;vcp=1&amp;pid=5c6080229&amp;color=0,0,0&amp;vtp=1&amp;vaab=1&amp;bbb=1"/>
          <p:cNvSpPr/>
          <p:nvPr/>
        </p:nvSpPr>
        <p:spPr>
          <a:xfrm>
            <a:off x="539496" y="195093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.朝服衣冠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（衣服）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明日徐公来，孰视之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（同“熟”，熟练）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吾妻之美我者，私我也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（私心）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.数月之后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，时时而间进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（间或、偶然）</a:t>
            </a:r>
            <a:endParaRPr lang="en-US" altLang="zh-CN" sz="2800" dirty="0"/>
          </a:p>
        </p:txBody>
      </p:sp>
      <p:sp>
        <p:nvSpPr>
          <p:cNvPr id="5" name="QC_5_AS.1_1#4ee524eb4?vaa=1&amp;vcp=1&amp;pid=5c6080229&amp;color=0,0,0&amp;vtp=1&amp;vaab=1&amp;bbb=1"/>
          <p:cNvSpPr/>
          <p:nvPr/>
        </p:nvSpPr>
        <p:spPr>
          <a:xfrm>
            <a:off x="539496" y="47804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（A.穿戴；B.仔细；C.偏爱）</a:t>
            </a:r>
            <a:endParaRPr lang="en-US" altLang="zh-CN" sz="2800" dirty="0"/>
          </a:p>
        </p:txBody>
      </p:sp>
      <p:sp>
        <p:nvSpPr>
          <p:cNvPr id="7" name="QC_5_BD.169_2#4ee524eb4.choices?vaa=1&amp;vcp=1&amp;pid=5c6080229&amp;color=0,0,0&amp;vtp=1&amp;vaab=1&amp;bbb=1&amp;zzd= 1">
            <a:extLst>
              <a:ext uri="{FF2B5EF4-FFF2-40B4-BE49-F238E27FC236}">
                <a16:creationId xmlns:a16="http://schemas.microsoft.com/office/drawing/2014/main" id="{33671FE1-7EC8-6BB4-B09F-DE7DDFB05D74}"/>
              </a:ext>
            </a:extLst>
          </p:cNvPr>
          <p:cNvSpPr/>
          <p:nvPr/>
        </p:nvSpPr>
        <p:spPr>
          <a:xfrm>
            <a:off x="1399953" y="25605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C_5_BD.169_2#4ee524eb4.choices?vaa=1&amp;vcp=1&amp;pid=5c6080229&amp;color=0,0,0&amp;vtp=1&amp;vaab=1&amp;bbb=1&amp;zzd= 3">
            <a:extLst>
              <a:ext uri="{FF2B5EF4-FFF2-40B4-BE49-F238E27FC236}">
                <a16:creationId xmlns:a16="http://schemas.microsoft.com/office/drawing/2014/main" id="{DE76DC47-6C25-168D-C888-F81EC39655F2}"/>
              </a:ext>
            </a:extLst>
          </p:cNvPr>
          <p:cNvSpPr/>
          <p:nvPr/>
        </p:nvSpPr>
        <p:spPr>
          <a:xfrm>
            <a:off x="3157316" y="32082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5_BD.169_2#4ee524eb4.choices?vaa=1&amp;vcp=1&amp;pid=5c6080229&amp;color=0,0,0&amp;vtp=1&amp;vaab=1&amp;bbb=1&amp;zzd= 5">
            <a:extLst>
              <a:ext uri="{FF2B5EF4-FFF2-40B4-BE49-F238E27FC236}">
                <a16:creationId xmlns:a16="http://schemas.microsoft.com/office/drawing/2014/main" id="{C5D20937-1E52-AEFC-B5C1-0F529CDE29B8}"/>
              </a:ext>
            </a:extLst>
          </p:cNvPr>
          <p:cNvSpPr/>
          <p:nvPr/>
        </p:nvSpPr>
        <p:spPr>
          <a:xfrm>
            <a:off x="3512915" y="38559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C_5_BD.169_2#4ee524eb4.choices?vaa=1&amp;vcp=1&amp;pid=5c6080229&amp;color=0,0,0&amp;vtp=1&amp;vaab=1&amp;bbb=1&amp;zzd= 7">
            <a:extLst>
              <a:ext uri="{FF2B5EF4-FFF2-40B4-BE49-F238E27FC236}">
                <a16:creationId xmlns:a16="http://schemas.microsoft.com/office/drawing/2014/main" id="{646D3775-535A-E582-0F8A-3C9D0F9056E0}"/>
              </a:ext>
            </a:extLst>
          </p:cNvPr>
          <p:cNvSpPr/>
          <p:nvPr/>
        </p:nvSpPr>
        <p:spPr>
          <a:xfrm>
            <a:off x="3889153" y="444545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73_1#b2fbdefcd?vaa=1&amp;vcp=1&amp;pid=5c6080229&amp;color=0,0,0&amp;vtp=1&amp;vaab=1&amp;bt=1&amp;bbb=1"/>
          <p:cNvSpPr/>
          <p:nvPr/>
        </p:nvSpPr>
        <p:spPr>
          <a:xfrm>
            <a:off x="539496" y="18572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用现代汉语翻译下列句子。</a:t>
            </a:r>
            <a:endParaRPr lang="en-US" altLang="zh-CN" sz="2800" dirty="0"/>
          </a:p>
        </p:txBody>
      </p:sp>
      <p:sp>
        <p:nvSpPr>
          <p:cNvPr id="3" name="QB_6_BD.174_1#429f5d2fe?sp=1&amp;vaa=1&amp;vcp=1&amp;pid=b2fbdefcd&amp;color=0,0,0&amp;vtp=1&amp;vaab=1&amp;bbb=1"/>
          <p:cNvSpPr/>
          <p:nvPr/>
        </p:nvSpPr>
        <p:spPr>
          <a:xfrm>
            <a:off x="539496" y="24849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客之美我者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欲有求于我也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4" name="QB_6_AN.1_1#429f5d2fe.blank?vaa=1&amp;vcp=1&amp;pid=b2fbdefcd&amp;color=0,0,0&amp;vpa=54&amp;vtp=1&amp;vaab=1&amp;bbb=1"/>
          <p:cNvSpPr/>
          <p:nvPr/>
        </p:nvSpPr>
        <p:spPr>
          <a:xfrm>
            <a:off x="587915" y="3081210"/>
            <a:ext cx="523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客人认为我美，是想有求于我。</a:t>
            </a:r>
            <a:endParaRPr lang="en-US" altLang="zh-CN" sz="2800" dirty="0"/>
          </a:p>
        </p:txBody>
      </p:sp>
      <p:sp>
        <p:nvSpPr>
          <p:cNvPr id="5" name="QB_6_BD.176_1#3e0822780?sp=1&amp;vaa=1&amp;vcp=1&amp;pid=b2fbdefcd&amp;color=0,0,0&amp;vtp=1&amp;vaab=1&amp;bbb=1"/>
          <p:cNvSpPr/>
          <p:nvPr/>
        </p:nvSpPr>
        <p:spPr>
          <a:xfrm>
            <a:off x="539496" y="37619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群臣吏民能面刺寡人之过者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受上赏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/>
          </a:p>
        </p:txBody>
      </p:sp>
      <p:sp>
        <p:nvSpPr>
          <p:cNvPr id="7" name="QB_6_AN.177_1#3e0822780.blank?vaa=1&amp;vcp=1&amp;pid=b2fbdefcd&amp;color=0,0,0&amp;vpa=55&amp;vtp=1&amp;vaab=1&amp;bbb=1"/>
          <p:cNvSpPr/>
          <p:nvPr/>
        </p:nvSpPr>
        <p:spPr>
          <a:xfrm>
            <a:off x="587915" y="4358195"/>
            <a:ext cx="1092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所有的大臣、官吏、百姓能够当面指责我的过错的，可得上等奖赏。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8_1#af20c9011?vaa=1&amp;vcp=1&amp;pid=5c6080229&amp;color=0,0,0&amp;vtp=1&amp;vaab=1&amp;bt=1&amp;bbb=1"/>
          <p:cNvSpPr/>
          <p:nvPr/>
        </p:nvSpPr>
        <p:spPr>
          <a:xfrm>
            <a:off x="539496" y="607504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对甲文内容理解和分析不正确的一项是(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80_1#af20c9011.bracket?vaa=1&amp;vcp=1&amp;pid=5c6080229&amp;color=0,0,0&amp;vpa=56&amp;vtp=1&amp;vaab=1"/>
          <p:cNvSpPr/>
          <p:nvPr/>
        </p:nvSpPr>
        <p:spPr>
          <a:xfrm>
            <a:off x="7306214" y="604139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78_2#af20c9011.choices?vaa=1&amp;vcp=1&amp;pid=5c6080229&amp;color=0,0,0&amp;vtp=1&amp;vaab=1&amp;bbb=1&amp;hb=1"/>
          <p:cNvSpPr/>
          <p:nvPr/>
        </p:nvSpPr>
        <p:spPr>
          <a:xfrm>
            <a:off x="539496" y="1179703"/>
            <a:ext cx="11109960" cy="4506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A.邹忌以妻、妾、客的“私我”“畏我”“有求于我”来对比齐王的处境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，语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气尖锐而有力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.邹忌成功劝谏不仅在于他高超的讽谏艺术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，还在于齐威王是一位善于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纳谏的开明君主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.文章采用“三问”“三比”“三赏”“三变”的“三叠”式结构，层次清晰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整齐对称之美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.文章运用精练的语言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、细微的笔法和朴实的记叙刻画出邹忌善于说理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的谋臣策士形象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AS.1_1#af20c9011?vaa=1&amp;vcp=1&amp;pid=5c6080229&amp;color=0,0,0&amp;vtp=1&amp;vaab=1&amp;bbb=1"/>
          <p:cNvSpPr/>
          <p:nvPr/>
        </p:nvSpPr>
        <p:spPr>
          <a:xfrm>
            <a:off x="539496" y="5699634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（语气委婉，不是尖锐有力）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2_1#b5922d3af?vaa=1&amp;vcp=1&amp;pid=5c6080229&amp;color=0,0,0&amp;vtp=1&amp;vaab=1&amp;bt=1&amp;bb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对乙文画线句的停顿划分正确的一项是(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84_1#b5922d3af.bracket?vaa=1&amp;vcp=1&amp;pid=5c6080229&amp;color=0,0,0&amp;vpa=57&amp;vtp=1&amp;vaab=1"/>
          <p:cNvSpPr/>
          <p:nvPr/>
        </p:nvSpPr>
        <p:spPr>
          <a:xfrm>
            <a:off x="7306214" y="11875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82_2#b5922d3af.choices?vaa=1&amp;vcp=1&amp;pid=5c6080229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A.此三者皆务/欲得其前利/而不顾其后之有患也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.此三者/皆务欲得其前利而不顾/其后之有患也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.此三者皆务/欲得其前利而不顾/其后之有患也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.此三者/皆务欲得其前利/而不顾其后之有患也</a:t>
            </a:r>
            <a:endParaRPr lang="en-US" altLang="zh-CN" sz="2800" dirty="0"/>
          </a:p>
        </p:txBody>
      </p:sp>
      <p:sp>
        <p:nvSpPr>
          <p:cNvPr id="5" name="QC_5_AS.1_1#b5922d3af?vaa=1&amp;vcp=1&amp;pid=5c6080229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（“此三者”为主语，后面断开；“皆务欲得其前利”“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而不顾其后之有患也”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为转折关系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，中间断开）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86_1#ed901eff2?sp=1&amp;vaa=1&amp;vcp=1&amp;pid=5c6080229&amp;color=0,0,0&amp;vtp=1&amp;vaab=1&amp;bt=1&amp;bbb=1"/>
          <p:cNvSpPr/>
          <p:nvPr/>
        </p:nvSpPr>
        <p:spPr>
          <a:xfrm>
            <a:off x="539496" y="15582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有人说少孺子说理的方法和邹忌讽谏的方法相同，你认为呢？说说理由。</a:t>
            </a:r>
            <a:endParaRPr lang="en-US" altLang="zh-CN" sz="2800" spc="-100" dirty="0"/>
          </a:p>
        </p:txBody>
      </p:sp>
      <p:sp>
        <p:nvSpPr>
          <p:cNvPr id="3" name="QB_5_BD.186_2#ed901eff2?sp=1&amp;vaa=1&amp;vcp=1&amp;pid=5c6080229&amp;color=0,0,0&amp;vtp=1&amp;vaab=1&amp;bbb=1&amp;hb=1&amp;hltap=1"/>
          <p:cNvSpPr/>
          <p:nvPr/>
        </p:nvSpPr>
        <p:spPr>
          <a:xfrm>
            <a:off x="539496" y="2185987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AN.1_1#ed901eff2?vaa=1&amp;vcp=1&amp;pid=5c6080229&amp;color=0,0,0&amp;vtp=1&amp;vaab=1&amp;bt=1&amp;bbb=1&amp;hb=1"/>
          <p:cNvSpPr/>
          <p:nvPr/>
        </p:nvSpPr>
        <p:spPr>
          <a:xfrm>
            <a:off x="539496" y="211194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示例一：两人的说理方法相同。邹忌以自身“之蔽”与齐王“之蔽”进行类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比，委婉含蓄，使齐王乐于接受；少孺子采用迂回战术，以园中“螳螂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捕蝉，黄雀在后”的故事来类比伐楚“后之有患”，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让吴王接受自己的建议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示例二：两人的说理方法不相同。邹忌是以自身经历进谏，少孺子通过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讲故事来进谏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。（言之有理即可）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ed901eff2?vaa=1&amp;vcp=1&amp;pid=5c6080229&amp;color=0,0,0&amp;vtp=1&amp;vaab=1&amp;bt=1&amp;bbb=1&amp;hb=1"/>
          <p:cNvSpPr/>
          <p:nvPr/>
        </p:nvSpPr>
        <p:spPr>
          <a:xfrm>
            <a:off x="539496" y="354421"/>
            <a:ext cx="11109960" cy="44458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吴王准备进攻楚国，告诫他身边的大臣说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敢向我进谏的人就处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死。”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他的侍从官中有个年轻人，想向吴王进谏但是又不敢，就怀揣弹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丸，手持弹弓来到吴王的后园游玩，露水浸湿了他的衣服，像这样过了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三个早晨。吴王说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你来，为什么要自找苦吃，把衣服沾湿到这个地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步！”那年轻人说：“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园子里有棵树，树上有蝉，蝉在高处鸣叫，它吸着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露水，不知道螳螂在它后面；螳螂弯着身子，屈着前肢，想要逮住它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却不知道有一只黄雀在它的旁边；黄雀伸长了头颈，想要啄螳螂，却不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知道拿着弹弓和子弹的人在树下；这三者都一心想要得到眼前的利益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却不顾它们身后的祸患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。”吴王说：“对啊！”于是停止了用兵。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71_1#03a18e9ae?sp=1&amp;vaa=1&amp;vcp=1&amp;pid=f86716dc1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诸葛亮和关天培有哪些共同的精神品质？请结合甲乙文段概括并简要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  <a:endParaRPr lang="en-US" altLang="zh-CN" sz="2800" dirty="0"/>
          </a:p>
        </p:txBody>
      </p:sp>
      <p:sp>
        <p:nvSpPr>
          <p:cNvPr id="3" name="QB_5_AN.72_1#03a18e9ae.blank?vaa=1&amp;vcp=1&amp;pid=f86716dc1&amp;color=0,0,0&amp;vpa=20&amp;vtp=1&amp;vaab=1&amp;bbb=1&amp;hb=1"/>
          <p:cNvSpPr/>
          <p:nvPr/>
        </p:nvSpPr>
        <p:spPr>
          <a:xfrm>
            <a:off x="539496" y="344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勇于担当，忠诚报国。诸葛亮、关天培都在危难之际挺身而出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，勇担重任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。诸葛亮鞠躬尽瘁，兴复汉室；关天培舍生取义，保家卫国。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03a18e9ae?vaa=1&amp;vcp=1&amp;pid=f86716dc1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道光二十一年春正月，英军进攻威远、靖远等炮台，防守这里的只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有几百个瘦弱的士兵，关天培派遣将领痛哭着请求援军，没有得到答复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当初，关天培因为海运的事务到京城，有时和老友去酒店喝酒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感叹说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大丈夫蒙受国恩，国事有急，为国而死罢了！终不应为妻子儿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女考虑而贪生怕死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关天培的母亲已经八十多了，长子奎龙是吴淞参将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不久前战死。他先将幼小的孩子送回去，等到这时就封了一口木匣寄给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家人，木匣非常坚固无法打开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关天培死后家人打开看，里面仅有数枚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03a18e9ae?vaa=1&amp;vcp=1&amp;pid=f86716dc1&amp;color=0,0,0&amp;vtp=1&amp;vaab=1&amp;bt=1&amp;bbb=1&amp;hb=1">
            <a:extLst>
              <a:ext uri="{FF2B5EF4-FFF2-40B4-BE49-F238E27FC236}">
                <a16:creationId xmlns:a16="http://schemas.microsoft.com/office/drawing/2014/main" id="{6762754D-883E-FC1E-B361-0A68A1222878}"/>
              </a:ext>
            </a:extLst>
          </p:cNvPr>
          <p:cNvSpPr/>
          <p:nvPr/>
        </p:nvSpPr>
        <p:spPr>
          <a:xfrm>
            <a:off x="541020" y="1027144"/>
            <a:ext cx="11109960" cy="446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掉落的牙齿，几身旧衣罢了。关天培已经自己估计敌众我寡，难以抵挡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并且又没有援军，于是决定自己定下计策，住在靖远炮台，日夜督战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不久，英军的大船突然到来，关天培率领游击麦廷章勇猛地登上炮台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大声呼喊，督促激励士兵，士兵们呼声震天。海水汹涌澎湃，白昼昏昏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暗暗如同黑夜，从卯时一直到未时，被杀死、击伤的敌人超过自己一方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关天培自己也身受数十处创伤，鲜血淋漓，全身的衣服、战盔、铠甲都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染湿了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5723578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3909</Words>
  <Application>Microsoft Office PowerPoint</Application>
  <PresentationFormat>宽屏</PresentationFormat>
  <Paragraphs>572</Paragraphs>
  <Slides>66</Slides>
  <Notes>63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5" baseType="lpstr">
      <vt:lpstr>Arial (正文)</vt:lpstr>
      <vt:lpstr>仿宋</vt:lpstr>
      <vt:lpstr>SimSun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8</cp:revision>
  <dcterms:created xsi:type="dcterms:W3CDTF">2024-11-21T08:03:20Z</dcterms:created>
  <dcterms:modified xsi:type="dcterms:W3CDTF">2025-07-24T07:49:16Z</dcterms:modified>
  <cp:category/>
  <cp:contentStatus/>
</cp:coreProperties>
</file>