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4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42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a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78CC4A9-67D6-A1DD-CBFF-8557C770090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5E37EB-49CF-458F-9F6F-F58B5CC784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9c4fdb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5C518C-87E4-4C6C-91DB-3A1CE9E240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备考练习10 综合性学习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7_1#8806f1828?sp=1&amp;vaa=1&amp;vcp=1&amp;pid=2605f87de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（2024·云南·中考）近年来，云南省组织多项青少年体育竞赛，30余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万青少年参与其中，学校积极响应，举办“阳光校园，乐享运动”体育节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为充分调动同学们参与活动的积极性，确保本班运动员顺利参加比赛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班级拟成立不同的保障组开展服务工作，如：通告组，负责提醒运动员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关注参赛相关信息；保健组，负责组织运动员赛前热身及赛后放松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1#d56650c9d?sp=1&amp;vaa=1&amp;vcp=1&amp;pid=8806f1828&amp;color=0,0,0&amp;vtp=1&amp;vaab=1&amp;bt=1&amp;bbb=1&amp;hb=1"/>
          <p:cNvSpPr/>
          <p:nvPr/>
        </p:nvSpPr>
        <p:spPr>
          <a:xfrm>
            <a:off x="539496" y="16837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请你完成以下任务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（1）如果由你来统筹安排，你觉得还应该成立什么保障组？该组主要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负责哪方面的工作？请举出一例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3" name="QB_4_AN.19_1#d56650c9d.blank?vaa=1&amp;vcp=1&amp;pid=8806f1828&amp;color=0,0,0&amp;vpa=8&amp;vtp=1&amp;vaab=1&amp;bbb=1&amp;hb=1"/>
          <p:cNvSpPr/>
          <p:nvPr/>
        </p:nvSpPr>
        <p:spPr>
          <a:xfrm>
            <a:off x="539496" y="357695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示例：后勤组。负责为本班运动员准备常用物资，如水、纸巾、葡萄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0_1#cd7a94850?sp=1&amp;vaa=1&amp;vcp=1&amp;pid=8806f1828&amp;color=0,0,0&amp;vtp=1&amp;vaab=1&amp;bt=1&amp;bbb=1&amp;hb=1"/>
          <p:cNvSpPr/>
          <p:nvPr/>
        </p:nvSpPr>
        <p:spPr>
          <a:xfrm>
            <a:off x="539496" y="392476"/>
            <a:ext cx="11109960" cy="9886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（2）通告组要提醒本班运动员小云参加女子跳高比赛，根据秩序册，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应该这样说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</p:txBody>
      </p:sp>
      <p:graphicFrame>
        <p:nvGraphicFramePr>
          <p:cNvPr id="19" name="QB_4_BD.20_3#cd7a94850?colgroup=3,7,4,5,7&amp;vaa=1&amp;vcp=1&amp;pid=8806f182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461993"/>
              </p:ext>
            </p:extLst>
          </p:nvPr>
        </p:nvGraphicFramePr>
        <p:xfrm>
          <a:off x="539496" y="1941492"/>
          <a:ext cx="11073384" cy="2736535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6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730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日期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检录时间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检录场地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比赛场地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比赛项目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307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5月7日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主席台前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田径场A区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男子100米预赛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3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45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主席台前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田径场A区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女子100米预赛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73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00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主席台前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田径场B区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女子跳高比赛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73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主席台前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田径场C区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男子跳远比赛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4_BD.20_4#cd7a94850?vaa=1&amp;vcp=1&amp;pid=8806f1828&amp;color=0,0,0&amp;vtp=1&amp;vaab=1&amp;bbb=1&amp;hb=1&amp;hltap=1"/>
          <p:cNvSpPr/>
          <p:nvPr/>
        </p:nvSpPr>
        <p:spPr>
          <a:xfrm>
            <a:off x="539496" y="4811692"/>
            <a:ext cx="11109960" cy="1507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4_AN.20_4#cd7a94850?vaa=1&amp;vcp=1&amp;pid=8806f1828&amp;color=0,0,0&amp;vtp=1&amp;vaab=1&amp;bbb=1&amp;hb=1&amp;hla=1">
            <a:extLst>
              <a:ext uri="{FF2B5EF4-FFF2-40B4-BE49-F238E27FC236}">
                <a16:creationId xmlns:a16="http://schemas.microsoft.com/office/drawing/2014/main" id="{6ECDB32F-4608-B391-1488-FB5B57CD2C5E}"/>
              </a:ext>
            </a:extLst>
          </p:cNvPr>
          <p:cNvSpPr/>
          <p:nvPr/>
        </p:nvSpPr>
        <p:spPr>
          <a:xfrm>
            <a:off x="539496" y="4786292"/>
            <a:ext cx="11109960" cy="1483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示例：小云，女子跳高比赛时间是5月7日上午，检录时间是9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－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15，请你在9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00之前到主席台前等候检录，检录完成后到田径场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B区等候参赛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  <p:sp>
        <p:nvSpPr>
          <p:cNvPr id="3" name="QB_4_BD.20_1#cd7a94850?sp=1&amp;vaa=1&amp;vcp=1&amp;pid=8806f1828&amp;color=0,0,0&amp;vtp=1&amp;vaab=1&amp;bt=1&amp;bbb=1&amp;hb=1">
            <a:extLst>
              <a:ext uri="{FF2B5EF4-FFF2-40B4-BE49-F238E27FC236}">
                <a16:creationId xmlns:a16="http://schemas.microsoft.com/office/drawing/2014/main" id="{D88DE220-2EA5-F52B-EBBC-05AC96473CCF}"/>
              </a:ext>
            </a:extLst>
          </p:cNvPr>
          <p:cNvSpPr/>
          <p:nvPr/>
        </p:nvSpPr>
        <p:spPr>
          <a:xfrm>
            <a:off x="539496" y="1354500"/>
            <a:ext cx="11109960" cy="5028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秩序册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1_1#980d849db?vaa=1&amp;vcp=1&amp;pid=2605f87de&amp;color=0,0,0&amp;vtp=1&amp;vaab=1&amp;bt=1&amp;bbb=1&amp;hb=1"/>
          <p:cNvSpPr/>
          <p:nvPr/>
        </p:nvSpPr>
        <p:spPr>
          <a:xfrm>
            <a:off x="539496" y="8857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（2024·贵州·中考）为帮助同学们树立健康生活的意识，班级开展“健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康饮食”主题活动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22_1#a39d51f22?sp=1&amp;vaa=1&amp;vcp=1&amp;pid=980d849db&amp;color=0,0,0&amp;vtp=1&amp;vaab=1&amp;bbb=1&amp;hb=1"/>
          <p:cNvSpPr/>
          <p:nvPr/>
        </p:nvSpPr>
        <p:spPr>
          <a:xfrm>
            <a:off x="539496" y="21688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（1）宣传委员设计了“均衡营养健康饮食”主题展板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，下列选项内容全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都适合放入展板的一项是(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AN.23_1#a39d51f22.bracket?vaa=1&amp;vcp=1&amp;pid=980d849db&amp;color=0,0,0&amp;vpa=9&amp;vtp=1&amp;vaab=1"/>
          <p:cNvSpPr/>
          <p:nvPr/>
        </p:nvSpPr>
        <p:spPr>
          <a:xfrm>
            <a:off x="4728115" y="280317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BD.22_2#a39d51f22?vaa=1&amp;vcp=1&amp;pid=980d849db&amp;color=0,0,0&amp;vtp=1&amp;vaab=1&amp;bbb=1"/>
          <p:cNvSpPr/>
          <p:nvPr/>
        </p:nvSpPr>
        <p:spPr>
          <a:xfrm>
            <a:off x="539496" y="34457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荤素搭配应合理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②体育运动要坚持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饭菜里的营养素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④种子培育我知道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⑤绿色食品与健康</a:t>
            </a:r>
            <a:endParaRPr lang="en-US" altLang="zh-CN" sz="2800" dirty="0"/>
          </a:p>
        </p:txBody>
      </p:sp>
      <p:sp>
        <p:nvSpPr>
          <p:cNvPr id="6" name="QC_4_BD.22_3#a39d51f22.choices?vaa=1&amp;vcp=1&amp;pid=980d849db&amp;color=0,0,0&amp;vtp=1&amp;vaab=1&amp;bbb=1"/>
          <p:cNvSpPr/>
          <p:nvPr/>
        </p:nvSpPr>
        <p:spPr>
          <a:xfrm>
            <a:off x="539496" y="53683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4_1#7788d1701?sp=1&amp;vaa=1&amp;vcp=1&amp;pid=980d849db&amp;color=0,0,0&amp;vtp=1&amp;vaab=1&amp;bt=1&amp;bbb=1&amp;hb=1"/>
          <p:cNvSpPr/>
          <p:nvPr/>
        </p:nvSpPr>
        <p:spPr>
          <a:xfrm>
            <a:off x="539496" y="554400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（2）生活委员准备以“食物与人体健康”为主题进行发言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。请整合下表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，将发言稿（片段）补充完整，要求表达简明、连贯、通顺。</a:t>
            </a:r>
            <a:endParaRPr lang="en-US" altLang="zh-CN" sz="2800" dirty="0"/>
          </a:p>
        </p:txBody>
      </p:sp>
      <p:graphicFrame>
        <p:nvGraphicFramePr>
          <p:cNvPr id="21" name="QB_4_BD.24_2#7788d1701?colgroup=2,8,10,7&amp;vaa=1&amp;vcp=1&amp;pid=980d849d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306656"/>
              </p:ext>
            </p:extLst>
          </p:nvPr>
        </p:nvGraphicFramePr>
        <p:xfrm>
          <a:off x="539496" y="1697021"/>
          <a:ext cx="11091672" cy="3870660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95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14～18岁人群每天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推荐摄入量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摄入量过高或过低对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人体健康的影响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37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缺铁会引起贫血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瘦肉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芹菜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物肝脏等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37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15.5～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缺锌会引起发育不良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奶类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海产品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37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μɡ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缺碘或碘过量都会引起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甲状腺肿大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海产品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加碘盐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4_BD.24_3#7788d1701?vaa=1&amp;vcp=1&amp;pid=980d849db&amp;color=0,0,0&amp;vtp=1&amp;vaab=1&amp;bbb=1"/>
          <p:cNvSpPr/>
          <p:nvPr/>
        </p:nvSpPr>
        <p:spPr>
          <a:xfrm>
            <a:off x="539496" y="566456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摘编自人教版《义务教育教科书化学》（九年级下册）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4_4#7788d1701?sp=1&amp;vaa=1&amp;vcp=1&amp;pid=980d849db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发言稿（片段）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日常食物里含有人体必需的一些微量元素，这些元素的类别和作用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，因此不同的食物对人体健康的作用也不同。如：瘦肉、芹菜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脏等食物中含有铁元素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，食用这些食物，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；海产品含有②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，食用它能预防③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需要注意的是，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微量元素的摄入还须④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、过少均不利于人体健康。</a:t>
            </a:r>
            <a:endParaRPr lang="en-US" altLang="zh-CN" sz="2800" dirty="0"/>
          </a:p>
        </p:txBody>
      </p:sp>
      <p:sp>
        <p:nvSpPr>
          <p:cNvPr id="3" name="QB_4_AN.25_1#7788d1701.blank?vaa=1&amp;vcp=1&amp;pid=980d849db&amp;color=0,0,0&amp;vpa=10&amp;vtp=1&amp;vaab=1&amp;bbb=1&amp;hb=1"/>
          <p:cNvSpPr/>
          <p:nvPr/>
        </p:nvSpPr>
        <p:spPr>
          <a:xfrm>
            <a:off x="539496" y="31315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补充铁元素，预防贫血</a:t>
            </a:r>
            <a:endParaRPr lang="en-US" altLang="zh-CN" sz="2800" dirty="0"/>
          </a:p>
        </p:txBody>
      </p:sp>
      <p:sp>
        <p:nvSpPr>
          <p:cNvPr id="4" name="QB_4_AN.26_1#7788d1701.blank?vaa=1&amp;vcp=1&amp;pid=980d849db&amp;color=0,0,0&amp;vpa=11&amp;vtp=1&amp;vaab=1&amp;bbb=1"/>
          <p:cNvSpPr/>
          <p:nvPr/>
        </p:nvSpPr>
        <p:spPr>
          <a:xfrm>
            <a:off x="4639215" y="377923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碘和锌元素</a:t>
            </a:r>
            <a:endParaRPr lang="en-US" altLang="zh-CN" sz="2800" dirty="0"/>
          </a:p>
        </p:txBody>
      </p:sp>
      <p:sp>
        <p:nvSpPr>
          <p:cNvPr id="5" name="QB_4_AN.27_1#7788d1701.blank?vaa=1&amp;vcp=1&amp;pid=980d849db&amp;color=0,0,0&amp;vpa=12&amp;vtp=1&amp;vaab=1&amp;bbb=1&amp;hb=1"/>
          <p:cNvSpPr/>
          <p:nvPr/>
        </p:nvSpPr>
        <p:spPr>
          <a:xfrm>
            <a:off x="539496" y="37792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甲状腺肿大和发育不良</a:t>
            </a:r>
            <a:endParaRPr lang="en-US" altLang="zh-CN" sz="2800" dirty="0"/>
          </a:p>
        </p:txBody>
      </p:sp>
      <p:sp>
        <p:nvSpPr>
          <p:cNvPr id="6" name="QB_4_AN.28_1#7788d1701.blank?vaa=1&amp;vcp=1&amp;pid=980d849db&amp;color=0,0,0&amp;vpa=13&amp;vtp=1&amp;vaab=1&amp;bbb=1"/>
          <p:cNvSpPr/>
          <p:nvPr/>
        </p:nvSpPr>
        <p:spPr>
          <a:xfrm>
            <a:off x="8906414" y="44269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9_1#8fea33e9b?sp=1&amp;vaa=1&amp;vcp=1&amp;pid=980d849db&amp;color=0,0,0&amp;vtp=1&amp;vaab=1&amp;bt=1&amp;bbb=1&amp;hb=1"/>
          <p:cNvSpPr/>
          <p:nvPr/>
        </p:nvSpPr>
        <p:spPr>
          <a:xfrm>
            <a:off x="541020" y="7369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（3）语文课代表分享了阅读食品标签的心得。下面①—⑦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的内容共有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两处语言文字运用不当，请找出并修改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食品标签标明了食品的相关信息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我们要养成阅读食品标签的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如何阅读食品标签呢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我们要查看食品的生产日期和保质期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以免不误食过期食品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要关注食品的保存建议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便于我们选择适合的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存放方式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还要分析食品配料和营养成分的信息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以便根据身体需求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补充营养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通过分析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阅读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判断食品标签上的信息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我们可以科学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N.1_1#8fea33e9b?vaa=1&amp;vcp=1&amp;pid=980d849db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句中“以免不误食过期食品”修改为“以免误食过期食品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句中“通过分析、阅读、判断食品标签上的信息”改为“通过阅读、分析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判断食品标签上的信息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1_1#b5c599196?vaa=1&amp;vcp=1&amp;pid=2605f87de&amp;color=0,0,0&amp;vtp=1&amp;vaab=1&amp;bt=1&amp;bbb=1"/>
          <p:cNvSpPr/>
          <p:nvPr/>
        </p:nvSpPr>
        <p:spPr>
          <a:xfrm>
            <a:off x="634981" y="12835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（2024·新疆·中考）【活动一】览天下·畅游知识园</a:t>
            </a:r>
            <a:endParaRPr lang="en-US" altLang="zh-CN" sz="2800" dirty="0"/>
          </a:p>
        </p:txBody>
      </p:sp>
      <p:sp>
        <p:nvSpPr>
          <p:cNvPr id="4" name="QO_4_BD.32_2#cf448f936?htil=2&amp;sp=1&amp;vaa=1&amp;vcp=1&amp;pid=b5c599196&amp;color=0,0,0&amp;vtp=1&amp;vaab=1&amp;bbb=1&amp;hb=1&amp;hs=1"/>
          <p:cNvSpPr/>
          <p:nvPr/>
        </p:nvSpPr>
        <p:spPr>
          <a:xfrm>
            <a:off x="634981" y="1911255"/>
            <a:ext cx="5650992" cy="1193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（1）下面是小博同学在查阅资料时摘录的一则新闻，请你为这则新闻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拟写标题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。（不超过25个字）</a:t>
            </a:r>
            <a:endParaRPr lang="en-US" altLang="zh-CN" sz="2800" dirty="0"/>
          </a:p>
        </p:txBody>
      </p:sp>
      <p:sp>
        <p:nvSpPr>
          <p:cNvPr id="5" name="QO_4_BD.32_2#cf448f936?htil=2&amp;sp=1&amp;vaa=1&amp;vcp=1&amp;pid=b5c599196&amp;color=0,0,0&amp;vtp=1&amp;vaab=1&amp;bbb=1&amp;hb=1&amp;hs=1">
            <a:extLst>
              <a:ext uri="{FF2B5EF4-FFF2-40B4-BE49-F238E27FC236}">
                <a16:creationId xmlns:a16="http://schemas.microsoft.com/office/drawing/2014/main" id="{F48C65B9-E7FE-B6F4-C86A-00483E984DCF}"/>
              </a:ext>
            </a:extLst>
          </p:cNvPr>
          <p:cNvSpPr/>
          <p:nvPr/>
        </p:nvSpPr>
        <p:spPr>
          <a:xfrm>
            <a:off x="539994" y="3204749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个国际博物馆日中国主会场活动在陕西西安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博物馆致力于教育和研究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主办地开展了特色鲜明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丰富多彩的活动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让更多公众尤其是青少年走进博物馆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爱上博物馆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2_3#cf448f936?vaa=1&amp;vcp=1&amp;pid=b5c599196&amp;color=0,0,0&amp;mp=1&amp;vtp=1&amp;vaab=1&amp;bt=1&amp;bbb=1&amp;hb=1"/>
          <p:cNvSpPr/>
          <p:nvPr/>
        </p:nvSpPr>
        <p:spPr>
          <a:xfrm>
            <a:off x="539496" y="3218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活动现场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国家文物局发布的最新数据显示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年我国博物馆接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待观众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亿人次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创历史新高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年全年新增备案博物馆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国备案博物馆达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6833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随着我国博物馆数量不断增加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各地博物馆接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待能力也不断提升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博物馆教育功能持续发挥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博物馆成为全民终身教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育的重要平台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博物馆热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持续升温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AN.1_1#cf448f936?vaa=1&amp;vcp=1&amp;pid=b5c599196&amp;color=0,0,0&amp;vtp=1&amp;vaab=1&amp;bbb=1"/>
          <p:cNvSpPr/>
          <p:nvPr/>
        </p:nvSpPr>
        <p:spPr>
          <a:xfrm>
            <a:off x="526255" y="58141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示例：第48个国际博物馆日中国主会场活动在西安举办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8E0DD7-D9EB-9AA3-99A7-44C8E6A79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3620365"/>
            <a:ext cx="6805613" cy="20397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c4fdb96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29c4fdb96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备考练习10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综合性学习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4_1#84c62c0eb?sp=1&amp;vaa=1&amp;vcp=1&amp;pid=b5c599196&amp;color=0,0,0&amp;vtp=1&amp;vaab=1&amp;bt=1&amp;bbb=1&amp;hb=1"/>
          <p:cNvSpPr/>
          <p:nvPr/>
        </p:nvSpPr>
        <p:spPr>
          <a:xfrm>
            <a:off x="539496" y="4923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（2）参观博物馆时，文字馆讲解员介绍了“学”“习”两个字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解说推测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“习”字的本义。</a:t>
            </a:r>
            <a:endParaRPr lang="en-US" altLang="zh-CN" sz="2800" dirty="0"/>
          </a:p>
        </p:txBody>
      </p:sp>
      <p:graphicFrame>
        <p:nvGraphicFramePr>
          <p:cNvPr id="27" name="QB_4_BD.34_2#84c62c0eb?colgroup=2,2,24&amp;vaa=1&amp;vcp=1&amp;pid=b5c59919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091689"/>
              </p:ext>
            </p:extLst>
          </p:nvPr>
        </p:nvGraphicFramePr>
        <p:xfrm>
          <a:off x="539496" y="1829276"/>
          <a:ext cx="11184120" cy="4320000"/>
        </p:xfrm>
        <a:graphic>
          <a:graphicData uri="http://schemas.openxmlformats.org/drawingml/2006/table">
            <a:tbl>
              <a:tblPr/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6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100"/>
                        </a:lnSpc>
                      </a:pPr>
                      <a:r>
                        <a:rPr lang="en-US" altLang="zh-CN" sz="5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属会意字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上像双手摆木棍计算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下加屋形和子字部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表示在屋子里教孩子学习算术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意为学习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800"/>
                        </a:lnSpc>
                      </a:pPr>
                      <a:r>
                        <a:rPr lang="en-US" altLang="zh-CN" sz="61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属会意字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表示鸟张开双翅在空中飞翔之意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表示晴天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《说文解字》：“习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数飞也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”意</a:t>
                      </a:r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4_BD.34_3#84c62c0eb.table_image?tii=1&amp;vaa=1&amp;vcp=1&amp;pid=b5c5991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8325" y="2812733"/>
            <a:ext cx="685800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4_BD.34_4#84c62c0eb.table_image?tii=2&amp;vaa=1&amp;vcp=1&amp;pid=b5c59919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0037" y="4337336"/>
            <a:ext cx="70408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4_AN.35_1#84c62c0eb.blank?vaa=1&amp;vcp=1&amp;pid=b5c599196&amp;color=0,0,0&amp;vpa=14&amp;vtp=1&amp;vaab=1&amp;bbb=1"/>
          <p:cNvSpPr/>
          <p:nvPr/>
        </p:nvSpPr>
        <p:spPr>
          <a:xfrm>
            <a:off x="3167784" y="5469096"/>
            <a:ext cx="4170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示例：鸟儿反复练习飞行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6_1#18b8ad0ff?sp=1&amp;vaa=1&amp;vcp=1&amp;pid=b5c599196&amp;color=0,0,0&amp;vtp=1&amp;vaab=1&amp;bt=1&amp;bbb=1&amp;hb=1"/>
          <p:cNvSpPr/>
          <p:nvPr/>
        </p:nvSpPr>
        <p:spPr>
          <a:xfrm>
            <a:off x="539496" y="330880"/>
            <a:ext cx="11109960" cy="490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（3）参观博物馆后，学校举办“博览天下·启智增慧”演讲比赛。下面是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小博演讲稿中的一段话，其中有三处错误，请你任选一处作修改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博物馆作为历史的守护者和记录者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不仅仅是一个展示文物和艺术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还是传承和保护人类文明的重要场所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是历史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未来的桥梁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我们可以更深入地了解历史和文化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同时可以更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好地洞察自己的内心世界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让我们经常时时走进博物馆去感受它独特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的魅力吧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处，修改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AN.1_1#18b8ad0ff?vaa=1&amp;vcp=1&amp;pid=b5c599196&amp;color=0,0,0&amp;vtp=1&amp;vaab=1&amp;bbb=1&amp;hb=1"/>
          <p:cNvSpPr/>
          <p:nvPr/>
        </p:nvSpPr>
        <p:spPr>
          <a:xfrm>
            <a:off x="2120646" y="4658325"/>
            <a:ext cx="546354" cy="599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O_4_AN.1_1#18b8ad0ff?vaa=1&amp;vcp=1&amp;pid=b5c599196&amp;color=0,0,0&amp;vtp=1&amp;vaab=1&amp;bbb=1&amp;hb=1">
            <a:extLst>
              <a:ext uri="{FF2B5EF4-FFF2-40B4-BE49-F238E27FC236}">
                <a16:creationId xmlns:a16="http://schemas.microsoft.com/office/drawing/2014/main" id="{018E67D6-2884-E260-A571-20B524835EE3}"/>
              </a:ext>
            </a:extLst>
          </p:cNvPr>
          <p:cNvSpPr/>
          <p:nvPr/>
        </p:nvSpPr>
        <p:spPr>
          <a:xfrm>
            <a:off x="4587621" y="4601175"/>
            <a:ext cx="4251579" cy="5140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将“传承”和“保护”互换位置</a:t>
            </a:r>
            <a:endParaRPr lang="en-US" altLang="zh-CN" sz="2800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6322CA-98D8-79D3-4FD9-563537752F93}"/>
              </a:ext>
            </a:extLst>
          </p:cNvPr>
          <p:cNvGrpSpPr/>
          <p:nvPr/>
        </p:nvGrpSpPr>
        <p:grpSpPr>
          <a:xfrm>
            <a:off x="1238743" y="5243383"/>
            <a:ext cx="10549845" cy="1285006"/>
            <a:chOff x="1238743" y="5243383"/>
            <a:chExt cx="10549845" cy="128500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DCC0D8F-CC30-85AE-D5D3-18D40B37B6B1}"/>
                </a:ext>
              </a:extLst>
            </p:cNvPr>
            <p:cNvGrpSpPr/>
            <p:nvPr/>
          </p:nvGrpSpPr>
          <p:grpSpPr>
            <a:xfrm>
              <a:off x="1238743" y="5301610"/>
              <a:ext cx="10549845" cy="1226779"/>
              <a:chOff x="1238743" y="5301610"/>
              <a:chExt cx="11109960" cy="1226779"/>
            </a:xfrm>
          </p:grpSpPr>
          <p:sp>
            <p:nvSpPr>
              <p:cNvPr id="4" name="QO_4_BD.36_1#18b8ad0ff?sp=1&amp;vaa=1&amp;vcp=1&amp;pid=b5c599196&amp;color=0,0,0&amp;vtp=1&amp;vaab=1&amp;bt=1&amp;bbb=1&amp;hb=1">
                <a:extLst>
                  <a:ext uri="{FF2B5EF4-FFF2-40B4-BE49-F238E27FC236}">
                    <a16:creationId xmlns:a16="http://schemas.microsoft.com/office/drawing/2014/main" id="{7F2626BE-3DC7-8ED5-10DE-2F9FAFE19E41}"/>
                  </a:ext>
                </a:extLst>
              </p:cNvPr>
              <p:cNvSpPr/>
              <p:nvPr/>
            </p:nvSpPr>
            <p:spPr>
              <a:xfrm>
                <a:off x="1238743" y="5301610"/>
                <a:ext cx="11109960" cy="6642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我选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处，修改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itchFamily="34" charset="-120"/>
                  </a:rPr>
                  <a:t>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  <p:sp>
            <p:nvSpPr>
              <p:cNvPr id="5" name="QO_4_BD.36_1#18b8ad0ff?sp=1&amp;vaa=1&amp;vcp=1&amp;pid=b5c599196&amp;color=0,0,0&amp;vtp=1&amp;vaab=1&amp;bt=1&amp;bbb=1&amp;hb=1">
                <a:extLst>
                  <a:ext uri="{FF2B5EF4-FFF2-40B4-BE49-F238E27FC236}">
                    <a16:creationId xmlns:a16="http://schemas.microsoft.com/office/drawing/2014/main" id="{BC977D01-2DA6-1594-FF4E-309229D36016}"/>
                  </a:ext>
                </a:extLst>
              </p:cNvPr>
              <p:cNvSpPr/>
              <p:nvPr/>
            </p:nvSpPr>
            <p:spPr>
              <a:xfrm>
                <a:off x="1238743" y="5864186"/>
                <a:ext cx="11109960" cy="66420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我选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处，修改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itchFamily="34" charset="-120"/>
                  </a:rPr>
                  <a:t>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p:grpSp>
        <p:sp>
          <p:nvSpPr>
            <p:cNvPr id="7" name="QO_4_AN.1_1#18b8ad0ff?vaa=1&amp;vcp=1&amp;pid=b5c599196&amp;color=0,0,0&amp;vtp=1&amp;vaab=1&amp;bbb=1&amp;hb=1">
              <a:extLst>
                <a:ext uri="{FF2B5EF4-FFF2-40B4-BE49-F238E27FC236}">
                  <a16:creationId xmlns:a16="http://schemas.microsoft.com/office/drawing/2014/main" id="{74C78E25-515D-B973-E3B5-BEF7CEDA05B5}"/>
                </a:ext>
              </a:extLst>
            </p:cNvPr>
            <p:cNvSpPr/>
            <p:nvPr/>
          </p:nvSpPr>
          <p:spPr>
            <a:xfrm>
              <a:off x="2120646" y="5243383"/>
              <a:ext cx="8529918" cy="550305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②                        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在“是”之后加“连接”或“沟通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</a:t>
              </a:r>
            </a:p>
          </p:txBody>
        </p:sp>
        <p:sp>
          <p:nvSpPr>
            <p:cNvPr id="9" name="QO_4_AN.1_1#18b8ad0ff?vaa=1&amp;vcp=1&amp;pid=b5c599196&amp;color=0,0,0&amp;vtp=1&amp;vaab=1&amp;bbb=1&amp;hb=1">
              <a:extLst>
                <a:ext uri="{FF2B5EF4-FFF2-40B4-BE49-F238E27FC236}">
                  <a16:creationId xmlns:a16="http://schemas.microsoft.com/office/drawing/2014/main" id="{2F395860-DA2E-8DF1-2428-13B08ABC608E}"/>
                </a:ext>
              </a:extLst>
            </p:cNvPr>
            <p:cNvSpPr/>
            <p:nvPr/>
          </p:nvSpPr>
          <p:spPr>
            <a:xfrm>
              <a:off x="2120645" y="5808988"/>
              <a:ext cx="8377025" cy="59569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③                        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删去“经常”或“时时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8_1#31bf93795?vaa=1&amp;vcp=1&amp;pid=2605f87de&amp;color=0,0,0&amp;vtp=1&amp;vaab=1&amp;bt=1&amp;bbb=1&amp;hb=1"/>
          <p:cNvSpPr/>
          <p:nvPr/>
        </p:nvSpPr>
        <p:spPr>
          <a:xfrm>
            <a:off x="539496" y="554400"/>
            <a:ext cx="11109960" cy="1147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（2024·安徽·中考）班级开展以“走近新科技，畅想新生活”为主题的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综合性学习活动，请你完成以下任务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39_1#b10c02619?vaa=1&amp;vcp=1&amp;pid=31bf93795&amp;color=0,0,0&amp;vtp=1&amp;vaab=1&amp;bbb=1&amp;hb=1"/>
          <p:cNvSpPr/>
          <p:nvPr/>
        </p:nvSpPr>
        <p:spPr>
          <a:xfrm>
            <a:off x="539496" y="1777346"/>
            <a:ext cx="11109960" cy="45262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（1）班级发布活动通知，正文如下：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为丰富科学教育内容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了解新科技知识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感受新科技魅力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我班拟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组织全体同学去市科技馆参观学习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日下午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点在学校南大门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小宇同学因请假在家，不了解通知的内容，你觉得其中哪三个重要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信息需要转告她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  <p:sp>
        <p:nvSpPr>
          <p:cNvPr id="4" name="QB_4_AN.40_1#b10c02619.blank?vaa=1&amp;vcp=1&amp;pid=31bf93795&amp;color=0,0,0&amp;vpa=15&amp;vtp=1&amp;vaab=1&amp;bbb=1&amp;hb=1"/>
          <p:cNvSpPr/>
          <p:nvPr/>
        </p:nvSpPr>
        <p:spPr>
          <a:xfrm>
            <a:off x="539496" y="5027911"/>
            <a:ext cx="11109960" cy="1154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活动：去科技馆参观学习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时间：4月26日下午3点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集合地点：学校南大门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1_1#246f0a1a3?sp=1&amp;vaa=1&amp;vcp=1&amp;pid=31bf93795&amp;color=0,0,0&amp;vtp=1&amp;vaab=1&amp;bt=1&amp;bbb=1&amp;hb=1"/>
          <p:cNvSpPr/>
          <p:nvPr/>
        </p:nvSpPr>
        <p:spPr>
          <a:xfrm>
            <a:off x="539496" y="15963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（2）在科技馆里，同学们参观了航空航天厅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、低碳新能源厅和人工智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。小华同学为三个展厅各写了一则宣传语（见下表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），请你在表中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填写与宣传语对应的展厅名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0" name="QB_4_BD.41_2#246f0a1a3?colgroup=3,8,8,8&amp;vaa=1&amp;vcp=1&amp;pid=31bf9379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505170"/>
              </p:ext>
            </p:extLst>
          </p:nvPr>
        </p:nvGraphicFramePr>
        <p:xfrm>
          <a:off x="316776" y="3659695"/>
          <a:ext cx="11558448" cy="168770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宣传语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智慧赋能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遇见未来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长空逐日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九天揽月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青山绿水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风光无限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展厅名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4_AN.42_1#246f0a1a3.blank?vaa=1&amp;vcp=1&amp;pid=31bf93795&amp;color=0,0,0&amp;vpa=16&amp;vtp=1&amp;vaab=1&amp;bbb=1"/>
          <p:cNvSpPr/>
          <p:nvPr/>
        </p:nvSpPr>
        <p:spPr>
          <a:xfrm>
            <a:off x="1744572" y="4493324"/>
            <a:ext cx="3103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示例：人工智能厅</a:t>
            </a:r>
            <a:endParaRPr lang="en-US" altLang="zh-CN" sz="2800" dirty="0"/>
          </a:p>
        </p:txBody>
      </p:sp>
      <p:sp>
        <p:nvSpPr>
          <p:cNvPr id="5" name="QB_4_AN.43_1#246f0a1a3.blank?vaa=1&amp;vcp=1&amp;pid=31bf93795&amp;color=0,0,0&amp;vpa=17&amp;vtp=1&amp;vaab=1&amp;bbb=1"/>
          <p:cNvSpPr/>
          <p:nvPr/>
        </p:nvSpPr>
        <p:spPr>
          <a:xfrm>
            <a:off x="5649235" y="4489196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航空航天厅</a:t>
            </a:r>
            <a:endParaRPr lang="en-US" altLang="zh-CN" sz="2800" dirty="0"/>
          </a:p>
        </p:txBody>
      </p:sp>
      <p:sp>
        <p:nvSpPr>
          <p:cNvPr id="6" name="QB_4_AN.44_1#246f0a1a3.blank?vaa=1&amp;vcp=1&amp;pid=31bf93795&amp;color=0,0,0&amp;vpa=18&amp;vtp=1&amp;vaab=1&amp;bbb=1"/>
          <p:cNvSpPr/>
          <p:nvPr/>
        </p:nvSpPr>
        <p:spPr>
          <a:xfrm>
            <a:off x="8984412" y="4497452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低碳新能源厅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5_1#3e66ec438?sp=1&amp;vaa=1&amp;vcp=1&amp;pid=31bf93795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（3）在人工智能厅，讲解员与同学们就“科技改变生活”的话题展开交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流。请你根据情境将对话内容补充完整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讲解员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欢迎来到人工智能厅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人工智能主要是指用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计算机模拟类似于人类的某些智能活动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它已广泛应用于日常生活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扫地机器人能自动清扫垃圾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智能语音导航可以帮人精准识路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还有人脸识别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让身份验证更便捷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AN.46_1#3e66ec438.blank?vaa=1&amp;vcp=1&amp;pid=31bf93795&amp;color=0,0,0&amp;vpa=19&amp;vtp=1&amp;vaab=1&amp;bbb=1"/>
          <p:cNvSpPr/>
          <p:nvPr/>
        </p:nvSpPr>
        <p:spPr>
          <a:xfrm>
            <a:off x="905415" y="3440144"/>
            <a:ext cx="4170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：大家能举些例子吗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7_1#3e66ec438?vaa=1&amp;vcp=1&amp;pid=31bf93795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讲解员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说得好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人工智能的时代已经到来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你们将大有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讲解员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同学们应该学好科学文化知识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培养创新实践能力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拥抱人工智能时代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创造更加美好的生活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AN.48_1#3e66ec438.blank?vaa=1&amp;vcp=1&amp;pid=31bf93795&amp;color=0,0,0&amp;mp=1&amp;vpa=20&amp;vtp=1&amp;vaab=1&amp;bbb=1"/>
          <p:cNvSpPr/>
          <p:nvPr/>
        </p:nvSpPr>
        <p:spPr>
          <a:xfrm>
            <a:off x="3039014" y="311756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那我们该做些什么呢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9_1#08c36845a?sp=1&amp;vaa=1&amp;vcp=1&amp;pid=31bf93795&amp;color=0,0,0&amp;vtp=1&amp;vaab=1&amp;bt=1&amp;bbb=1&amp;hb=1"/>
          <p:cNvSpPr/>
          <p:nvPr/>
        </p:nvSpPr>
        <p:spPr>
          <a:xfrm>
            <a:off x="615696" y="3515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（4）活动结束后，有位同学写了如下一段总结文字。其中有一些错误，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请你帮他修改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甲】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在这次参观学习活动中让我们受益匪浅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大大激发了我们的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好奇心和求知欲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新科技让我们大开眼界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也让我们对未来充满期待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吾辈少年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应树立起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科技强国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必定有我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的坚定信念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为中华民族伟大复兴做出自己的贡献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50_1#10498d2d5?sp=1&amp;vaa=1&amp;vcp=1&amp;pid=08c36845a&amp;color=0,0,0&amp;mp=1&amp;vtp=1&amp;vaab=1&amp;bt=1&amp;bbb=1">
            <a:extLst>
              <a:ext uri="{FF2B5EF4-FFF2-40B4-BE49-F238E27FC236}">
                <a16:creationId xmlns:a16="http://schemas.microsoft.com/office/drawing/2014/main" id="{51EB55D1-4910-4CD6-B207-DD07A660C45C}"/>
              </a:ext>
            </a:extLst>
          </p:cNvPr>
          <p:cNvSpPr/>
          <p:nvPr/>
        </p:nvSpPr>
        <p:spPr>
          <a:xfrm>
            <a:off x="539496" y="39082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①【甲】处画线句有语病，请修改。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lang="en-US" altLang="zh-CN" sz="2800" dirty="0"/>
          </a:p>
        </p:txBody>
      </p:sp>
      <p:sp>
        <p:nvSpPr>
          <p:cNvPr id="4" name="QB_5_AN.1_1#10498d2d5.blank?vaa=1&amp;vcp=1&amp;pid=08c36845a&amp;color=0,0,0&amp;mp=1&amp;vpa=21&amp;vtp=1&amp;vaab=1&amp;bbb=1">
            <a:extLst>
              <a:ext uri="{FF2B5EF4-FFF2-40B4-BE49-F238E27FC236}">
                <a16:creationId xmlns:a16="http://schemas.microsoft.com/office/drawing/2014/main" id="{5B80F1B1-B715-A2B4-DAEE-DA7D63B32706}"/>
              </a:ext>
            </a:extLst>
          </p:cNvPr>
          <p:cNvSpPr/>
          <p:nvPr/>
        </p:nvSpPr>
        <p:spPr>
          <a:xfrm>
            <a:off x="587915" y="4504563"/>
            <a:ext cx="40878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缺主语，删去“在”“中”。</a:t>
            </a:r>
            <a:endParaRPr lang="en-US" altLang="zh-CN" sz="2800" dirty="0"/>
          </a:p>
        </p:txBody>
      </p:sp>
      <p:sp>
        <p:nvSpPr>
          <p:cNvPr id="5" name="QB_5_BD.52_1#e4b7880fc?sp=1&amp;vaa=1&amp;vcp=1&amp;pid=08c36845a&amp;color=0,0,0&amp;vtp=1&amp;vaab=1&amp;bbb=1">
            <a:extLst>
              <a:ext uri="{FF2B5EF4-FFF2-40B4-BE49-F238E27FC236}">
                <a16:creationId xmlns:a16="http://schemas.microsoft.com/office/drawing/2014/main" id="{1D3E114D-707A-DB12-0334-24DAD63576C0}"/>
              </a:ext>
            </a:extLst>
          </p:cNvPr>
          <p:cNvSpPr/>
          <p:nvPr/>
        </p:nvSpPr>
        <p:spPr>
          <a:xfrm>
            <a:off x="539496" y="51913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乙】处画线句有一处标点使用不当，请修改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6" name="QB_5_AN.53_1#e4b7880fc.blank?vaa=1&amp;vcp=1&amp;pid=08c36845a&amp;color=0,0,0&amp;vpa=22&amp;vtp=1&amp;vaab=1&amp;bbb=1">
            <a:extLst>
              <a:ext uri="{FF2B5EF4-FFF2-40B4-BE49-F238E27FC236}">
                <a16:creationId xmlns:a16="http://schemas.microsoft.com/office/drawing/2014/main" id="{446EE7A7-11F9-8806-34CF-B50E71F414A9}"/>
              </a:ext>
            </a:extLst>
          </p:cNvPr>
          <p:cNvSpPr/>
          <p:nvPr/>
        </p:nvSpPr>
        <p:spPr>
          <a:xfrm>
            <a:off x="587915" y="578758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删去引号内的句号。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4_1#11db1d2fb?vaa=1&amp;vcp=1&amp;pid=2605f87de&amp;color=0,0,0&amp;vtp=1&amp;vaab=1&amp;bt=1&amp;bbb=1&amp;hb=1"/>
          <p:cNvSpPr/>
          <p:nvPr/>
        </p:nvSpPr>
        <p:spPr>
          <a:xfrm>
            <a:off x="539496" y="554400"/>
            <a:ext cx="11109960" cy="1166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（2024·江苏扬州·中考）学校开展以“君子自强不息”为主题的综合性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学习活动，请完成以下任务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55_1#ec98a61e1?sp=1&amp;vaa=1&amp;vcp=1&amp;pid=11db1d2fb&amp;color=0,0,0&amp;vtp=1&amp;vaab=1&amp;bbb=1&amp;hb=1&amp;hltap=1"/>
          <p:cNvSpPr/>
          <p:nvPr/>
        </p:nvSpPr>
        <p:spPr>
          <a:xfrm>
            <a:off x="539496" y="1785920"/>
            <a:ext cx="11109960" cy="48733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（1）任务一：假如学校邀请神舟团队成员来做报告，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作为活动主持人，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听完他的发言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，你如何总结？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团队成员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我们神舟团队坚持‘一次做对’‘100分才是合格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’的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，并将其落实到每次任务准备、每项判读、每个实验中。”</a:t>
            </a:r>
            <a:endParaRPr lang="en-US" altLang="zh-CN" sz="2800" dirty="0"/>
          </a:p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总结：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4_AN.55_1#ec98a61e1?sp=1&amp;vaa=1&amp;vcp=1&amp;pid=11db1d2fb&amp;color=0,0,0&amp;vtp=1&amp;vaab=1&amp;bbb=1&amp;hb=1&amp;hla=1">
            <a:extLst>
              <a:ext uri="{FF2B5EF4-FFF2-40B4-BE49-F238E27FC236}">
                <a16:creationId xmlns:a16="http://schemas.microsoft.com/office/drawing/2014/main" id="{10492AEF-354C-0EF8-A061-ADF653925A63}"/>
              </a:ext>
            </a:extLst>
          </p:cNvPr>
          <p:cNvSpPr/>
          <p:nvPr/>
        </p:nvSpPr>
        <p:spPr>
          <a:xfrm>
            <a:off x="539496" y="4015931"/>
            <a:ext cx="11109960" cy="2325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相信同学们从中也感受到了精益求精、坚持不懈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的品质。我们当代学生更应该向神州团队学习，发挥自强不息的时代精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神，努力向上，坚持不懈。让我们一起给神州队员热烈的掌声，感谢他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们的分享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6_1#0b5ba5352?sp=1&amp;vaa=1&amp;vcp=1&amp;pid=11db1d2fb&amp;color=0,0,0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（2）任务二：如把下面这句话扩展成通讯，凸显解放军战士自强不息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的精神，你会扣住哪些要点展开扩写？简述理由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东部战区海军某观通站雷达分队长潘积绪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年坚守小岛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习惯在不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同时分醒来奔向战位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56_1#0b5ba5352?sp=1&amp;vaa=1&amp;vcp=1&amp;pid=11db1d2fb&amp;color=0,0,0&amp;vtp=1&amp;vaab=1&amp;bt=1&amp;bbb=1&amp;hb=1&amp;hla=1">
            <a:extLst>
              <a:ext uri="{FF2B5EF4-FFF2-40B4-BE49-F238E27FC236}">
                <a16:creationId xmlns:a16="http://schemas.microsoft.com/office/drawing/2014/main" id="{C3541C66-6003-D0F8-8188-A393D7EBF831}"/>
              </a:ext>
            </a:extLst>
          </p:cNvPr>
          <p:cNvSpPr/>
          <p:nvPr/>
        </p:nvSpPr>
        <p:spPr>
          <a:xfrm>
            <a:off x="539496" y="3767500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①坚持不懈；②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为国奉献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理由：本篇是人物通讯，选这两个角度可以体现人物自强不息的精神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通过描写潘队长“17年坚守小岛”“不同时分醒来立即奔向战位”的行为，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塑造人物形象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7_1#179edc220?sp=1&amp;vaa=1&amp;vcp=1&amp;pid=11db1d2fb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（3）任务三：以“君子自强不息”为主题开展演讲，你会选择下列哪一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个素材作为论据？简述理由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余则缊袍敝衣处其间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略无慕艳意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以中有足乐者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不知口体之奉不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若人也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送东阳马生序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斯科特接受了这项任务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他要忠实地去履行这一最冷酷无情的职责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在世界面前为另一个人完成的业绩做证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而这一事业正是他自己所热烈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伟大的悲剧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  <a:endParaRPr lang="en-US" altLang="zh-CN" sz="2800" dirty="0"/>
          </a:p>
        </p:txBody>
      </p:sp>
      <p:sp>
        <p:nvSpPr>
          <p:cNvPr id="3" name="QB_4_AN.58_1#179edc220.blank?vaa=1&amp;vcp=1&amp;pid=11db1d2fb&amp;color=0,0,0&amp;vpa=23&amp;vtp=1&amp;vaab=1&amp;bbb=1&amp;hb=1"/>
          <p:cNvSpPr/>
          <p:nvPr/>
        </p:nvSpPr>
        <p:spPr>
          <a:xfrm>
            <a:off x="539496" y="50578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示例：选A，《送东阳马生序》是宋濂的一篇劝学之作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，讲述了他青年时代求学的困难和刻苦学习的经历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，能体现出自强不息的主题。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605f87de?vcp=1&amp;pid=29c4fdb96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O_3_BD.13_1#403aab75f?sp=1&amp;vaa=1&amp;vcp=1&amp;pid=2605f87de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（2024·天津·中考）2024年5月15日是“全国低碳日”，某班开展了主题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为“共建绿色低碳城市”的综合性学习活动。同学们为活动搜集了以下四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则材料，请按照要求完成下面小题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9_1#3caeee3ad?sp=1&amp;vaa=1&amp;vcp=1&amp;pid=2605f87de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（2024·四川泸州·中考）某校九年级（1）班在“世界读书日”开展“共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建书香社会”综合性学习活动，同学们在语文老师指导下，根据2021—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2023年的全国国民阅读调查报告的数据，绘制了下面两个图，请你按要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求完成相关任务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3_BD.59_3#3caeee3ad?iti=1&amp;htil=1&amp;vaa=1&amp;vcp=1&amp;pid=2605f87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840" y="3280328"/>
            <a:ext cx="4617720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3_BD.59_4#3caeee3ad?iti=2&amp;htil=1&amp;vaa=1&amp;vcp=1&amp;pid=2605f87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1464" y="3179744"/>
            <a:ext cx="3456432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3_BD.59_5#3caeee3ad?iti=1&amp;htil=1&amp;vaa=1&amp;vcp=1&amp;pid=2605f87de&amp;color=0,0,0&amp;vtp=1&amp;vaab=1&amp;bbb=1"/>
          <p:cNvSpPr/>
          <p:nvPr/>
        </p:nvSpPr>
        <p:spPr>
          <a:xfrm>
            <a:off x="1318419" y="5638464"/>
            <a:ext cx="3992562" cy="665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34" charset="-120"/>
              </a:rPr>
              <a:t>图1</a:t>
            </a: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SimSun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34" charset="-120"/>
              </a:rPr>
              <a:t>国民各种媒介阅读率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QO_3_BD.59_6#3caeee3ad?iti=2&amp;htil=1&amp;vaa=1&amp;vcp=1&amp;pid=2605f87de&amp;color=0,0,0&amp;vtp=1&amp;vaab=1&amp;bbb=1"/>
          <p:cNvSpPr/>
          <p:nvPr/>
        </p:nvSpPr>
        <p:spPr>
          <a:xfrm>
            <a:off x="6881021" y="5602426"/>
            <a:ext cx="4703762" cy="5832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34" charset="-120"/>
              </a:rPr>
              <a:t>图2</a:t>
            </a: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SimSun" pitchFamily="34" charset="-120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34" charset="-120"/>
              </a:rPr>
              <a:t>国民人均纸质图书阅读率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0_1#e2b918528?sp=1&amp;vaa=1&amp;vcp=1&amp;pid=3caeee3ad&amp;color=0,0,0&amp;vtp=1&amp;vaab=1&amp;bt=1&amp;bbb=1&amp;hb=1&amp;hltap=1"/>
          <p:cNvSpPr/>
          <p:nvPr/>
        </p:nvSpPr>
        <p:spPr>
          <a:xfrm>
            <a:off x="539496" y="187169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（1）请根据图1、图2各得出一条结论，不出现具体数据。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4_AN.60_1#e2b918528?sp=1&amp;vaa=1&amp;vcp=1&amp;pid=3caeee3ad&amp;color=0,0,0&amp;vtp=1&amp;vaab=1&amp;bt=1&amp;bbb=1&amp;hb=1&amp;hla=1">
            <a:extLst>
              <a:ext uri="{FF2B5EF4-FFF2-40B4-BE49-F238E27FC236}">
                <a16:creationId xmlns:a16="http://schemas.microsoft.com/office/drawing/2014/main" id="{FFB188AA-AE99-2B09-D254-0542A65C3553}"/>
              </a:ext>
            </a:extLst>
          </p:cNvPr>
          <p:cNvSpPr/>
          <p:nvPr/>
        </p:nvSpPr>
        <p:spPr>
          <a:xfrm>
            <a:off x="539496" y="2499075"/>
            <a:ext cx="11109960" cy="184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数字化阅读的阅读率较高，图书、报纸和期刊的阅读率较低，从2021年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到2023年，期刊和报纸的阅读率呈现下降趋势，图书基本不变，数字化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阅读呈现上升趋势；从2021年到2023年纸质书的阅读量有所减少。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1_1#136a1ed57?sp=1&amp;vaa=1&amp;vcp=1&amp;pid=3caeee3ad&amp;color=0,0,0&amp;mp=1&amp;vtp=1&amp;vaab=1&amp;bt=1&amp;bbb=1&amp;hb=1"/>
          <p:cNvSpPr/>
          <p:nvPr/>
        </p:nvSpPr>
        <p:spPr>
          <a:xfrm>
            <a:off x="539496" y="15270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（2）结合材料，就纸质图书阅读的发展趋势进行探究，联系实际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谈你在纸质图书阅读方面的两点计划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我认为纸质图书阅读可能会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4_BD.61_2#136a1ed57?sp=1&amp;vaa=1&amp;vcp=1&amp;pid=3caeee3ad&amp;color=0,0,0&amp;mp=1&amp;vtp=1&amp;vaab=1&amp;bbb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5" name="QB_4_AN.62_1#136a1ed57.blank?vaa=1&amp;vcp=1&amp;pid=3caeee3ad&amp;color=0,0,0&amp;mp=1&amp;vpa=24&amp;vtp=1&amp;vaab=1&amp;bbb=1"/>
          <p:cNvSpPr/>
          <p:nvPr/>
        </p:nvSpPr>
        <p:spPr>
          <a:xfrm>
            <a:off x="4817015" y="2791968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有所减少</a:t>
            </a:r>
            <a:endParaRPr lang="en-US" altLang="zh-CN" sz="2800" dirty="0"/>
          </a:p>
        </p:txBody>
      </p:sp>
      <p:sp>
        <p:nvSpPr>
          <p:cNvPr id="6" name="QB_4_AN.63_1#136a1ed57.blank?vaa=1&amp;vcp=1&amp;pid=3caeee3ad&amp;color=0,0,0&amp;mp=1&amp;vpa=25&amp;vtp=1&amp;vaab=1&amp;bbb=1"/>
          <p:cNvSpPr/>
          <p:nvPr/>
        </p:nvSpPr>
        <p:spPr>
          <a:xfrm>
            <a:off x="905415" y="4068000"/>
            <a:ext cx="8437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可以征订一些期刊和报纸，丰富纸质图书的阅读类型</a:t>
            </a:r>
            <a:endParaRPr lang="en-US" altLang="zh-CN" sz="2800" dirty="0"/>
          </a:p>
        </p:txBody>
      </p:sp>
      <p:sp>
        <p:nvSpPr>
          <p:cNvPr id="7" name="QB_4_AN.64_1#136a1ed57.blank?vaa=1&amp;vcp=1&amp;pid=3caeee3ad&amp;color=0,0,0&amp;mp=1&amp;vpa=26&amp;vtp=1&amp;vaab=1&amp;bbb=1"/>
          <p:cNvSpPr/>
          <p:nvPr/>
        </p:nvSpPr>
        <p:spPr>
          <a:xfrm>
            <a:off x="905415" y="4694745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以纸质书代替电子书的阅读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5_1#2c100a2ab?sp=1&amp;vaa=1&amp;vcp=1&amp;pid=2605f87de&amp;color=0,0,0&amp;vtp=1&amp;vaab=1&amp;bt=1&amp;bbb=1&amp;hb=1"/>
          <p:cNvSpPr/>
          <p:nvPr/>
        </p:nvSpPr>
        <p:spPr>
          <a:xfrm>
            <a:off x="539496" y="472403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（2024·吉林长春·中考）邻居小明即将步入初三。作为好朋友，你想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结合自己的经验帮助他更好地迎接初三生活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【坚定目标】</a:t>
            </a:r>
            <a:endParaRPr lang="en-US" altLang="zh-CN" sz="2800" dirty="0"/>
          </a:p>
        </p:txBody>
      </p:sp>
      <p:sp>
        <p:nvSpPr>
          <p:cNvPr id="3" name="QO_4_BD.66_1#289ddec61?sp=1&amp;vaa=1&amp;vcp=1&amp;pid=2c100a2ab&amp;color=0,0,0&amp;vtp=1&amp;vaab=1&amp;bbb=1"/>
          <p:cNvSpPr/>
          <p:nvPr/>
        </p:nvSpPr>
        <p:spPr>
          <a:xfrm>
            <a:off x="539496" y="2187474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（1）请你将下面的句子准确、工整地抄写在书签上送给他。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非学无以广才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非志无以成学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4_AN.1_1#289ddec61?vaa=1&amp;vcp=1&amp;pid=2c100a2ab&amp;color=0,0,0&amp;vtp=1&amp;vaab=1&amp;bbb=1"/>
          <p:cNvSpPr/>
          <p:nvPr/>
        </p:nvSpPr>
        <p:spPr>
          <a:xfrm>
            <a:off x="539496" y="5715571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提示：抄写需字迹工整、正确。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BD9216E-E419-F0D0-2C6A-21A365C7A0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5627"/>
          <a:stretch/>
        </p:blipFill>
        <p:spPr>
          <a:xfrm>
            <a:off x="1071564" y="3331045"/>
            <a:ext cx="1537166" cy="204949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393199F-15F9-1AE9-D884-FA9C3ABA3A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070345"/>
              </p:ext>
            </p:extLst>
          </p:nvPr>
        </p:nvGraphicFramePr>
        <p:xfrm>
          <a:off x="2749176" y="3855693"/>
          <a:ext cx="3240000" cy="1080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99427160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815755068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77216188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64390900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33693063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38347487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50541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48079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5481155e?vcp=1&amp;pid=2c100a2ab&amp;color=0,0,0&amp;vtp=1&amp;vaab=1&amp;bt=1&amp;bbb=1"/>
          <p:cNvSpPr/>
          <p:nvPr/>
        </p:nvSpPr>
        <p:spPr>
          <a:xfrm>
            <a:off x="539496" y="18562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【指点迷津】</a:t>
            </a:r>
            <a:endParaRPr lang="en-US" altLang="zh-CN" sz="2800" dirty="0"/>
          </a:p>
        </p:txBody>
      </p:sp>
      <p:sp>
        <p:nvSpPr>
          <p:cNvPr id="3" name="QB_4_BD.68_1#adabad95f?sp=1&amp;vaa=1&amp;vcp=1&amp;pid=2c100a2ab&amp;color=0,0,0&amp;vtp=1&amp;vaab=1&amp;bbb=1&amp;hb=1"/>
          <p:cNvSpPr/>
          <p:nvPr/>
        </p:nvSpPr>
        <p:spPr>
          <a:xfrm>
            <a:off x="539496" y="24885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（2）小明写作时经常无话可写，他为此感到苦恼。请你分享两点自己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的写作经验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</a:t>
            </a:r>
            <a:endParaRPr lang="en-US" altLang="zh-CN" sz="2800" spc="-50" dirty="0"/>
          </a:p>
        </p:txBody>
      </p:sp>
      <p:sp>
        <p:nvSpPr>
          <p:cNvPr id="4" name="QB_4_AN.69_1#adabad95f.blank?vaa=1&amp;vcp=1&amp;pid=2c100a2ab&amp;color=0,0,0&amp;vpa=27&amp;vtp=1&amp;vaab=1&amp;bbb=1&amp;hb=1"/>
          <p:cNvSpPr/>
          <p:nvPr/>
        </p:nvSpPr>
        <p:spPr>
          <a:xfrm>
            <a:off x="539496" y="375342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示例：①准备一个笔记本，将看到的好文章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、好素材随时剪贴或记录下来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，分门别类进行积累。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②通过“联想”打开思路，挖掘思维的活水。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9c63719b?vcp=1&amp;pid=2c100a2ab&amp;color=0,0,0&amp;vtp=1&amp;vaab=1&amp;bt=1&amp;bbb=1"/>
          <p:cNvSpPr/>
          <p:nvPr/>
        </p:nvSpPr>
        <p:spPr>
          <a:xfrm>
            <a:off x="539496" y="8145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饮食建议】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（3）小明有些挑食，请你根据下图，给出两条饮食建议。</a:t>
            </a:r>
            <a:endParaRPr lang="en-US" altLang="zh-CN" sz="2800" dirty="0"/>
          </a:p>
        </p:txBody>
      </p:sp>
      <p:pic>
        <p:nvPicPr>
          <p:cNvPr id="4" name="QB_4_BD.70_2#36924da49?vaa=1&amp;vcp=1&amp;pid=2c100a2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2143347"/>
            <a:ext cx="3858768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4_BD.70_3#36924da49?vaa=1&amp;vcp=1&amp;pid=2c100a2ab&amp;color=0,0,0&amp;vtp=1&amp;vaab=1&amp;bbb=1"/>
          <p:cNvSpPr/>
          <p:nvPr/>
        </p:nvSpPr>
        <p:spPr>
          <a:xfrm>
            <a:off x="539496" y="54707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endParaRPr lang="en-US" altLang="zh-CN" sz="2800" dirty="0"/>
          </a:p>
        </p:txBody>
      </p:sp>
      <p:sp>
        <p:nvSpPr>
          <p:cNvPr id="6" name="QB_4_AN.71_1#36924da49.blank?vaa=1&amp;vcp=1&amp;pid=2c100a2ab&amp;color=0,0,0&amp;vpa=28&amp;vtp=1&amp;vaab=1&amp;bbb=1"/>
          <p:cNvSpPr/>
          <p:nvPr/>
        </p:nvSpPr>
        <p:spPr>
          <a:xfrm>
            <a:off x="2232564" y="5334603"/>
            <a:ext cx="7904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①多吃谷物类食物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②荤素搭配，均衡膳食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c833c6c6?vcp=1&amp;pid=2c100a2ab&amp;color=0,0,0&amp;vtp=1&amp;vaab=1&amp;bt=1&amp;bbb=1"/>
          <p:cNvSpPr/>
          <p:nvPr/>
        </p:nvSpPr>
        <p:spPr>
          <a:xfrm>
            <a:off x="539496" y="12288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【送出鼓励】</a:t>
            </a:r>
            <a:endParaRPr lang="en-US" altLang="zh-CN" sz="2800" dirty="0"/>
          </a:p>
        </p:txBody>
      </p:sp>
      <p:sp>
        <p:nvSpPr>
          <p:cNvPr id="3" name="QB_4_BD.72_1#0fc8f0ba8?sp=1&amp;vaa=1&amp;vcp=1&amp;pid=2c100a2ab&amp;color=0,0,0&amp;vtp=1&amp;vaab=1&amp;bbb=1&amp;hb=1&amp;hltap=1"/>
          <p:cNvSpPr/>
          <p:nvPr/>
        </p:nvSpPr>
        <p:spPr>
          <a:xfrm>
            <a:off x="539496" y="1861121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（4）请你以下面这句话为开头，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写一段激励的话送给小明。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不少于60字）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奋斗的初三才美丽。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4_AN.72_1#0fc8f0ba8?sp=1&amp;vaa=1&amp;vcp=1&amp;pid=2c100a2ab&amp;color=0,0,0&amp;vtp=1&amp;vaab=1&amp;bbb=1&amp;hb=1&amp;hla=1">
            <a:extLst>
              <a:ext uri="{FF2B5EF4-FFF2-40B4-BE49-F238E27FC236}">
                <a16:creationId xmlns:a16="http://schemas.microsoft.com/office/drawing/2014/main" id="{E794E43D-5458-5B20-30A1-9E33653910B9}"/>
              </a:ext>
            </a:extLst>
          </p:cNvPr>
          <p:cNvSpPr/>
          <p:nvPr/>
        </p:nvSpPr>
        <p:spPr>
          <a:xfrm>
            <a:off x="539496" y="3128581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只有奋斗，我们才能成长。初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三的奋斗，可以让我们学会坚持，学会努力拼搏，更能让我们看到未来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的希望。小明，让我们怀着奋斗的心态，勇敢地面对一切困难和挑战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我们应懂得，只有奋斗，才能成为更好的自己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3_1#ef6389a92?sp=1&amp;vaa=1&amp;vcp=1&amp;pid=2605f87de&amp;color=0,0,0&amp;vtp=1&amp;vaab=1&amp;bt=1&amp;bbb=1"/>
          <p:cNvSpPr/>
          <p:nvPr/>
        </p:nvSpPr>
        <p:spPr>
          <a:xfrm>
            <a:off x="539496" y="662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（2024·甘肃兰州·中考）阅读下面材料，完成各题。</a:t>
            </a:r>
            <a:endParaRPr lang="en-US" altLang="zh-CN" sz="2800" dirty="0"/>
          </a:p>
        </p:txBody>
      </p:sp>
      <p:sp>
        <p:nvSpPr>
          <p:cNvPr id="3" name="QO_3_BD.73_2#ef6389a92?sp=1&amp;vaa=1&amp;vcp=1&amp;pid=2605f87de&amp;color=0,0,0&amp;vtp=1&amp;vaab=1&amp;bbb=1&amp;hb=1"/>
          <p:cNvSpPr/>
          <p:nvPr/>
        </p:nvSpPr>
        <p:spPr>
          <a:xfrm>
            <a:off x="539496" y="12902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为了解青少年创造性想象力状况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调查人员采用问卷的方式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高中三个阶段的每个年级随机抽取一个班级进行调查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总分为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学生得分情况见下图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3_BD.73_3#ef6389a92?vaa=1&amp;vcp=1&amp;pid=2605f87de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08A2243D-3B54-EE77-AC76-E78E77495F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2019" y="3909527"/>
            <a:ext cx="4094058" cy="225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3_4#ef6389a92?sp=1&amp;vaa=1&amp;vcp=1&amp;pid=2605f87de&amp;color=0,0,0&amp;vtp=1&amp;vaab=1&amp;bt=1&amp;bbb=1&amp;hb=1"/>
          <p:cNvSpPr/>
          <p:nvPr/>
        </p:nvSpPr>
        <p:spPr>
          <a:xfrm>
            <a:off x="539496" y="6797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想象力通常被描述成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用心灵的眼睛在看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比如科学家在提出新想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法和发展新理论时的想象力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孩子们在角色扮演和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过家家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时的想象力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从创造性思维活动的过程来看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全部的创新思维都离不开想象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在青少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年的学习过程中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想象必不可少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例如在学习数学时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要有丰富准确的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时间和事物数量变化关系的想象能力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学习历史时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要想象各个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历史时代的政治经济状况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风土人情等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在这个学习过程中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想象创造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出新的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有价值的内容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4_1#d93d163d5?sp=1&amp;vaa=1&amp;vcp=1&amp;pid=ef6389a92&amp;color=0,0,0&amp;vtp=1&amp;vaab=1&amp;bt=1&amp;bbb=1"/>
          <p:cNvSpPr/>
          <p:nvPr/>
        </p:nvSpPr>
        <p:spPr>
          <a:xfrm>
            <a:off x="539496" y="18700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（1）探究材料一，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写出你的两点发现。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</a:t>
            </a:r>
            <a:endParaRPr lang="en-US" altLang="zh-CN" sz="2800" dirty="0"/>
          </a:p>
        </p:txBody>
      </p:sp>
      <p:sp>
        <p:nvSpPr>
          <p:cNvPr id="5" name="QB_4_AN.1_1#d93d163d5.blank?vaa=1&amp;vcp=1&amp;pid=ef6389a92&amp;color=0,0,0&amp;vpa=29&amp;vtp=1&amp;vaab=1&amp;bbb=1"/>
          <p:cNvSpPr/>
          <p:nvPr/>
        </p:nvSpPr>
        <p:spPr>
          <a:xfrm>
            <a:off x="905415" y="2487263"/>
            <a:ext cx="8793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示例：青少年创造性想象力随着年级升高呈递增趋势。</a:t>
            </a:r>
            <a:endParaRPr lang="en-US" altLang="zh-CN" sz="2800" dirty="0"/>
          </a:p>
        </p:txBody>
      </p:sp>
      <p:sp>
        <p:nvSpPr>
          <p:cNvPr id="6" name="QB_4_AN.2_1#d93d163d5.blank?vaa=1&amp;vcp=1&amp;pid=ef6389a92&amp;color=0,0,0&amp;vpa=30&amp;vtp=1&amp;vaab=1&amp;bbb=1"/>
          <p:cNvSpPr/>
          <p:nvPr/>
        </p:nvSpPr>
        <p:spPr>
          <a:xfrm>
            <a:off x="905415" y="3114008"/>
            <a:ext cx="8793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青少年创造性想象力水平在高中阶段各年级基本持平。</a:t>
            </a:r>
            <a:endParaRPr lang="en-US" altLang="zh-CN" sz="2800" dirty="0"/>
          </a:p>
        </p:txBody>
      </p:sp>
      <p:sp>
        <p:nvSpPr>
          <p:cNvPr id="7" name="QO_4_BD.77_1#a65f08065?vaa=1&amp;vcp=1&amp;pid=ef6389a92&amp;color=0,0,0&amp;vtp=1&amp;vaab=1&amp;bbb=1"/>
          <p:cNvSpPr/>
          <p:nvPr/>
        </p:nvSpPr>
        <p:spPr>
          <a:xfrm>
            <a:off x="539496" y="3785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（2）根据你的上述发现，在材料二横线处补写一个句子。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QO_4_AN.3_1#a65f08065?vaa=1&amp;vcp=1&amp;pid=ef6389a92&amp;color=0,0,0&amp;vtp=1&amp;vaab=1&amp;bbb=1"/>
          <p:cNvSpPr/>
          <p:nvPr/>
        </p:nvSpPr>
        <p:spPr>
          <a:xfrm>
            <a:off x="663321" y="4324350"/>
            <a:ext cx="903525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示例：我们要重视学生想象力的培养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3_2#403aab75f?sp=1&amp;vaa=1&amp;vcp=1&amp;pid=2605f87de&amp;color=0,0,0&amp;vtp=1&amp;vaab=1&amp;bt=1&amp;bbb=1"/>
          <p:cNvSpPr/>
          <p:nvPr/>
        </p:nvSpPr>
        <p:spPr>
          <a:xfrm>
            <a:off x="539496" y="473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京津冀地区释碳量比对图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4EE3064-B1E0-273A-CEA0-4E600873E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099" y="2018888"/>
            <a:ext cx="8467725" cy="42701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9_1#f11addf23?sp=1&amp;vaa=1&amp;vcp=1&amp;pid=2605f87de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（2024·四川乐山·中考）学校开展“传承革命文化，走进美丽乡村”的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研学活动，请你阅读小嘉对烈士村的解说词，按要求完成任务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人民解放军攻克重庆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在刘伯承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邓小平的指挥下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北三个方向逼近川西平原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在竹园铺发生激战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竹园铺战役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打响解放大西南的序曲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在烈士村遗留下了青蛙山主阵地战场遗址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官山遗址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李兴辉牺牲处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竹园烈士陵园等系列战役纪念场馆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竹园烈士纪念园已建设成四川省爱国主义教育基地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9_2#f11addf23?vaa=1&amp;vcp=1&amp;pid=2605f87de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竹园古铺建于清代初期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是川南盐马古道上的重要驿站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现存老街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为青石古道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目前有店铺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住户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仍保留着打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面条等手工作坊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烈士村丘陵广布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沟壑纵横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拥有优美的田园风光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淳朴的民俗风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博大精深的农耕技艺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建有林竹产业园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现代农业水稻集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约化种植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柑橘等经济作物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入选全国红色美丽村庄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80_1#77c82d5d0?sp=1&amp;vaa=1&amp;vcp=1&amp;pid=f11addf23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（1）学校面向全体同学征询活动内容，请仿照示例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，把小嘉的建议补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活动一：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活动二：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：参观战场遗址，传承革命文化</a:t>
            </a:r>
            <a:endParaRPr lang="en-US" altLang="zh-CN" sz="2800" dirty="0"/>
          </a:p>
        </p:txBody>
      </p:sp>
      <p:sp>
        <p:nvSpPr>
          <p:cNvPr id="3" name="QB_4_AN.81_1#77c82d5d0.blank?vaa=1&amp;vcp=1&amp;pid=f11addf23&amp;color=0,0,0&amp;vpa=31&amp;vtp=1&amp;vaab=1&amp;bbb=1"/>
          <p:cNvSpPr/>
          <p:nvPr/>
        </p:nvSpPr>
        <p:spPr>
          <a:xfrm>
            <a:off x="2683414" y="3111214"/>
            <a:ext cx="6303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（示例）漫步盐马古道，感受传统文化</a:t>
            </a:r>
            <a:endParaRPr lang="en-US" altLang="zh-CN" sz="2800" dirty="0"/>
          </a:p>
        </p:txBody>
      </p:sp>
      <p:sp>
        <p:nvSpPr>
          <p:cNvPr id="4" name="QB_4_AN.82_1#77c82d5d0.blank?vaa=1&amp;vcp=1&amp;pid=f11addf23&amp;color=0,0,0&amp;vpa=32&amp;vtp=1&amp;vaab=1&amp;bbb=1"/>
          <p:cNvSpPr/>
          <p:nvPr/>
        </p:nvSpPr>
        <p:spPr>
          <a:xfrm>
            <a:off x="2683414" y="3758914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走进美丽乡村，体验农耕技艺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3_1#fd4c2a79f?vaa=1&amp;vcp=1&amp;pid=f11addf23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（2）学校公众号对此次活动进行了报道，请在留言区谈谈你的研学收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获与感悟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QO_4_AN.1_1#fd4c2a79f?vaa=1&amp;vcp=1&amp;pid=f11addf23&amp;color=0,0,0&amp;vtp=1&amp;vaab=1&amp;bbb=1&amp;hb=1"/>
          <p:cNvSpPr/>
          <p:nvPr/>
        </p:nvSpPr>
        <p:spPr>
          <a:xfrm>
            <a:off x="577596" y="27900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示例：参观战场遗址，我仿佛回到了硝烟弥漫的战争年代，仿佛看到无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数革命烈士前仆后继、浴血奋战。通过这次研学活动，我真切感受到现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在的幸福生活来之不易。我一定努力学习，为中华民族伟大复兴尽一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5_1#e4cd9a956?vaa=1&amp;vcp=1&amp;pid=2605f87de&amp;color=0,0,0&amp;vtp=1&amp;vaab=1&amp;bt=1&amp;bbb=1&amp;hb=1"/>
          <p:cNvSpPr/>
          <p:nvPr/>
        </p:nvSpPr>
        <p:spPr>
          <a:xfrm>
            <a:off x="539496" y="7208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（2024·江苏苏州·中考）班级开展“‘漫’话德行”主题学习活动。下面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是活动的部分环节，请你参与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86_1#a672a41f6?sp=1&amp;vaa=1&amp;vcp=1&amp;pid=e4cd9a956&amp;color=0,0,0&amp;vtp=1&amp;vaab=1&amp;bbb=1&amp;hb=1"/>
          <p:cNvSpPr/>
          <p:nvPr/>
        </p:nvSpPr>
        <p:spPr>
          <a:xfrm>
            <a:off x="539496" y="20038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解读寓意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有同学围绕活动主题画了一幅名为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《舍本逐末》的漫画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。请你描述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，并说一说寓意。</a:t>
            </a:r>
            <a:endParaRPr lang="en-US" altLang="zh-CN" sz="2800" dirty="0"/>
          </a:p>
        </p:txBody>
      </p:sp>
      <p:pic>
        <p:nvPicPr>
          <p:cNvPr id="4" name="QB_4_BD.86_2#a672a41f6?vaa=1&amp;vcp=1&amp;pid=e4cd9a9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896" y="3988181"/>
            <a:ext cx="242316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86_3#a672a41f6?vaa=1&amp;vcp=1&amp;pid=e4cd9a956&amp;color=0,0,0&amp;vtp=1&amp;vaab=1&amp;bt=1&amp;bbb=1&amp;hb=1&amp;hltap=1"/>
          <p:cNvSpPr/>
          <p:nvPr/>
        </p:nvSpPr>
        <p:spPr>
          <a:xfrm>
            <a:off x="539496" y="221078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4_AN.86_3#a672a41f6?vaa=1&amp;vcp=1&amp;pid=e4cd9a956&amp;color=0,0,0&amp;vtp=1&amp;vaab=1&amp;bt=1&amp;bbb=1&amp;hb=1&amp;hla=1">
            <a:extLst>
              <a:ext uri="{FF2B5EF4-FFF2-40B4-BE49-F238E27FC236}">
                <a16:creationId xmlns:a16="http://schemas.microsoft.com/office/drawing/2014/main" id="{55002D6A-A716-1B2F-6799-3BE7A2CA59AF}"/>
              </a:ext>
            </a:extLst>
          </p:cNvPr>
          <p:cNvSpPr/>
          <p:nvPr/>
        </p:nvSpPr>
        <p:spPr>
          <a:xfrm>
            <a:off x="539496" y="2185384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内容：画面中太阳下有一棵树，树冠上写着“德行”，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树影上写着“名声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树下一个人拿着刷子刷地，努力扩大树影面积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寓意：德行如树，名声如影。德行高尚，名声才能响亮，做人若只想着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扩大名声，不重视德行，是舍本逐末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意对即可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7_1#208151128?sp=1&amp;vaa=1&amp;vcp=1&amp;pid=e4cd9a956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丰富设计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，如果在树冠、树影、人物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、太阳等部分对漫画进行修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，讽刺效果还可以增强。请你任选一处修改，并简述理由。</a:t>
            </a:r>
            <a:endParaRPr lang="en-US" altLang="zh-CN" sz="2800" dirty="0"/>
          </a:p>
        </p:txBody>
      </p:sp>
      <p:sp>
        <p:nvSpPr>
          <p:cNvPr id="3" name="QO_4_AN.1_1#208151128?vaa=1&amp;vcp=1&amp;pid=e4cd9a956&amp;color=0,0,0&amp;vtp=1&amp;vaab=1&amp;bbb=1&amp;hb=1"/>
          <p:cNvSpPr/>
          <p:nvPr/>
        </p:nvSpPr>
        <p:spPr>
          <a:xfrm>
            <a:off x="539496" y="2808160"/>
            <a:ext cx="11109960" cy="2802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示例一：给图画中的人物设计汗滴，凸显男子在扩大名声过程中的辛苦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示例二：缩小树冠面积，或扩大树影面积，使二者形成反差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示例三：给太阳或树冠画上愁眉苦脸或惊讶的表情，凸显太阳或树冠对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该人行为的不解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。（意对即可）</a:t>
            </a:r>
            <a:endParaRPr lang="en-US" altLang="zh-CN" sz="2800" dirty="0"/>
          </a:p>
        </p:txBody>
      </p:sp>
      <p:sp>
        <p:nvSpPr>
          <p:cNvPr id="4" name="QB_4_BD.86_3#a672a41f6?vaa=1&amp;vcp=1&amp;pid=e4cd9a956&amp;color=0,0,0&amp;vtp=1&amp;vaab=1&amp;bt=1&amp;bbb=1&amp;hb=1&amp;hltap=1">
            <a:extLst>
              <a:ext uri="{FF2B5EF4-FFF2-40B4-BE49-F238E27FC236}">
                <a16:creationId xmlns:a16="http://schemas.microsoft.com/office/drawing/2014/main" id="{CA26F0A1-7091-A0F7-7C2E-985D84D1B934}"/>
              </a:ext>
            </a:extLst>
          </p:cNvPr>
          <p:cNvSpPr/>
          <p:nvPr/>
        </p:nvSpPr>
        <p:spPr>
          <a:xfrm>
            <a:off x="653796" y="2888550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9_1#7c5752064?sp=1&amp;vaa=1&amp;vcp=1&amp;pid=2605f87de&amp;color=0,0,0&amp;vtp=1&amp;vaab=1&amp;bt=1&amp;bbb=1"/>
          <p:cNvSpPr/>
          <p:nvPr/>
        </p:nvSpPr>
        <p:spPr>
          <a:xfrm>
            <a:off x="539496" y="12006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（2024·湖南长沙·中考）活动调查小组拟开展调查采访，请你参加。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A.请你根据要求，帮助调查小组设计一个采访问题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采访对象：家长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采访目的：了解活动开展过程中家长的参与情况</a:t>
            </a:r>
            <a:endParaRPr lang="en-US" altLang="zh-CN" sz="2800" dirty="0"/>
          </a:p>
        </p:txBody>
      </p:sp>
      <p:sp>
        <p:nvSpPr>
          <p:cNvPr id="3" name="QB_3_BD.89_2#7c5752064?sp=1&amp;vaa=1&amp;vcp=1&amp;pid=2605f87de&amp;color=0,0,0&amp;vtp=1&amp;vaab=1&amp;bbb=1&amp;hb=1"/>
          <p:cNvSpPr/>
          <p:nvPr/>
        </p:nvSpPr>
        <p:spPr>
          <a:xfrm>
            <a:off x="539496" y="37720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采访问题：（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endParaRPr lang="en-US" altLang="zh-CN" sz="2800" dirty="0"/>
          </a:p>
        </p:txBody>
      </p:sp>
      <p:sp>
        <p:nvSpPr>
          <p:cNvPr id="4" name="QB_3_AN.90_1#7c5752064.blank?vaa=1&amp;vcp=1&amp;pid=2605f87de&amp;color=0,0,0&amp;vpa=33&amp;vtp=1&amp;vaab=1&amp;bbb=1&amp;hb=1"/>
          <p:cNvSpPr/>
          <p:nvPr/>
        </p:nvSpPr>
        <p:spPr>
          <a:xfrm>
            <a:off x="539496" y="3741610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：您在参与活动的过程中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，遇到的最大困难或阻碍是什么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：您在活动中的角色主要是观察者还是参与者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1_1#7c5752064?vaa=1&amp;vcp=1&amp;pid=2605f87de&amp;color=0,0,0&amp;mp=1&amp;vtp=1&amp;vaab=1&amp;bt=1&amp;bbb=1"/>
          <p:cNvSpPr/>
          <p:nvPr/>
        </p:nvSpPr>
        <p:spPr>
          <a:xfrm>
            <a:off x="539496" y="512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B.调查小组拟针对活动效果进行问卷调查，请你完成下面的表格。</a:t>
            </a:r>
            <a:endParaRPr lang="en-US" altLang="zh-CN" sz="2800" dirty="0"/>
          </a:p>
        </p:txBody>
      </p:sp>
      <p:graphicFrame>
        <p:nvGraphicFramePr>
          <p:cNvPr id="57" name="QB_3_BD.91_2#7c5752064?colgroup=4,7,17&amp;vaa=1&amp;vcp=1&amp;pid=2605f87de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76701"/>
              </p:ext>
            </p:extLst>
          </p:nvPr>
        </p:nvGraphicFramePr>
        <p:xfrm>
          <a:off x="539496" y="1199133"/>
          <a:ext cx="11271312" cy="4937220"/>
        </p:xfrm>
        <a:graphic>
          <a:graphicData uri="http://schemas.openxmlformats.org/drawingml/2006/table">
            <a:tbl>
              <a:tblPr/>
              <a:tblGrid>
                <a:gridCol w="1773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37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调查对象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调查目的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itchFamily="34" charset="-120"/>
                        </a:rPr>
                        <a:t>调查问题</a:t>
                      </a:r>
                      <a:endParaRPr lang="en-US" altLang="zh-CN" sz="1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参与活动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的同学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对活动意义的理解与感受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你认为本次活动有哪些意义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对活动组织情况的评价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</a:rPr>
                        <a:t>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对活动的改进建议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你认为本次活动有哪些地方可以改进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3_AN.92_1#7c5752064.blank?vaa=1&amp;vcp=1&amp;pid=2605f87de&amp;color=0,0,0&amp;mp=1&amp;vpa=34&amp;vtp=1&amp;vaab=1&amp;bbb=1&amp;hb=1"/>
          <p:cNvSpPr/>
          <p:nvPr/>
        </p:nvSpPr>
        <p:spPr>
          <a:xfrm>
            <a:off x="5500432" y="3095307"/>
            <a:ext cx="6310376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示例一：你认为活动的环节设置是否合理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示例二：你觉得活动组织方在处理突发情况时的表现如何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3_4#403aab75f?sp=1&amp;vaa=1&amp;vcp=1&amp;pid=2605f87de&amp;color=0,0,0&amp;vtp=1&amp;vaab=1&amp;bt=1&amp;bbb=1&amp;hb=1"/>
          <p:cNvSpPr/>
          <p:nvPr/>
        </p:nvSpPr>
        <p:spPr>
          <a:xfrm>
            <a:off x="541020" y="15446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为了落实京津冀协同发展重大战略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深化绿色低碳协同发展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年就启动了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无废城市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努力打造绿色发展高地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如积极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推动京津冀清洁能源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绿色产业及清洁运输示范区建设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持续深化地方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碳市场建设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推动区域碳普惠项目互联互通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3_5#403aab75f?sp=1&amp;vaa=1&amp;vcp=1&amp;pid=2605f87de&amp;color=0,0,0&amp;mp=1&amp;vtp=1&amp;vaab=1&amp;bt=1&amp;bbb=1&amp;hb=1"/>
          <p:cNvSpPr/>
          <p:nvPr/>
        </p:nvSpPr>
        <p:spPr>
          <a:xfrm>
            <a:off x="539496" y="178850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天津市在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实施战略上进行科技创新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利用物联网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云计算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大数据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人工智能等数字技术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赋能工业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能源等领域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推动数字技术与绿色低碳产业深度融合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3_6#403aab75f?sp=1&amp;vaa=1&amp;vcp=1&amp;pid=2605f87de&amp;color=0,0,0&amp;vtp=1&amp;vaab=1&amp;bt=1&amp;bbb=1&amp;hb=1"/>
          <p:cNvSpPr/>
          <p:nvPr/>
        </p:nvSpPr>
        <p:spPr>
          <a:xfrm>
            <a:off x="539496" y="14208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【材料四】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天津市发布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年天津市节能降碳倡议书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倡议全体市民从自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身做起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从点滴做起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减少使用一次性用品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主动购买节能环保产品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坚持开展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光盘行动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自觉参与垃圾分类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优先选择绿色出行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倡导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绿色低碳生活新时尚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4_1#3140d41b8?sp=1&amp;vaa=1&amp;vcp=1&amp;pid=403aab75f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（1）请探究材料一的内容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，从释碳量数据变化和三省市差异两个角度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写出你的结论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3" name="QB_4_AN.15_1#3140d41b8.blank?vaa=1&amp;vcp=1&amp;pid=403aab75f&amp;color=0,0,0&amp;mp=1&amp;vpa=7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京津冀地区2025年预测释碳量均比2020年释碳量略有增加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；天津市释碳量高于北京市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，低于河北省。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6_1#a17c6f055?sp=1&amp;vaa=1&amp;vcp=1&amp;pid=403aab75f&amp;color=0,0,0&amp;vtp=1&amp;vaab=1&amp;bt=1&amp;bbb=1&amp;hb=1"/>
          <p:cNvSpPr/>
          <p:nvPr/>
        </p:nvSpPr>
        <p:spPr>
          <a:xfrm>
            <a:off x="539496" y="18737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（2）请根据以上相关材料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，概括天津市在共建绿色低碳城市方面采取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了哪些措施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16_2#a17c6f055?sp=1&amp;vaa=1&amp;vcp=1&amp;pid=403aab75f&amp;color=0,0,0&amp;vtp=1&amp;vaab=1&amp;bbb=1&amp;hb=1&amp;hltap=1"/>
          <p:cNvSpPr/>
          <p:nvPr/>
        </p:nvSpPr>
        <p:spPr>
          <a:xfrm>
            <a:off x="539496" y="3156775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4_AN.16_2#a17c6f055?sp=1&amp;vaa=1&amp;vcp=1&amp;pid=403aab75f&amp;color=0,0,0&amp;vtp=1&amp;vaab=1&amp;bbb=1&amp;hb=1&amp;hla=1">
            <a:extLst>
              <a:ext uri="{FF2B5EF4-FFF2-40B4-BE49-F238E27FC236}">
                <a16:creationId xmlns:a16="http://schemas.microsoft.com/office/drawing/2014/main" id="{EDA7B551-8033-68D2-1525-A88C41D3D5E8}"/>
              </a:ext>
            </a:extLst>
          </p:cNvPr>
          <p:cNvSpPr/>
          <p:nvPr/>
        </p:nvSpPr>
        <p:spPr>
          <a:xfrm>
            <a:off x="539496" y="3131375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2022年启动“无废城市”建设，努力打造绿色发展高地；在“双碳”实施战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略上进行科技创新，推动数字技术与绿色低碳产业深度融合；发布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《2024年天津市节能降碳倡议书》，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倡导绿色低碳生活新时尚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2127</Words>
  <Application>Microsoft Office PowerPoint</Application>
  <PresentationFormat>宽屏</PresentationFormat>
  <Paragraphs>463</Paragraphs>
  <Slides>48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9" baseType="lpstr">
      <vt:lpstr>Arial (正文)</vt:lpstr>
      <vt:lpstr>仿宋</vt:lpstr>
      <vt:lpstr>黑体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2024-11-21T08:04:54Z</dcterms:created>
  <dcterms:modified xsi:type="dcterms:W3CDTF">2025-07-24T07:53:09Z</dcterms:modified>
  <cp:category/>
  <cp:contentStatus/>
</cp:coreProperties>
</file>