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17"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8" d="100"/>
          <a:sy n="68" d="100"/>
        </p:scale>
        <p:origin x="48" y="1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91914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35000" y="914400"/>
            <a:ext cx="8128000" cy="4572000"/>
          </a:xfrm>
          <a:prstGeom prst="rect">
            <a:avLst/>
          </a:prstGeom>
        </p:spPr>
      </p:sp>
      <p:sp>
        <p:nvSpPr>
          <p:cNvPr id="3" name="Notes Placeholder 2"/>
          <p:cNvSpPr>
            <a:spLocks noGrp="1"/>
          </p:cNvSpPr>
          <p:nvPr>
            <p:ph type="body" idx="1"/>
          </p:nvPr>
        </p:nvSpPr>
        <p:spPr>
          <a:xfrm>
            <a:off x="685800" y="5791200"/>
            <a:ext cx="5486400" cy="5486400"/>
          </a:xfrm>
          <a:prstGeom prst="rect">
            <a:avLst/>
          </a:prstGeom>
        </p:spPr>
        <p:txBody>
          <a:bodyPr/>
          <a:lstStyle/>
          <a:p>
            <a:endParaRPr lang="en-US" dirty="0"/>
          </a:p>
        </p:txBody>
      </p:sp>
      <p:sp>
        <p:nvSpPr>
          <p:cNvPr id="4" name="Slide Number Placeholder 3"/>
          <p:cNvSpPr>
            <a:spLocks noGrp="1"/>
          </p:cNvSpPr>
          <p:nvPr>
            <p:ph type="sldNum" sz="quarter" idx="10"/>
          </p:nvPr>
        </p:nvSpPr>
        <p:spPr>
          <a:xfrm>
            <a:off x="3884613" y="11580813"/>
            <a:ext cx="2971800" cy="609600"/>
          </a:xfrm>
          <a:prstGeom prst="rect">
            <a:avLst/>
          </a:prstGeom>
        </p:spPr>
        <p:txBody>
          <a:bodyPr/>
          <a:lstStyle/>
          <a:p>
            <a:fld id="{F7021451-1387-4CA6-816F-3879F97B5CBC}" type="slidenum">
              <a:rPr lang="en-US"/>
              <a:pPr/>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4.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41.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4.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41.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4.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41.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4.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41.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79289558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06B0A6EB-3C5C-4068-84B5-A17E1CAACD2E}"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5" name="MasterShapeName"/>
          <p:cNvSpPr/>
          <p:nvPr/>
        </p:nvSpPr>
        <p:spPr>
          <a:xfrm>
            <a:off x="164592" y="0"/>
            <a:ext cx="1298448"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第13讲</a:t>
            </a:r>
            <a:endParaRPr lang="en-US" sz="2400" dirty="0"/>
          </a:p>
        </p:txBody>
      </p:sp>
      <p:sp>
        <p:nvSpPr>
          <p:cNvPr id="6" name="MasterShapeName"/>
          <p:cNvSpPr/>
          <p:nvPr/>
        </p:nvSpPr>
        <p:spPr>
          <a:xfrm>
            <a:off x="1536192" y="0"/>
            <a:ext cx="8284464" cy="374904"/>
          </a:xfrm>
          <a:prstGeom prst="rect">
            <a:avLst/>
          </a:prstGeom>
          <a:noFill/>
          <a:ln/>
        </p:spPr>
        <p:txBody>
          <a:bodyPr wrap="square" lIns="0" tIns="0" rIns="0" bIns="0" rtlCol="0" anchor="t"/>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中华民族的抗日战争</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79289558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E54874DE-7C98-4830-BF2C-AE5354A2ED0F}"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ea3ec9ced"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5a3cff150"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53a25548c"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fca7f0ac5"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ea3ec9ced&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5a3cff150&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53a25548c&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fca7f0ac5&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13" name="MasterShapeName"/>
          <p:cNvSpPr/>
          <p:nvPr/>
        </p:nvSpPr>
        <p:spPr>
          <a:xfrm>
            <a:off x="164592" y="0"/>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第13讲</a:t>
            </a:r>
            <a:endParaRPr lang="en-US" sz="2400" dirty="0"/>
          </a:p>
        </p:txBody>
      </p:sp>
      <p:sp>
        <p:nvSpPr>
          <p:cNvPr id="14" name="MasterShapeName"/>
          <p:cNvSpPr/>
          <p:nvPr/>
        </p:nvSpPr>
        <p:spPr>
          <a:xfrm>
            <a:off x="1536192" y="0"/>
            <a:ext cx="828446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中华民族的抗日战争</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79289558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F63D5D1B-D871-4B28-AA95-E92C5FD430C2}"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ea3ec9ced"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5a3cff150"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53a25548c"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fca7f0ac5"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ea3ec9ced&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5a3cff150&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53a25548c&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fca7f0ac5&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 考 练 习</a:t>
            </a:r>
            <a:endParaRPr lang="en-US" sz="2400" dirty="0"/>
          </a:p>
        </p:txBody>
      </p:sp>
      <p:sp>
        <p:nvSpPr>
          <p:cNvPr id="13" name="MasterShapeName"/>
          <p:cNvSpPr/>
          <p:nvPr/>
        </p:nvSpPr>
        <p:spPr>
          <a:xfrm>
            <a:off x="164592" y="0"/>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第13讲</a:t>
            </a:r>
            <a:endParaRPr lang="en-US" sz="2400" dirty="0"/>
          </a:p>
        </p:txBody>
      </p:sp>
      <p:sp>
        <p:nvSpPr>
          <p:cNvPr id="14" name="MasterShapeName"/>
          <p:cNvSpPr/>
          <p:nvPr/>
        </p:nvSpPr>
        <p:spPr>
          <a:xfrm>
            <a:off x="1536192" y="0"/>
            <a:ext cx="828446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中华民族的抗日战争</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history#pid=6731c7ec1f6855087e737621#tid=6747e4ee2bdb6800099b627e#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D375E15-A3B5-D156-875F-D1DF99BCF108}"/>
              </a:ext>
            </a:extLst>
          </p:cNvPr>
          <p:cNvPicPr>
            <a:picLocks/>
          </p:cNvPicPr>
          <p:nvPr userDrawn="1"/>
        </p:nvPicPr>
        <p:blipFill>
          <a:blip r:embed="rId2"/>
          <a:stretch>
            <a:fillRect/>
          </a:stretch>
        </p:blipFill>
        <p:spPr>
          <a:xfrm>
            <a:off x="0" y="-25400"/>
            <a:ext cx="12217400" cy="6883400"/>
          </a:xfrm>
          <a:prstGeom prst="rect">
            <a:avLst/>
          </a:prstGeom>
        </p:spPr>
      </p:pic>
      <p:pic>
        <p:nvPicPr>
          <p:cNvPr id="3" name="图片 2">
            <a:extLst>
              <a:ext uri="{FF2B5EF4-FFF2-40B4-BE49-F238E27FC236}">
                <a16:creationId xmlns:a16="http://schemas.microsoft.com/office/drawing/2014/main" id="{8FE0FE24-8929-472E-98FB-45BDF16E9661}"/>
              </a:ext>
            </a:extLst>
          </p:cNvPr>
          <p:cNvPicPr>
            <a:picLocks/>
          </p:cNvPicPr>
          <p:nvPr userDrawn="1"/>
        </p:nvPicPr>
        <p:blipFill>
          <a:blip r:embed="rId3"/>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B8144393-465F-485A-814B-2187D3112109}"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5" name="MasterShapeName"/>
          <p:cNvSpPr/>
          <p:nvPr/>
        </p:nvSpPr>
        <p:spPr>
          <a:xfrm>
            <a:off x="164592" y="0"/>
            <a:ext cx="1298448" cy="374904"/>
          </a:xfrm>
          <a:prstGeom prst="rect">
            <a:avLst/>
          </a:prstGeom>
          <a:noFill/>
          <a:ln/>
        </p:spPr>
        <p:txBody>
          <a:bodyPr/>
          <a:lstStyle/>
          <a:p>
            <a:endParaRPr lang="zh-CN" altLang="en-US"/>
          </a:p>
        </p:txBody>
      </p:sp>
      <p:sp>
        <p:nvSpPr>
          <p:cNvPr id="6"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7C8E00FE-4F61-4E55-952F-B17E26C114C5}"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ea3ec9ced"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5a3cff150"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53a25548c"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fca7f0ac5"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ea3ec9ced&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5a3cff150&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53a25548c&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fca7f0ac5&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13" name="MasterShapeName"/>
          <p:cNvSpPr/>
          <p:nvPr/>
        </p:nvSpPr>
        <p:spPr>
          <a:xfrm>
            <a:off x="164592" y="0"/>
            <a:ext cx="1298448" cy="374904"/>
          </a:xfrm>
          <a:prstGeom prst="rect">
            <a:avLst/>
          </a:prstGeom>
          <a:noFill/>
          <a:ln/>
        </p:spPr>
        <p:txBody>
          <a:bodyPr/>
          <a:lstStyle/>
          <a:p>
            <a:endParaRPr lang="zh-CN" altLang="en-US"/>
          </a:p>
        </p:txBody>
      </p:sp>
      <p:sp>
        <p:nvSpPr>
          <p:cNvPr id="14"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69AD42A5-AC6D-4887-8BF8-E1585809131C}"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ea3ec9ced"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5a3cff150"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53a25548c"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fca7f0ac5"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ea3ec9ced&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5a3cff150&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53a25548c&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fca7f0ac5&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 考 练 习</a:t>
            </a:r>
            <a:endParaRPr lang="en-US" sz="2400" dirty="0"/>
          </a:p>
        </p:txBody>
      </p:sp>
      <p:sp>
        <p:nvSpPr>
          <p:cNvPr id="13" name="MasterShapeName"/>
          <p:cNvSpPr/>
          <p:nvPr/>
        </p:nvSpPr>
        <p:spPr>
          <a:xfrm>
            <a:off x="164592" y="0"/>
            <a:ext cx="1298448" cy="374904"/>
          </a:xfrm>
          <a:prstGeom prst="rect">
            <a:avLst/>
          </a:prstGeom>
          <a:noFill/>
          <a:ln/>
        </p:spPr>
        <p:txBody>
          <a:bodyPr/>
          <a:lstStyle/>
          <a:p>
            <a:endParaRPr lang="zh-CN" altLang="en-US"/>
          </a:p>
        </p:txBody>
      </p:sp>
      <p:sp>
        <p:nvSpPr>
          <p:cNvPr id="14"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0.xml"/><Relationship Id="rId1" Type="http://schemas.openxmlformats.org/officeDocument/2006/relationships/slideLayout" Target="../slideLayouts/slideLayout12.xml"/><Relationship Id="rId4" Type="http://schemas.openxmlformats.org/officeDocument/2006/relationships/image" Target="../media/image16.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graphicFrame>
        <p:nvGraphicFramePr>
          <p:cNvPr id="11" name="P_7_BD#9305bad0f?colgroup=2,2,24&amp;vcp=1&amp;pid=e8d5cb731&amp;color=0,0,0&amp;mp=1&amp;vtp=1&amp;vaab=1&amp;bt=1&amp;bbb=1&amp;hb=1"/>
          <p:cNvGraphicFramePr>
            <a:graphicFrameLocks noGrp="1"/>
          </p:cNvGraphicFramePr>
          <p:nvPr>
            <p:extLst>
              <p:ext uri="{D42A27DB-BD31-4B8C-83A1-F6EECF244321}">
                <p14:modId xmlns:p14="http://schemas.microsoft.com/office/powerpoint/2010/main" val="1682795425"/>
              </p:ext>
            </p:extLst>
          </p:nvPr>
        </p:nvGraphicFramePr>
        <p:xfrm>
          <a:off x="539496" y="2382710"/>
          <a:ext cx="11112603" cy="2797176"/>
        </p:xfrm>
        <a:graphic>
          <a:graphicData uri="http://schemas.openxmlformats.org/drawingml/2006/table">
            <a:tbl>
              <a:tblPr/>
              <a:tblGrid>
                <a:gridCol w="872491">
                  <a:extLst>
                    <a:ext uri="{9D8B030D-6E8A-4147-A177-3AD203B41FA5}">
                      <a16:colId xmlns:a16="http://schemas.microsoft.com/office/drawing/2014/main" val="20000"/>
                    </a:ext>
                  </a:extLst>
                </a:gridCol>
                <a:gridCol w="1199676">
                  <a:extLst>
                    <a:ext uri="{9D8B030D-6E8A-4147-A177-3AD203B41FA5}">
                      <a16:colId xmlns:a16="http://schemas.microsoft.com/office/drawing/2014/main" val="20001"/>
                    </a:ext>
                  </a:extLst>
                </a:gridCol>
                <a:gridCol w="8943036">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tblGrid>
              <a:tr h="1675956">
                <a:tc rowSpan="2">
                  <a:txBody>
                    <a:bodyPr/>
                    <a:lstStyle/>
                    <a:p>
                      <a:pPr marL="0" indent="0" algn="ctr"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一</a:t>
                      </a:r>
                    </a:p>
                    <a:p>
                      <a:pPr marL="0" indent="0" algn="ctr"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二·</a:t>
                      </a:r>
                    </a:p>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九运</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1935年12月9日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北平数千名学生高呼</a:t>
                      </a:r>
                      <a:r>
                        <a:rPr lang="en-US" altLang="zh-CN" sz="2800" b="0" i="0" dirty="0">
                          <a:solidFill>
                            <a:srgbClr val="000000"/>
                          </a:solidFill>
                          <a:latin typeface="宋体" pitchFamily="2" charset="-122"/>
                          <a:ea typeface="宋体" pitchFamily="2" charset="-122"/>
                          <a:cs typeface="Times New Roman" pitchFamily="34" charset="-120"/>
                        </a:rPr>
                        <a:t>“打倒日本帝国主</a:t>
                      </a:r>
                    </a:p>
                    <a:p>
                      <a:pPr marL="0" indent="0" algn="l" latinLnBrk="1" hangingPunct="0">
                        <a:lnSpc>
                          <a:spcPts val="4400"/>
                        </a:lnSpc>
                      </a:pPr>
                      <a:r>
                        <a:rPr lang="en-US" altLang="zh-CN" sz="2800" b="0" i="0" dirty="0">
                          <a:solidFill>
                            <a:srgbClr val="000000"/>
                          </a:solidFill>
                          <a:latin typeface="宋体" pitchFamily="2" charset="-122"/>
                          <a:ea typeface="宋体" pitchFamily="2" charset="-122"/>
                          <a:cs typeface="Times New Roman" pitchFamily="34" charset="-120"/>
                        </a:rPr>
                        <a:t>义”“</a:t>
                      </a:r>
                      <a:r>
                        <a:rPr lang="en-US" altLang="zh-CN" sz="2800" b="0" i="0" dirty="0" err="1">
                          <a:solidFill>
                            <a:srgbClr val="000000"/>
                          </a:solidFill>
                          <a:latin typeface="宋体" pitchFamily="2" charset="-122"/>
                          <a:ea typeface="宋体" pitchFamily="2" charset="-122"/>
                          <a:cs typeface="Times New Roman" pitchFamily="34" charset="-120"/>
                        </a:rPr>
                        <a:t>反对华北自治</a:t>
                      </a:r>
                      <a:r>
                        <a:rPr lang="en-US" altLang="zh-CN" sz="2800" b="0" i="0" dirty="0">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停止内战</a:t>
                      </a:r>
                      <a:r>
                        <a:rPr lang="en-US" altLang="zh-CN" sz="2800" b="0" i="0" spc="-100" dirty="0" err="1">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一致对外”</a:t>
                      </a:r>
                      <a:r>
                        <a:rPr lang="en-US" altLang="zh-CN" sz="2800" b="0" i="0" dirty="0" err="1">
                          <a:solidFill>
                            <a:srgbClr val="000000"/>
                          </a:solidFill>
                          <a:latin typeface="Times New Roman" pitchFamily="34" charset="0"/>
                          <a:ea typeface="SimSun" pitchFamily="34" charset="-122"/>
                          <a:cs typeface="Times New Roman" pitchFamily="34" charset="-120"/>
                        </a:rPr>
                        <a:t>等口号</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并举行示威游行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揭露了日本侵略者企图吞并华北的阴谋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打击了国民政府</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对日妥协的政策</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促进了全国抗日救亡运动新高潮的到来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7_BD#9305bad0f?colgroup=2,2,24&amp;vcp=1&amp;pid=e8d5cb731&amp;color=0,0,0&amp;mp=1&amp;vtp=1&amp;vaab=1&amp;bt=1&amp;bbb=1">
            <a:extLst>
              <a:ext uri="{FF2B5EF4-FFF2-40B4-BE49-F238E27FC236}">
                <a16:creationId xmlns:a16="http://schemas.microsoft.com/office/drawing/2014/main" id="{4515364C-3C0D-6C2F-A436-14CA0F448A51}"/>
              </a:ext>
            </a:extLst>
          </p:cNvPr>
          <p:cNvSpPr txBox="1"/>
          <p:nvPr/>
        </p:nvSpPr>
        <p:spPr>
          <a:xfrm>
            <a:off x="10933954" y="167430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graphicFrame>
        <p:nvGraphicFramePr>
          <p:cNvPr id="12" name="P_7_BD#9305bad0f?colgroup=2,2,24&amp;vcp=1&amp;pid=e8d5cb731&amp;color=0,0,0&amp;mp=1&amp;vtp=1&amp;vaab=1&amp;bt=1&amp;bbb=1&amp;hb=1"/>
          <p:cNvGraphicFramePr>
            <a:graphicFrameLocks noGrp="1"/>
          </p:cNvGraphicFramePr>
          <p:nvPr>
            <p:extLst>
              <p:ext uri="{D42A27DB-BD31-4B8C-83A1-F6EECF244321}">
                <p14:modId xmlns:p14="http://schemas.microsoft.com/office/powerpoint/2010/main" val="2412441907"/>
              </p:ext>
            </p:extLst>
          </p:nvPr>
        </p:nvGraphicFramePr>
        <p:xfrm>
          <a:off x="539496" y="2396172"/>
          <a:ext cx="11112603" cy="2770252"/>
        </p:xfrm>
        <a:graphic>
          <a:graphicData uri="http://schemas.openxmlformats.org/drawingml/2006/table">
            <a:tbl>
              <a:tblPr/>
              <a:tblGrid>
                <a:gridCol w="872491">
                  <a:extLst>
                    <a:ext uri="{9D8B030D-6E8A-4147-A177-3AD203B41FA5}">
                      <a16:colId xmlns:a16="http://schemas.microsoft.com/office/drawing/2014/main" val="20000"/>
                    </a:ext>
                  </a:extLst>
                </a:gridCol>
                <a:gridCol w="1394587">
                  <a:extLst>
                    <a:ext uri="{9D8B030D-6E8A-4147-A177-3AD203B41FA5}">
                      <a16:colId xmlns:a16="http://schemas.microsoft.com/office/drawing/2014/main" val="20001"/>
                    </a:ext>
                  </a:extLst>
                </a:gridCol>
                <a:gridCol w="8748125">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tblGrid>
              <a:tr h="1649032">
                <a:tc rowSpan="2">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西安</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err="1">
                          <a:solidFill>
                            <a:srgbClr val="000000"/>
                          </a:solidFill>
                          <a:latin typeface="Times New Roman" pitchFamily="34" charset="0"/>
                          <a:ea typeface="SimSun" pitchFamily="34" charset="-122"/>
                          <a:cs typeface="Times New Roman" pitchFamily="34" charset="-120"/>
                        </a:rPr>
                        <a:t>事变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时间</a:t>
                      </a:r>
                      <a:r>
                        <a:rPr lang="en-US" altLang="zh-CN" sz="2800" b="1" i="0" spc="-100" dirty="0">
                          <a:solidFill>
                            <a:srgbClr val="000000"/>
                          </a:solidFill>
                          <a:latin typeface="Times New Roman" pitchFamily="34" charset="0"/>
                          <a:ea typeface="SimSun" pitchFamily="34" charset="-122"/>
                          <a:cs typeface="Times New Roman" pitchFamily="34" charset="-120"/>
                        </a:rPr>
                        <a:t>、</a:t>
                      </a:r>
                    </a:p>
                    <a:p>
                      <a:pPr marL="0" lvl="0" indent="0"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l"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1936年12月12日</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陕西西安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背景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中国共产党提出</a:t>
                      </a:r>
                      <a:r>
                        <a:rPr lang="en-US" altLang="zh-CN" sz="2800" b="1" i="0" dirty="0" err="1">
                          <a:solidFill>
                            <a:srgbClr val="000000"/>
                          </a:solidFill>
                          <a:latin typeface="Times New Roman" pitchFamily="34" charset="0"/>
                          <a:ea typeface="SimSun" pitchFamily="34" charset="-122"/>
                          <a:cs typeface="Times New Roman" pitchFamily="34" charset="-120"/>
                        </a:rPr>
                        <a:t>抗日民族统一战线政策</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蒋介石坚持</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攘外必先安内</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的政策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7_BD#9305bad0f?colgroup=2,2,24&amp;vcp=1&amp;pid=e8d5cb731&amp;color=0,0,0&amp;mp=1&amp;vtp=1&amp;vaab=1&amp;bt=1&amp;bbb=1">
            <a:extLst>
              <a:ext uri="{FF2B5EF4-FFF2-40B4-BE49-F238E27FC236}">
                <a16:creationId xmlns:a16="http://schemas.microsoft.com/office/drawing/2014/main" id="{6BE47DA9-7705-0EC9-5C37-9A963FE7DBF6}"/>
              </a:ext>
            </a:extLst>
          </p:cNvPr>
          <p:cNvSpPr txBox="1"/>
          <p:nvPr/>
        </p:nvSpPr>
        <p:spPr>
          <a:xfrm>
            <a:off x="10933954" y="168776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graphicFrame>
        <p:nvGraphicFramePr>
          <p:cNvPr id="13" name="P_7_BD#9305bad0f?colgroup=2,3,15,7&amp;vcp=1&amp;pid=e8d5cb731&amp;color=0,0,0&amp;mp=1&amp;vtp=1&amp;vaab=1&amp;bt=1&amp;bbb=1&amp;hb=1"/>
          <p:cNvGraphicFramePr>
            <a:graphicFrameLocks noGrp="1"/>
          </p:cNvGraphicFramePr>
          <p:nvPr>
            <p:extLst>
              <p:ext uri="{D42A27DB-BD31-4B8C-83A1-F6EECF244321}">
                <p14:modId xmlns:p14="http://schemas.microsoft.com/office/powerpoint/2010/main" val="332121478"/>
              </p:ext>
            </p:extLst>
          </p:nvPr>
        </p:nvGraphicFramePr>
        <p:xfrm>
          <a:off x="539496" y="846339"/>
          <a:ext cx="11064240" cy="5244656"/>
        </p:xfrm>
        <a:graphic>
          <a:graphicData uri="http://schemas.openxmlformats.org/drawingml/2006/table">
            <a:tbl>
              <a:tblPr/>
              <a:tblGrid>
                <a:gridCol w="996696">
                  <a:extLst>
                    <a:ext uri="{9D8B030D-6E8A-4147-A177-3AD203B41FA5}">
                      <a16:colId xmlns:a16="http://schemas.microsoft.com/office/drawing/2014/main" val="20000"/>
                    </a:ext>
                  </a:extLst>
                </a:gridCol>
                <a:gridCol w="1389888">
                  <a:extLst>
                    <a:ext uri="{9D8B030D-6E8A-4147-A177-3AD203B41FA5}">
                      <a16:colId xmlns:a16="http://schemas.microsoft.com/office/drawing/2014/main" val="20001"/>
                    </a:ext>
                  </a:extLst>
                </a:gridCol>
                <a:gridCol w="5650992">
                  <a:extLst>
                    <a:ext uri="{9D8B030D-6E8A-4147-A177-3AD203B41FA5}">
                      <a16:colId xmlns:a16="http://schemas.microsoft.com/office/drawing/2014/main" val="20002"/>
                    </a:ext>
                  </a:extLst>
                </a:gridCol>
                <a:gridCol w="3026664">
                  <a:extLst>
                    <a:ext uri="{9D8B030D-6E8A-4147-A177-3AD203B41FA5}">
                      <a16:colId xmlns:a16="http://schemas.microsoft.com/office/drawing/2014/main" val="20003"/>
                    </a:ext>
                  </a:extLst>
                </a:gridCol>
              </a:tblGrid>
              <a:tr h="3391916">
                <a:tc rowSpan="2">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西安</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err="1">
                          <a:solidFill>
                            <a:srgbClr val="000000"/>
                          </a:solidFill>
                          <a:latin typeface="Times New Roman" pitchFamily="34" charset="0"/>
                          <a:ea typeface="SimSun" pitchFamily="34" charset="-122"/>
                          <a:cs typeface="Times New Roman" pitchFamily="34" charset="-120"/>
                        </a:rPr>
                        <a:t>事变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1" i="0" dirty="0">
                          <a:solidFill>
                            <a:srgbClr val="000000"/>
                          </a:solidFill>
                          <a:latin typeface="Times New Roman" pitchFamily="34" charset="0"/>
                          <a:ea typeface="SimSun" pitchFamily="34" charset="-122"/>
                          <a:cs typeface="Times New Roman" pitchFamily="34" charset="-120"/>
                        </a:rPr>
                        <a:t>张学良</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杨虎城</a:t>
                      </a:r>
                      <a:r>
                        <a:rPr lang="en-US" altLang="zh-CN" sz="2800" b="0" i="0" dirty="0">
                          <a:solidFill>
                            <a:srgbClr val="000000"/>
                          </a:solidFill>
                          <a:latin typeface="Times New Roman" pitchFamily="34" charset="0"/>
                          <a:ea typeface="SimSun" pitchFamily="34" charset="-122"/>
                          <a:cs typeface="Times New Roman" pitchFamily="34" charset="-120"/>
                        </a:rPr>
                        <a:t>在西安扣押</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蒋介石</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实行</a:t>
                      </a:r>
                      <a:r>
                        <a:rPr lang="en-US" altLang="zh-CN" sz="2800" b="1" i="0" dirty="0" err="1">
                          <a:solidFill>
                            <a:srgbClr val="000000"/>
                          </a:solidFill>
                          <a:latin typeface="Times New Roman" pitchFamily="34" charset="0"/>
                          <a:ea typeface="SimSun" pitchFamily="34" charset="-122"/>
                          <a:cs typeface="Times New Roman" pitchFamily="34" charset="-120"/>
                        </a:rPr>
                        <a:t>“兵谏</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（2）中国</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共产党主张</a:t>
                      </a:r>
                      <a:r>
                        <a:rPr lang="en-US" altLang="zh-CN" sz="2800" b="1" i="0" dirty="0" err="1">
                          <a:solidFill>
                            <a:srgbClr val="000000"/>
                          </a:solidFill>
                          <a:latin typeface="Times New Roman" pitchFamily="34" charset="0"/>
                          <a:ea typeface="SimSun" pitchFamily="34" charset="-122"/>
                          <a:cs typeface="Times New Roman" pitchFamily="34" charset="-120"/>
                        </a:rPr>
                        <a:t>和平解决</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联蒋抗日</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派</a:t>
                      </a:r>
                      <a:r>
                        <a:rPr lang="en-US" altLang="zh-CN" sz="2800" b="1" i="0" dirty="0" err="1">
                          <a:solidFill>
                            <a:srgbClr val="000000"/>
                          </a:solidFill>
                          <a:latin typeface="Times New Roman" pitchFamily="34" charset="0"/>
                          <a:ea typeface="SimSun" pitchFamily="34" charset="-122"/>
                          <a:cs typeface="Times New Roman" pitchFamily="34" charset="-120"/>
                        </a:rPr>
                        <a:t>周恩来</a:t>
                      </a:r>
                      <a:r>
                        <a:rPr lang="en-US" altLang="zh-CN" sz="2800" b="0" i="0" dirty="0" err="1">
                          <a:solidFill>
                            <a:srgbClr val="000000"/>
                          </a:solidFill>
                          <a:latin typeface="Times New Roman" pitchFamily="34" charset="0"/>
                          <a:ea typeface="SimSun" pitchFamily="34" charset="-122"/>
                          <a:cs typeface="Times New Roman" pitchFamily="34" charset="-120"/>
                        </a:rPr>
                        <a:t>到西安参加谈判</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（3）蒋介石被迫接受停止内战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联共抗日等条件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西安事变和平解决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8100"/>
                        </a:lnSpc>
                      </a:pPr>
                      <a:r>
                        <a:rPr lang="en-US" altLang="zh-CN" sz="1570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揭开了国共两党由内战到联合抗日的序幕</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成为扭转</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时局的关键</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从此</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十年内战</a:t>
                      </a:r>
                      <a:r>
                        <a:rPr lang="en-US" altLang="zh-CN" sz="2800" b="1" i="0" dirty="0" err="1">
                          <a:solidFill>
                            <a:srgbClr val="000000"/>
                          </a:solidFill>
                          <a:latin typeface="Times New Roman" pitchFamily="34" charset="0"/>
                          <a:ea typeface="SimSun" pitchFamily="34" charset="-122"/>
                          <a:cs typeface="Times New Roman" pitchFamily="34" charset="-120"/>
                        </a:rPr>
                        <a:t>基本停止</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抗日民族统</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一战线</a:t>
                      </a:r>
                      <a:r>
                        <a:rPr lang="en-US" altLang="zh-CN" sz="2800" b="1" i="0" dirty="0" err="1">
                          <a:solidFill>
                            <a:srgbClr val="000000"/>
                          </a:solidFill>
                          <a:latin typeface="Times New Roman" pitchFamily="34" charset="0"/>
                          <a:ea typeface="SimSun" pitchFamily="34" charset="-122"/>
                          <a:cs typeface="Times New Roman" pitchFamily="34" charset="-120"/>
                        </a:rPr>
                        <a:t>初步形成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pic>
        <p:nvPicPr>
          <p:cNvPr id="3" name="P_7_BD#9305bad0f.table_image?iti=1&amp;tii=1&amp;vcp=1&amp;pid=e8d5cb731&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176004" y="1051864"/>
            <a:ext cx="1828800" cy="25328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P_7_BD#9305bad0f.table_image?iti=1&amp;tii=2&amp;vcp=1&amp;pid=e8d5cb731&amp;color=0,0,0&amp;mp=1&amp;vtp=1&amp;vaab=1&amp;bbb=1"/>
          <p:cNvSpPr/>
          <p:nvPr/>
        </p:nvSpPr>
        <p:spPr>
          <a:xfrm>
            <a:off x="8805323" y="3585096"/>
            <a:ext cx="2570162"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张学良和杨虎城</a:t>
            </a:r>
            <a:endParaRPr lang="en-US" altLang="zh-CN" sz="2800" dirty="0"/>
          </a:p>
        </p:txBody>
      </p:sp>
      <p:sp>
        <p:nvSpPr>
          <p:cNvPr id="2" name="P_7_BD#9305bad0f?colgroup=2,3,15,7&amp;vcp=1&amp;pid=e8d5cb731&amp;color=0,0,0&amp;mp=1&amp;vtp=1&amp;vaab=1&amp;bt=1&amp;bbb=1">
            <a:extLst>
              <a:ext uri="{FF2B5EF4-FFF2-40B4-BE49-F238E27FC236}">
                <a16:creationId xmlns:a16="http://schemas.microsoft.com/office/drawing/2014/main" id="{546149EA-CDDE-F8A0-220C-803548BDCA76}"/>
              </a:ext>
            </a:extLst>
          </p:cNvPr>
          <p:cNvSpPr txBox="1"/>
          <p:nvPr/>
        </p:nvSpPr>
        <p:spPr>
          <a:xfrm>
            <a:off x="10885591" y="262461"/>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graphicFrame>
        <p:nvGraphicFramePr>
          <p:cNvPr id="14" name="P_7_BD#9305bad0f?colgroup=2,2,24&amp;vcp=1&amp;pid=e8d5cb731&amp;color=0,0,0&amp;mp=1&amp;vtp=1&amp;vaab=1&amp;bt=1&amp;bbb=1&amp;hb=1"/>
          <p:cNvGraphicFramePr>
            <a:graphicFrameLocks noGrp="1"/>
          </p:cNvGraphicFramePr>
          <p:nvPr>
            <p:extLst>
              <p:ext uri="{D42A27DB-BD31-4B8C-83A1-F6EECF244321}">
                <p14:modId xmlns:p14="http://schemas.microsoft.com/office/powerpoint/2010/main" val="2545863292"/>
              </p:ext>
            </p:extLst>
          </p:nvPr>
        </p:nvGraphicFramePr>
        <p:xfrm>
          <a:off x="539496" y="2112930"/>
          <a:ext cx="11112603" cy="3347340"/>
        </p:xfrm>
        <a:graphic>
          <a:graphicData uri="http://schemas.openxmlformats.org/drawingml/2006/table">
            <a:tbl>
              <a:tblPr/>
              <a:tblGrid>
                <a:gridCol w="872491">
                  <a:extLst>
                    <a:ext uri="{9D8B030D-6E8A-4147-A177-3AD203B41FA5}">
                      <a16:colId xmlns:a16="http://schemas.microsoft.com/office/drawing/2014/main" val="20000"/>
                    </a:ext>
                  </a:extLst>
                </a:gridCol>
                <a:gridCol w="1199676">
                  <a:extLst>
                    <a:ext uri="{9D8B030D-6E8A-4147-A177-3AD203B41FA5}">
                      <a16:colId xmlns:a16="http://schemas.microsoft.com/office/drawing/2014/main" val="20001"/>
                    </a:ext>
                  </a:extLst>
                </a:gridCol>
                <a:gridCol w="8943036">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tblGrid>
              <a:tr h="1675956">
                <a:tc rowSpan="3">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七七</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事变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1937年7月7日</a:t>
                      </a:r>
                      <a:r>
                        <a:rPr lang="en-US" altLang="zh-CN" sz="2800" b="0" i="0" dirty="0">
                          <a:solidFill>
                            <a:srgbClr val="000000"/>
                          </a:solidFill>
                          <a:latin typeface="Times New Roman" pitchFamily="34" charset="0"/>
                          <a:ea typeface="SimSun" pitchFamily="34" charset="-122"/>
                          <a:cs typeface="Times New Roman" pitchFamily="34" charset="-120"/>
                        </a:rPr>
                        <a:t>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日军以军事演习中一名士兵失踪为借</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口</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要求进入宛平城搜查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被拒后炮轰我军防地</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中国守</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军奋起抵抗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7月底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北平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天津相继失陷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094296">
                <a:tc v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英雄</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赵登禹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佟麟阁（北平保卫战）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566484">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标志着中国</a:t>
                      </a:r>
                      <a:r>
                        <a:rPr lang="en-US" altLang="zh-CN" sz="2800" b="1" i="0" dirty="0">
                          <a:solidFill>
                            <a:srgbClr val="000000"/>
                          </a:solidFill>
                          <a:latin typeface="Times New Roman" pitchFamily="34" charset="0"/>
                          <a:ea typeface="SimSun" pitchFamily="34" charset="-122"/>
                          <a:cs typeface="Times New Roman" pitchFamily="34" charset="-120"/>
                        </a:rPr>
                        <a:t>全民族抗战的开始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P_7_BD#9305bad0f?colgroup=2,2,24&amp;vcp=1&amp;pid=e8d5cb731&amp;color=0,0,0&amp;mp=1&amp;vtp=1&amp;vaab=1&amp;bt=1&amp;bbb=1">
            <a:extLst>
              <a:ext uri="{FF2B5EF4-FFF2-40B4-BE49-F238E27FC236}">
                <a16:creationId xmlns:a16="http://schemas.microsoft.com/office/drawing/2014/main" id="{56C97873-E625-07CE-B81B-2AD3BB2078D8}"/>
              </a:ext>
            </a:extLst>
          </p:cNvPr>
          <p:cNvSpPr txBox="1"/>
          <p:nvPr/>
        </p:nvSpPr>
        <p:spPr>
          <a:xfrm>
            <a:off x="10933954" y="140452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graphicFrame>
        <p:nvGraphicFramePr>
          <p:cNvPr id="15" name="P_7_BD#9305bad0f?colgroup=2,2,24&amp;vcp=1&amp;pid=e8d5cb731&amp;color=0,0,0&amp;mp=1&amp;vtp=1&amp;vaab=1&amp;bt=1&amp;bbb=1&amp;hb=1"/>
          <p:cNvGraphicFramePr>
            <a:graphicFrameLocks noGrp="1"/>
          </p:cNvGraphicFramePr>
          <p:nvPr>
            <p:extLst>
              <p:ext uri="{D42A27DB-BD31-4B8C-83A1-F6EECF244321}">
                <p14:modId xmlns:p14="http://schemas.microsoft.com/office/powerpoint/2010/main" val="3425940214"/>
              </p:ext>
            </p:extLst>
          </p:nvPr>
        </p:nvGraphicFramePr>
        <p:xfrm>
          <a:off x="539496" y="1835562"/>
          <a:ext cx="11112603" cy="3902076"/>
        </p:xfrm>
        <a:graphic>
          <a:graphicData uri="http://schemas.openxmlformats.org/drawingml/2006/table">
            <a:tbl>
              <a:tblPr/>
              <a:tblGrid>
                <a:gridCol w="872491">
                  <a:extLst>
                    <a:ext uri="{9D8B030D-6E8A-4147-A177-3AD203B41FA5}">
                      <a16:colId xmlns:a16="http://schemas.microsoft.com/office/drawing/2014/main" val="20000"/>
                    </a:ext>
                  </a:extLst>
                </a:gridCol>
                <a:gridCol w="1199676">
                  <a:extLst>
                    <a:ext uri="{9D8B030D-6E8A-4147-A177-3AD203B41FA5}">
                      <a16:colId xmlns:a16="http://schemas.microsoft.com/office/drawing/2014/main" val="20001"/>
                    </a:ext>
                  </a:extLst>
                </a:gridCol>
                <a:gridCol w="8943036">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tblGrid>
              <a:tr h="1094296">
                <a:tc rowSpan="3">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第二</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次国</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共合</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开始</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l"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1937年9月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675956">
                <a:tc v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形成</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标志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1937年9月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国民党中央通讯社公开发表中共中央提交的</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国共合作宣言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蒋介石发表谈话</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实际上承认了中国共</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产党在全国的合法地位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表现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中国工农红军主力改编为</a:t>
                      </a:r>
                      <a:r>
                        <a:rPr lang="en-US" altLang="zh-CN" sz="2800" b="1" i="0" dirty="0" err="1">
                          <a:solidFill>
                            <a:srgbClr val="000000"/>
                          </a:solidFill>
                          <a:latin typeface="Times New Roman" pitchFamily="34" charset="0"/>
                          <a:ea typeface="SimSun" pitchFamily="34" charset="-122"/>
                          <a:cs typeface="Times New Roman" pitchFamily="34" charset="-120"/>
                        </a:rPr>
                        <a:t>国民革命军第八路军</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南方八</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省的游击队改编为国民革命军</a:t>
                      </a:r>
                      <a:r>
                        <a:rPr lang="en-US" altLang="zh-CN" sz="2800" b="1" i="0" dirty="0" err="1">
                          <a:solidFill>
                            <a:srgbClr val="000000"/>
                          </a:solidFill>
                          <a:latin typeface="Times New Roman" pitchFamily="34" charset="0"/>
                          <a:ea typeface="SimSun" pitchFamily="34" charset="-122"/>
                          <a:cs typeface="Times New Roman" pitchFamily="34" charset="-120"/>
                        </a:rPr>
                        <a:t>新编第四军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P_7_BD#9305bad0f?colgroup=2,2,24&amp;vcp=1&amp;pid=e8d5cb731&amp;color=0,0,0&amp;mp=1&amp;vtp=1&amp;vaab=1&amp;bt=1&amp;bbb=1">
            <a:extLst>
              <a:ext uri="{FF2B5EF4-FFF2-40B4-BE49-F238E27FC236}">
                <a16:creationId xmlns:a16="http://schemas.microsoft.com/office/drawing/2014/main" id="{F54D8D24-B409-472A-D0F8-A89A0ED20DE5}"/>
              </a:ext>
            </a:extLst>
          </p:cNvPr>
          <p:cNvSpPr txBox="1"/>
          <p:nvPr/>
        </p:nvSpPr>
        <p:spPr>
          <a:xfrm>
            <a:off x="10933954" y="11271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graphicFrame>
        <p:nvGraphicFramePr>
          <p:cNvPr id="16" name="P_7_BD#9305bad0f?colgroup=2,2,24&amp;vcp=1&amp;pid=e8d5cb731&amp;color=0,0,0&amp;mp=1&amp;vtp=1&amp;vaab=1&amp;bt=1&amp;bbb=1&amp;hb=1"/>
          <p:cNvGraphicFramePr>
            <a:graphicFrameLocks noGrp="1"/>
          </p:cNvGraphicFramePr>
          <p:nvPr>
            <p:extLst>
              <p:ext uri="{D42A27DB-BD31-4B8C-83A1-F6EECF244321}">
                <p14:modId xmlns:p14="http://schemas.microsoft.com/office/powerpoint/2010/main" val="1857072710"/>
              </p:ext>
            </p:extLst>
          </p:nvPr>
        </p:nvGraphicFramePr>
        <p:xfrm>
          <a:off x="539496" y="1854898"/>
          <a:ext cx="11112603" cy="3886200"/>
        </p:xfrm>
        <a:graphic>
          <a:graphicData uri="http://schemas.openxmlformats.org/drawingml/2006/table">
            <a:tbl>
              <a:tblPr/>
              <a:tblGrid>
                <a:gridCol w="872491">
                  <a:extLst>
                    <a:ext uri="{9D8B030D-6E8A-4147-A177-3AD203B41FA5}">
                      <a16:colId xmlns:a16="http://schemas.microsoft.com/office/drawing/2014/main" val="20000"/>
                    </a:ext>
                  </a:extLst>
                </a:gridCol>
                <a:gridCol w="1199676">
                  <a:extLst>
                    <a:ext uri="{9D8B030D-6E8A-4147-A177-3AD203B41FA5}">
                      <a16:colId xmlns:a16="http://schemas.microsoft.com/office/drawing/2014/main" val="20001"/>
                    </a:ext>
                  </a:extLst>
                </a:gridCol>
                <a:gridCol w="8943036">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tblGrid>
              <a:tr h="2203768">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第二</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次国</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共合</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以</a:t>
                      </a:r>
                      <a:r>
                        <a:rPr lang="en-US" altLang="zh-CN" sz="2800" b="1" i="0" dirty="0">
                          <a:solidFill>
                            <a:srgbClr val="000000"/>
                          </a:solidFill>
                          <a:latin typeface="Times New Roman" pitchFamily="34" charset="0"/>
                          <a:ea typeface="SimSun" pitchFamily="34" charset="-122"/>
                          <a:cs typeface="Times New Roman" pitchFamily="34" charset="-120"/>
                        </a:rPr>
                        <a:t>国共合作</a:t>
                      </a:r>
                      <a:r>
                        <a:rPr lang="en-US" altLang="zh-CN" sz="2800" b="0" i="0" dirty="0">
                          <a:solidFill>
                            <a:srgbClr val="000000"/>
                          </a:solidFill>
                          <a:latin typeface="Times New Roman" pitchFamily="34" charset="0"/>
                          <a:ea typeface="SimSun" pitchFamily="34" charset="-122"/>
                          <a:cs typeface="Times New Roman" pitchFamily="34" charset="-120"/>
                        </a:rPr>
                        <a:t>为主体的抗日民族统一战线</a:t>
                      </a:r>
                      <a:r>
                        <a:rPr lang="en-US" altLang="zh-CN" sz="2800" b="1" i="0" dirty="0">
                          <a:solidFill>
                            <a:srgbClr val="000000"/>
                          </a:solidFill>
                          <a:latin typeface="Times New Roman" pitchFamily="34" charset="0"/>
                          <a:ea typeface="SimSun" pitchFamily="34" charset="-122"/>
                          <a:cs typeface="Times New Roman" pitchFamily="34" charset="-120"/>
                        </a:rPr>
                        <a:t>正式建立</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国共</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团结御侮</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全民族抗战的局面</a:t>
                      </a:r>
                      <a:r>
                        <a:rPr lang="en-US" altLang="zh-CN" sz="2800" b="1" i="0" dirty="0">
                          <a:solidFill>
                            <a:srgbClr val="000000"/>
                          </a:solidFill>
                          <a:latin typeface="Times New Roman" pitchFamily="34" charset="0"/>
                          <a:ea typeface="SimSun" pitchFamily="34" charset="-122"/>
                          <a:cs typeface="Times New Roman" pitchFamily="34" charset="-120"/>
                        </a:rPr>
                        <a:t>开始形成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64903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南京</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大屠</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1937年12月13日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日军占领</a:t>
                      </a:r>
                      <a:r>
                        <a:rPr lang="en-US" altLang="zh-CN" sz="2800" b="1" i="0" dirty="0">
                          <a:solidFill>
                            <a:srgbClr val="000000"/>
                          </a:solidFill>
                          <a:latin typeface="Times New Roman" pitchFamily="34" charset="0"/>
                          <a:ea typeface="SimSun" pitchFamily="34" charset="-122"/>
                          <a:cs typeface="Times New Roman" pitchFamily="34" charset="-120"/>
                        </a:rPr>
                        <a:t>南京</a:t>
                      </a:r>
                      <a:r>
                        <a:rPr lang="en-US" altLang="zh-CN" sz="2800" b="0" i="0" dirty="0">
                          <a:solidFill>
                            <a:srgbClr val="000000"/>
                          </a:solidFill>
                          <a:latin typeface="Times New Roman" pitchFamily="34" charset="0"/>
                          <a:ea typeface="SimSun" pitchFamily="34" charset="-122"/>
                          <a:cs typeface="Times New Roman" pitchFamily="34" charset="-120"/>
                        </a:rPr>
                        <a:t>后</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屠杀手无寸铁的中</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国居民和放下武器的士兵达</a:t>
                      </a:r>
                      <a:r>
                        <a:rPr lang="en-US" altLang="zh-CN" sz="2800" b="1" i="0" dirty="0">
                          <a:solidFill>
                            <a:srgbClr val="000000"/>
                          </a:solidFill>
                          <a:latin typeface="Times New Roman" pitchFamily="34" charset="0"/>
                          <a:ea typeface="SimSun" pitchFamily="34" charset="-122"/>
                          <a:cs typeface="Times New Roman" pitchFamily="34" charset="-120"/>
                        </a:rPr>
                        <a:t>30万人以上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7_BD#9305bad0f?colgroup=2,2,24&amp;vcp=1&amp;pid=e8d5cb731&amp;color=0,0,0&amp;mp=1&amp;vtp=1&amp;vaab=1&amp;bt=1&amp;bbb=1">
            <a:extLst>
              <a:ext uri="{FF2B5EF4-FFF2-40B4-BE49-F238E27FC236}">
                <a16:creationId xmlns:a16="http://schemas.microsoft.com/office/drawing/2014/main" id="{4E4E610D-D6E3-A589-798D-694D0A69C3EF}"/>
              </a:ext>
            </a:extLst>
          </p:cNvPr>
          <p:cNvSpPr txBox="1"/>
          <p:nvPr/>
        </p:nvSpPr>
        <p:spPr>
          <a:xfrm>
            <a:off x="10933954" y="114649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C_6_BD#567b4fd1b?vcp=1&amp;pid=884b2f04a&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图说历史</a:t>
            </a:r>
            <a:endParaRPr lang="en-US" altLang="zh-CN" sz="3000" dirty="0"/>
          </a:p>
        </p:txBody>
      </p:sp>
      <p:pic>
        <p:nvPicPr>
          <p:cNvPr id="3" name="P_7_BD#93c3291ff?iti=2&amp;htil=1&amp;vcp=1&amp;pid=567b4fd1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67512" y="1331767"/>
            <a:ext cx="5294376" cy="178308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P_7_BD#93c3291ff?iti=3&amp;htil=1&amp;vcp=1&amp;pid=567b4fd1b&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318504" y="1295191"/>
            <a:ext cx="5102352" cy="18196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P_7_BD#93c3291ff?iti=2&amp;htil=1&amp;vcp=1&amp;pid=567b4fd1b&amp;color=0,0,0&amp;vtp=1&amp;vaab=1&amp;bbb=1"/>
          <p:cNvSpPr/>
          <p:nvPr/>
        </p:nvSpPr>
        <p:spPr>
          <a:xfrm>
            <a:off x="2207419" y="3241847"/>
            <a:ext cx="22145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日军占领沈阳</a:t>
            </a:r>
            <a:endParaRPr lang="en-US" altLang="zh-CN" sz="2800" dirty="0"/>
          </a:p>
        </p:txBody>
      </p:sp>
      <p:sp>
        <p:nvSpPr>
          <p:cNvPr id="6" name="P_7_BD#93c3291ff?iti=3&amp;htil=1&amp;vcp=1&amp;pid=567b4fd1b&amp;color=0,0,0&amp;vtp=1&amp;vaab=1&amp;bbb=1"/>
          <p:cNvSpPr/>
          <p:nvPr/>
        </p:nvSpPr>
        <p:spPr>
          <a:xfrm>
            <a:off x="7051199" y="3241847"/>
            <a:ext cx="36369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日军活埋南京和平居民</a:t>
            </a:r>
            <a:endParaRPr lang="en-US" altLang="zh-CN" sz="2800" dirty="0"/>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C_6_BD#f249296b9?vcp=1&amp;pid=884b2f04a&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特别提示</a:t>
            </a:r>
            <a:endParaRPr lang="en-US" altLang="zh-CN" sz="3000" dirty="0"/>
          </a:p>
        </p:txBody>
      </p:sp>
      <p:sp>
        <p:nvSpPr>
          <p:cNvPr id="3" name="P_7_BD#8ec3274fb?sp=1&amp;vcp=1&amp;pid=f249296b9&amp;color=0,0,0&amp;vtp=1&amp;vaab=1&amp;bbb=1&amp;hb=1"/>
          <p:cNvSpPr/>
          <p:nvPr/>
        </p:nvSpPr>
        <p:spPr>
          <a:xfrm>
            <a:off x="539496" y="1233469"/>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西安事变的和平解决</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标志着抗日民族统一战线的初步形成</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七</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七事变后</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国共合作宣言的发表</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标志着抗日民族统一战线的正式建立</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九一八事变是中国人民抗日战争的起点</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揭开了世界反法西斯战</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争的序幕</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中国人民开始了局部抗战</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七七事变标志着中国全民族抗战</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的开始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P_7_BD#8ec3274fb?sp=1&amp;vcp=1&amp;pid=f249296b9&amp;color=0,0,0&amp;vtp=1&amp;vaab=1&amp;bt=1&amp;bbb=1&amp;h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楷体" pitchFamily="34" charset="-122"/>
                <a:cs typeface="Times New Roman" pitchFamily="34" charset="-120"/>
              </a:rPr>
              <a:t>中共中央在瓦窑堡会议上确定了建立抗日民族统一战线的方针</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作出这一决定的主要依据是中日民族矛盾上升为中国社会的主要矛盾</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4.（家国情怀）</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抗战精神的内涵</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天下兴亡</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匹夫有责的爱国情怀</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视死如归</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宁死不屈的民族气节</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不畏强暴</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血战到底的英雄气概</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百</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折不挠</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坚忍不拔的必胜信念</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C_5_BD#b98702324?vcp=1&amp;pid=5a3cff150&amp;color=199,134,85&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考点2</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正面战场的抗战</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敌后战场的抗战</a:t>
            </a:r>
            <a:endParaRPr lang="en-US" altLang="zh-CN" sz="3200" dirty="0"/>
          </a:p>
        </p:txBody>
      </p:sp>
      <p:sp>
        <p:nvSpPr>
          <p:cNvPr id="3" name="C_6_BD#062e1f377?vcp=1&amp;pid=b98702324&amp;color=0,0,0&amp;vtp=1&amp;vaab=1&amp;bbb=1"/>
          <p:cNvSpPr/>
          <p:nvPr/>
        </p:nvSpPr>
        <p:spPr>
          <a:xfrm>
            <a:off x="539496" y="126644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课标要求</a:t>
            </a:r>
            <a:endParaRPr lang="en-US" altLang="zh-CN" sz="3000" dirty="0"/>
          </a:p>
        </p:txBody>
      </p:sp>
      <p:sp>
        <p:nvSpPr>
          <p:cNvPr id="4" name="P_7_BD#c727cc7f6?vcp=1&amp;pid=062e1f377&amp;color=0,0,0&amp;vtp=1&amp;vaab=1&amp;bbb=1&amp;hb=1"/>
          <p:cNvSpPr/>
          <p:nvPr/>
        </p:nvSpPr>
        <p:spPr>
          <a:xfrm>
            <a:off x="539496" y="193895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通过了解正面战场和敌后战场的抗战等史事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认识日本侵华的罪行</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认识中国共产党是全民族抗战的中流砥柱</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知道中国战场是世界反法西</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斯战争的东方主战场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体会中国军民在抗日战争中孕育的抗战精神</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a7158468d.fixed?vcp=1&amp;pid=baad7d692&amp;color=199,134,85&amp;vtp=1&amp;vaab=1&amp;bbb=1"/>
          <p:cNvSpPr/>
          <p:nvPr/>
        </p:nvSpPr>
        <p:spPr>
          <a:xfrm>
            <a:off x="265176" y="1170432"/>
            <a:ext cx="11585448" cy="832104"/>
          </a:xfrm>
          <a:prstGeom prst="rect">
            <a:avLst/>
          </a:prstGeom>
          <a:noFill/>
          <a:ln/>
        </p:spPr>
        <p:txBody>
          <a:bodyPr wrap="none" lIns="0" tIns="0" rIns="0" bIns="0" rtlCol="0" anchor="ctr"/>
          <a:lstStyle/>
          <a:p>
            <a:pPr algn="ctr" latinLnBrk="1">
              <a:lnSpc>
                <a:spcPts val="6300"/>
              </a:lnSpc>
            </a:pPr>
            <a:r>
              <a:rPr lang="en-US" altLang="zh-CN" sz="5000" b="1" i="0" dirty="0">
                <a:solidFill>
                  <a:srgbClr val="C78655"/>
                </a:solidFill>
                <a:latin typeface="微软雅黑" pitchFamily="34" charset="0"/>
                <a:ea typeface="微软雅黑" pitchFamily="34" charset="-122"/>
                <a:cs typeface="微软雅黑" pitchFamily="34" charset="-120"/>
              </a:rPr>
              <a:t>复</a:t>
            </a:r>
            <a:r>
              <a:rPr lang="en-US" altLang="zh-CN" sz="5000" b="1" i="0" dirty="0">
                <a:solidFill>
                  <a:srgbClr val="C78655"/>
                </a:solidFill>
                <a:latin typeface="SimSun" pitchFamily="34" charset="0"/>
                <a:ea typeface="SimSun" pitchFamily="34" charset="-122"/>
                <a:cs typeface="SimSun" pitchFamily="34" charset="-120"/>
              </a:rPr>
              <a:t> </a:t>
            </a:r>
            <a:r>
              <a:rPr lang="en-US" altLang="zh-CN" sz="5000" b="1" i="0" dirty="0">
                <a:solidFill>
                  <a:srgbClr val="C78655"/>
                </a:solidFill>
                <a:latin typeface="微软雅黑" pitchFamily="34" charset="0"/>
                <a:ea typeface="微软雅黑" pitchFamily="34" charset="-122"/>
                <a:cs typeface="微软雅黑" pitchFamily="34" charset="-120"/>
              </a:rPr>
              <a:t>习</a:t>
            </a:r>
            <a:r>
              <a:rPr lang="en-US" altLang="zh-CN" sz="5000" b="1" i="0" dirty="0">
                <a:solidFill>
                  <a:srgbClr val="C78655"/>
                </a:solidFill>
                <a:latin typeface="SimSun" pitchFamily="34" charset="0"/>
                <a:ea typeface="SimSun" pitchFamily="34" charset="-122"/>
                <a:cs typeface="SimSun" pitchFamily="34" charset="-120"/>
              </a:rPr>
              <a:t> </a:t>
            </a:r>
            <a:r>
              <a:rPr lang="en-US" altLang="zh-CN" sz="5000" b="1" i="0" dirty="0">
                <a:solidFill>
                  <a:srgbClr val="C78655"/>
                </a:solidFill>
                <a:latin typeface="微软雅黑" pitchFamily="34" charset="0"/>
                <a:ea typeface="微软雅黑" pitchFamily="34" charset="-122"/>
                <a:cs typeface="微软雅黑" pitchFamily="34" charset="-120"/>
              </a:rPr>
              <a:t>讲</a:t>
            </a:r>
            <a:r>
              <a:rPr lang="en-US" altLang="zh-CN" sz="5000" b="1" i="0" dirty="0">
                <a:solidFill>
                  <a:srgbClr val="C78655"/>
                </a:solidFill>
                <a:latin typeface="SimSun" pitchFamily="34" charset="0"/>
                <a:ea typeface="SimSun" pitchFamily="34" charset="-122"/>
                <a:cs typeface="SimSun" pitchFamily="34" charset="-120"/>
              </a:rPr>
              <a:t> </a:t>
            </a:r>
            <a:r>
              <a:rPr lang="zh-CN" altLang="en-US" sz="5000" b="1" dirty="0">
                <a:solidFill>
                  <a:srgbClr val="C78655"/>
                </a:solidFill>
                <a:latin typeface="微软雅黑" pitchFamily="34" charset="0"/>
                <a:ea typeface="微软雅黑" pitchFamily="34" charset="-122"/>
                <a:cs typeface="微软雅黑" pitchFamily="34" charset="-120"/>
              </a:rPr>
              <a:t>义</a:t>
            </a:r>
            <a:endParaRPr lang="en-US" altLang="zh-CN" sz="5000" b="1" dirty="0">
              <a:solidFill>
                <a:srgbClr val="C78655"/>
              </a:solidFill>
              <a:latin typeface="微软雅黑" pitchFamily="34" charset="0"/>
              <a:ea typeface="微软雅黑" pitchFamily="34" charset="-122"/>
              <a:cs typeface="微软雅黑" pitchFamily="34" charset="-120"/>
            </a:endParaRPr>
          </a:p>
        </p:txBody>
      </p:sp>
      <p:sp>
        <p:nvSpPr>
          <p:cNvPr id="3" name="C_2#a7158468d.fixed?vcp=1&amp;pid=baad7d692&amp;color=86,186,157&amp;vtp=1&amp;vaab=1&amp;bbb=1"/>
          <p:cNvSpPr/>
          <p:nvPr/>
        </p:nvSpPr>
        <p:spPr>
          <a:xfrm>
            <a:off x="265176" y="242316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第一篇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基础过关</a:t>
            </a:r>
            <a:endParaRPr lang="en-US" altLang="zh-CN" sz="4800" dirty="0"/>
          </a:p>
        </p:txBody>
      </p:sp>
      <p:sp>
        <p:nvSpPr>
          <p:cNvPr id="4" name="C_2_BD#a7158468d.fixed?vcp=1&amp;pid=baad7d692&amp;color=0,0,0&amp;vtp=1&amp;vaab=1&amp;bbb=1"/>
          <p:cNvSpPr/>
          <p:nvPr/>
        </p:nvSpPr>
        <p:spPr>
          <a:xfrm>
            <a:off x="265176" y="3675888"/>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第二部分</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中国近代史（八年级上册）</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C_6_BD#327ace65e?vcp=1&amp;pid=b98702324&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知识链接</a:t>
            </a:r>
            <a:endParaRPr lang="en-US" altLang="zh-CN" sz="3000" dirty="0"/>
          </a:p>
        </p:txBody>
      </p:sp>
      <p:graphicFrame>
        <p:nvGraphicFramePr>
          <p:cNvPr id="21" name="P_7_BD#19f9d50b0?colgroup=2,4,10,11&amp;vcp=1&amp;pid=327ace65e&amp;color=0,0,0&amp;vtp=1&amp;vaab=1&amp;bbb=1&amp;hb=1"/>
          <p:cNvGraphicFramePr>
            <a:graphicFrameLocks noGrp="1"/>
          </p:cNvGraphicFramePr>
          <p:nvPr>
            <p:extLst>
              <p:ext uri="{D42A27DB-BD31-4B8C-83A1-F6EECF244321}">
                <p14:modId xmlns:p14="http://schemas.microsoft.com/office/powerpoint/2010/main" val="4223102033"/>
              </p:ext>
            </p:extLst>
          </p:nvPr>
        </p:nvGraphicFramePr>
        <p:xfrm>
          <a:off x="539496" y="1295191"/>
          <a:ext cx="11082528" cy="4452748"/>
        </p:xfrm>
        <a:graphic>
          <a:graphicData uri="http://schemas.openxmlformats.org/drawingml/2006/table">
            <a:tbl>
              <a:tblPr/>
              <a:tblGrid>
                <a:gridCol w="932688">
                  <a:extLst>
                    <a:ext uri="{9D8B030D-6E8A-4147-A177-3AD203B41FA5}">
                      <a16:colId xmlns:a16="http://schemas.microsoft.com/office/drawing/2014/main" val="20000"/>
                    </a:ext>
                  </a:extLst>
                </a:gridCol>
                <a:gridCol w="1783080">
                  <a:extLst>
                    <a:ext uri="{9D8B030D-6E8A-4147-A177-3AD203B41FA5}">
                      <a16:colId xmlns:a16="http://schemas.microsoft.com/office/drawing/2014/main" val="20001"/>
                    </a:ext>
                  </a:extLst>
                </a:gridCol>
                <a:gridCol w="3895344">
                  <a:extLst>
                    <a:ext uri="{9D8B030D-6E8A-4147-A177-3AD203B41FA5}">
                      <a16:colId xmlns:a16="http://schemas.microsoft.com/office/drawing/2014/main" val="20002"/>
                    </a:ext>
                  </a:extLst>
                </a:gridCol>
                <a:gridCol w="4471416">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重大事件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正面</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1937年</a:t>
                      </a:r>
                      <a:r>
                        <a:rPr lang="en-US" altLang="zh-CN" sz="2800" b="0" i="0">
                          <a:solidFill>
                            <a:srgbClr val="000000"/>
                          </a:solidFill>
                          <a:latin typeface="Times New Roman" pitchFamily="34" charset="0"/>
                          <a:ea typeface="SimSun" pitchFamily="34" charset="-122"/>
                          <a:cs typeface="Times New Roman" pitchFamily="34" charset="-120"/>
                        </a:rPr>
                        <a:t>8—</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11</a:t>
                      </a:r>
                      <a:r>
                        <a:rPr lang="en-US" altLang="zh-CN" sz="2800" b="0" i="0" dirty="0">
                          <a:solidFill>
                            <a:srgbClr val="000000"/>
                          </a:solidFill>
                          <a:latin typeface="Times New Roman" pitchFamily="34" charset="0"/>
                          <a:ea typeface="SimSun" pitchFamily="34" charset="-122"/>
                          <a:cs typeface="Times New Roman" pitchFamily="34" charset="-120"/>
                        </a:rPr>
                        <a:t>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淞</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沪会战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日军在上海挑起事端</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中国军队奋起反击</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上</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海失陷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淞沪会战结束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打破了日本</a:t>
                      </a:r>
                      <a:r>
                        <a:rPr lang="en-US" altLang="zh-CN" sz="2800" b="1" i="0">
                          <a:solidFill>
                            <a:srgbClr val="000000"/>
                          </a:solidFill>
                          <a:latin typeface="Times New Roman" pitchFamily="34" charset="0"/>
                          <a:ea typeface="SimSun" pitchFamily="34" charset="-122"/>
                          <a:cs typeface="Times New Roman" pitchFamily="34" charset="-120"/>
                        </a:rPr>
                        <a:t>3个月灭亡中国</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的迷梦</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激发了全国人民的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斗志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1938</a:t>
                      </a:r>
                      <a:r>
                        <a:rPr lang="en-US" altLang="zh-CN" sz="2800" b="0" i="0">
                          <a:solidFill>
                            <a:srgbClr val="000000"/>
                          </a:solidFill>
                          <a:latin typeface="Times New Roman" pitchFamily="34" charset="0"/>
                          <a:ea typeface="SimSun" pitchFamily="34" charset="-122"/>
                          <a:cs typeface="Times New Roman" pitchFamily="34" charset="-120"/>
                        </a:rPr>
                        <a:t>年3</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台儿</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庄战役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第五战区司令长官</a:t>
                      </a:r>
                      <a:r>
                        <a:rPr lang="en-US" altLang="zh-CN" sz="2800" b="1" i="0">
                          <a:solidFill>
                            <a:srgbClr val="000000"/>
                          </a:solidFill>
                          <a:latin typeface="Times New Roman" pitchFamily="34" charset="0"/>
                          <a:ea typeface="SimSun" pitchFamily="34" charset="-122"/>
                          <a:cs typeface="Times New Roman" pitchFamily="34" charset="-120"/>
                        </a:rPr>
                        <a:t>李宗</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仁</a:t>
                      </a:r>
                      <a:r>
                        <a:rPr lang="en-US" altLang="zh-CN" sz="2800" b="0" i="0">
                          <a:solidFill>
                            <a:srgbClr val="000000"/>
                          </a:solidFill>
                          <a:latin typeface="Times New Roman" pitchFamily="34" charset="0"/>
                          <a:ea typeface="SimSun" pitchFamily="34" charset="-122"/>
                          <a:cs typeface="Times New Roman" pitchFamily="34" charset="-120"/>
                        </a:rPr>
                        <a:t>指挥中国军队与日军</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展开激战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共歼敌</a:t>
                      </a:r>
                      <a:r>
                        <a:rPr lang="en-US" altLang="zh-CN" sz="2800" b="0" i="0">
                          <a:solidFill>
                            <a:srgbClr val="000000"/>
                          </a:solidFill>
                          <a:latin typeface="Times New Roman" pitchFamily="34" charset="0"/>
                          <a:ea typeface="SimSun" pitchFamily="34" charset="-122"/>
                          <a:cs typeface="Times New Roman" pitchFamily="34" charset="-120"/>
                        </a:rPr>
                        <a:t>1万余</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是抗战以来中国</a:t>
                      </a:r>
                      <a:r>
                        <a:rPr lang="en-US" altLang="zh-CN" sz="2800" b="1" i="0">
                          <a:solidFill>
                            <a:srgbClr val="000000"/>
                          </a:solidFill>
                          <a:latin typeface="Times New Roman" pitchFamily="34" charset="0"/>
                          <a:ea typeface="SimSun" pitchFamily="34" charset="-122"/>
                          <a:cs typeface="Times New Roman" pitchFamily="34" charset="-120"/>
                        </a:rPr>
                        <a:t>正面战场取</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得的最大的一场胜仗</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振奋</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了中国军民的精神</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坚定了</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抗战意志和信念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graphicFrame>
        <p:nvGraphicFramePr>
          <p:cNvPr id="22" name="P_7_BD#19f9d50b0?colgroup=2,4,10,11&amp;vcp=1&amp;pid=327ace65e&amp;color=0,0,0&amp;vtp=1&amp;vaab=1&amp;bt=1&amp;bbb=1&amp;hb=1"/>
          <p:cNvGraphicFramePr>
            <a:graphicFrameLocks noGrp="1"/>
          </p:cNvGraphicFramePr>
          <p:nvPr>
            <p:extLst>
              <p:ext uri="{D42A27DB-BD31-4B8C-83A1-F6EECF244321}">
                <p14:modId xmlns:p14="http://schemas.microsoft.com/office/powerpoint/2010/main" val="3641135283"/>
              </p:ext>
            </p:extLst>
          </p:nvPr>
        </p:nvGraphicFramePr>
        <p:xfrm>
          <a:off x="539496" y="1280826"/>
          <a:ext cx="11082528" cy="5007484"/>
        </p:xfrm>
        <a:graphic>
          <a:graphicData uri="http://schemas.openxmlformats.org/drawingml/2006/table">
            <a:tbl>
              <a:tblPr/>
              <a:tblGrid>
                <a:gridCol w="932688">
                  <a:extLst>
                    <a:ext uri="{9D8B030D-6E8A-4147-A177-3AD203B41FA5}">
                      <a16:colId xmlns:a16="http://schemas.microsoft.com/office/drawing/2014/main" val="20000"/>
                    </a:ext>
                  </a:extLst>
                </a:gridCol>
                <a:gridCol w="1783080">
                  <a:extLst>
                    <a:ext uri="{9D8B030D-6E8A-4147-A177-3AD203B41FA5}">
                      <a16:colId xmlns:a16="http://schemas.microsoft.com/office/drawing/2014/main" val="20001"/>
                    </a:ext>
                  </a:extLst>
                </a:gridCol>
                <a:gridCol w="3895344">
                  <a:extLst>
                    <a:ext uri="{9D8B030D-6E8A-4147-A177-3AD203B41FA5}">
                      <a16:colId xmlns:a16="http://schemas.microsoft.com/office/drawing/2014/main" val="20002"/>
                    </a:ext>
                  </a:extLst>
                </a:gridCol>
                <a:gridCol w="4471416">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重大事件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正面</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1938年</a:t>
                      </a:r>
                      <a:r>
                        <a:rPr lang="en-US" altLang="zh-CN" sz="2800" b="0" i="0">
                          <a:solidFill>
                            <a:srgbClr val="000000"/>
                          </a:solidFill>
                          <a:latin typeface="Times New Roman" pitchFamily="34" charset="0"/>
                          <a:ea typeface="SimSun" pitchFamily="34" charset="-122"/>
                          <a:cs typeface="Times New Roman" pitchFamily="34" charset="-120"/>
                        </a:rPr>
                        <a:t>6—</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武</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汉会战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保卫大武汉</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在江西万</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家岭</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中国军队集中优</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势兵力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击毙日军</a:t>
                      </a:r>
                      <a:r>
                        <a:rPr lang="en-US" altLang="zh-CN" sz="2800" b="0" i="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000</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余人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使日本企图迅速灭亡中国的</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既定战略彻底破灭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广州</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武汉失陷后</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抗日战争进入</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战略相持</a:t>
                      </a:r>
                      <a:r>
                        <a:rPr lang="en-US" altLang="zh-CN" sz="2800" b="0" i="0">
                          <a:solidFill>
                            <a:srgbClr val="000000"/>
                          </a:solidFill>
                          <a:latin typeface="Times New Roman" pitchFamily="34" charset="0"/>
                          <a:ea typeface="SimSun" pitchFamily="34" charset="-122"/>
                          <a:cs typeface="Times New Roman" pitchFamily="34" charset="-120"/>
                        </a:rPr>
                        <a:t>阶段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1941</a:t>
                      </a:r>
                      <a:r>
                        <a:rPr lang="en-US" altLang="zh-CN" sz="2800" b="0" i="0">
                          <a:solidFill>
                            <a:srgbClr val="000000"/>
                          </a:solidFill>
                          <a:latin typeface="Times New Roman" pitchFamily="34" charset="0"/>
                          <a:ea typeface="SimSun" pitchFamily="34" charset="-122"/>
                          <a:cs typeface="Times New Roman" pitchFamily="34" charset="-120"/>
                        </a:rPr>
                        <a:t>年12</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第三</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次长沙会</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中国军队歼灭大批日</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获得会战胜利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在国内外产生了积极影响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7_BD#19f9d50b0?colgroup=2,4,10,11&amp;vcp=1&amp;pid=327ace65e&amp;color=0,0,0&amp;vtp=1&amp;vaab=1&amp;bt=1&amp;bbb=1">
            <a:extLst>
              <a:ext uri="{FF2B5EF4-FFF2-40B4-BE49-F238E27FC236}">
                <a16:creationId xmlns:a16="http://schemas.microsoft.com/office/drawing/2014/main" id="{D704F830-4E73-5073-00C7-7643135B6718}"/>
              </a:ext>
            </a:extLst>
          </p:cNvPr>
          <p:cNvSpPr txBox="1"/>
          <p:nvPr/>
        </p:nvSpPr>
        <p:spPr>
          <a:xfrm>
            <a:off x="10903879" y="57242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graphicFrame>
        <p:nvGraphicFramePr>
          <p:cNvPr id="23" name="P_7_BD#19f9d50b0?colgroup=2,4,10,11&amp;vcp=1&amp;pid=327ace65e&amp;color=0,0,0&amp;mp=1&amp;vtp=1&amp;vaab=1&amp;bt=1&amp;bbb=1&amp;hb=1"/>
          <p:cNvGraphicFramePr>
            <a:graphicFrameLocks noGrp="1"/>
          </p:cNvGraphicFramePr>
          <p:nvPr>
            <p:extLst>
              <p:ext uri="{D42A27DB-BD31-4B8C-83A1-F6EECF244321}">
                <p14:modId xmlns:p14="http://schemas.microsoft.com/office/powerpoint/2010/main" val="2606449224"/>
              </p:ext>
            </p:extLst>
          </p:nvPr>
        </p:nvGraphicFramePr>
        <p:xfrm>
          <a:off x="539496" y="1280826"/>
          <a:ext cx="11082528" cy="5007484"/>
        </p:xfrm>
        <a:graphic>
          <a:graphicData uri="http://schemas.openxmlformats.org/drawingml/2006/table">
            <a:tbl>
              <a:tblPr/>
              <a:tblGrid>
                <a:gridCol w="932688">
                  <a:extLst>
                    <a:ext uri="{9D8B030D-6E8A-4147-A177-3AD203B41FA5}">
                      <a16:colId xmlns:a16="http://schemas.microsoft.com/office/drawing/2014/main" val="20000"/>
                    </a:ext>
                  </a:extLst>
                </a:gridCol>
                <a:gridCol w="1783080">
                  <a:extLst>
                    <a:ext uri="{9D8B030D-6E8A-4147-A177-3AD203B41FA5}">
                      <a16:colId xmlns:a16="http://schemas.microsoft.com/office/drawing/2014/main" val="20001"/>
                    </a:ext>
                  </a:extLst>
                </a:gridCol>
                <a:gridCol w="3895344">
                  <a:extLst>
                    <a:ext uri="{9D8B030D-6E8A-4147-A177-3AD203B41FA5}">
                      <a16:colId xmlns:a16="http://schemas.microsoft.com/office/drawing/2014/main" val="20002"/>
                    </a:ext>
                  </a:extLst>
                </a:gridCol>
                <a:gridCol w="4471416">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重大事件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正面</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1944年</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初</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豫湘</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桂战役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国民党军队一溃千里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丢失了河南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湖南</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广西等省</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的大部分和贵州省的一部分（进入战略相持阶段以</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国民政府消极抗日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积极反共）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2785428">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敌后</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1937年</a:t>
                      </a:r>
                      <a:r>
                        <a:rPr lang="en-US" altLang="zh-CN" sz="2800" b="0" i="0" dirty="0">
                          <a:solidFill>
                            <a:srgbClr val="000000"/>
                          </a:solidFill>
                          <a:latin typeface="Times New Roman" pitchFamily="34" charset="0"/>
                          <a:ea typeface="SimSun" pitchFamily="34" charset="-122"/>
                          <a:cs typeface="Times New Roman" pitchFamily="34" charset="-120"/>
                        </a:rPr>
                        <a:t>9</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月</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平型</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1" i="0" dirty="0" err="1">
                          <a:solidFill>
                            <a:srgbClr val="000000"/>
                          </a:solidFill>
                          <a:latin typeface="Times New Roman" pitchFamily="34" charset="0"/>
                          <a:ea typeface="SimSun" pitchFamily="34" charset="-122"/>
                          <a:cs typeface="Times New Roman" pitchFamily="34" charset="-120"/>
                        </a:rPr>
                        <a:t>关大捷</a:t>
                      </a:r>
                      <a:endParaRPr lang="en-US" altLang="zh-CN" sz="1200" b="1"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八路军</a:t>
                      </a:r>
                      <a:r>
                        <a:rPr lang="en-US" altLang="zh-CN" sz="2800" b="1" i="0" dirty="0" err="1">
                          <a:solidFill>
                            <a:srgbClr val="000000"/>
                          </a:solidFill>
                          <a:latin typeface="Times New Roman" pitchFamily="34" charset="0"/>
                          <a:ea typeface="SimSun" pitchFamily="34" charset="-122"/>
                          <a:cs typeface="Times New Roman" pitchFamily="34" charset="-120"/>
                        </a:rPr>
                        <a:t>第一一五师</a:t>
                      </a:r>
                      <a:r>
                        <a:rPr lang="en-US" altLang="zh-CN" sz="2800" b="0" i="0" dirty="0" err="1">
                          <a:solidFill>
                            <a:srgbClr val="000000"/>
                          </a:solidFill>
                          <a:latin typeface="Times New Roman" pitchFamily="34" charset="0"/>
                          <a:ea typeface="SimSun" pitchFamily="34" charset="-122"/>
                          <a:cs typeface="Times New Roman" pitchFamily="34" charset="-120"/>
                        </a:rPr>
                        <a:t>在师</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长</a:t>
                      </a:r>
                      <a:r>
                        <a:rPr lang="en-US" altLang="zh-CN" sz="2800" b="1" i="0" dirty="0" err="1">
                          <a:solidFill>
                            <a:srgbClr val="000000"/>
                          </a:solidFill>
                          <a:latin typeface="Times New Roman" pitchFamily="34" charset="0"/>
                          <a:ea typeface="SimSun" pitchFamily="34" charset="-122"/>
                          <a:cs typeface="Times New Roman" pitchFamily="34" charset="-120"/>
                        </a:rPr>
                        <a:t>林彪</a:t>
                      </a:r>
                      <a:r>
                        <a:rPr lang="en-US" altLang="zh-CN" sz="2800" b="0" i="0" dirty="0" err="1">
                          <a:solidFill>
                            <a:srgbClr val="000000"/>
                          </a:solidFill>
                          <a:latin typeface="Times New Roman" pitchFamily="34" charset="0"/>
                          <a:ea typeface="SimSun" pitchFamily="34" charset="-122"/>
                          <a:cs typeface="Times New Roman" pitchFamily="34" charset="-120"/>
                        </a:rPr>
                        <a:t>率领下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在</a:t>
                      </a:r>
                      <a:r>
                        <a:rPr lang="en-US" altLang="zh-CN" sz="2800" b="1" i="0" dirty="0" err="1">
                          <a:solidFill>
                            <a:srgbClr val="000000"/>
                          </a:solidFill>
                          <a:latin typeface="Times New Roman" pitchFamily="34" charset="0"/>
                          <a:ea typeface="SimSun" pitchFamily="34" charset="-122"/>
                          <a:cs typeface="Times New Roman" pitchFamily="34" charset="-120"/>
                        </a:rPr>
                        <a:t>平型</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关一</a:t>
                      </a:r>
                      <a:r>
                        <a:rPr lang="en-US" altLang="zh-CN" sz="2800" b="0" i="0" dirty="0" err="1">
                          <a:solidFill>
                            <a:srgbClr val="000000"/>
                          </a:solidFill>
                          <a:latin typeface="Times New Roman" pitchFamily="34" charset="0"/>
                          <a:ea typeface="SimSun" pitchFamily="34" charset="-122"/>
                          <a:cs typeface="Times New Roman" pitchFamily="34" charset="-120"/>
                        </a:rPr>
                        <a:t>带隐蔽设伏</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经过</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激战</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将进入伏击圈的</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日军全部歼灭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是全民族抗战爆发后中国军</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队</a:t>
                      </a:r>
                      <a:r>
                        <a:rPr lang="en-US" altLang="zh-CN" sz="2800" b="1" i="0" dirty="0" err="1">
                          <a:solidFill>
                            <a:srgbClr val="000000"/>
                          </a:solidFill>
                          <a:latin typeface="Times New Roman" pitchFamily="34" charset="0"/>
                          <a:ea typeface="SimSun" pitchFamily="34" charset="-122"/>
                          <a:cs typeface="Times New Roman" pitchFamily="34" charset="-120"/>
                        </a:rPr>
                        <a:t>主动</a:t>
                      </a:r>
                      <a:r>
                        <a:rPr lang="en-US" altLang="zh-CN" sz="2800" b="0" i="0" dirty="0" err="1">
                          <a:solidFill>
                            <a:srgbClr val="000000"/>
                          </a:solidFill>
                          <a:latin typeface="Times New Roman" pitchFamily="34" charset="0"/>
                          <a:ea typeface="SimSun" pitchFamily="34" charset="-122"/>
                          <a:cs typeface="Times New Roman" pitchFamily="34" charset="-120"/>
                        </a:rPr>
                        <a:t>对日作战取得的</a:t>
                      </a:r>
                      <a:r>
                        <a:rPr lang="en-US" altLang="zh-CN" sz="2800" b="1" i="0" dirty="0" err="1">
                          <a:solidFill>
                            <a:srgbClr val="000000"/>
                          </a:solidFill>
                          <a:latin typeface="Times New Roman" pitchFamily="34" charset="0"/>
                          <a:ea typeface="SimSun" pitchFamily="34" charset="-122"/>
                          <a:cs typeface="Times New Roman" pitchFamily="34" charset="-120"/>
                        </a:rPr>
                        <a:t>第一</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个重大胜利</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粉碎了日军</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“不可战胜”的神话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7_BD#19f9d50b0?colgroup=2,4,10,11&amp;vcp=1&amp;pid=327ace65e&amp;color=0,0,0&amp;mp=1&amp;vtp=1&amp;vaab=1&amp;bt=1&amp;bbb=1">
            <a:extLst>
              <a:ext uri="{FF2B5EF4-FFF2-40B4-BE49-F238E27FC236}">
                <a16:creationId xmlns:a16="http://schemas.microsoft.com/office/drawing/2014/main" id="{D61257B6-7BD2-AF2C-C808-3BA55C9CFAEE}"/>
              </a:ext>
            </a:extLst>
          </p:cNvPr>
          <p:cNvSpPr txBox="1"/>
          <p:nvPr/>
        </p:nvSpPr>
        <p:spPr>
          <a:xfrm>
            <a:off x="10903879" y="57242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graphicFrame>
        <p:nvGraphicFramePr>
          <p:cNvPr id="24" name="P_7_BD#19f9d50b0?colgroup=2,4,10,11&amp;vcp=1&amp;pid=327ace65e&amp;color=0,0,0&amp;mp=1&amp;vtp=1&amp;vaab=1&amp;bt=1&amp;bbb=1&amp;hb=1"/>
          <p:cNvGraphicFramePr>
            <a:graphicFrameLocks noGrp="1"/>
          </p:cNvGraphicFramePr>
          <p:nvPr>
            <p:extLst>
              <p:ext uri="{D42A27DB-BD31-4B8C-83A1-F6EECF244321}">
                <p14:modId xmlns:p14="http://schemas.microsoft.com/office/powerpoint/2010/main" val="1662281614"/>
              </p:ext>
            </p:extLst>
          </p:nvPr>
        </p:nvGraphicFramePr>
        <p:xfrm>
          <a:off x="539496" y="2396172"/>
          <a:ext cx="11082528" cy="2776792"/>
        </p:xfrm>
        <a:graphic>
          <a:graphicData uri="http://schemas.openxmlformats.org/drawingml/2006/table">
            <a:tbl>
              <a:tblPr/>
              <a:tblGrid>
                <a:gridCol w="932688">
                  <a:extLst>
                    <a:ext uri="{9D8B030D-6E8A-4147-A177-3AD203B41FA5}">
                      <a16:colId xmlns:a16="http://schemas.microsoft.com/office/drawing/2014/main" val="20000"/>
                    </a:ext>
                  </a:extLst>
                </a:gridCol>
                <a:gridCol w="1783080">
                  <a:extLst>
                    <a:ext uri="{9D8B030D-6E8A-4147-A177-3AD203B41FA5}">
                      <a16:colId xmlns:a16="http://schemas.microsoft.com/office/drawing/2014/main" val="20001"/>
                    </a:ext>
                  </a:extLst>
                </a:gridCol>
                <a:gridCol w="3895344">
                  <a:extLst>
                    <a:ext uri="{9D8B030D-6E8A-4147-A177-3AD203B41FA5}">
                      <a16:colId xmlns:a16="http://schemas.microsoft.com/office/drawing/2014/main" val="20002"/>
                    </a:ext>
                  </a:extLst>
                </a:gridCol>
                <a:gridCol w="4471416">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重大事件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敌后</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1938</a:t>
                      </a: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毛泽东发</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表</a:t>
                      </a:r>
                      <a:r>
                        <a:rPr lang="en-US" altLang="zh-CN" sz="2800" b="1" i="0">
                          <a:solidFill>
                            <a:srgbClr val="000000"/>
                          </a:solidFill>
                          <a:latin typeface="Times New Roman" pitchFamily="34" charset="0"/>
                          <a:ea typeface="SimSun" pitchFamily="34" charset="-122"/>
                          <a:cs typeface="Times New Roman" pitchFamily="34" charset="-120"/>
                        </a:rPr>
                        <a:t>《论持</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久战</a:t>
                      </a:r>
                      <a:r>
                        <a:rPr lang="en-US" altLang="zh-CN" sz="2800" b="1"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驳斥当时国民党内流行</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的</a:t>
                      </a:r>
                      <a:r>
                        <a:rPr lang="en-US" altLang="zh-CN" sz="2800" b="0" i="0" dirty="0" err="1">
                          <a:solidFill>
                            <a:srgbClr val="000000"/>
                          </a:solidFill>
                          <a:latin typeface="宋体" pitchFamily="2" charset="-122"/>
                          <a:ea typeface="宋体" pitchFamily="2" charset="-122"/>
                          <a:cs typeface="Times New Roman" pitchFamily="34" charset="-120"/>
                        </a:rPr>
                        <a:t>“亡国论”和“速胜论”</a:t>
                      </a:r>
                      <a:r>
                        <a:rPr lang="en-US" altLang="zh-CN" sz="2800" b="0" i="0" dirty="0" err="1">
                          <a:solidFill>
                            <a:srgbClr val="000000"/>
                          </a:solidFill>
                          <a:latin typeface="Times New Roman" pitchFamily="34" charset="0"/>
                          <a:ea typeface="SimSun" pitchFamily="34" charset="-122"/>
                          <a:cs typeface="Times New Roman" pitchFamily="34" charset="-120"/>
                        </a:rPr>
                        <a:t>的错误观点</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主张实行</a:t>
                      </a:r>
                      <a:r>
                        <a:rPr lang="en-US" altLang="zh-CN" sz="2800" b="1" i="0" dirty="0" err="1">
                          <a:solidFill>
                            <a:srgbClr val="000000"/>
                          </a:solidFill>
                          <a:latin typeface="Times New Roman" pitchFamily="34" charset="0"/>
                          <a:ea typeface="SimSun" pitchFamily="34" charset="-122"/>
                          <a:cs typeface="Times New Roman" pitchFamily="34" charset="-120"/>
                        </a:rPr>
                        <a:t>人民战争</a:t>
                      </a:r>
                      <a:r>
                        <a:rPr lang="en-US" altLang="zh-CN" sz="2800" b="0" i="0" dirty="0" err="1">
                          <a:solidFill>
                            <a:srgbClr val="000000"/>
                          </a:solidFill>
                          <a:latin typeface="Times New Roman" pitchFamily="34" charset="0"/>
                          <a:ea typeface="SimSun" pitchFamily="34" charset="-122"/>
                          <a:cs typeface="Times New Roman" pitchFamily="34" charset="-120"/>
                        </a:rPr>
                        <a:t>的路线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阐明了中国共产党的</a:t>
                      </a:r>
                      <a:r>
                        <a:rPr lang="en-US" altLang="zh-CN" sz="2800" b="1" i="0">
                          <a:solidFill>
                            <a:srgbClr val="000000"/>
                          </a:solidFill>
                          <a:latin typeface="Times New Roman" pitchFamily="34" charset="0"/>
                          <a:ea typeface="SimSun" pitchFamily="34" charset="-122"/>
                          <a:cs typeface="Times New Roman" pitchFamily="34" charset="-120"/>
                        </a:rPr>
                        <a:t>抗日持</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久</a:t>
                      </a:r>
                      <a:r>
                        <a:rPr lang="en-US" altLang="zh-CN" sz="2800" b="0" i="0">
                          <a:solidFill>
                            <a:srgbClr val="000000"/>
                          </a:solidFill>
                          <a:latin typeface="Times New Roman" pitchFamily="34" charset="0"/>
                          <a:ea typeface="SimSun" pitchFamily="34" charset="-122"/>
                          <a:cs typeface="Times New Roman" pitchFamily="34" charset="-120"/>
                        </a:rPr>
                        <a:t>战战略总方针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大大增强</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了全国人民坚持抗战的决心</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和信心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7_BD#19f9d50b0?colgroup=2,4,10,11&amp;vcp=1&amp;pid=327ace65e&amp;color=0,0,0&amp;mp=1&amp;vtp=1&amp;vaab=1&amp;bt=1&amp;bbb=1">
            <a:extLst>
              <a:ext uri="{FF2B5EF4-FFF2-40B4-BE49-F238E27FC236}">
                <a16:creationId xmlns:a16="http://schemas.microsoft.com/office/drawing/2014/main" id="{186DC6B3-8DA0-4889-7AFC-5917886072F2}"/>
              </a:ext>
            </a:extLst>
          </p:cNvPr>
          <p:cNvSpPr txBox="1"/>
          <p:nvPr/>
        </p:nvSpPr>
        <p:spPr>
          <a:xfrm>
            <a:off x="10903879" y="168776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graphicFrame>
        <p:nvGraphicFramePr>
          <p:cNvPr id="25" name="P_7_BD#19f9d50b0?colgroup=2,4,10,11&amp;vcp=1&amp;pid=327ace65e&amp;color=0,0,0&amp;vtp=1&amp;vaab=1&amp;bt=1&amp;bbb=1&amp;hb=1"/>
          <p:cNvGraphicFramePr>
            <a:graphicFrameLocks noGrp="1"/>
          </p:cNvGraphicFramePr>
          <p:nvPr>
            <p:extLst>
              <p:ext uri="{D42A27DB-BD31-4B8C-83A1-F6EECF244321}">
                <p14:modId xmlns:p14="http://schemas.microsoft.com/office/powerpoint/2010/main" val="1599976705"/>
              </p:ext>
            </p:extLst>
          </p:nvPr>
        </p:nvGraphicFramePr>
        <p:xfrm>
          <a:off x="539496" y="1841436"/>
          <a:ext cx="11082528" cy="3886264"/>
        </p:xfrm>
        <a:graphic>
          <a:graphicData uri="http://schemas.openxmlformats.org/drawingml/2006/table">
            <a:tbl>
              <a:tblPr/>
              <a:tblGrid>
                <a:gridCol w="932688">
                  <a:extLst>
                    <a:ext uri="{9D8B030D-6E8A-4147-A177-3AD203B41FA5}">
                      <a16:colId xmlns:a16="http://schemas.microsoft.com/office/drawing/2014/main" val="20000"/>
                    </a:ext>
                  </a:extLst>
                </a:gridCol>
                <a:gridCol w="1783080">
                  <a:extLst>
                    <a:ext uri="{9D8B030D-6E8A-4147-A177-3AD203B41FA5}">
                      <a16:colId xmlns:a16="http://schemas.microsoft.com/office/drawing/2014/main" val="20001"/>
                    </a:ext>
                  </a:extLst>
                </a:gridCol>
                <a:gridCol w="3895344">
                  <a:extLst>
                    <a:ext uri="{9D8B030D-6E8A-4147-A177-3AD203B41FA5}">
                      <a16:colId xmlns:a16="http://schemas.microsoft.com/office/drawing/2014/main" val="20002"/>
                    </a:ext>
                  </a:extLst>
                </a:gridCol>
                <a:gridCol w="4471416">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重大事件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40164">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敌后</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1940年</a:t>
                      </a:r>
                      <a:r>
                        <a:rPr lang="en-US" altLang="zh-CN" sz="2800" b="0" i="0">
                          <a:solidFill>
                            <a:srgbClr val="000000"/>
                          </a:solidFill>
                          <a:latin typeface="Times New Roman" pitchFamily="34" charset="0"/>
                          <a:ea typeface="SimSun" pitchFamily="34" charset="-122"/>
                          <a:cs typeface="Times New Roman" pitchFamily="34" charset="-120"/>
                        </a:rPr>
                        <a:t>8月</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至</a:t>
                      </a:r>
                      <a:r>
                        <a:rPr lang="en-US" altLang="zh-CN" sz="2800" b="0" i="0" dirty="0">
                          <a:solidFill>
                            <a:srgbClr val="000000"/>
                          </a:solidFill>
                          <a:latin typeface="Times New Roman" pitchFamily="34" charset="0"/>
                          <a:ea typeface="SimSun" pitchFamily="34" charset="-122"/>
                          <a:cs typeface="Times New Roman" pitchFamily="34" charset="-120"/>
                        </a:rPr>
                        <a:t>1941</a:t>
                      </a:r>
                      <a:r>
                        <a:rPr lang="en-US" altLang="zh-CN" sz="2800" b="0" i="0">
                          <a:solidFill>
                            <a:srgbClr val="000000"/>
                          </a:solidFill>
                          <a:latin typeface="Times New Roman" pitchFamily="34" charset="0"/>
                          <a:ea typeface="SimSun" pitchFamily="34" charset="-122"/>
                          <a:cs typeface="Times New Roman" pitchFamily="34" charset="-120"/>
                        </a:rPr>
                        <a:t>年1</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百团</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大战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八路军总部在</a:t>
                      </a:r>
                      <a:r>
                        <a:rPr lang="en-US" altLang="zh-CN" sz="2800" b="1" i="0">
                          <a:solidFill>
                            <a:srgbClr val="000000"/>
                          </a:solidFill>
                          <a:latin typeface="Times New Roman" pitchFamily="34" charset="0"/>
                          <a:ea typeface="SimSun" pitchFamily="34" charset="-122"/>
                          <a:cs typeface="Times New Roman" pitchFamily="34" charset="-120"/>
                        </a:rPr>
                        <a:t>彭德怀</a:t>
                      </a:r>
                      <a:r>
                        <a:rPr lang="en-US" altLang="zh-CN" sz="2800" b="0" i="0">
                          <a:solidFill>
                            <a:srgbClr val="000000"/>
                          </a:solidFill>
                          <a:latin typeface="Times New Roman" pitchFamily="34" charset="0"/>
                          <a:ea typeface="SimSun" pitchFamily="34" charset="-122"/>
                          <a:cs typeface="Times New Roman" pitchFamily="34" charset="-120"/>
                        </a:rPr>
                        <a:t>的</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指挥下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组织</a:t>
                      </a:r>
                      <a:r>
                        <a:rPr lang="en-US" altLang="zh-CN" sz="2800" b="0" i="0">
                          <a:solidFill>
                            <a:srgbClr val="000000"/>
                          </a:solidFill>
                          <a:latin typeface="Times New Roman" pitchFamily="34" charset="0"/>
                          <a:ea typeface="SimSun" pitchFamily="34" charset="-122"/>
                          <a:cs typeface="Times New Roman" pitchFamily="34" charset="-120"/>
                        </a:rPr>
                        <a:t>100多个</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团</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在华北对日军发动</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了一场大规模进攻</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主</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要目标是</a:t>
                      </a:r>
                      <a:r>
                        <a:rPr lang="en-US" altLang="zh-CN" sz="2800" b="1" i="0">
                          <a:solidFill>
                            <a:srgbClr val="000000"/>
                          </a:solidFill>
                          <a:latin typeface="Times New Roman" pitchFamily="34" charset="0"/>
                          <a:ea typeface="SimSun" pitchFamily="34" charset="-122"/>
                          <a:cs typeface="Times New Roman" pitchFamily="34" charset="-120"/>
                        </a:rPr>
                        <a:t>破袭日军交通</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摧毁日伪据点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有力打击了日军的侵略气</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焰</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提高了共产党和八路军</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的威望</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振奋了全国军民争</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取抗战胜利的信心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7_BD#19f9d50b0?colgroup=2,4,10,11&amp;vcp=1&amp;pid=327ace65e&amp;color=0,0,0&amp;vtp=1&amp;vaab=1&amp;bt=1&amp;bbb=1">
            <a:extLst>
              <a:ext uri="{FF2B5EF4-FFF2-40B4-BE49-F238E27FC236}">
                <a16:creationId xmlns:a16="http://schemas.microsoft.com/office/drawing/2014/main" id="{E11713BA-41C0-A72D-97D6-EC22E9552926}"/>
              </a:ext>
            </a:extLst>
          </p:cNvPr>
          <p:cNvSpPr txBox="1"/>
          <p:nvPr/>
        </p:nvSpPr>
        <p:spPr>
          <a:xfrm>
            <a:off x="10903879" y="113303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graphicFrame>
        <p:nvGraphicFramePr>
          <p:cNvPr id="26" name="P_7_BD#19f9d50b0?colgroup=2,4,22&amp;vcp=1&amp;pid=327ace65e&amp;color=0,0,0&amp;mp=1&amp;vtp=1&amp;vaab=1&amp;bt=1&amp;bbb=1&amp;hb=1"/>
          <p:cNvGraphicFramePr>
            <a:graphicFrameLocks noGrp="1"/>
          </p:cNvGraphicFramePr>
          <p:nvPr>
            <p:extLst>
              <p:ext uri="{D42A27DB-BD31-4B8C-83A1-F6EECF244321}">
                <p14:modId xmlns:p14="http://schemas.microsoft.com/office/powerpoint/2010/main" val="1519576271"/>
              </p:ext>
            </p:extLst>
          </p:nvPr>
        </p:nvGraphicFramePr>
        <p:xfrm>
          <a:off x="539496" y="2111216"/>
          <a:ext cx="11112682" cy="3340164"/>
        </p:xfrm>
        <a:graphic>
          <a:graphicData uri="http://schemas.openxmlformats.org/drawingml/2006/table">
            <a:tbl>
              <a:tblPr/>
              <a:tblGrid>
                <a:gridCol w="935345">
                  <a:extLst>
                    <a:ext uri="{9D8B030D-6E8A-4147-A177-3AD203B41FA5}">
                      <a16:colId xmlns:a16="http://schemas.microsoft.com/office/drawing/2014/main" val="20000"/>
                    </a:ext>
                  </a:extLst>
                </a:gridCol>
                <a:gridCol w="1770800">
                  <a:extLst>
                    <a:ext uri="{9D8B030D-6E8A-4147-A177-3AD203B41FA5}">
                      <a16:colId xmlns:a16="http://schemas.microsoft.com/office/drawing/2014/main" val="20001"/>
                    </a:ext>
                  </a:extLst>
                </a:gridCol>
                <a:gridCol w="8309137">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tblGrid>
              <a:tr h="3340164">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敌后</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抗日根据</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地的建立</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与发展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1" i="0">
                          <a:solidFill>
                            <a:srgbClr val="000000"/>
                          </a:solidFill>
                          <a:latin typeface="Times New Roman" pitchFamily="34" charset="0"/>
                          <a:ea typeface="SimSun" pitchFamily="34" charset="-122"/>
                          <a:cs typeface="Times New Roman" pitchFamily="34" charset="-120"/>
                        </a:rPr>
                        <a:t>延安</a:t>
                      </a:r>
                      <a:r>
                        <a:rPr lang="en-US" altLang="zh-CN" sz="2800" b="0" i="0">
                          <a:solidFill>
                            <a:srgbClr val="000000"/>
                          </a:solidFill>
                          <a:latin typeface="Times New Roman" pitchFamily="34" charset="0"/>
                          <a:ea typeface="SimSun" pitchFamily="34" charset="-122"/>
                          <a:cs typeface="Times New Roman" pitchFamily="34" charset="-120"/>
                        </a:rPr>
                        <a:t>是敌后战场的战略总后方和指挥中枢</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2）军事：展开人民游击战争</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创造麻雀战</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地道</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地雷战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破袭战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水上游击战等战法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）政</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治</a:t>
                      </a:r>
                      <a:r>
                        <a:rPr lang="en-US" altLang="zh-CN" sz="2800" b="0" i="0" dirty="0">
                          <a:solidFill>
                            <a:srgbClr val="000000"/>
                          </a:solidFill>
                          <a:latin typeface="Times New Roman" pitchFamily="34" charset="0"/>
                          <a:ea typeface="SimSun" pitchFamily="34" charset="-122"/>
                          <a:cs typeface="Times New Roman" pitchFamily="34" charset="-120"/>
                        </a:rPr>
                        <a:t>：建立抗日民主政权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实行民主选举</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推行精兵简</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（4）经济：实行</a:t>
                      </a:r>
                      <a:r>
                        <a:rPr lang="en-US" altLang="zh-CN" sz="2800" b="1" i="0" dirty="0">
                          <a:solidFill>
                            <a:srgbClr val="000000"/>
                          </a:solidFill>
                          <a:latin typeface="Times New Roman" pitchFamily="34" charset="0"/>
                          <a:ea typeface="SimSun" pitchFamily="34" charset="-122"/>
                          <a:cs typeface="Times New Roman" pitchFamily="34" charset="-120"/>
                        </a:rPr>
                        <a:t>地主减租减息</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农民交租交息</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的土地政策</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开展大生产运动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bl>
          </a:graphicData>
        </a:graphic>
      </p:graphicFrame>
      <p:sp>
        <p:nvSpPr>
          <p:cNvPr id="2" name="P_7_BD#19f9d50b0?colgroup=2,4,22&amp;vcp=1&amp;pid=327ace65e&amp;color=0,0,0&amp;mp=1&amp;vtp=1&amp;vaab=1&amp;bt=1&amp;bbb=1">
            <a:extLst>
              <a:ext uri="{FF2B5EF4-FFF2-40B4-BE49-F238E27FC236}">
                <a16:creationId xmlns:a16="http://schemas.microsoft.com/office/drawing/2014/main" id="{C06CB5B0-F635-BB83-8EA1-EE6C58B1E2CD}"/>
              </a:ext>
            </a:extLst>
          </p:cNvPr>
          <p:cNvSpPr txBox="1"/>
          <p:nvPr/>
        </p:nvSpPr>
        <p:spPr>
          <a:xfrm>
            <a:off x="10934033" y="140281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C_6_BD#39b7e19c1?vcp=1&amp;pid=b98702324&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思维延伸</a:t>
            </a:r>
            <a:endParaRPr lang="en-US" altLang="zh-CN" sz="3000" dirty="0"/>
          </a:p>
        </p:txBody>
      </p:sp>
      <p:sp>
        <p:nvSpPr>
          <p:cNvPr id="3" name="P_7#0d2e6d934?sp=1&amp;vcp=1&amp;pid=39b7e19c1&amp;color=0,0,0&amp;vtp=1&amp;vaab=1&amp;bbb=1"/>
          <p:cNvSpPr/>
          <p:nvPr/>
        </p:nvSpPr>
        <p:spPr>
          <a:xfrm>
            <a:off x="539496" y="1238740"/>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比较正面战场与敌后战场</a:t>
            </a:r>
            <a:endParaRPr lang="en-US" altLang="zh-CN" sz="2800" dirty="0"/>
          </a:p>
        </p:txBody>
      </p:sp>
      <p:graphicFrame>
        <p:nvGraphicFramePr>
          <p:cNvPr id="27" name="P_7_BD#0d2e6d934?colgroup=3,13,12&amp;vcp=1&amp;pid=39b7e19c1&amp;color=0,0,0&amp;vtp=1&amp;vaab=1&amp;bbb=1&amp;hb=1"/>
          <p:cNvGraphicFramePr>
            <a:graphicFrameLocks noGrp="1"/>
          </p:cNvGraphicFramePr>
          <p:nvPr>
            <p:extLst>
              <p:ext uri="{D42A27DB-BD31-4B8C-83A1-F6EECF244321}">
                <p14:modId xmlns:p14="http://schemas.microsoft.com/office/powerpoint/2010/main" val="1067181674"/>
              </p:ext>
            </p:extLst>
          </p:nvPr>
        </p:nvGraphicFramePr>
        <p:xfrm>
          <a:off x="539496" y="1929556"/>
          <a:ext cx="11073384" cy="4452748"/>
        </p:xfrm>
        <a:graphic>
          <a:graphicData uri="http://schemas.openxmlformats.org/drawingml/2006/table">
            <a:tbl>
              <a:tblPr/>
              <a:tblGrid>
                <a:gridCol w="1307592">
                  <a:extLst>
                    <a:ext uri="{9D8B030D-6E8A-4147-A177-3AD203B41FA5}">
                      <a16:colId xmlns:a16="http://schemas.microsoft.com/office/drawing/2014/main" val="20000"/>
                    </a:ext>
                  </a:extLst>
                </a:gridCol>
                <a:gridCol w="4941170">
                  <a:extLst>
                    <a:ext uri="{9D8B030D-6E8A-4147-A177-3AD203B41FA5}">
                      <a16:colId xmlns:a16="http://schemas.microsoft.com/office/drawing/2014/main" val="20001"/>
                    </a:ext>
                  </a:extLst>
                </a:gridCol>
                <a:gridCol w="482462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项目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正面战场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敌后战场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含义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中国控制的连片国土与日军侵</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华推进线上日控区对峙交战而</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形成的战场</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在这个战场上作</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战的中国军队主要是国民党军</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以中国共产党领导的军队为</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主体的武装</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在敌后同敌人</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作战而开辟的区域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主要战</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阵地战</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防御战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麻雀战</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地道战</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地雷战</a:t>
                      </a:r>
                      <a:r>
                        <a:rPr lang="en-US" altLang="zh-CN" sz="2800" b="0" i="0" spc="-100" dirty="0">
                          <a:solidFill>
                            <a:srgbClr val="000000"/>
                          </a:solidFill>
                          <a:latin typeface="Times New Roman" pitchFamily="34" charset="0"/>
                          <a:ea typeface="楷体" pitchFamily="34" charset="-122"/>
                          <a:cs typeface="Times New Roman" pitchFamily="34" charset="-120"/>
                        </a:rPr>
                        <a:t>、</a:t>
                      </a: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破袭战</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水上游击战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2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graphicFrame>
        <p:nvGraphicFramePr>
          <p:cNvPr id="28" name="P_7_BD#0d2e6d934?colgroup=3,13,12&amp;vcp=1&amp;pid=39b7e19c1&amp;color=0,0,0&amp;mp=1&amp;vtp=1&amp;vaab=1&amp;bt=1&amp;bbb=1&amp;hb=1"/>
          <p:cNvGraphicFramePr>
            <a:graphicFrameLocks noGrp="1"/>
          </p:cNvGraphicFramePr>
          <p:nvPr>
            <p:extLst>
              <p:ext uri="{D42A27DB-BD31-4B8C-83A1-F6EECF244321}">
                <p14:modId xmlns:p14="http://schemas.microsoft.com/office/powerpoint/2010/main" val="1326331118"/>
              </p:ext>
            </p:extLst>
          </p:nvPr>
        </p:nvGraphicFramePr>
        <p:xfrm>
          <a:off x="539496" y="1269078"/>
          <a:ext cx="11073384" cy="5030980"/>
        </p:xfrm>
        <a:graphic>
          <a:graphicData uri="http://schemas.openxmlformats.org/drawingml/2006/table">
            <a:tbl>
              <a:tblPr/>
              <a:tblGrid>
                <a:gridCol w="1307592">
                  <a:extLst>
                    <a:ext uri="{9D8B030D-6E8A-4147-A177-3AD203B41FA5}">
                      <a16:colId xmlns:a16="http://schemas.microsoft.com/office/drawing/2014/main" val="20000"/>
                    </a:ext>
                  </a:extLst>
                </a:gridCol>
                <a:gridCol w="5102352">
                  <a:extLst>
                    <a:ext uri="{9D8B030D-6E8A-4147-A177-3AD203B41FA5}">
                      <a16:colId xmlns:a16="http://schemas.microsoft.com/office/drawing/2014/main" val="20001"/>
                    </a:ext>
                  </a:extLst>
                </a:gridCol>
                <a:gridCol w="4663440">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项目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正面战场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敌后战场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抗战路</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片面抗战路线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全面抗战路线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地位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在战略防御阶段起主导作用</a:t>
                      </a:r>
                      <a:r>
                        <a:rPr lang="en-US" altLang="zh-CN" sz="2800" b="0" i="0" spc="-100">
                          <a:solidFill>
                            <a:srgbClr val="000000"/>
                          </a:solidFill>
                          <a:latin typeface="Times New Roman" pitchFamily="34" charset="0"/>
                          <a:ea typeface="楷体" pitchFamily="34" charset="-122"/>
                          <a:cs typeface="Times New Roman" pitchFamily="34" charset="-120"/>
                        </a:rPr>
                        <a:t>，</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是抗战前期的主战场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进入战略相持阶段后起主导</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作用</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是抗战后期的主战场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重大事</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淞沪会战</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台儿庄战役</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武汉</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会战</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第三次长沙会战等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平型关大捷</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百团大战</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敌</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后抗日根据地的抗战等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关系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正面战场和敌后战场相互配合</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协同作战</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构成了中国人民抗</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日战争的整体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4"/>
                  </a:ext>
                </a:extLst>
              </a:tr>
            </a:tbl>
          </a:graphicData>
        </a:graphic>
      </p:graphicFrame>
      <p:sp>
        <p:nvSpPr>
          <p:cNvPr id="2" name="P_7_BD#0d2e6d934?colgroup=3,13,12&amp;vcp=1&amp;pid=39b7e19c1&amp;color=0,0,0&amp;mp=1&amp;vtp=1&amp;vaab=1&amp;bt=1&amp;bbb=1">
            <a:extLst>
              <a:ext uri="{FF2B5EF4-FFF2-40B4-BE49-F238E27FC236}">
                <a16:creationId xmlns:a16="http://schemas.microsoft.com/office/drawing/2014/main" id="{E7FEA6A1-8FAE-725B-DE2C-A3FB64A0B017}"/>
              </a:ext>
            </a:extLst>
          </p:cNvPr>
          <p:cNvSpPr txBox="1"/>
          <p:nvPr/>
        </p:nvSpPr>
        <p:spPr>
          <a:xfrm>
            <a:off x="10894735" y="56067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C_6_BD#b0a90bf8e?vcp=1&amp;pid=b98702324&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图说历史</a:t>
            </a:r>
            <a:endParaRPr lang="en-US" altLang="zh-CN" sz="3000" dirty="0"/>
          </a:p>
        </p:txBody>
      </p:sp>
      <p:pic>
        <p:nvPicPr>
          <p:cNvPr id="3" name="P_7_BD#ffcf1a056?iti=4&amp;htil=1&amp;vcp=1&amp;pid=b0a90bf8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14400" y="1295191"/>
            <a:ext cx="4800600" cy="283464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P_7_BD#ffcf1a056?iti=5&amp;htil=1&amp;vcp=1&amp;pid=b0a90bf8e&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382512" y="1642663"/>
            <a:ext cx="4983480" cy="24871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P_7_BD#ffcf1a056?iti=4&amp;htil=1&amp;vcp=1&amp;pid=b0a90bf8e&amp;color=0,0,0&amp;vtp=1&amp;vaab=1&amp;bbb=1"/>
          <p:cNvSpPr/>
          <p:nvPr/>
        </p:nvSpPr>
        <p:spPr>
          <a:xfrm>
            <a:off x="2029619" y="4256831"/>
            <a:ext cx="25701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李宗仁在台儿庄</a:t>
            </a:r>
            <a:endParaRPr lang="en-US" altLang="zh-CN" sz="2800" dirty="0"/>
          </a:p>
        </p:txBody>
      </p:sp>
      <p:sp>
        <p:nvSpPr>
          <p:cNvPr id="6" name="P_7_BD#ffcf1a056?iti=5&amp;htil=1&amp;vcp=1&amp;pid=b0a90bf8e&amp;color=0,0,0&amp;vtp=1&amp;vaab=1&amp;bbb=1"/>
          <p:cNvSpPr/>
          <p:nvPr/>
        </p:nvSpPr>
        <p:spPr>
          <a:xfrm>
            <a:off x="7766971" y="4256831"/>
            <a:ext cx="22145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彭德怀在前线</a:t>
            </a:r>
            <a:endParaRPr lang="en-US" altLang="zh-CN" sz="2800" dirty="0"/>
          </a:p>
        </p:txBody>
      </p:sp>
    </p:spTree>
  </p:cSld>
  <p:clrMapOvr>
    <a:masterClrMapping/>
  </p:clrMapOvr>
  <p:transition>
    <p:split dir="in"/>
  </p:transition>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C_6_BD#e84793ff1?vcp=1&amp;pid=b98702324&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特别提示</a:t>
            </a:r>
            <a:endParaRPr lang="en-US" altLang="zh-CN" sz="3000" dirty="0"/>
          </a:p>
        </p:txBody>
      </p:sp>
      <p:sp>
        <p:nvSpPr>
          <p:cNvPr id="3" name="P_7_BD#b2d71f060?sp=1&amp;vcp=1&amp;pid=e84793ff1&amp;color=0,0,0&amp;vtp=1&amp;vaab=1&amp;bbb=1&amp;hb=1"/>
          <p:cNvSpPr/>
          <p:nvPr/>
        </p:nvSpPr>
        <p:spPr>
          <a:xfrm>
            <a:off x="539496" y="1233469"/>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中国第一个农村革命根据地是井冈山革命根据地</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第一个敌后抗</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日根据地是晋察冀抗日根据地</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土地革命时期</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中国共产党的土地政策是打土豪</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分田地</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全民</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族抗战时期</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中国共产党为团结社会各阶层共同抗日</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实行地主减租减</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息</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农民交租交息的土地政策</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政策变化的主要原因是中国社会主要矛</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盾的变化</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中日民族矛盾成为抗战时期中国社会的主要矛盾</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ea3ec9ced.fixed?vcp=1&amp;pid=792895588&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第13讲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中华民族的抗日战争</a:t>
            </a:r>
            <a:endParaRPr lang="en-US" altLang="zh-CN" sz="4000" dirty="0"/>
          </a:p>
        </p:txBody>
      </p:sp>
      <p:sp>
        <p:nvSpPr>
          <p:cNvPr id="3" name="C_4_BD#ea3ec9ced.fixed?vcp=1&amp;pid=792895588&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知识建构</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C_5_BD#dbf9806e4?vcp=1&amp;pid=5a3cff150&amp;color=199,134,85&amp;vtp=1&amp;vaab=1&amp;bt=1&amp;bbb=1"/>
          <p:cNvSpPr/>
          <p:nvPr/>
        </p:nvSpPr>
        <p:spPr>
          <a:xfrm>
            <a:off x="539496" y="554400"/>
            <a:ext cx="11109960" cy="80365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考点3</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抗日战争的胜利（2</a:t>
            </a:r>
            <a:r>
              <a:rPr lang="en-US" altLang="zh-CN" sz="3200" b="1" i="0" dirty="0">
                <a:solidFill>
                  <a:srgbClr val="C78655"/>
                </a:solidFill>
                <a:latin typeface="Times New Roman" pitchFamily="34" charset="0"/>
                <a:ea typeface="楷体" pitchFamily="34" charset="-122"/>
                <a:cs typeface="Times New Roman" pitchFamily="34" charset="-120"/>
              </a:rPr>
              <a:t>年</a:t>
            </a:r>
            <a:r>
              <a:rPr lang="en-US" altLang="zh-CN" sz="3200" b="1" i="0" dirty="0">
                <a:solidFill>
                  <a:srgbClr val="C78655"/>
                </a:solidFill>
                <a:latin typeface="Times New Roman" pitchFamily="34" charset="0"/>
                <a:ea typeface="微软雅黑" pitchFamily="34" charset="-122"/>
                <a:cs typeface="Times New Roman" pitchFamily="34" charset="-120"/>
              </a:rPr>
              <a:t>1</a:t>
            </a:r>
            <a:r>
              <a:rPr lang="en-US" altLang="zh-CN" sz="3200" b="1" i="0" dirty="0">
                <a:solidFill>
                  <a:srgbClr val="C78655"/>
                </a:solidFill>
                <a:latin typeface="Times New Roman" pitchFamily="34" charset="0"/>
                <a:ea typeface="楷体" pitchFamily="34" charset="-122"/>
                <a:cs typeface="Times New Roman" pitchFamily="34" charset="-120"/>
              </a:rPr>
              <a:t>考</a:t>
            </a:r>
            <a:r>
              <a:rPr lang="en-US" altLang="zh-CN" sz="3200" b="1" i="0" dirty="0">
                <a:solidFill>
                  <a:srgbClr val="C78655"/>
                </a:solidFill>
                <a:latin typeface="Times New Roman" pitchFamily="34" charset="0"/>
                <a:ea typeface="微软雅黑" pitchFamily="34" charset="-122"/>
                <a:cs typeface="Times New Roman" pitchFamily="34" charset="-120"/>
              </a:rPr>
              <a:t>）</a:t>
            </a:r>
            <a:endParaRPr lang="en-US" altLang="zh-CN" sz="3200" dirty="0"/>
          </a:p>
        </p:txBody>
      </p:sp>
      <p:sp>
        <p:nvSpPr>
          <p:cNvPr id="3" name="C_6_BD#4353170fd?vcp=1&amp;pid=dbf9806e4&amp;color=0,0,0&amp;vtp=1&amp;vaab=1&amp;bbb=1"/>
          <p:cNvSpPr/>
          <p:nvPr/>
        </p:nvSpPr>
        <p:spPr>
          <a:xfrm>
            <a:off x="539496" y="126644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课标要求</a:t>
            </a:r>
            <a:endParaRPr lang="en-US" altLang="zh-CN" sz="3000" dirty="0"/>
          </a:p>
        </p:txBody>
      </p:sp>
      <p:sp>
        <p:nvSpPr>
          <p:cNvPr id="4" name="P_7_BD#642f79555?vcp=1&amp;pid=4353170fd&amp;color=0,0,0&amp;vtp=1&amp;vaab=1&amp;bbb=1&amp;hb=1"/>
          <p:cNvSpPr/>
          <p:nvPr/>
        </p:nvSpPr>
        <p:spPr>
          <a:xfrm>
            <a:off x="539496" y="193895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通过了解中共七大</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认识确立毛泽东思想作为党的指导思想的重大</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意义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认识中国人民十四年抗战的艰苦历程</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认识中国共产党是全民族</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抗战的中流砥柱</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知道中国战场是世界反法西斯战争的东方主战场</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认</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识抗日战争胜利在中华民族伟大复兴中的重要历史意义</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C_6_BD#517ec41f5?vcp=1&amp;pid=dbf9806e4&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知识链接</a:t>
            </a:r>
            <a:endParaRPr lang="en-US" altLang="zh-CN" sz="3000" dirty="0"/>
          </a:p>
        </p:txBody>
      </p:sp>
      <p:graphicFrame>
        <p:nvGraphicFramePr>
          <p:cNvPr id="32" name="P_7_BD#a653b8a95?colgroup=2,2,24&amp;vcp=1&amp;pid=517ec41f5&amp;color=0,0,0&amp;vtp=1&amp;vaab=1&amp;bbb=1&amp;hb=1"/>
          <p:cNvGraphicFramePr>
            <a:graphicFrameLocks noGrp="1"/>
          </p:cNvGraphicFramePr>
          <p:nvPr>
            <p:extLst>
              <p:ext uri="{D42A27DB-BD31-4B8C-83A1-F6EECF244321}">
                <p14:modId xmlns:p14="http://schemas.microsoft.com/office/powerpoint/2010/main" val="3304716608"/>
              </p:ext>
            </p:extLst>
          </p:nvPr>
        </p:nvGraphicFramePr>
        <p:xfrm>
          <a:off x="539496" y="1295191"/>
          <a:ext cx="11073384" cy="4461384"/>
        </p:xfrm>
        <a:graphic>
          <a:graphicData uri="http://schemas.openxmlformats.org/drawingml/2006/table">
            <a:tbl>
              <a:tblPr/>
              <a:tblGrid>
                <a:gridCol w="1179576">
                  <a:extLst>
                    <a:ext uri="{9D8B030D-6E8A-4147-A177-3AD203B41FA5}">
                      <a16:colId xmlns:a16="http://schemas.microsoft.com/office/drawing/2014/main" val="20000"/>
                    </a:ext>
                  </a:extLst>
                </a:gridCol>
                <a:gridCol w="960120">
                  <a:extLst>
                    <a:ext uri="{9D8B030D-6E8A-4147-A177-3AD203B41FA5}">
                      <a16:colId xmlns:a16="http://schemas.microsoft.com/office/drawing/2014/main" val="20001"/>
                    </a:ext>
                  </a:extLst>
                </a:gridCol>
                <a:gridCol w="8933688">
                  <a:extLst>
                    <a:ext uri="{9D8B030D-6E8A-4147-A177-3AD203B41FA5}">
                      <a16:colId xmlns:a16="http://schemas.microsoft.com/office/drawing/2014/main" val="20002"/>
                    </a:ext>
                  </a:extLst>
                </a:gridCol>
              </a:tblGrid>
              <a:tr h="3894900">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全民</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族坚</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持抗</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表现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（1）中国共产党：对国民党顽固派制造的反共“摩擦</a:t>
                      </a:r>
                      <a:r>
                        <a:rPr lang="en-US" altLang="zh-CN" sz="2800" b="0" i="0">
                          <a:solidFill>
                            <a:srgbClr val="000000"/>
                          </a:solidFill>
                          <a:latin typeface="Times New Roman" pitchFamily="34" charset="0"/>
                          <a:ea typeface="SimSun" pitchFamily="34" charset="-122"/>
                          <a:cs typeface="Times New Roman" pitchFamily="34" charset="-120"/>
                        </a:rPr>
                        <a:t>”进</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行斗争</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坚持抗战</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在各敌后抗日根据地掀起</a:t>
                      </a:r>
                      <a:r>
                        <a:rPr lang="en-US" altLang="zh-CN" sz="2800" b="1" i="0">
                          <a:solidFill>
                            <a:srgbClr val="000000"/>
                          </a:solidFill>
                          <a:latin typeface="Times New Roman" pitchFamily="34" charset="0"/>
                          <a:ea typeface="SimSun" pitchFamily="34" charset="-122"/>
                          <a:cs typeface="Times New Roman" pitchFamily="34" charset="-120"/>
                        </a:rPr>
                        <a:t>大生产运</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（2）国民党：在枣宜会战中</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第三十三集团军总司</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令</a:t>
                      </a:r>
                      <a:r>
                        <a:rPr lang="en-US" altLang="zh-CN" sz="2800" b="1" i="0">
                          <a:solidFill>
                            <a:srgbClr val="000000"/>
                          </a:solidFill>
                          <a:latin typeface="Times New Roman" pitchFamily="34" charset="0"/>
                          <a:ea typeface="SimSun" pitchFamily="34" charset="-122"/>
                          <a:cs typeface="Times New Roman" pitchFamily="34" charset="-120"/>
                        </a:rPr>
                        <a:t>张自忠</a:t>
                      </a:r>
                      <a:r>
                        <a:rPr lang="en-US" altLang="zh-CN" sz="2800" b="0" i="0">
                          <a:solidFill>
                            <a:srgbClr val="000000"/>
                          </a:solidFill>
                          <a:latin typeface="Times New Roman" pitchFamily="34" charset="0"/>
                          <a:ea typeface="SimSun" pitchFamily="34" charset="-122"/>
                          <a:cs typeface="Times New Roman" pitchFamily="34" charset="-120"/>
                        </a:rPr>
                        <a:t>上将壮烈殉国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（3）社会各阶层</a:t>
                      </a:r>
                      <a:r>
                        <a:rPr lang="en-US" altLang="zh-CN" sz="2800" b="0" i="0">
                          <a:solidFill>
                            <a:srgbClr val="000000"/>
                          </a:solidFill>
                          <a:latin typeface="Times New Roman" pitchFamily="34" charset="0"/>
                          <a:ea typeface="SimSun" pitchFamily="34" charset="-122"/>
                          <a:cs typeface="Times New Roman" pitchFamily="34" charset="-120"/>
                        </a:rPr>
                        <a:t>：各地青年学</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广大妇女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工人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文艺界</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海外华侨和港澳同胞都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积极支援抗战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（4）全国各民族：团结一致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投入抗战</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蒙边骑兵</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回民支队等）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使日本侵略者陷入了中华民族人民战争的汪洋大海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32.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graphicFrame>
        <p:nvGraphicFramePr>
          <p:cNvPr id="33" name="P_7_BD#a653b8a95?colgroup=2,3,23&amp;vcp=1&amp;pid=517ec41f5&amp;color=0,0,0&amp;vtp=1&amp;vaab=1&amp;bt=1&amp;bbb=1&amp;hb=1"/>
          <p:cNvGraphicFramePr>
            <a:graphicFrameLocks noGrp="1"/>
          </p:cNvGraphicFramePr>
          <p:nvPr>
            <p:extLst>
              <p:ext uri="{D42A27DB-BD31-4B8C-83A1-F6EECF244321}">
                <p14:modId xmlns:p14="http://schemas.microsoft.com/office/powerpoint/2010/main" val="3252306037"/>
              </p:ext>
            </p:extLst>
          </p:nvPr>
        </p:nvGraphicFramePr>
        <p:xfrm>
          <a:off x="539496" y="1063200"/>
          <a:ext cx="11091672" cy="5319014"/>
        </p:xfrm>
        <a:graphic>
          <a:graphicData uri="http://schemas.openxmlformats.org/drawingml/2006/table">
            <a:tbl>
              <a:tblPr/>
              <a:tblGrid>
                <a:gridCol w="1033272">
                  <a:extLst>
                    <a:ext uri="{9D8B030D-6E8A-4147-A177-3AD203B41FA5}">
                      <a16:colId xmlns:a16="http://schemas.microsoft.com/office/drawing/2014/main" val="20000"/>
                    </a:ext>
                  </a:extLst>
                </a:gridCol>
                <a:gridCol w="1399032">
                  <a:extLst>
                    <a:ext uri="{9D8B030D-6E8A-4147-A177-3AD203B41FA5}">
                      <a16:colId xmlns:a16="http://schemas.microsoft.com/office/drawing/2014/main" val="20001"/>
                    </a:ext>
                  </a:extLst>
                </a:gridCol>
                <a:gridCol w="8659368">
                  <a:extLst>
                    <a:ext uri="{9D8B030D-6E8A-4147-A177-3AD203B41FA5}">
                      <a16:colId xmlns:a16="http://schemas.microsoft.com/office/drawing/2014/main" val="20002"/>
                    </a:ext>
                  </a:extLst>
                </a:gridCol>
              </a:tblGrid>
              <a:tr h="1049528">
                <a:tc rowSpan="3">
                  <a:txBody>
                    <a:bodyPr/>
                    <a:lstStyle/>
                    <a:p>
                      <a:pPr mar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中共</a:t>
                      </a:r>
                    </a:p>
                    <a:p>
                      <a:pPr marL="0" lvl="0" indent="0"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七大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p>
                    <a:p>
                      <a:pPr marL="0" lvl="0" indent="0"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1945</a:t>
                      </a:r>
                      <a:r>
                        <a:rPr lang="en-US" altLang="zh-CN" sz="2800" b="1" i="0" dirty="0">
                          <a:solidFill>
                            <a:srgbClr val="000000"/>
                          </a:solidFill>
                          <a:latin typeface="Times New Roman" pitchFamily="34" charset="0"/>
                          <a:ea typeface="SimSun" pitchFamily="34" charset="-122"/>
                          <a:cs typeface="Times New Roman" pitchFamily="34" charset="-120"/>
                        </a:rPr>
                        <a:t>年4至6月</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延安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193034">
                <a:tc vMerge="1">
                  <a:txBody>
                    <a:bodyPr/>
                    <a:lstStyle/>
                    <a:p>
                      <a:endParaRPr lang="zh-CN"/>
                    </a:p>
                  </a:txBody>
                  <a:tcPr/>
                </a:tc>
                <a:tc>
                  <a:txBody>
                    <a:bodyPr/>
                    <a:lstStyle/>
                    <a:p>
                      <a:pPr mar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主要内</a:t>
                      </a:r>
                    </a:p>
                    <a:p>
                      <a:pPr marL="0" lvl="0" indent="0"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（1）总结历史经验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制定了党的政治路线</a:t>
                      </a:r>
                      <a:r>
                        <a:rPr lang="en-US" altLang="zh-CN" sz="2800" b="0" i="0">
                          <a:solidFill>
                            <a:srgbClr val="000000"/>
                          </a:solidFill>
                          <a:latin typeface="Times New Roman" pitchFamily="34" charset="0"/>
                          <a:ea typeface="SimSun" pitchFamily="34" charset="-122"/>
                          <a:cs typeface="Times New Roman" pitchFamily="34" charset="-120"/>
                        </a:rPr>
                        <a:t>：放手发动</a:t>
                      </a:r>
                    </a:p>
                    <a:p>
                      <a:pPr mar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群众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壮大人民力量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在中国共产党的领导下</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打败</a:t>
                      </a:r>
                    </a:p>
                    <a:p>
                      <a:pPr mar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日本侵略者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解放全国人民</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建立一个</a:t>
                      </a:r>
                      <a:r>
                        <a:rPr lang="en-US" altLang="zh-CN" sz="2800" b="1" i="0">
                          <a:solidFill>
                            <a:srgbClr val="000000"/>
                          </a:solidFill>
                          <a:latin typeface="Times New Roman" pitchFamily="34" charset="0"/>
                          <a:ea typeface="SimSun" pitchFamily="34" charset="-122"/>
                          <a:cs typeface="Times New Roman" pitchFamily="34" charset="-120"/>
                        </a:rPr>
                        <a:t>新民主主义</a:t>
                      </a:r>
                      <a:r>
                        <a:rPr lang="en-US" altLang="zh-CN" sz="2800" b="0" i="0">
                          <a:solidFill>
                            <a:srgbClr val="000000"/>
                          </a:solidFill>
                          <a:latin typeface="Times New Roman" pitchFamily="34" charset="0"/>
                          <a:ea typeface="SimSun" pitchFamily="34" charset="-122"/>
                          <a:cs typeface="Times New Roman" pitchFamily="34" charset="-120"/>
                        </a:rPr>
                        <a:t>的</a:t>
                      </a:r>
                    </a:p>
                    <a:p>
                      <a:pPr mar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中国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（2）选举产生中央领导机关</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毛泽东</a:t>
                      </a:r>
                      <a:r>
                        <a:rPr lang="en-US" altLang="zh-CN" sz="2800" b="0" i="0">
                          <a:solidFill>
                            <a:srgbClr val="000000"/>
                          </a:solidFill>
                          <a:latin typeface="Times New Roman" pitchFamily="34" charset="0"/>
                          <a:ea typeface="SimSun" pitchFamily="34" charset="-122"/>
                          <a:cs typeface="Times New Roman" pitchFamily="34" charset="-120"/>
                        </a:rPr>
                        <a:t>在七届一</a:t>
                      </a:r>
                    </a:p>
                    <a:p>
                      <a:pPr mar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中全会上当选为中共中央主席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）确立</a:t>
                      </a:r>
                      <a:r>
                        <a:rPr lang="en-US" altLang="zh-CN" sz="2800" b="1" i="0">
                          <a:solidFill>
                            <a:srgbClr val="000000"/>
                          </a:solidFill>
                          <a:latin typeface="Times New Roman" pitchFamily="34" charset="0"/>
                          <a:ea typeface="SimSun" pitchFamily="34" charset="-122"/>
                          <a:cs typeface="Times New Roman" pitchFamily="34" charset="-120"/>
                        </a:rPr>
                        <a:t>毛泽东思想</a:t>
                      </a:r>
                    </a:p>
                    <a:p>
                      <a:pPr marL="0" lvl="0" indent="0" algn="l" latinLnBrk="1" hangingPunct="0">
                        <a:lnSpc>
                          <a:spcPts val="4100"/>
                        </a:lnSpc>
                      </a:pPr>
                      <a:r>
                        <a:rPr lang="en-US" altLang="zh-CN" sz="2800" b="0" i="0">
                          <a:solidFill>
                            <a:srgbClr val="000000"/>
                          </a:solidFill>
                          <a:latin typeface="Times New Roman" pitchFamily="34" charset="0"/>
                          <a:ea typeface="SimSun" pitchFamily="34" charset="-122"/>
                          <a:cs typeface="Times New Roman" pitchFamily="34" charset="-120"/>
                        </a:rPr>
                        <a:t>为中国共产党的</a:t>
                      </a:r>
                      <a:r>
                        <a:rPr lang="en-US" altLang="zh-CN" sz="2800" b="1" i="0">
                          <a:solidFill>
                            <a:srgbClr val="000000"/>
                          </a:solidFill>
                          <a:latin typeface="Times New Roman" pitchFamily="34" charset="0"/>
                          <a:ea typeface="SimSun" pitchFamily="34" charset="-122"/>
                          <a:cs typeface="Times New Roman" pitchFamily="34" charset="-120"/>
                        </a:rPr>
                        <a:t>指导思想</a:t>
                      </a:r>
                      <a:r>
                        <a:rPr lang="en-US" altLang="zh-CN" sz="2800" b="0" i="0">
                          <a:solidFill>
                            <a:srgbClr val="000000"/>
                          </a:solidFill>
                          <a:latin typeface="Times New Roman" pitchFamily="34" charset="0"/>
                          <a:ea typeface="SimSun" pitchFamily="34" charset="-122"/>
                          <a:cs typeface="Times New Roman" pitchFamily="34" charset="-120"/>
                        </a:rPr>
                        <a:t>并写入党章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76452">
                <a:tc vMerge="1">
                  <a:txBody>
                    <a:bodyPr/>
                    <a:lstStyle/>
                    <a:p>
                      <a:endParaRPr lang="zh-CN"/>
                    </a:p>
                  </a:txBody>
                  <a:tcPr/>
                </a:tc>
                <a:tc>
                  <a:txBody>
                    <a:bodyPr/>
                    <a:lstStyle/>
                    <a:p>
                      <a:pPr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为争取抗日战争的最后胜利准备了条件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并为中国共</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100"/>
                        </a:lnSpc>
                      </a:pPr>
                      <a:r>
                        <a:rPr lang="en-US" altLang="zh-CN" sz="2800" b="0" i="0" dirty="0" err="1">
                          <a:solidFill>
                            <a:srgbClr val="000000"/>
                          </a:solidFill>
                          <a:latin typeface="Times New Roman" pitchFamily="34" charset="0"/>
                          <a:ea typeface="SimSun" pitchFamily="34" charset="-122"/>
                          <a:cs typeface="Times New Roman" pitchFamily="34" charset="-120"/>
                        </a:rPr>
                        <a:t>产党和中国人民指明了战后的奋斗方向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7_BD#a653b8a95?colgroup=2,3,23&amp;vcp=1&amp;pid=517ec41f5&amp;color=0,0,0&amp;vtp=1&amp;vaab=1&amp;bt=1&amp;bbb=1">
            <a:extLst>
              <a:ext uri="{FF2B5EF4-FFF2-40B4-BE49-F238E27FC236}">
                <a16:creationId xmlns:a16="http://schemas.microsoft.com/office/drawing/2014/main" id="{BB4229D0-E033-1098-37A4-1630A04404DE}"/>
              </a:ext>
            </a:extLst>
          </p:cNvPr>
          <p:cNvSpPr txBox="1"/>
          <p:nvPr/>
        </p:nvSpPr>
        <p:spPr>
          <a:xfrm>
            <a:off x="10913023" y="554400"/>
            <a:ext cx="718145" cy="487698"/>
          </a:xfrm>
          <a:prstGeom prst="rect">
            <a:avLst/>
          </a:prstGeom>
          <a:noFill/>
        </p:spPr>
        <p:txBody>
          <a:bodyPr vert="horz" wrap="none" lIns="0" tIns="0" rIns="0" bIns="0" rtlCol="0">
            <a:spAutoFit/>
          </a:bodyPr>
          <a:lstStyle/>
          <a:p>
            <a:pPr algn="r">
              <a:lnSpc>
                <a:spcPts val="4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3.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graphicFrame>
        <p:nvGraphicFramePr>
          <p:cNvPr id="35" name="P_7_BD#a653b8a95?colgroup=3,2,23&amp;vcp=1&amp;pid=517ec41f5&amp;color=0,0,0&amp;mp=1&amp;vtp=1&amp;vaab=1&amp;bt=1&amp;bbb=1&amp;hb=1"/>
          <p:cNvGraphicFramePr>
            <a:graphicFrameLocks noGrp="1"/>
          </p:cNvGraphicFramePr>
          <p:nvPr>
            <p:extLst>
              <p:ext uri="{D42A27DB-BD31-4B8C-83A1-F6EECF244321}">
                <p14:modId xmlns:p14="http://schemas.microsoft.com/office/powerpoint/2010/main" val="3828101226"/>
              </p:ext>
            </p:extLst>
          </p:nvPr>
        </p:nvGraphicFramePr>
        <p:xfrm>
          <a:off x="539496" y="1753044"/>
          <a:ext cx="11082528" cy="3351912"/>
        </p:xfrm>
        <a:graphic>
          <a:graphicData uri="http://schemas.openxmlformats.org/drawingml/2006/table">
            <a:tbl>
              <a:tblPr/>
              <a:tblGrid>
                <a:gridCol w="1271016">
                  <a:extLst>
                    <a:ext uri="{9D8B030D-6E8A-4147-A177-3AD203B41FA5}">
                      <a16:colId xmlns:a16="http://schemas.microsoft.com/office/drawing/2014/main" val="20000"/>
                    </a:ext>
                  </a:extLst>
                </a:gridCol>
                <a:gridCol w="1033272">
                  <a:extLst>
                    <a:ext uri="{9D8B030D-6E8A-4147-A177-3AD203B41FA5}">
                      <a16:colId xmlns:a16="http://schemas.microsoft.com/office/drawing/2014/main" val="20001"/>
                    </a:ext>
                  </a:extLst>
                </a:gridCol>
                <a:gridCol w="8778240">
                  <a:extLst>
                    <a:ext uri="{9D8B030D-6E8A-4147-A177-3AD203B41FA5}">
                      <a16:colId xmlns:a16="http://schemas.microsoft.com/office/drawing/2014/main" val="20002"/>
                    </a:ext>
                  </a:extLst>
                </a:gridCol>
              </a:tblGrid>
              <a:tr h="2230692">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日本投</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1" i="0">
                          <a:solidFill>
                            <a:srgbClr val="000000"/>
                          </a:solidFill>
                          <a:latin typeface="Times New Roman" pitchFamily="34" charset="0"/>
                          <a:ea typeface="SimSun" pitchFamily="34" charset="-122"/>
                          <a:cs typeface="Times New Roman" pitchFamily="34" charset="-120"/>
                        </a:rPr>
                        <a:t>中国共产党</a:t>
                      </a:r>
                      <a:r>
                        <a:rPr lang="en-US" altLang="zh-CN" sz="2800" b="0" i="0">
                          <a:solidFill>
                            <a:srgbClr val="000000"/>
                          </a:solidFill>
                          <a:latin typeface="Times New Roman" pitchFamily="34" charset="0"/>
                          <a:ea typeface="SimSun" pitchFamily="34" charset="-122"/>
                          <a:cs typeface="Times New Roman" pitchFamily="34" charset="-120"/>
                        </a:rPr>
                        <a:t>领导的敌后战场率先发起局部反攻</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取得一系列胜利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毛泽东发表《对日寇的最后一战</a:t>
                      </a:r>
                      <a:r>
                        <a:rPr lang="en-US" altLang="zh-CN" sz="2800" b="0" i="0">
                          <a:solidFill>
                            <a:srgbClr val="000000"/>
                          </a:solidFill>
                          <a:latin typeface="Times New Roman" pitchFamily="34" charset="0"/>
                          <a:ea typeface="SimSun" pitchFamily="34" charset="-122"/>
                          <a:cs typeface="Times New Roman" pitchFamily="34" charset="-120"/>
                        </a:rPr>
                        <a:t>》声</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1" i="0" dirty="0">
                          <a:solidFill>
                            <a:srgbClr val="000000"/>
                          </a:solidFill>
                          <a:latin typeface="Times New Roman" pitchFamily="34" charset="0"/>
                          <a:ea typeface="SimSun" pitchFamily="34" charset="-122"/>
                          <a:cs typeface="Times New Roman" pitchFamily="34" charset="-120"/>
                        </a:rPr>
                        <a:t>美国</a:t>
                      </a:r>
                      <a:r>
                        <a:rPr lang="en-US" altLang="zh-CN" sz="2800" b="0" i="0" dirty="0">
                          <a:solidFill>
                            <a:srgbClr val="000000"/>
                          </a:solidFill>
                          <a:latin typeface="Times New Roman" pitchFamily="34" charset="0"/>
                          <a:ea typeface="SimSun" pitchFamily="34" charset="-122"/>
                          <a:cs typeface="Times New Roman" pitchFamily="34" charset="-120"/>
                        </a:rPr>
                        <a:t>先后向日本</a:t>
                      </a:r>
                      <a:r>
                        <a:rPr lang="en-US" altLang="zh-CN" sz="2800" b="1" i="0" dirty="0">
                          <a:solidFill>
                            <a:srgbClr val="000000"/>
                          </a:solidFill>
                          <a:latin typeface="Times New Roman" pitchFamily="34" charset="0"/>
                          <a:ea typeface="SimSun" pitchFamily="34" charset="-122"/>
                          <a:cs typeface="Times New Roman" pitchFamily="34" charset="-120"/>
                        </a:rPr>
                        <a:t>广岛</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长崎</a:t>
                      </a:r>
                      <a:r>
                        <a:rPr lang="en-US" altLang="zh-CN" sz="2800" b="0" i="0">
                          <a:solidFill>
                            <a:srgbClr val="000000"/>
                          </a:solidFill>
                          <a:latin typeface="Times New Roman" pitchFamily="34" charset="0"/>
                          <a:ea typeface="SimSun" pitchFamily="34" charset="-122"/>
                          <a:cs typeface="Times New Roman" pitchFamily="34" charset="-120"/>
                        </a:rPr>
                        <a:t>各投下一枚原子</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1" i="0" dirty="0">
                          <a:solidFill>
                            <a:srgbClr val="000000"/>
                          </a:solidFill>
                          <a:latin typeface="Times New Roman" pitchFamily="34" charset="0"/>
                          <a:ea typeface="SimSun" pitchFamily="34" charset="-122"/>
                          <a:cs typeface="Times New Roman" pitchFamily="34" charset="-120"/>
                        </a:rPr>
                        <a:t>苏联</a:t>
                      </a:r>
                      <a:r>
                        <a:rPr lang="en-US" altLang="zh-CN" sz="2800" b="0" i="0" dirty="0">
                          <a:solidFill>
                            <a:srgbClr val="000000"/>
                          </a:solidFill>
                          <a:latin typeface="Times New Roman" pitchFamily="34" charset="0"/>
                          <a:ea typeface="SimSun" pitchFamily="34" charset="-122"/>
                          <a:cs typeface="Times New Roman" pitchFamily="34" charset="-120"/>
                        </a:rPr>
                        <a:t>政府对日宣战并出兵中国东北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标志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1945年8月15日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日本天皇宣布无条件投降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9月2</a:t>
                      </a:r>
                      <a:r>
                        <a:rPr lang="en-US" altLang="zh-CN" sz="2800" b="1" i="0">
                          <a:solidFill>
                            <a:srgbClr val="000000"/>
                          </a:solidFill>
                          <a:latin typeface="Times New Roman" pitchFamily="34" charset="0"/>
                          <a:ea typeface="SimSun" pitchFamily="34" charset="-122"/>
                          <a:cs typeface="Times New Roman" pitchFamily="34" charset="-120"/>
                        </a:rPr>
                        <a:t>日</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日本政府正式签署投降书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34.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graphicFrame>
        <p:nvGraphicFramePr>
          <p:cNvPr id="36" name="P_7_BD#a653b8a95?colgroup=3,2,23&amp;vcp=1&amp;pid=517ec41f5&amp;color=0,0,0&amp;mp=1&amp;vtp=1&amp;vaab=1&amp;bt=1&amp;bbb=1&amp;hb=1"/>
          <p:cNvGraphicFramePr>
            <a:graphicFrameLocks noGrp="1"/>
          </p:cNvGraphicFramePr>
          <p:nvPr>
            <p:extLst>
              <p:ext uri="{D42A27DB-BD31-4B8C-83A1-F6EECF244321}">
                <p14:modId xmlns:p14="http://schemas.microsoft.com/office/powerpoint/2010/main" val="1676732043"/>
              </p:ext>
            </p:extLst>
          </p:nvPr>
        </p:nvGraphicFramePr>
        <p:xfrm>
          <a:off x="539496" y="2382710"/>
          <a:ext cx="11082528" cy="2797176"/>
        </p:xfrm>
        <a:graphic>
          <a:graphicData uri="http://schemas.openxmlformats.org/drawingml/2006/table">
            <a:tbl>
              <a:tblPr/>
              <a:tblGrid>
                <a:gridCol w="1271016">
                  <a:extLst>
                    <a:ext uri="{9D8B030D-6E8A-4147-A177-3AD203B41FA5}">
                      <a16:colId xmlns:a16="http://schemas.microsoft.com/office/drawing/2014/main" val="20000"/>
                    </a:ext>
                  </a:extLst>
                </a:gridCol>
                <a:gridCol w="1033272">
                  <a:extLst>
                    <a:ext uri="{9D8B030D-6E8A-4147-A177-3AD203B41FA5}">
                      <a16:colId xmlns:a16="http://schemas.microsoft.com/office/drawing/2014/main" val="20001"/>
                    </a:ext>
                  </a:extLst>
                </a:gridCol>
                <a:gridCol w="8778240">
                  <a:extLst>
                    <a:ext uri="{9D8B030D-6E8A-4147-A177-3AD203B41FA5}">
                      <a16:colId xmlns:a16="http://schemas.microsoft.com/office/drawing/2014/main" val="20002"/>
                    </a:ext>
                  </a:extLst>
                </a:gridCol>
              </a:tblGrid>
              <a:tr h="1675956">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抗日战</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争的胜</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中国抗日战争经历了</a:t>
                      </a:r>
                      <a:r>
                        <a:rPr lang="en-US" altLang="zh-CN" sz="2800" b="1" i="0" dirty="0">
                          <a:solidFill>
                            <a:srgbClr val="000000"/>
                          </a:solidFill>
                          <a:latin typeface="Times New Roman" pitchFamily="34" charset="0"/>
                          <a:ea typeface="SimSun" pitchFamily="34" charset="-122"/>
                          <a:cs typeface="Times New Roman" pitchFamily="34" charset="-120"/>
                        </a:rPr>
                        <a:t>14年</a:t>
                      </a:r>
                      <a:r>
                        <a:rPr lang="en-US" altLang="zh-CN" sz="2800" b="0" i="0" dirty="0">
                          <a:solidFill>
                            <a:srgbClr val="000000"/>
                          </a:solidFill>
                          <a:latin typeface="Times New Roman" pitchFamily="34" charset="0"/>
                          <a:ea typeface="SimSun" pitchFamily="34" charset="-122"/>
                          <a:cs typeface="Times New Roman" pitchFamily="34" charset="-120"/>
                        </a:rPr>
                        <a:t>艰难曲折的斗争</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取得了最后</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的胜利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台湾</a:t>
                      </a:r>
                      <a:r>
                        <a:rPr lang="en-US" altLang="zh-CN" sz="2800" b="0" i="0" dirty="0">
                          <a:solidFill>
                            <a:srgbClr val="000000"/>
                          </a:solidFill>
                          <a:latin typeface="Times New Roman" pitchFamily="34" charset="0"/>
                          <a:ea typeface="SimSun" pitchFamily="34" charset="-122"/>
                          <a:cs typeface="Times New Roman" pitchFamily="34" charset="-120"/>
                        </a:rPr>
                        <a:t>也回到祖国怀抱</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世界反法西斯战争胜利</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结束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中国共产党</a:t>
                      </a:r>
                      <a:r>
                        <a:rPr lang="en-US" altLang="zh-CN" sz="2800" b="0" i="0">
                          <a:solidFill>
                            <a:srgbClr val="000000"/>
                          </a:solidFill>
                          <a:latin typeface="Times New Roman" pitchFamily="34" charset="0"/>
                          <a:ea typeface="SimSun" pitchFamily="34" charset="-122"/>
                          <a:cs typeface="Times New Roman" pitchFamily="34" charset="-120"/>
                        </a:rPr>
                        <a:t>在全民族抗战中发挥了</a:t>
                      </a:r>
                      <a:r>
                        <a:rPr lang="en-US" altLang="zh-CN" sz="2800" b="1" i="0">
                          <a:solidFill>
                            <a:srgbClr val="000000"/>
                          </a:solidFill>
                          <a:latin typeface="Times New Roman" pitchFamily="34" charset="0"/>
                          <a:ea typeface="SimSun" pitchFamily="34" charset="-122"/>
                          <a:cs typeface="Times New Roman" pitchFamily="34" charset="-120"/>
                        </a:rPr>
                        <a:t>中流砥柱</a:t>
                      </a:r>
                      <a:r>
                        <a:rPr lang="en-US" altLang="zh-CN" sz="2800" b="0" i="0">
                          <a:solidFill>
                            <a:srgbClr val="000000"/>
                          </a:solidFill>
                          <a:latin typeface="Times New Roman" pitchFamily="34" charset="0"/>
                          <a:ea typeface="SimSun" pitchFamily="34" charset="-122"/>
                          <a:cs typeface="Times New Roman" pitchFamily="34" charset="-120"/>
                        </a:rPr>
                        <a:t>作用</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决定性因素）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7_BD#a653b8a95?colgroup=3,2,23&amp;vcp=1&amp;pid=517ec41f5&amp;color=0,0,0&amp;mp=1&amp;vtp=1&amp;vaab=1&amp;bt=1&amp;bbb=1">
            <a:extLst>
              <a:ext uri="{FF2B5EF4-FFF2-40B4-BE49-F238E27FC236}">
                <a16:creationId xmlns:a16="http://schemas.microsoft.com/office/drawing/2014/main" id="{A2C7B617-5FC3-7DD5-625B-66AD5198D6B8}"/>
              </a:ext>
            </a:extLst>
          </p:cNvPr>
          <p:cNvSpPr txBox="1"/>
          <p:nvPr/>
        </p:nvSpPr>
        <p:spPr>
          <a:xfrm>
            <a:off x="10903879" y="167430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graphicFrame>
        <p:nvGraphicFramePr>
          <p:cNvPr id="37" name="P_7_BD#a653b8a95?colgroup=3,2,23&amp;vcp=1&amp;pid=517ec41f5&amp;color=0,0,0&amp;mp=1&amp;vtp=1&amp;vaab=1&amp;bt=1&amp;bbb=1&amp;hb=1"/>
          <p:cNvGraphicFramePr>
            <a:graphicFrameLocks noGrp="1"/>
          </p:cNvGraphicFramePr>
          <p:nvPr>
            <p:extLst>
              <p:ext uri="{D42A27DB-BD31-4B8C-83A1-F6EECF244321}">
                <p14:modId xmlns:p14="http://schemas.microsoft.com/office/powerpoint/2010/main" val="312681537"/>
              </p:ext>
            </p:extLst>
          </p:nvPr>
        </p:nvGraphicFramePr>
        <p:xfrm>
          <a:off x="539496" y="1833848"/>
          <a:ext cx="11082528" cy="3894900"/>
        </p:xfrm>
        <a:graphic>
          <a:graphicData uri="http://schemas.openxmlformats.org/drawingml/2006/table">
            <a:tbl>
              <a:tblPr/>
              <a:tblGrid>
                <a:gridCol w="1271016">
                  <a:extLst>
                    <a:ext uri="{9D8B030D-6E8A-4147-A177-3AD203B41FA5}">
                      <a16:colId xmlns:a16="http://schemas.microsoft.com/office/drawing/2014/main" val="20000"/>
                    </a:ext>
                  </a:extLst>
                </a:gridCol>
                <a:gridCol w="1033272">
                  <a:extLst>
                    <a:ext uri="{9D8B030D-6E8A-4147-A177-3AD203B41FA5}">
                      <a16:colId xmlns:a16="http://schemas.microsoft.com/office/drawing/2014/main" val="20001"/>
                    </a:ext>
                  </a:extLst>
                </a:gridCol>
                <a:gridCol w="8778240">
                  <a:extLst>
                    <a:ext uri="{9D8B030D-6E8A-4147-A177-3AD203B41FA5}">
                      <a16:colId xmlns:a16="http://schemas.microsoft.com/office/drawing/2014/main" val="20002"/>
                    </a:ext>
                  </a:extLst>
                </a:gridCol>
              </a:tblGrid>
              <a:tr h="3894900">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抗日战</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争的胜</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（1）国内意义</a:t>
                      </a:r>
                      <a:r>
                        <a:rPr lang="en-US" altLang="zh-CN" sz="2800" b="0" i="0">
                          <a:solidFill>
                            <a:srgbClr val="000000"/>
                          </a:solidFill>
                          <a:latin typeface="Times New Roman" pitchFamily="34" charset="0"/>
                          <a:ea typeface="SimSun" pitchFamily="34" charset="-122"/>
                          <a:cs typeface="Times New Roman" pitchFamily="34" charset="-120"/>
                        </a:rPr>
                        <a:t>：中国人民抗日战争是近代以来中国人</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民反抗外敌入侵</a:t>
                      </a:r>
                      <a:r>
                        <a:rPr lang="en-US" altLang="zh-CN" sz="2800" b="1" i="0">
                          <a:solidFill>
                            <a:srgbClr val="000000"/>
                          </a:solidFill>
                          <a:latin typeface="Times New Roman" pitchFamily="34" charset="0"/>
                          <a:ea typeface="SimSun" pitchFamily="34" charset="-122"/>
                          <a:cs typeface="Times New Roman" pitchFamily="34" charset="-120"/>
                        </a:rPr>
                        <a:t>第一次</a:t>
                      </a:r>
                      <a:r>
                        <a:rPr lang="en-US" altLang="zh-CN" sz="2800" b="0" i="0">
                          <a:solidFill>
                            <a:srgbClr val="000000"/>
                          </a:solidFill>
                          <a:latin typeface="Times New Roman" pitchFamily="34" charset="0"/>
                          <a:ea typeface="SimSun" pitchFamily="34" charset="-122"/>
                          <a:cs typeface="Times New Roman" pitchFamily="34" charset="-120"/>
                        </a:rPr>
                        <a:t>取得</a:t>
                      </a:r>
                      <a:r>
                        <a:rPr lang="en-US" altLang="zh-CN" sz="2800" b="1" i="0">
                          <a:solidFill>
                            <a:srgbClr val="000000"/>
                          </a:solidFill>
                          <a:latin typeface="Times New Roman" pitchFamily="34" charset="0"/>
                          <a:ea typeface="SimSun" pitchFamily="34" charset="-122"/>
                          <a:cs typeface="Times New Roman" pitchFamily="34" charset="-120"/>
                        </a:rPr>
                        <a:t>完全胜利</a:t>
                      </a:r>
                      <a:r>
                        <a:rPr lang="en-US" altLang="zh-CN" sz="2800" b="0" i="0">
                          <a:solidFill>
                            <a:srgbClr val="000000"/>
                          </a:solidFill>
                          <a:latin typeface="Times New Roman" pitchFamily="34" charset="0"/>
                          <a:ea typeface="SimSun" pitchFamily="34" charset="-122"/>
                          <a:cs typeface="Times New Roman" pitchFamily="34" charset="-120"/>
                        </a:rPr>
                        <a:t>的民族解放斗争</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它促进了中华民族的觉醒</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为中国共产党带领中国人民</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实现彻底的民族独立和人民解放奠定了重要基础</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2）国际意义</a:t>
                      </a:r>
                      <a:r>
                        <a:rPr lang="en-US" altLang="zh-CN" sz="2800" b="0" i="0">
                          <a:solidFill>
                            <a:srgbClr val="000000"/>
                          </a:solidFill>
                          <a:latin typeface="Times New Roman" pitchFamily="34" charset="0"/>
                          <a:ea typeface="SimSun" pitchFamily="34" charset="-122"/>
                          <a:cs typeface="Times New Roman" pitchFamily="34" charset="-120"/>
                        </a:rPr>
                        <a:t>：中国战场是世界反法西斯战争的</a:t>
                      </a:r>
                      <a:r>
                        <a:rPr lang="en-US" altLang="zh-CN" sz="2800" b="1" i="0">
                          <a:solidFill>
                            <a:srgbClr val="000000"/>
                          </a:solidFill>
                          <a:latin typeface="Times New Roman" pitchFamily="34" charset="0"/>
                          <a:ea typeface="SimSun" pitchFamily="34" charset="-122"/>
                          <a:cs typeface="Times New Roman" pitchFamily="34" charset="-120"/>
                        </a:rPr>
                        <a:t>东方</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主战场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对世界反法西斯战争的胜利</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维护世界和平作</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出了巨大贡献</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中国的</a:t>
                      </a:r>
                      <a:r>
                        <a:rPr lang="en-US" altLang="zh-CN" sz="2800" b="1" i="0" dirty="0">
                          <a:solidFill>
                            <a:srgbClr val="000000"/>
                          </a:solidFill>
                          <a:latin typeface="Times New Roman" pitchFamily="34" charset="0"/>
                          <a:ea typeface="SimSun" pitchFamily="34" charset="-122"/>
                          <a:cs typeface="Times New Roman" pitchFamily="34" charset="-120"/>
                        </a:rPr>
                        <a:t>国际地位得到提高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7_BD#a653b8a95?colgroup=3,2,23&amp;vcp=1&amp;pid=517ec41f5&amp;color=0,0,0&amp;mp=1&amp;vtp=1&amp;vaab=1&amp;bt=1&amp;bbb=1">
            <a:extLst>
              <a:ext uri="{FF2B5EF4-FFF2-40B4-BE49-F238E27FC236}">
                <a16:creationId xmlns:a16="http://schemas.microsoft.com/office/drawing/2014/main" id="{A1B49A1A-F5F0-4E48-849B-8E70BB05FD49}"/>
              </a:ext>
            </a:extLst>
          </p:cNvPr>
          <p:cNvSpPr txBox="1"/>
          <p:nvPr/>
        </p:nvSpPr>
        <p:spPr>
          <a:xfrm>
            <a:off x="10903879" y="112544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6.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C_6_BD#bcf8b50d4?vcp=1&amp;pid=dbf9806e4&amp;color=0,0,0&amp;mp=1&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思维延伸</a:t>
            </a:r>
            <a:endParaRPr lang="en-US" altLang="zh-CN" sz="3000" dirty="0"/>
          </a:p>
        </p:txBody>
      </p:sp>
      <p:sp>
        <p:nvSpPr>
          <p:cNvPr id="3" name="P_7#37ca0981d?sp=1&amp;vcp=1&amp;pid=bcf8b50d4&amp;color=0,0,0&amp;vtp=1&amp;vaab=1&amp;bbb=1"/>
          <p:cNvSpPr/>
          <p:nvPr/>
        </p:nvSpPr>
        <p:spPr>
          <a:xfrm>
            <a:off x="539496" y="1238740"/>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国共两党关系的发展演变及启示</a:t>
            </a:r>
            <a:endParaRPr lang="en-US" altLang="zh-CN" sz="2800" dirty="0"/>
          </a:p>
        </p:txBody>
      </p:sp>
      <p:graphicFrame>
        <p:nvGraphicFramePr>
          <p:cNvPr id="38" name="P_7_BD#37ca0981d?colgroup=2,3,2,6,12&amp;vcp=1&amp;pid=bcf8b50d4&amp;color=0,0,0&amp;vtp=1&amp;vaab=1&amp;bbb=1&amp;hb=1"/>
          <p:cNvGraphicFramePr>
            <a:graphicFrameLocks noGrp="1"/>
          </p:cNvGraphicFramePr>
          <p:nvPr>
            <p:extLst>
              <p:ext uri="{D42A27DB-BD31-4B8C-83A1-F6EECF244321}">
                <p14:modId xmlns:p14="http://schemas.microsoft.com/office/powerpoint/2010/main" val="1741031506"/>
              </p:ext>
            </p:extLst>
          </p:nvPr>
        </p:nvGraphicFramePr>
        <p:xfrm>
          <a:off x="539496" y="1929556"/>
          <a:ext cx="11073384" cy="3335592"/>
        </p:xfrm>
        <a:graphic>
          <a:graphicData uri="http://schemas.openxmlformats.org/drawingml/2006/table">
            <a:tbl>
              <a:tblPr/>
              <a:tblGrid>
                <a:gridCol w="1207008">
                  <a:extLst>
                    <a:ext uri="{9D8B030D-6E8A-4147-A177-3AD203B41FA5}">
                      <a16:colId xmlns:a16="http://schemas.microsoft.com/office/drawing/2014/main" val="20000"/>
                    </a:ext>
                  </a:extLst>
                </a:gridCol>
                <a:gridCol w="1508760">
                  <a:extLst>
                    <a:ext uri="{9D8B030D-6E8A-4147-A177-3AD203B41FA5}">
                      <a16:colId xmlns:a16="http://schemas.microsoft.com/office/drawing/2014/main" val="20001"/>
                    </a:ext>
                  </a:extLst>
                </a:gridCol>
                <a:gridCol w="1179576">
                  <a:extLst>
                    <a:ext uri="{9D8B030D-6E8A-4147-A177-3AD203B41FA5}">
                      <a16:colId xmlns:a16="http://schemas.microsoft.com/office/drawing/2014/main" val="20002"/>
                    </a:ext>
                  </a:extLst>
                </a:gridCol>
                <a:gridCol w="2642616">
                  <a:extLst>
                    <a:ext uri="{9D8B030D-6E8A-4147-A177-3AD203B41FA5}">
                      <a16:colId xmlns:a16="http://schemas.microsoft.com/office/drawing/2014/main" val="20003"/>
                    </a:ext>
                  </a:extLst>
                </a:gridCol>
                <a:gridCol w="4535424">
                  <a:extLst>
                    <a:ext uri="{9D8B030D-6E8A-4147-A177-3AD203B41FA5}">
                      <a16:colId xmlns:a16="http://schemas.microsoft.com/office/drawing/2014/main" val="20004"/>
                    </a:ext>
                  </a:extLst>
                </a:gridCol>
              </a:tblGrid>
              <a:tr h="1094296">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年份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阶段</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国民</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革命</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1924—</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1927</a:t>
                      </a:r>
                      <a:r>
                        <a:rPr lang="en-US" altLang="zh-CN" sz="2800" b="0" i="0" dirty="0">
                          <a:solidFill>
                            <a:srgbClr val="000000"/>
                          </a:solidFill>
                          <a:latin typeface="Times New Roman" pitchFamily="34" charset="0"/>
                          <a:ea typeface="楷体"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第一</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次国</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共合</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帝国主义</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北洋</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军阀成为国共两</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党共同的革命对</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建立革命统一战线</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发动国</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民革命</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基本上推翻了北洋</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军阀的统治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37.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graphicFrame>
        <p:nvGraphicFramePr>
          <p:cNvPr id="39" name="P_7_BD#37ca0981d?colgroup=2,3,2,6,12&amp;vcp=1&amp;pid=bcf8b50d4&amp;color=0,0,0&amp;vtp=1&amp;vaab=1&amp;bt=1&amp;bbb=1&amp;hb=1"/>
          <p:cNvGraphicFramePr>
            <a:graphicFrameLocks noGrp="1"/>
          </p:cNvGraphicFramePr>
          <p:nvPr>
            <p:extLst>
              <p:ext uri="{D42A27DB-BD31-4B8C-83A1-F6EECF244321}">
                <p14:modId xmlns:p14="http://schemas.microsoft.com/office/powerpoint/2010/main" val="3454619828"/>
              </p:ext>
            </p:extLst>
          </p:nvPr>
        </p:nvGraphicFramePr>
        <p:xfrm>
          <a:off x="539496" y="1841436"/>
          <a:ext cx="11073384" cy="3890328"/>
        </p:xfrm>
        <a:graphic>
          <a:graphicData uri="http://schemas.openxmlformats.org/drawingml/2006/table">
            <a:tbl>
              <a:tblPr/>
              <a:tblGrid>
                <a:gridCol w="1207008">
                  <a:extLst>
                    <a:ext uri="{9D8B030D-6E8A-4147-A177-3AD203B41FA5}">
                      <a16:colId xmlns:a16="http://schemas.microsoft.com/office/drawing/2014/main" val="20000"/>
                    </a:ext>
                  </a:extLst>
                </a:gridCol>
                <a:gridCol w="1508760">
                  <a:extLst>
                    <a:ext uri="{9D8B030D-6E8A-4147-A177-3AD203B41FA5}">
                      <a16:colId xmlns:a16="http://schemas.microsoft.com/office/drawing/2014/main" val="20001"/>
                    </a:ext>
                  </a:extLst>
                </a:gridCol>
                <a:gridCol w="1179576">
                  <a:extLst>
                    <a:ext uri="{9D8B030D-6E8A-4147-A177-3AD203B41FA5}">
                      <a16:colId xmlns:a16="http://schemas.microsoft.com/office/drawing/2014/main" val="20002"/>
                    </a:ext>
                  </a:extLst>
                </a:gridCol>
                <a:gridCol w="2642616">
                  <a:extLst>
                    <a:ext uri="{9D8B030D-6E8A-4147-A177-3AD203B41FA5}">
                      <a16:colId xmlns:a16="http://schemas.microsoft.com/office/drawing/2014/main" val="20003"/>
                    </a:ext>
                  </a:extLst>
                </a:gridCol>
                <a:gridCol w="4535424">
                  <a:extLst>
                    <a:ext uri="{9D8B030D-6E8A-4147-A177-3AD203B41FA5}">
                      <a16:colId xmlns:a16="http://schemas.microsoft.com/office/drawing/2014/main" val="20004"/>
                    </a:ext>
                  </a:extLst>
                </a:gridCol>
              </a:tblGrid>
              <a:tr h="1094296">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年份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阶段</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土地</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革命</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1927—</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1937</a:t>
                      </a:r>
                      <a:r>
                        <a:rPr lang="en-US" altLang="zh-CN" sz="2800" b="0" i="0" dirty="0">
                          <a:solidFill>
                            <a:srgbClr val="000000"/>
                          </a:solidFill>
                          <a:latin typeface="Times New Roman" pitchFamily="34" charset="0"/>
                          <a:ea typeface="楷体"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国共</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对立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国民党内反动集</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团背叛革命</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中</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国共产党武装反</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抗国民党反动派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中国共产党建立农村革命根</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据地</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逐步探索出一条农村</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包围城市</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武装夺取政权的</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道路</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十年内战给日本侵华</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以可乘之机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7_BD#37ca0981d?colgroup=2,3,2,6,12&amp;vcp=1&amp;pid=bcf8b50d4&amp;color=0,0,0&amp;vtp=1&amp;vaab=1&amp;bt=1&amp;bbb=1">
            <a:extLst>
              <a:ext uri="{FF2B5EF4-FFF2-40B4-BE49-F238E27FC236}">
                <a16:creationId xmlns:a16="http://schemas.microsoft.com/office/drawing/2014/main" id="{2248323B-8C8E-3A83-D599-7FB1ACE7421C}"/>
              </a:ext>
            </a:extLst>
          </p:cNvPr>
          <p:cNvSpPr txBox="1"/>
          <p:nvPr/>
        </p:nvSpPr>
        <p:spPr>
          <a:xfrm>
            <a:off x="10894735" y="113303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8.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graphicFrame>
        <p:nvGraphicFramePr>
          <p:cNvPr id="40" name="P_7_BD#37ca0981d?colgroup=2,3,2,6,12&amp;vcp=1&amp;pid=bcf8b50d4&amp;color=0,0,0&amp;mp=1&amp;vtp=1&amp;vaab=1&amp;bt=1&amp;bbb=1&amp;hb=1"/>
          <p:cNvGraphicFramePr>
            <a:graphicFrameLocks noGrp="1"/>
          </p:cNvGraphicFramePr>
          <p:nvPr>
            <p:extLst>
              <p:ext uri="{D42A27DB-BD31-4B8C-83A1-F6EECF244321}">
                <p14:modId xmlns:p14="http://schemas.microsoft.com/office/powerpoint/2010/main" val="3839953217"/>
              </p:ext>
            </p:extLst>
          </p:nvPr>
        </p:nvGraphicFramePr>
        <p:xfrm>
          <a:off x="539496" y="2118804"/>
          <a:ext cx="11073384" cy="3335592"/>
        </p:xfrm>
        <a:graphic>
          <a:graphicData uri="http://schemas.openxmlformats.org/drawingml/2006/table">
            <a:tbl>
              <a:tblPr/>
              <a:tblGrid>
                <a:gridCol w="1207008">
                  <a:extLst>
                    <a:ext uri="{9D8B030D-6E8A-4147-A177-3AD203B41FA5}">
                      <a16:colId xmlns:a16="http://schemas.microsoft.com/office/drawing/2014/main" val="20000"/>
                    </a:ext>
                  </a:extLst>
                </a:gridCol>
                <a:gridCol w="1508760">
                  <a:extLst>
                    <a:ext uri="{9D8B030D-6E8A-4147-A177-3AD203B41FA5}">
                      <a16:colId xmlns:a16="http://schemas.microsoft.com/office/drawing/2014/main" val="20001"/>
                    </a:ext>
                  </a:extLst>
                </a:gridCol>
                <a:gridCol w="1179576">
                  <a:extLst>
                    <a:ext uri="{9D8B030D-6E8A-4147-A177-3AD203B41FA5}">
                      <a16:colId xmlns:a16="http://schemas.microsoft.com/office/drawing/2014/main" val="20002"/>
                    </a:ext>
                  </a:extLst>
                </a:gridCol>
                <a:gridCol w="2642616">
                  <a:extLst>
                    <a:ext uri="{9D8B030D-6E8A-4147-A177-3AD203B41FA5}">
                      <a16:colId xmlns:a16="http://schemas.microsoft.com/office/drawing/2014/main" val="20003"/>
                    </a:ext>
                  </a:extLst>
                </a:gridCol>
                <a:gridCol w="4535424">
                  <a:extLst>
                    <a:ext uri="{9D8B030D-6E8A-4147-A177-3AD203B41FA5}">
                      <a16:colId xmlns:a16="http://schemas.microsoft.com/office/drawing/2014/main" val="20004"/>
                    </a:ext>
                  </a:extLst>
                </a:gridCol>
              </a:tblGrid>
              <a:tr h="1094296">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年份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阶段</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全民</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族抗</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战时</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1937—</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1945</a:t>
                      </a:r>
                      <a:r>
                        <a:rPr lang="en-US" altLang="zh-CN" sz="2800" b="0" i="0" dirty="0">
                          <a:solidFill>
                            <a:srgbClr val="000000"/>
                          </a:solidFill>
                          <a:latin typeface="Times New Roman" pitchFamily="34" charset="0"/>
                          <a:ea typeface="楷体"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第二</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次国</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共合</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中日民族矛盾上</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升为中国社会的</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主要矛盾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建立抗日民族统一战线</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取</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得抗日战争的胜利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7_BD#37ca0981d?colgroup=2,3,2,6,12&amp;vcp=1&amp;pid=bcf8b50d4&amp;color=0,0,0&amp;mp=1&amp;vtp=1&amp;vaab=1&amp;bt=1&amp;bbb=1">
            <a:extLst>
              <a:ext uri="{FF2B5EF4-FFF2-40B4-BE49-F238E27FC236}">
                <a16:creationId xmlns:a16="http://schemas.microsoft.com/office/drawing/2014/main" id="{5D9A66DB-4D09-9A2A-D74A-7A7F8ADFC060}"/>
              </a:ext>
            </a:extLst>
          </p:cNvPr>
          <p:cNvSpPr txBox="1"/>
          <p:nvPr/>
        </p:nvSpPr>
        <p:spPr>
          <a:xfrm>
            <a:off x="10894735" y="141039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9.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graphicFrame>
        <p:nvGraphicFramePr>
          <p:cNvPr id="41" name="P_7_BD#37ca0981d?colgroup=2,3,2,6,12&amp;vcp=1&amp;pid=bcf8b50d4&amp;color=0,0,0&amp;vtp=1&amp;vaab=1&amp;bt=1&amp;bbb=1&amp;hb=1"/>
          <p:cNvGraphicFramePr>
            <a:graphicFrameLocks noGrp="1"/>
          </p:cNvGraphicFramePr>
          <p:nvPr>
            <p:extLst>
              <p:ext uri="{D42A27DB-BD31-4B8C-83A1-F6EECF244321}">
                <p14:modId xmlns:p14="http://schemas.microsoft.com/office/powerpoint/2010/main" val="1785279334"/>
              </p:ext>
            </p:extLst>
          </p:nvPr>
        </p:nvGraphicFramePr>
        <p:xfrm>
          <a:off x="539496" y="1280826"/>
          <a:ext cx="11073384" cy="5011548"/>
        </p:xfrm>
        <a:graphic>
          <a:graphicData uri="http://schemas.openxmlformats.org/drawingml/2006/table">
            <a:tbl>
              <a:tblPr/>
              <a:tblGrid>
                <a:gridCol w="1207008">
                  <a:extLst>
                    <a:ext uri="{9D8B030D-6E8A-4147-A177-3AD203B41FA5}">
                      <a16:colId xmlns:a16="http://schemas.microsoft.com/office/drawing/2014/main" val="20000"/>
                    </a:ext>
                  </a:extLst>
                </a:gridCol>
                <a:gridCol w="1508760">
                  <a:extLst>
                    <a:ext uri="{9D8B030D-6E8A-4147-A177-3AD203B41FA5}">
                      <a16:colId xmlns:a16="http://schemas.microsoft.com/office/drawing/2014/main" val="20001"/>
                    </a:ext>
                  </a:extLst>
                </a:gridCol>
                <a:gridCol w="1179576">
                  <a:extLst>
                    <a:ext uri="{9D8B030D-6E8A-4147-A177-3AD203B41FA5}">
                      <a16:colId xmlns:a16="http://schemas.microsoft.com/office/drawing/2014/main" val="20002"/>
                    </a:ext>
                  </a:extLst>
                </a:gridCol>
                <a:gridCol w="2642616">
                  <a:extLst>
                    <a:ext uri="{9D8B030D-6E8A-4147-A177-3AD203B41FA5}">
                      <a16:colId xmlns:a16="http://schemas.microsoft.com/office/drawing/2014/main" val="20003"/>
                    </a:ext>
                  </a:extLst>
                </a:gridCol>
                <a:gridCol w="4535424">
                  <a:extLst>
                    <a:ext uri="{9D8B030D-6E8A-4147-A177-3AD203B41FA5}">
                      <a16:colId xmlns:a16="http://schemas.microsoft.com/office/drawing/2014/main" val="20004"/>
                    </a:ext>
                  </a:extLst>
                </a:gridCol>
              </a:tblGrid>
              <a:tr h="1094296">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年份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阶段</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解放</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战争</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1946—</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1949</a:t>
                      </a:r>
                      <a:r>
                        <a:rPr lang="en-US" altLang="zh-CN" sz="2800" b="0" i="0" dirty="0">
                          <a:solidFill>
                            <a:srgbClr val="000000"/>
                          </a:solidFill>
                          <a:latin typeface="Times New Roman" pitchFamily="34" charset="0"/>
                          <a:ea typeface="楷体"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内战</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爆发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国民党在美国支</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持下发动全面内</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解放战争胜利</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国民党反动</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统治覆灭</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国民党残余势力</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退往台湾</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中华人民共和国</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成立</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台湾与祖国大陆长期</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分离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启示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4">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国共合作符合中华民族的根本利益</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中国共产党是一个善于合</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作的政党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P_7_BD#37ca0981d?colgroup=2,3,2,6,12&amp;vcp=1&amp;pid=bcf8b50d4&amp;color=0,0,0&amp;vtp=1&amp;vaab=1&amp;bt=1&amp;bbb=1">
            <a:extLst>
              <a:ext uri="{FF2B5EF4-FFF2-40B4-BE49-F238E27FC236}">
                <a16:creationId xmlns:a16="http://schemas.microsoft.com/office/drawing/2014/main" id="{8B1B8229-B40D-6CF5-D52E-F22A86BB1B8B}"/>
              </a:ext>
            </a:extLst>
          </p:cNvPr>
          <p:cNvSpPr txBox="1"/>
          <p:nvPr/>
        </p:nvSpPr>
        <p:spPr>
          <a:xfrm>
            <a:off x="10894735" y="57242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C_5_BD#99e0b13eb?vcp=1&amp;pid=ea3ec9ced&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时空坐标</a:t>
            </a:r>
            <a:endParaRPr lang="en-US" altLang="zh-CN" sz="3000" dirty="0"/>
          </a:p>
        </p:txBody>
      </p:sp>
      <p:pic>
        <p:nvPicPr>
          <p:cNvPr id="3" name="P_6_BD#af488f4de?vcp=1&amp;pid=99e0b13e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57784" y="1295191"/>
            <a:ext cx="11064240" cy="493776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C_6_BD#7b80da599?vcp=1&amp;pid=dbf9806e4&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图说历史</a:t>
            </a:r>
            <a:endParaRPr lang="en-US" altLang="zh-CN" sz="3000" dirty="0"/>
          </a:p>
        </p:txBody>
      </p:sp>
      <p:pic>
        <p:nvPicPr>
          <p:cNvPr id="3" name="P_7_BD#d293292e3?iti=6&amp;htil=1&amp;vcp=1&amp;pid=7b80da599&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59536" y="1295191"/>
            <a:ext cx="4919472" cy="182880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P_7_BD#d293292e3?iti=7&amp;htil=1&amp;vcp=1&amp;pid=7b80da599&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556248" y="1340911"/>
            <a:ext cx="4636008" cy="17830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P_7_BD#d293292e3?iti=6&amp;htil=1&amp;vcp=1&amp;pid=7b80da599&amp;color=0,0,0&amp;vtp=1&amp;vaab=1&amp;bbb=1&amp;hb=1"/>
          <p:cNvSpPr/>
          <p:nvPr/>
        </p:nvSpPr>
        <p:spPr>
          <a:xfrm>
            <a:off x="635508" y="3250991"/>
            <a:ext cx="5367528" cy="1635760"/>
          </a:xfrm>
          <a:prstGeom prst="rect">
            <a:avLst/>
          </a:prstGeom>
          <a:noFill/>
          <a:ln/>
        </p:spPr>
        <p:txBody>
          <a:bodyPr wrap="none" lIns="0" tIns="0" rIns="0" bIns="0" rtlCol="0" anchor="t"/>
          <a:lstStyle/>
          <a:p>
            <a:pPr algn="ct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中国共产党第七次全国代表</a:t>
            </a:r>
            <a:endParaRPr lang="en-US" altLang="zh-CN" sz="2800" b="0" i="0" dirty="0">
              <a:solidFill>
                <a:srgbClr val="000000"/>
              </a:solidFill>
              <a:latin typeface="Times New Roman" pitchFamily="34" charset="0"/>
              <a:ea typeface="SimSun" pitchFamily="34" charset="-122"/>
              <a:cs typeface="Times New Roman" pitchFamily="34" charset="-120"/>
            </a:endParaRPr>
          </a:p>
          <a:p>
            <a:pPr algn="ct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大会会场</a:t>
            </a:r>
            <a:endParaRPr lang="en-US" altLang="zh-CN" sz="2800" dirty="0"/>
          </a:p>
        </p:txBody>
      </p:sp>
      <p:sp>
        <p:nvSpPr>
          <p:cNvPr id="6" name="P_7_BD#d293292e3?iti=7&amp;htil=1&amp;vcp=1&amp;pid=7b80da599&amp;color=0,0,0&amp;vtp=1&amp;vaab=1&amp;bbb=1&amp;hb=1"/>
          <p:cNvSpPr/>
          <p:nvPr/>
        </p:nvSpPr>
        <p:spPr>
          <a:xfrm>
            <a:off x="6190488" y="3250991"/>
            <a:ext cx="5367528" cy="1635760"/>
          </a:xfrm>
          <a:prstGeom prst="rect">
            <a:avLst/>
          </a:prstGeom>
          <a:noFill/>
          <a:ln/>
        </p:spPr>
        <p:txBody>
          <a:bodyPr wrap="none" lIns="0" tIns="0" rIns="0" bIns="0" rtlCol="0" anchor="t"/>
          <a:lstStyle/>
          <a:p>
            <a:pPr algn="ct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何应钦（左）代表中国接受</a:t>
            </a:r>
            <a:endParaRPr lang="en-US" altLang="zh-CN" sz="2800" b="0" i="0" dirty="0">
              <a:solidFill>
                <a:srgbClr val="000000"/>
              </a:solidFill>
              <a:latin typeface="Times New Roman" pitchFamily="34" charset="0"/>
              <a:ea typeface="SimSun" pitchFamily="34" charset="-122"/>
              <a:cs typeface="Times New Roman" pitchFamily="34" charset="-120"/>
            </a:endParaRPr>
          </a:p>
          <a:p>
            <a:pPr algn="ct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日军投降书</a:t>
            </a:r>
            <a:endParaRPr lang="en-US" altLang="zh-CN" sz="2800" dirty="0"/>
          </a:p>
        </p:txBody>
      </p:sp>
    </p:spTree>
  </p:cSld>
  <p:clrMapOvr>
    <a:masterClrMapping/>
  </p:clrMapOvr>
  <p:transition>
    <p:split dir="in"/>
  </p:transition>
</p:sld>
</file>

<file path=ppt/slides/slide41.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C_4#53a25548c.fixed?vcp=1&amp;pid=792895588&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第13讲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中华民族的抗日战争</a:t>
            </a:r>
            <a:endParaRPr lang="en-US" altLang="zh-CN" sz="4000" dirty="0"/>
          </a:p>
        </p:txBody>
      </p:sp>
      <p:sp>
        <p:nvSpPr>
          <p:cNvPr id="3" name="C_4_BD#53a25548c.fixed?vcp=1&amp;pid=792895588&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典题精析</a:t>
            </a:r>
            <a:endParaRPr lang="en-US" altLang="zh-CN" sz="4000" dirty="0"/>
          </a:p>
        </p:txBody>
      </p:sp>
    </p:spTree>
  </p:cSld>
  <p:clrMapOvr>
    <a:masterClrMapping/>
  </p:clrMapOvr>
  <p:transition>
    <p:split dir="in"/>
  </p:transition>
</p:sld>
</file>

<file path=ppt/slides/slide42.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5_BD.1_1#e3177103b?vaa=1&amp;vcp=1&amp;vis=1&amp;pid=53a25548c&amp;color=0,0,0&amp;vtp=1&amp;vaab=1&amp;bt=1&amp;bbb=1&amp;hb=1"/>
          <p:cNvSpPr/>
          <p:nvPr/>
        </p:nvSpPr>
        <p:spPr>
          <a:xfrm>
            <a:off x="539496" y="895858"/>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（2023·广西·中考）在中华民族最危险的时候</a:t>
            </a:r>
            <a:r>
              <a:rPr lang="en-US" altLang="zh-CN" sz="2800" b="0" i="0">
                <a:solidFill>
                  <a:srgbClr val="000000"/>
                </a:solidFill>
                <a:latin typeface="Times New Roman" pitchFamily="34" charset="0"/>
                <a:ea typeface="SimSun" pitchFamily="34" charset="-122"/>
                <a:cs typeface="Times New Roman" pitchFamily="34" charset="-120"/>
              </a:rPr>
              <a:t>，一面旗帜召唤着海内外</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的华夏儿女</a:t>
            </a:r>
            <a:r>
              <a:rPr lang="en-US" altLang="zh-CN" sz="2800" b="0" i="0" dirty="0">
                <a:solidFill>
                  <a:srgbClr val="000000"/>
                </a:solidFill>
                <a:latin typeface="Times New Roman" pitchFamily="34" charset="0"/>
                <a:ea typeface="SimSun" pitchFamily="34" charset="-122"/>
                <a:cs typeface="Times New Roman" pitchFamily="34" charset="-120"/>
              </a:rPr>
              <a:t>，同仇敌忾，</a:t>
            </a:r>
            <a:r>
              <a:rPr lang="en-US" altLang="zh-CN" sz="2800" b="0" i="0">
                <a:solidFill>
                  <a:srgbClr val="000000"/>
                </a:solidFill>
                <a:latin typeface="Times New Roman" pitchFamily="34" charset="0"/>
                <a:ea typeface="SimSun" pitchFamily="34" charset="-122"/>
                <a:cs typeface="Times New Roman" pitchFamily="34" charset="-120"/>
              </a:rPr>
              <a:t>筑起了中华民族抗击日本侵略者的钢铁长城。</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这面旗帜是(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3_1#e3177103b.bracket?vaa=1&amp;vcp=1&amp;vis=1&amp;pid=53a25548c&amp;color=0,0,0&amp;vpa=1&amp;vtp=1&amp;vaab=1"/>
          <p:cNvSpPr/>
          <p:nvPr/>
        </p:nvSpPr>
        <p:spPr>
          <a:xfrm>
            <a:off x="2594514" y="217792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5_BD.1_2#e3177103b.choices?vaa=1&amp;vcp=1&amp;vis=1&amp;pid=53a25548c&amp;color=0,0,0&amp;vtp=1&amp;vaab=1&amp;bbb=1"/>
          <p:cNvSpPr/>
          <p:nvPr/>
        </p:nvSpPr>
        <p:spPr>
          <a:xfrm>
            <a:off x="539496" y="281959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实业救国</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道路</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工农武装割据</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思想</a:t>
            </a:r>
            <a:endParaRPr lang="en-US" altLang="zh-CN" sz="2800" dirty="0"/>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C.抗日民族统一战线</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D.和平建国方针</a:t>
            </a:r>
            <a:endParaRPr lang="en-US" altLang="zh-CN" sz="2800" dirty="0"/>
          </a:p>
        </p:txBody>
      </p:sp>
      <p:sp>
        <p:nvSpPr>
          <p:cNvPr id="5" name="QC_5_AS.1_1#e3177103b?vaa=1&amp;vcp=1&amp;vis=1&amp;pid=53a25548c&amp;color=0,0,0&amp;vtp=1&amp;vaab=1&amp;bbb=1&amp;hb=1"/>
          <p:cNvSpPr/>
          <p:nvPr/>
        </p:nvSpPr>
        <p:spPr>
          <a:xfrm>
            <a:off x="539496" y="4096575"/>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a:t>
            </a:r>
            <a:r>
              <a:rPr lang="en-US" altLang="zh-CN" sz="2800" b="1" i="0" dirty="0" err="1">
                <a:solidFill>
                  <a:srgbClr val="FF0000"/>
                </a:solidFill>
                <a:latin typeface="Times New Roman" pitchFamily="34" charset="0"/>
                <a:ea typeface="SimSun" pitchFamily="34" charset="-122"/>
                <a:cs typeface="Times New Roman" pitchFamily="34" charset="-120"/>
              </a:rPr>
              <a:t>解析】</a:t>
            </a:r>
            <a:r>
              <a:rPr lang="en-US" altLang="zh-CN" sz="2800" b="0" i="0" dirty="0" err="1">
                <a:solidFill>
                  <a:srgbClr val="FF0000"/>
                </a:solidFill>
                <a:latin typeface="Times New Roman" pitchFamily="34" charset="0"/>
                <a:ea typeface="楷体" pitchFamily="34" charset="-122"/>
                <a:cs typeface="Times New Roman" pitchFamily="34" charset="-120"/>
              </a:rPr>
              <a:t>根据材料信息</a:t>
            </a:r>
            <a:r>
              <a:rPr lang="zh-CN" altLang="en-US" sz="2800" b="0" i="0" dirty="0">
                <a:solidFill>
                  <a:srgbClr val="FF0000"/>
                </a:solidFill>
                <a:latin typeface="Times New Roman" pitchFamily="34" charset="0"/>
                <a:ea typeface="楷体"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旗帜</a:t>
            </a:r>
            <a:r>
              <a:rPr lang="en-US" altLang="zh-CN" sz="2800" b="0" i="0" dirty="0">
                <a:solidFill>
                  <a:srgbClr val="FF0000"/>
                </a:solidFill>
                <a:latin typeface="SimSun" panose="02010600030101010101" pitchFamily="2" charset="-122"/>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抗击日本侵略者</a:t>
            </a:r>
            <a:r>
              <a:rPr lang="zh-CN" altLang="en-US" sz="2800" b="0" i="0" dirty="0">
                <a:solidFill>
                  <a:srgbClr val="FF0000"/>
                </a:solidFill>
                <a:latin typeface="Times New Roman" pitchFamily="34" charset="0"/>
                <a:ea typeface="楷体"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可知</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它产生于抗</a:t>
            </a:r>
            <a:endParaRPr lang="en-US" altLang="zh-CN" sz="2800" b="0" i="0" dirty="0">
              <a:solidFill>
                <a:srgbClr val="FF0000"/>
              </a:solidFill>
              <a:latin typeface="Times New Roman" pitchFamily="34" charset="0"/>
              <a:ea typeface="楷体"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战时期</a:t>
            </a:r>
            <a:r>
              <a:rPr lang="en-US" altLang="zh-CN" sz="2800" b="0" i="0" dirty="0" err="1">
                <a:solidFill>
                  <a:srgbClr val="FF0000"/>
                </a:solidFill>
                <a:latin typeface="Times New Roman" pitchFamily="34" charset="0"/>
                <a:ea typeface="SimSun" pitchFamily="34" charset="-122"/>
                <a:cs typeface="Times New Roman" pitchFamily="34" charset="-120"/>
              </a:rPr>
              <a:t>，C</a:t>
            </a:r>
            <a:r>
              <a:rPr lang="en-US" altLang="zh-CN" sz="2800" b="0" i="0" dirty="0" err="1">
                <a:solidFill>
                  <a:srgbClr val="FF0000"/>
                </a:solidFill>
                <a:latin typeface="Times New Roman" pitchFamily="34" charset="0"/>
                <a:ea typeface="楷体" pitchFamily="34" charset="-122"/>
                <a:cs typeface="Times New Roman" pitchFamily="34" charset="-120"/>
              </a:rPr>
              <a:t>项符合题意</a:t>
            </a:r>
            <a:r>
              <a:rPr lang="en-US" altLang="zh-CN" sz="2800" b="0" i="0" dirty="0" err="1">
                <a:solidFill>
                  <a:srgbClr val="FF0000"/>
                </a:solidFill>
                <a:latin typeface="Times New Roman" pitchFamily="34" charset="0"/>
                <a:ea typeface="SimSun" pitchFamily="34" charset="-122"/>
                <a:cs typeface="Times New Roman" pitchFamily="34" charset="-120"/>
              </a:rPr>
              <a:t>；A</a:t>
            </a:r>
            <a:r>
              <a:rPr lang="en-US" altLang="zh-CN" sz="2800" b="0" i="0" dirty="0" err="1">
                <a:solidFill>
                  <a:srgbClr val="FF0000"/>
                </a:solidFill>
                <a:latin typeface="Times New Roman" pitchFamily="34" charset="0"/>
                <a:ea typeface="楷体" pitchFamily="34" charset="-122"/>
                <a:cs typeface="Times New Roman" pitchFamily="34" charset="-120"/>
              </a:rPr>
              <a:t>项与民族工业有关</a:t>
            </a:r>
            <a:r>
              <a:rPr lang="en-US" altLang="zh-CN" sz="2800" b="0" i="0" dirty="0" err="1">
                <a:solidFill>
                  <a:srgbClr val="FF0000"/>
                </a:solidFill>
                <a:latin typeface="Times New Roman" pitchFamily="34" charset="0"/>
                <a:ea typeface="SimSun" pitchFamily="34" charset="-122"/>
                <a:cs typeface="Times New Roman" pitchFamily="34" charset="-120"/>
              </a:rPr>
              <a:t>，B</a:t>
            </a:r>
            <a:r>
              <a:rPr lang="en-US" altLang="zh-CN" sz="2800" b="0" i="0" dirty="0" err="1">
                <a:solidFill>
                  <a:srgbClr val="FF0000"/>
                </a:solidFill>
                <a:latin typeface="Times New Roman" pitchFamily="34" charset="0"/>
                <a:ea typeface="楷体" pitchFamily="34" charset="-122"/>
                <a:cs typeface="Times New Roman" pitchFamily="34" charset="-120"/>
              </a:rPr>
              <a:t>项提出于土地革命时期</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D</a:t>
            </a:r>
            <a:r>
              <a:rPr lang="en-US" altLang="zh-CN" sz="2800" b="0" i="0" dirty="0" err="1">
                <a:solidFill>
                  <a:srgbClr val="FF0000"/>
                </a:solidFill>
                <a:latin typeface="Times New Roman" pitchFamily="34" charset="0"/>
                <a:ea typeface="楷体" pitchFamily="34" charset="-122"/>
                <a:cs typeface="Times New Roman" pitchFamily="34" charset="-120"/>
              </a:rPr>
              <a:t>项提出于抗日战争胜利后</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均与题意不符</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故排除</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3">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P_5#8dc57e407?vcp=1&amp;pid=53a25548c&amp;color=0,0,0&amp;vtp=1&amp;vaab=1&amp;bt=1&amp;bbb=1"/>
          <p:cNvSpPr/>
          <p:nvPr/>
        </p:nvSpPr>
        <p:spPr>
          <a:xfrm>
            <a:off x="539496" y="314550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请完成第247—248页［备考练习］习题</a:t>
            </a:r>
            <a:endParaRPr lang="en-US" altLang="zh-CN" sz="2800" dirty="0"/>
          </a:p>
        </p:txBody>
      </p:sp>
    </p:spTree>
  </p:cSld>
  <p:clrMapOvr>
    <a:masterClrMapping/>
  </p:clrMapOvr>
  <p:transition>
    <p:split dir="in"/>
  </p:transition>
</p:sld>
</file>

<file path=ppt/slides/slide44.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C_4#fca7f0ac5.fixed?vcp=1&amp;pid=792895588&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第13讲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中华民族的抗日战争</a:t>
            </a:r>
            <a:endParaRPr lang="en-US" altLang="zh-CN" sz="4000" dirty="0"/>
          </a:p>
        </p:txBody>
      </p:sp>
      <p:sp>
        <p:nvSpPr>
          <p:cNvPr id="3" name="C_4_BD#fca7f0ac5.fixed?vcp=1&amp;pid=792895588&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备考练习</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第13讲</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中华民族的抗日战争</a:t>
            </a:r>
            <a:endParaRPr lang="en-US" altLang="zh-CN" sz="4000" dirty="0"/>
          </a:p>
        </p:txBody>
      </p:sp>
    </p:spTree>
  </p:cSld>
  <p:clrMapOvr>
    <a:masterClrMapping/>
  </p:clrMapOvr>
  <p:transition>
    <p:split dir="in"/>
  </p:transition>
</p:sld>
</file>

<file path=ppt/slides/slide45.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C_5_BD#9cc8a6b9b?vcp=1&amp;pid=fca7f0ac5&amp;color=199,134,85&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C78655"/>
                </a:solidFill>
                <a:latin typeface="Times New Roman" pitchFamily="34" charset="0"/>
                <a:ea typeface="微软雅黑" pitchFamily="34" charset="-122"/>
                <a:cs typeface="Times New Roman" pitchFamily="34" charset="-120"/>
              </a:rPr>
              <a:t>达标练</a:t>
            </a:r>
            <a:endParaRPr lang="en-US" altLang="zh-CN" sz="3200" dirty="0"/>
          </a:p>
        </p:txBody>
      </p:sp>
      <p:sp>
        <p:nvSpPr>
          <p:cNvPr id="3" name="QC_6_BD.5_1#a2edf29df?vaa=1&amp;vcp=1&amp;vis=1&amp;pid=9cc8a6b9b&amp;color=0,0,0&amp;vtp=1&amp;vaab=1&amp;bbb=1&amp;hb=1"/>
          <p:cNvSpPr/>
          <p:nvPr/>
        </p:nvSpPr>
        <p:spPr>
          <a:xfrm>
            <a:off x="539496" y="1267240"/>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1.（2024·山东枣庄·模拟，有改动）《</a:t>
            </a:r>
            <a:r>
              <a:rPr lang="en-US" altLang="zh-CN" sz="2800" b="0" i="0" dirty="0" err="1">
                <a:solidFill>
                  <a:srgbClr val="000000"/>
                </a:solidFill>
                <a:latin typeface="Times New Roman" pitchFamily="34" charset="0"/>
                <a:ea typeface="SimSun" pitchFamily="34" charset="-122"/>
                <a:cs typeface="Times New Roman" pitchFamily="34" charset="-120"/>
              </a:rPr>
              <a:t>流亡：抗战时期东北流亡学生口</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述》中的亲历者之一的康延正回忆</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我们被爆炸声惊起，紧接着炮火</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纷飞横空而过，向北大营驻军地点发射</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天一亮，我和几个同学走到沈</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阳城西大门，发现是日军侵占了沈阳</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这段回忆揭示的是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6_1#a2edf29df.bracket?vaa=1&amp;vcp=1&amp;vis=1&amp;pid=9cc8a6b9b&amp;color=0,0,0&amp;vpa=2&amp;vtp=1&amp;vaab=1"/>
          <p:cNvSpPr/>
          <p:nvPr/>
        </p:nvSpPr>
        <p:spPr>
          <a:xfrm>
            <a:off x="9863678" y="319700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A</a:t>
            </a:r>
            <a:endParaRPr lang="en-US" altLang="zh-CN" sz="2800" dirty="0"/>
          </a:p>
        </p:txBody>
      </p:sp>
      <p:sp>
        <p:nvSpPr>
          <p:cNvPr id="5" name="QC_6_BD.5_2#a2edf29df.choices?vaa=1&amp;vcp=1&amp;vis=1&amp;pid=9cc8a6b9b&amp;color=0,0,0&amp;vtp=1&amp;vaab=1&amp;bbb=1"/>
          <p:cNvSpPr/>
          <p:nvPr/>
        </p:nvSpPr>
        <p:spPr>
          <a:xfrm>
            <a:off x="539496" y="3831254"/>
            <a:ext cx="11109960" cy="553657"/>
          </a:xfrm>
          <a:prstGeom prst="rect">
            <a:avLst/>
          </a:prstGeom>
          <a:noFill/>
          <a:ln/>
        </p:spPr>
        <p:txBody>
          <a:bodyPr wrap="none" lIns="0" tIns="0" rIns="0" bIns="0" rtlCol="0" anchor="t"/>
          <a:lstStyle/>
          <a:p>
            <a:pPr latinLnBrk="1">
              <a:lnSpc>
                <a:spcPts val="4900"/>
              </a:lnSpc>
              <a:tabLst>
                <a:tab pos="3117215" algn="l"/>
                <a:tab pos="5840730" algn="l"/>
                <a:tab pos="85642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.九一八事变</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B.华北事变</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C.七七事变</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.西安事变</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6_BD.7_1#88e087c8d?vaa=1&amp;vcp=1&amp;vis=1&amp;pid=9cc8a6b9b&amp;color=0,0,0&amp;vtp=1&amp;vaab=1&amp;bt=1&amp;bbb=1&amp;hb=1"/>
          <p:cNvSpPr/>
          <p:nvPr/>
        </p:nvSpPr>
        <p:spPr>
          <a:xfrm>
            <a:off x="539496" y="1802778"/>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2.（2024·广西河池·模拟）吴雁秋的《难民回忆录》记载了1937年至</a:t>
            </a: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1938年间，一家人从南京到六合再到南京流亡的经过。</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文中写道</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所见街道两旁尚有芦席裹藏尸体，到处均有;所见公路两旁房屋破坏</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无一完整</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人间惨事均不忍目粗（睹</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与此相关的事件是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1_1#88e087c8d.bracket?vaa=1&amp;vcp=1&amp;vis=1&amp;pid=9cc8a6b9b&amp;color=0,0,0&amp;vpa=3&amp;vtp=1&amp;vaab=1"/>
          <p:cNvSpPr/>
          <p:nvPr/>
        </p:nvSpPr>
        <p:spPr>
          <a:xfrm>
            <a:off x="10735216" y="3731718"/>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D</a:t>
            </a:r>
            <a:endParaRPr lang="en-US" altLang="zh-CN" sz="2800" dirty="0"/>
          </a:p>
        </p:txBody>
      </p:sp>
      <p:sp>
        <p:nvSpPr>
          <p:cNvPr id="4" name="QC_6_BD.7_2#88e087c8d.choices?vaa=1&amp;vcp=1&amp;vis=1&amp;pid=9cc8a6b9b&amp;color=0,0,0&amp;vtp=1&amp;vaab=1&amp;bbb=1"/>
          <p:cNvSpPr/>
          <p:nvPr/>
        </p:nvSpPr>
        <p:spPr>
          <a:xfrm>
            <a:off x="539496" y="4405801"/>
            <a:ext cx="11109960" cy="553657"/>
          </a:xfrm>
          <a:prstGeom prst="rect">
            <a:avLst/>
          </a:prstGeom>
          <a:noFill/>
          <a:ln/>
        </p:spPr>
        <p:txBody>
          <a:bodyPr wrap="none" lIns="0" tIns="0" rIns="0" bIns="0" rtlCol="0" anchor="t"/>
          <a:lstStyle/>
          <a:p>
            <a:pPr latinLnBrk="1">
              <a:lnSpc>
                <a:spcPts val="4900"/>
              </a:lnSpc>
              <a:tabLst>
                <a:tab pos="2837815" algn="l"/>
                <a:tab pos="5662930" algn="l"/>
                <a:tab pos="8488045" algn="l"/>
              </a:tabLst>
            </a:pPr>
            <a:r>
              <a:rPr lang="en-US" altLang="zh-CN" sz="2800" b="0" i="0" dirty="0" err="1">
                <a:solidFill>
                  <a:srgbClr val="000000"/>
                </a:solidFill>
                <a:latin typeface="Times New Roman" pitchFamily="34" charset="0"/>
                <a:ea typeface="SimSun" pitchFamily="34" charset="-122"/>
                <a:cs typeface="Times New Roman" pitchFamily="34" charset="-120"/>
              </a:rPr>
              <a:t>A.火烧圆明园</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B.镇压义和团</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C.旅顺大屠杀</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D.南京大屠杀</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QC_6_BD.9_1#6b3539385?vaa=1&amp;vcp=1&amp;vis=1&amp;pid=9cc8a6b9b&amp;color=0,0,0&amp;vtp=1&amp;vaab=1&amp;bbb=1&amp;hb=1"/>
          <p:cNvSpPr/>
          <p:nvPr/>
        </p:nvSpPr>
        <p:spPr>
          <a:xfrm>
            <a:off x="539496" y="1898440"/>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3.（2024·江苏扬州·中考）1940年9月，延安《新中华报》在贺电中写道：</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此次战役不仅打破了敌寇在华北之不断</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扫荡</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和封锁，同时将提高全</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国人民抗战胜利的坚定信念</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这次战役是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6" name="QC_6_AN.10_1#6b3539385.bracket?vaa=1&amp;vcp=1&amp;vis=1&amp;pid=9cc8a6b9b&amp;color=0,0,0&amp;vpa=4&amp;vtp=1&amp;vaab=1"/>
          <p:cNvSpPr/>
          <p:nvPr/>
        </p:nvSpPr>
        <p:spPr>
          <a:xfrm>
            <a:off x="6861714" y="3179680"/>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D</a:t>
            </a:r>
            <a:endParaRPr lang="en-US" altLang="zh-CN" sz="2800" dirty="0"/>
          </a:p>
        </p:txBody>
      </p:sp>
      <p:sp>
        <p:nvSpPr>
          <p:cNvPr id="7" name="QC_6_BD.9_2#6b3539385.choices?vaa=1&amp;vcp=1&amp;vis=1&amp;pid=9cc8a6b9b&amp;color=0,0,0&amp;vtp=1&amp;vaab=1&amp;bbb=1"/>
          <p:cNvSpPr/>
          <p:nvPr/>
        </p:nvSpPr>
        <p:spPr>
          <a:xfrm>
            <a:off x="539496" y="3747497"/>
            <a:ext cx="11109960" cy="553657"/>
          </a:xfrm>
          <a:prstGeom prst="rect">
            <a:avLst/>
          </a:prstGeom>
          <a:noFill/>
          <a:ln/>
        </p:spPr>
        <p:txBody>
          <a:bodyPr wrap="none" lIns="0" tIns="0" rIns="0" bIns="0" rtlCol="0" anchor="t"/>
          <a:lstStyle/>
          <a:p>
            <a:pPr latinLnBrk="1">
              <a:lnSpc>
                <a:spcPts val="4900"/>
              </a:lnSpc>
              <a:tabLst>
                <a:tab pos="2837815" algn="l"/>
                <a:tab pos="5662930" algn="l"/>
                <a:tab pos="8488045" algn="l"/>
              </a:tabLst>
            </a:pPr>
            <a:r>
              <a:rPr lang="en-US" altLang="zh-CN" sz="2800" b="0" i="0" dirty="0" err="1">
                <a:solidFill>
                  <a:srgbClr val="000000"/>
                </a:solidFill>
                <a:latin typeface="Times New Roman" pitchFamily="34" charset="0"/>
                <a:ea typeface="SimSun" pitchFamily="34" charset="-122"/>
                <a:cs typeface="Times New Roman" pitchFamily="34" charset="-120"/>
              </a:rPr>
              <a:t>A.淞沪会战</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B.平型关大捷</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C.武汉会战</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D.百团大战</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6_BD.11_1#f9910d797?vaa=1&amp;vcp=1&amp;vis=1&amp;pid=9cc8a6b9b&amp;color=0,0,0&amp;vtp=1&amp;vaab=1&amp;bt=1&amp;bbb=1&amp;hb=1"/>
          <p:cNvSpPr/>
          <p:nvPr/>
        </p:nvSpPr>
        <p:spPr>
          <a:xfrm>
            <a:off x="539496" y="1857248"/>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4.（2024·山东聊城·中考）丘吉尔说：</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如果日本进军西印度洋，必然会</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导致我方在中东的全部阵地崩溃，而能防止上述局势出现的只有中国</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dirty="0">
                <a:solidFill>
                  <a:srgbClr val="000000"/>
                </a:solidFill>
                <a:latin typeface="Times New Roman" pitchFamily="34" charset="0"/>
                <a:ea typeface="SimSun" pitchFamily="34" charset="-122"/>
                <a:cs typeface="Times New Roman" pitchFamily="34" charset="-120"/>
              </a:rPr>
              <a:t>”</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这里丘吉尔强调的是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12_1#f9910d797.bracket?vaa=1&amp;vcp=1&amp;vis=1&amp;pid=9cc8a6b9b&amp;color=0,0,0&amp;vpa=5&amp;vtp=1&amp;vaab=1"/>
          <p:cNvSpPr/>
          <p:nvPr/>
        </p:nvSpPr>
        <p:spPr>
          <a:xfrm>
            <a:off x="4016915" y="313931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6_BD.11_2#f9910d797.choices?vaa=1&amp;vcp=1&amp;vis=1&amp;pid=9cc8a6b9b&amp;color=0,0,0&amp;vtp=1&amp;vaab=1&amp;bbb=1"/>
          <p:cNvSpPr/>
          <p:nvPr/>
        </p:nvSpPr>
        <p:spPr>
          <a:xfrm>
            <a:off x="539496" y="378098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.中国抗战的作用</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.中东地区的重要性</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C.侵华日军的狂妄</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.中英矛盾的消失</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C_5_BD#80c4e3e80?vcp=1&amp;pid=fca7f0ac5&amp;color=199,134,85&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C78655"/>
                </a:solidFill>
                <a:latin typeface="Times New Roman" pitchFamily="34" charset="0"/>
                <a:ea typeface="微软雅黑" pitchFamily="34" charset="-122"/>
                <a:cs typeface="Times New Roman" pitchFamily="34" charset="-120"/>
              </a:rPr>
              <a:t>提分练</a:t>
            </a:r>
            <a:endParaRPr lang="en-US" altLang="zh-CN" sz="3200" dirty="0"/>
          </a:p>
        </p:txBody>
      </p:sp>
      <p:sp>
        <p:nvSpPr>
          <p:cNvPr id="3" name="QC_6_BD.13_1#c4afe395a?vaa=1&amp;vcp=1&amp;vis=1&amp;pid=80c4e3e80&amp;color=0,0,0&amp;vtp=1&amp;vaab=1&amp;bbb=1&amp;hb=1"/>
          <p:cNvSpPr/>
          <p:nvPr/>
        </p:nvSpPr>
        <p:spPr>
          <a:xfrm>
            <a:off x="539496" y="1267240"/>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5.（2024·广西钦州·模拟）民国二十年，《</a:t>
            </a:r>
            <a:r>
              <a:rPr lang="en-US" altLang="zh-CN" sz="2800" b="0" i="0" dirty="0" err="1">
                <a:solidFill>
                  <a:srgbClr val="000000"/>
                </a:solidFill>
                <a:latin typeface="Times New Roman" pitchFamily="34" charset="0"/>
                <a:ea typeface="SimSun" pitchFamily="34" charset="-122"/>
                <a:cs typeface="Times New Roman" pitchFamily="34" charset="-120"/>
              </a:rPr>
              <a:t>申报》刊登了南洋烟草公司</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的一则广告</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爱用国货方能达到救国自强</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此材料可以反映</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14_1#c4afe395a.bracket?vaa=1&amp;vcp=1&amp;vis=1&amp;pid=80c4e3e80&amp;color=0,0,0&amp;vpa=6&amp;vtp=1&amp;vaab=1"/>
          <p:cNvSpPr/>
          <p:nvPr/>
        </p:nvSpPr>
        <p:spPr>
          <a:xfrm>
            <a:off x="10278808" y="190160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D</a:t>
            </a:r>
            <a:endParaRPr lang="en-US" altLang="zh-CN" sz="2800" dirty="0"/>
          </a:p>
        </p:txBody>
      </p:sp>
      <p:sp>
        <p:nvSpPr>
          <p:cNvPr id="5" name="QC_6_BD.13_2#c4afe395a.choices?vaa=1&amp;vcp=1&amp;vis=1&amp;pid=80c4e3e80&amp;color=0,0,0&amp;vtp=1&amp;vaab=1&amp;bbb=1"/>
          <p:cNvSpPr/>
          <p:nvPr/>
        </p:nvSpPr>
        <p:spPr>
          <a:xfrm>
            <a:off x="539496" y="2550649"/>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A.康有为、梁启超正在开展戊戌变法运动</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B.辛亥革命后，南京临时政府鼓励兴办实业</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C.一战期间，民族工业出现了</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短暂的春天</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D.九一八事变后，民众提倡国货，抵制日货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C_5_BD#d0acb27fc?vcp=1&amp;pid=ea3ec9ced&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阶段分析</a:t>
            </a:r>
            <a:endParaRPr lang="en-US" altLang="zh-CN" sz="3000" dirty="0"/>
          </a:p>
        </p:txBody>
      </p:sp>
      <p:graphicFrame>
        <p:nvGraphicFramePr>
          <p:cNvPr id="6" name="P_6_BD#671cd989b?colgroup=3,26&amp;vcp=1&amp;pid=d0acb27fc&amp;color=0,0,0&amp;vtp=1&amp;vaab=1&amp;bbb=1&amp;hb=1"/>
          <p:cNvGraphicFramePr>
            <a:graphicFrameLocks noGrp="1"/>
          </p:cNvGraphicFramePr>
          <p:nvPr>
            <p:extLst>
              <p:ext uri="{D42A27DB-BD31-4B8C-83A1-F6EECF244321}">
                <p14:modId xmlns:p14="http://schemas.microsoft.com/office/powerpoint/2010/main" val="1443904236"/>
              </p:ext>
            </p:extLst>
          </p:nvPr>
        </p:nvGraphicFramePr>
        <p:xfrm>
          <a:off x="539496" y="1295191"/>
          <a:ext cx="11091672" cy="3902076"/>
        </p:xfrm>
        <a:graphic>
          <a:graphicData uri="http://schemas.openxmlformats.org/drawingml/2006/table">
            <a:tbl>
              <a:tblPr/>
              <a:tblGrid>
                <a:gridCol w="1316736">
                  <a:extLst>
                    <a:ext uri="{9D8B030D-6E8A-4147-A177-3AD203B41FA5}">
                      <a16:colId xmlns:a16="http://schemas.microsoft.com/office/drawing/2014/main" val="20000"/>
                    </a:ext>
                  </a:extLst>
                </a:gridCol>
                <a:gridCol w="9774936">
                  <a:extLst>
                    <a:ext uri="{9D8B030D-6E8A-4147-A177-3AD203B41FA5}">
                      <a16:colId xmlns:a16="http://schemas.microsoft.com/office/drawing/2014/main" val="20001"/>
                    </a:ext>
                  </a:extLst>
                </a:gridCol>
              </a:tblGrid>
              <a:tr h="1675956">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政治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中华民族危机加深</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中国人民由局部抗战到全民族抗战</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国共</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两党实现第二次合作</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抗日民族统一战线建立</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中国人民取得</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近代以来反抗外敌入侵的第一次完全胜利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经济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民族工业遭到沉重打击</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抗日根据地实行地主减租减息</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农民</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交租交息的土地政策</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开展大生产运动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94296">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思想文</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毛泽东思想形成和成熟</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并被确立为中国共产党的指导思想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6_BD.15_1#59e236d32?vaa=1&amp;vcp=1&amp;vis=1&amp;pid=80c4e3e80&amp;color=0,0,0&amp;vtp=1&amp;vaab=1&amp;bt=1&amp;bbb=1&amp;hb=1"/>
          <p:cNvSpPr/>
          <p:nvPr/>
        </p:nvSpPr>
        <p:spPr>
          <a:xfrm>
            <a:off x="539496" y="1857248"/>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6.</a:t>
            </a:r>
            <a:r>
              <a:rPr lang="en-US" altLang="zh-CN" sz="2800" b="1" i="0" dirty="0">
                <a:solidFill>
                  <a:srgbClr val="000000"/>
                </a:solidFill>
                <a:latin typeface="Times New Roman" pitchFamily="34" charset="0"/>
                <a:ea typeface="SimSun" pitchFamily="34" charset="-122"/>
                <a:cs typeface="Times New Roman" pitchFamily="34" charset="-120"/>
              </a:rPr>
              <a:t>【跨学科·语文】</a:t>
            </a:r>
            <a:r>
              <a:rPr lang="zh-CN" altLang="en-US" sz="2800" b="1"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三百年来，我华夏威风久歇</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有几个，如公成就</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丰功伟烈</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拔剑光寒倭寇胆，拨云手指天心月</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这首《满江红·闽于山</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戚继光祠题壁》创作于1937年9月。</a:t>
            </a:r>
            <a:r>
              <a:rPr lang="en-US" altLang="zh-CN" sz="2800" b="0" i="0" dirty="0" err="1">
                <a:solidFill>
                  <a:srgbClr val="000000"/>
                </a:solidFill>
                <a:latin typeface="Times New Roman" pitchFamily="34" charset="0"/>
                <a:ea typeface="SimSun" pitchFamily="34" charset="-122"/>
                <a:cs typeface="Times New Roman" pitchFamily="34" charset="-120"/>
              </a:rPr>
              <a:t>它的创作背景是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16_1#59e236d32.bracket?vaa=1&amp;vcp=1&amp;vis=1&amp;pid=80c4e3e80&amp;color=0,0,0&amp;vpa=7&amp;vtp=1&amp;vaab=1"/>
          <p:cNvSpPr/>
          <p:nvPr/>
        </p:nvSpPr>
        <p:spPr>
          <a:xfrm>
            <a:off x="8817514" y="313931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6_BD.15_2#59e236d32.choices?vaa=1&amp;vcp=1&amp;vis=1&amp;pid=80c4e3e80&amp;color=0,0,0&amp;vtp=1&amp;vaab=1&amp;bbb=1"/>
          <p:cNvSpPr/>
          <p:nvPr/>
        </p:nvSpPr>
        <p:spPr>
          <a:xfrm>
            <a:off x="539496" y="378098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A.戚继光抗击倭寇</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B.世界反法西斯战争开始</a:t>
            </a:r>
            <a:endParaRPr lang="en-US" altLang="zh-CN" sz="2800" dirty="0"/>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C.全民族抗战开始</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D.抗日战争已进入相持阶段</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pic>
        <p:nvPicPr>
          <p:cNvPr id="2" name="QC_6_BD.17_1#95c305687?htil=4&amp;vaa=1&amp;vcp=1&amp;vis=1&amp;pid=80c4e3e8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010715" y="1673191"/>
            <a:ext cx="2968459" cy="2760667"/>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BD.17_2#95c305687?htil=4&amp;sp=1&amp;vaa=1&amp;vcp=1&amp;vis=1&amp;pid=80c4e3e80&amp;color=0,0,0&amp;vtp=1&amp;vaab=1&amp;bt=1&amp;bbb=1&amp;hb=1"/>
          <p:cNvSpPr/>
          <p:nvPr/>
        </p:nvSpPr>
        <p:spPr>
          <a:xfrm>
            <a:off x="539496" y="1204468"/>
            <a:ext cx="8238744"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7.</a:t>
            </a:r>
            <a:r>
              <a:rPr lang="en-US" altLang="zh-CN" sz="2800" b="1" i="0" dirty="0">
                <a:solidFill>
                  <a:srgbClr val="000000"/>
                </a:solidFill>
                <a:latin typeface="Times New Roman" pitchFamily="34" charset="0"/>
                <a:ea typeface="SimSun" pitchFamily="34" charset="-122"/>
                <a:cs typeface="Times New Roman" pitchFamily="34" charset="-120"/>
              </a:rPr>
              <a:t>【跨学科·美术</a:t>
            </a: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政治漫画能将人和事以精妙的艺术</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形式展现出来</a:t>
            </a:r>
            <a:r>
              <a:rPr lang="en-US" altLang="zh-CN" sz="2800" b="0" i="0" dirty="0">
                <a:solidFill>
                  <a:srgbClr val="000000"/>
                </a:solidFill>
                <a:latin typeface="Times New Roman" pitchFamily="34" charset="0"/>
                <a:ea typeface="SimSun" pitchFamily="34" charset="-122"/>
                <a:cs typeface="Times New Roman" pitchFamily="34" charset="-120"/>
              </a:rPr>
              <a:t>。下面的漫画《</a:t>
            </a:r>
            <a:r>
              <a:rPr lang="en-US" altLang="zh-CN" sz="2800" b="0" i="0">
                <a:solidFill>
                  <a:srgbClr val="000000"/>
                </a:solidFill>
                <a:latin typeface="Times New Roman" pitchFamily="34" charset="0"/>
                <a:ea typeface="SimSun" pitchFamily="34" charset="-122"/>
                <a:cs typeface="Times New Roman" pitchFamily="34" charset="-120"/>
              </a:rPr>
              <a:t>敌人在我们手中打滚》</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创作于</a:t>
            </a:r>
            <a:r>
              <a:rPr lang="en-US" altLang="zh-CN" sz="2800" b="0" i="0" dirty="0">
                <a:solidFill>
                  <a:srgbClr val="000000"/>
                </a:solidFill>
                <a:latin typeface="Times New Roman" pitchFamily="34" charset="0"/>
                <a:ea typeface="SimSun" pitchFamily="34" charset="-122"/>
                <a:cs typeface="Times New Roman" pitchFamily="34" charset="-120"/>
              </a:rPr>
              <a:t>1938年。</a:t>
            </a:r>
            <a:r>
              <a:rPr lang="en-US" altLang="zh-CN" sz="2800" b="0" i="0">
                <a:solidFill>
                  <a:srgbClr val="000000"/>
                </a:solidFill>
                <a:latin typeface="Times New Roman" pitchFamily="34" charset="0"/>
                <a:ea typeface="SimSun" pitchFamily="34" charset="-122"/>
                <a:cs typeface="Times New Roman" pitchFamily="34" charset="-120"/>
              </a:rPr>
              <a:t>它反映了(</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18_1#95c305687.bracket?vaa=1&amp;vcp=1&amp;vis=1&amp;pid=80c4e3e80&amp;color=0,0,0&amp;vpa=8&amp;vtp=1&amp;vaab=1"/>
          <p:cNvSpPr/>
          <p:nvPr/>
        </p:nvSpPr>
        <p:spPr>
          <a:xfrm>
            <a:off x="4728115" y="248653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5" name="QC_6_BD.17_3#95c305687.choices?htil=4&amp;vaa=1&amp;vcp=1&amp;vis=1&amp;pid=80c4e3e80&amp;color=0,0,0&amp;vtp=1&amp;vaab=1&amp;bbb=1"/>
          <p:cNvSpPr/>
          <p:nvPr/>
        </p:nvSpPr>
        <p:spPr>
          <a:xfrm>
            <a:off x="539496" y="3128200"/>
            <a:ext cx="8238744"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A.九一八事变成为中国人民抗日战争的起点</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.百团大战有力打击了日军的嚣张气焰</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.正面战场和敌后战场相互配合、协同作战</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.世界反法西斯国家支持中国抗战</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6_BD.19_1#a8c9b1ca3?vaa=1&amp;vcp=1&amp;vis=1&amp;pid=80c4e3e80&amp;color=0,0,0&amp;vtp=1&amp;vaab=1&amp;bt=1&amp;bbb=1&amp;hb=1"/>
          <p:cNvSpPr/>
          <p:nvPr/>
        </p:nvSpPr>
        <p:spPr>
          <a:xfrm>
            <a:off x="539496" y="1857248"/>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8.（2024·江苏连云港·中考）1938年广州、武汉相继失守后</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大部分音乐</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工作者转入敌后或大后方</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创作了《游击队歌</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八路军进行曲》等作</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品,之后这些作品被广大军民传唱</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这反映了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20_1#a8c9b1ca3.bracket?vaa=1&amp;vcp=1&amp;vis=1&amp;pid=80c4e3e80&amp;color=0,0,0&amp;vpa=9&amp;vtp=1&amp;vaab=1"/>
          <p:cNvSpPr/>
          <p:nvPr/>
        </p:nvSpPr>
        <p:spPr>
          <a:xfrm>
            <a:off x="7661814" y="313931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6_BD.19_2#a8c9b1ca3.choices?vaa=1&amp;vcp=1&amp;vis=1&amp;pid=80c4e3e80&amp;color=0,0,0&amp;vtp=1&amp;vaab=1&amp;bbb=1"/>
          <p:cNvSpPr/>
          <p:nvPr/>
        </p:nvSpPr>
        <p:spPr>
          <a:xfrm>
            <a:off x="539496" y="378098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A.抗日民族统一战线已初步形成</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B.正面战场取得巨大战绩</a:t>
            </a:r>
            <a:endParaRPr lang="en-US" altLang="zh-CN" sz="2800" dirty="0"/>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C.抗日根据地军民抗日热情高涨</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D.各条战线欢庆抗战胜利</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6_BD.21_1#9ad57e8b9?sp=1&amp;vaa=1&amp;vcp=1&amp;vis=1&amp;pid=80c4e3e80&amp;color=0,0,0&amp;vtp=1&amp;vaab=1&amp;bt=1&amp;bbb=1"/>
          <p:cNvSpPr/>
          <p:nvPr/>
        </p:nvSpPr>
        <p:spPr>
          <a:xfrm>
            <a:off x="539496" y="184353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9.根据以下数据图</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可知中国人民抗日战争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22_1#9ad57e8b9.bracket?vaa=1&amp;vcp=1&amp;vis=1&amp;pid=80c4e3e80&amp;color=0,0,0&amp;vpa=10&amp;vtp=1&amp;vaab=1"/>
          <p:cNvSpPr/>
          <p:nvPr/>
        </p:nvSpPr>
        <p:spPr>
          <a:xfrm>
            <a:off x="7552292" y="1843532"/>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pic>
        <p:nvPicPr>
          <p:cNvPr id="4" name="QC_6_BD.21_2#9ad57e8b9?iti=8&amp;htil=5&amp;vaa=1&amp;vcp=1&amp;vis=1&amp;pid=80c4e3e8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42791" y="2529713"/>
            <a:ext cx="4846320" cy="10881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21_3#9ad57e8b9?iti=8&amp;htil=5&amp;vaa=1&amp;vcp=1&amp;vis=1&amp;pid=80c4e3e80&amp;color=0,0,0&amp;vtp=1&amp;vaab=1&amp;bbb=1&amp;hb=1"/>
          <p:cNvSpPr/>
          <p:nvPr/>
        </p:nvSpPr>
        <p:spPr>
          <a:xfrm>
            <a:off x="6524503" y="3744849"/>
            <a:ext cx="4882896" cy="1635760"/>
          </a:xfrm>
          <a:prstGeom prst="rect">
            <a:avLst/>
          </a:prstGeom>
          <a:noFill/>
          <a:ln/>
        </p:spPr>
        <p:txBody>
          <a:bodyPr wrap="none" lIns="0" tIns="0" rIns="0" bIns="0" rtlCol="0" anchor="t"/>
          <a:lstStyle/>
          <a:p>
            <a:pPr algn="ct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日本在侵华战争中投入的陆军</a:t>
            </a:r>
            <a:endParaRPr lang="en-US" altLang="zh-CN" sz="2800" b="0" i="0" dirty="0">
              <a:solidFill>
                <a:srgbClr val="000000"/>
              </a:solidFill>
              <a:latin typeface="Times New Roman" pitchFamily="34" charset="0"/>
              <a:ea typeface="SimSun" pitchFamily="34" charset="-122"/>
              <a:cs typeface="Times New Roman" pitchFamily="34" charset="-120"/>
            </a:endParaRPr>
          </a:p>
          <a:p>
            <a:pPr algn="ct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占其陆军总兵力的百分比</a:t>
            </a:r>
            <a:endParaRPr lang="en-US" altLang="zh-CN" sz="2800" dirty="0"/>
          </a:p>
        </p:txBody>
      </p:sp>
      <p:sp>
        <p:nvSpPr>
          <p:cNvPr id="6" name="QC_6_BD.21_4#9ad57e8b9.choices?htil=5&amp;vaa=1&amp;vcp=1&amp;vis=1&amp;pid=80c4e3e80&amp;color=0,0,0&amp;vtp=1&amp;vaab=1&amp;bbb=1"/>
          <p:cNvSpPr/>
          <p:nvPr/>
        </p:nvSpPr>
        <p:spPr>
          <a:xfrm>
            <a:off x="539496" y="2475801"/>
            <a:ext cx="612648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A.揭开了世界反法西斯战争的序幕</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.迫使日军改变原定作战计划</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.为反法西斯战争胜利作出重要贡献</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.极大地提高了中国的国际地位</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C_5_BD#2ba54d260?vcp=1&amp;pid=fca7f0ac5&amp;color=199,134,85&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C78655"/>
                </a:solidFill>
                <a:latin typeface="Times New Roman" pitchFamily="34" charset="0"/>
                <a:ea typeface="微软雅黑" pitchFamily="34" charset="-122"/>
                <a:cs typeface="Times New Roman" pitchFamily="34" charset="-120"/>
              </a:rPr>
              <a:t>冲刺练</a:t>
            </a:r>
            <a:endParaRPr lang="en-US" altLang="zh-CN" sz="3200" dirty="0"/>
          </a:p>
        </p:txBody>
      </p:sp>
      <p:sp>
        <p:nvSpPr>
          <p:cNvPr id="3" name="QO_6_BD.23_1#1738eb049?sp=1&amp;vaa=1&amp;vcp=1&amp;vis=1&amp;pid=2ba54d260&amp;color=0,0,0&amp;vtp=1&amp;vaab=1&amp;bbb=1&amp;hb=1"/>
          <p:cNvSpPr/>
          <p:nvPr/>
        </p:nvSpPr>
        <p:spPr>
          <a:xfrm>
            <a:off x="539496" y="1267240"/>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10.【家国情怀】</a:t>
            </a:r>
            <a:r>
              <a:rPr lang="en-US" altLang="zh-CN" sz="2800" b="0" i="0" dirty="0">
                <a:solidFill>
                  <a:srgbClr val="000000"/>
                </a:solidFill>
                <a:latin typeface="Times New Roman" pitchFamily="34" charset="0"/>
                <a:ea typeface="SimSun" pitchFamily="34" charset="-122"/>
                <a:cs typeface="Times New Roman" pitchFamily="34" charset="-120"/>
              </a:rPr>
              <a:t>中华民族是崇尚英雄、勇于担当的民族。</a:t>
            </a:r>
            <a:r>
              <a:rPr lang="en-US" altLang="zh-CN" sz="2800" b="0" i="0" dirty="0" err="1">
                <a:solidFill>
                  <a:srgbClr val="000000"/>
                </a:solidFill>
                <a:latin typeface="Times New Roman" pitchFamily="34" charset="0"/>
                <a:ea typeface="SimSun" pitchFamily="34" charset="-122"/>
                <a:cs typeface="Times New Roman" pitchFamily="34" charset="-120"/>
              </a:rPr>
              <a:t>中国人民培</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育的伟大民族精神彪炳史册，光照未来</a:t>
            </a:r>
            <a:r>
              <a:rPr lang="en-US" altLang="zh-CN" sz="2800" b="0" i="0" dirty="0">
                <a:solidFill>
                  <a:srgbClr val="000000"/>
                </a:solidFill>
                <a:latin typeface="Times New Roman" pitchFamily="34" charset="0"/>
                <a:ea typeface="SimSun" pitchFamily="34" charset="-122"/>
                <a:cs typeface="Times New Roman" pitchFamily="34" charset="-120"/>
              </a:rPr>
              <a:t>。阅读下列材料，回答问题。</a:t>
            </a:r>
            <a:endParaRPr lang="en-US" altLang="zh-CN" sz="2800" dirty="0"/>
          </a:p>
          <a:p>
            <a:pPr latinLnBrk="1">
              <a:lnSpc>
                <a:spcPts val="5100"/>
              </a:lnSpc>
            </a:pPr>
            <a:r>
              <a:rPr lang="en-US" altLang="zh-CN" sz="2800" b="1" i="0" dirty="0">
                <a:solidFill>
                  <a:srgbClr val="000000"/>
                </a:solidFill>
                <a:latin typeface="SimSun" panose="02010600030101010101" pitchFamily="2" charset="-122"/>
                <a:ea typeface="SimSun" pitchFamily="34" charset="-122"/>
                <a:cs typeface="Times New Roma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材料一</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1839</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林则徐使粤前夕说</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死生命也</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成败天也</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苟</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利社稷</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不敢竭股肱以为门墙辱</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摘编自李元度</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林文忠公传</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55.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O_7_BD.24_1#ab45264e7?vaa=1&amp;vcp=1&amp;vis=1&amp;pid=1738eb049&amp;color=0,0,0&amp;vtp=1&amp;vaab=1&amp;bt=1&amp;bbb=1&amp;hb=1"/>
          <p:cNvSpPr/>
          <p:nvPr/>
        </p:nvSpPr>
        <p:spPr>
          <a:xfrm>
            <a:off x="421801" y="1260379"/>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（1）结合所学知识，指出材料一的背景，并写出</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林则徐使粤</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的相关</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事件及其历史意义</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7_AN.1_1#ab45264e7?vaa=1&amp;vcp=1&amp;vis=1&amp;pid=1738eb049&amp;color=0,0,0&amp;vtp=1&amp;vaab=1&amp;bbb=1&amp;hb=1"/>
          <p:cNvSpPr/>
          <p:nvPr/>
        </p:nvSpPr>
        <p:spPr>
          <a:xfrm>
            <a:off x="421801" y="2543396"/>
            <a:ext cx="11109960" cy="1849057"/>
          </a:xfrm>
          <a:prstGeom prst="rect">
            <a:avLst/>
          </a:prstGeom>
          <a:noFill/>
          <a:ln/>
        </p:spPr>
        <p:txBody>
          <a:bodyPr wrap="none" lIns="0" tIns="0" rIns="0" bIns="0" rtlCol="0" anchor="t"/>
          <a:lstStyle/>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背景：英国向中国大量走私鸦片，给中华民族带来深重灾难，道光帝派</a:t>
            </a:r>
            <a:endParaRPr lang="en-US" altLang="zh-CN" sz="2800" b="0" i="0" dirty="0">
              <a:solidFill>
                <a:srgbClr val="FF0000"/>
              </a:solidFill>
              <a:latin typeface="楷体" pitchFamily="49" charset="-122"/>
              <a:ea typeface="楷体" pitchFamily="49" charset="-122"/>
              <a:cs typeface="Times New Roman" pitchFamily="34" charset="-120"/>
            </a:endParaRP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林则徐前往广东查禁鸦片</a:t>
            </a:r>
            <a:r>
              <a:rPr lang="en-US" altLang="zh-CN" sz="2800" b="0" i="0" dirty="0">
                <a:solidFill>
                  <a:srgbClr val="FF0000"/>
                </a:solidFill>
                <a:latin typeface="楷体" pitchFamily="49" charset="-122"/>
                <a:ea typeface="楷体" pitchFamily="49" charset="-122"/>
                <a:cs typeface="Times New Roman" pitchFamily="34" charset="-120"/>
              </a:rPr>
              <a:t>。</a:t>
            </a: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事件：虎门销烟</a:t>
            </a:r>
            <a:r>
              <a:rPr lang="en-US" altLang="zh-CN" sz="2800" b="0" i="0" dirty="0">
                <a:solidFill>
                  <a:srgbClr val="FF0000"/>
                </a:solidFill>
                <a:latin typeface="楷体" pitchFamily="49" charset="-122"/>
                <a:ea typeface="楷体" pitchFamily="49" charset="-122"/>
                <a:cs typeface="Times New Roman" pitchFamily="34" charset="-120"/>
              </a:rPr>
              <a:t>。</a:t>
            </a: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历史意义：虎门销烟是中国人民禁烟斗争的伟大胜利，显示了中华民族</a:t>
            </a:r>
            <a:endParaRPr lang="en-US" altLang="zh-CN" sz="2800" b="0" i="0" dirty="0">
              <a:solidFill>
                <a:srgbClr val="FF0000"/>
              </a:solidFill>
              <a:latin typeface="楷体" pitchFamily="49" charset="-122"/>
              <a:ea typeface="楷体" pitchFamily="49" charset="-122"/>
              <a:cs typeface="Times New Roman" pitchFamily="34" charset="-120"/>
            </a:endParaRP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反抗外来侵略的坚强意志</a:t>
            </a:r>
            <a:r>
              <a:rPr lang="en-US" altLang="zh-CN" sz="2800" b="0" i="0" dirty="0">
                <a:solidFill>
                  <a:srgbClr val="FF0000"/>
                </a:solidFill>
                <a:latin typeface="楷体" pitchFamily="49" charset="-122"/>
                <a:ea typeface="楷体" pitchFamily="49" charset="-122"/>
                <a:cs typeface="Times New Roman" pitchFamily="34" charset="-120"/>
              </a:rPr>
              <a:t>。</a:t>
            </a:r>
            <a:endParaRPr lang="en-US" altLang="zh-CN" sz="2800" dirty="0">
              <a:latin typeface="楷体" pitchFamily="49" charset="-122"/>
              <a:ea typeface="楷体" pitchFamily="49"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P_7_BD#f9e2a5ffd?vcp=1&amp;vis=1&amp;pid=1738eb049&amp;color=0,0,0&amp;vtp=1&amp;vaab=1&amp;bt=1&amp;bbb=1&amp;hb=1"/>
          <p:cNvSpPr/>
          <p:nvPr/>
        </p:nvSpPr>
        <p:spPr>
          <a:xfrm>
            <a:off x="539496" y="898398"/>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材料二</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致远药弹尽</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适与倭船吉野值</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管带邓世昌</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谓倭舰专</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恃吉野</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苟沉是船</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则我军可以集事</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成事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遂鼓快车</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向吉野冲突</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吉野即驶避</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而致远中其鱼雷</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机器锅炉迸裂</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船遂左倾</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顷刻沉没</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世昌死之</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船众尽殉</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摘编自姚锡光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东方兵事纪略</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7_BD.26_1#931d0151c?vaa=1&amp;vcp=1&amp;vis=1&amp;pid=1738eb049&amp;color=0,0,0&amp;vtp=1&amp;vaab=1&amp;bbb=1"/>
          <p:cNvSpPr/>
          <p:nvPr/>
        </p:nvSpPr>
        <p:spPr>
          <a:xfrm>
            <a:off x="539496" y="4097020"/>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（2）材料二反映了邓世昌的什么英雄事迹？</a:t>
            </a:r>
            <a:endParaRPr lang="en-US" altLang="zh-CN" sz="2800" dirty="0"/>
          </a:p>
        </p:txBody>
      </p:sp>
      <p:sp>
        <p:nvSpPr>
          <p:cNvPr id="4" name="QO_7_AN.1_1#931d0151c?vaa=1&amp;vcp=1&amp;vis=1&amp;pid=1738eb049&amp;color=0,0,0&amp;vtp=1&amp;vaab=1&amp;bbb=1&amp;hb=1"/>
          <p:cNvSpPr/>
          <p:nvPr/>
        </p:nvSpPr>
        <p:spPr>
          <a:xfrm>
            <a:off x="539496" y="4726495"/>
            <a:ext cx="11109960" cy="1201357"/>
          </a:xfrm>
          <a:prstGeom prst="rect">
            <a:avLst/>
          </a:prstGeom>
          <a:noFill/>
          <a:ln/>
        </p:spPr>
        <p:txBody>
          <a:bodyPr wrap="none" lIns="0" tIns="0" rIns="0" bIns="0" rtlCol="0" anchor="t"/>
          <a:lstStyle/>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英雄事迹：黄海海战中，致远舰管带邓世昌在舰身受损、弹药将尽之际</a:t>
            </a:r>
            <a:r>
              <a:rPr lang="en-US" altLang="zh-CN" sz="2800" b="0" i="0" dirty="0">
                <a:solidFill>
                  <a:srgbClr val="FF0000"/>
                </a:solidFill>
                <a:latin typeface="楷体" pitchFamily="49" charset="-122"/>
                <a:ea typeface="楷体" pitchFamily="49" charset="-122"/>
                <a:cs typeface="Times New Roman" pitchFamily="34" charset="-120"/>
              </a:rPr>
              <a:t>，</a:t>
            </a:r>
          </a:p>
          <a:p>
            <a:pPr latinLnBrk="1">
              <a:lnSpc>
                <a:spcPts val="4900"/>
              </a:lnSpc>
            </a:pPr>
            <a:r>
              <a:rPr lang="en-US" altLang="zh-CN" sz="2800" b="0" i="0" dirty="0" err="1">
                <a:solidFill>
                  <a:srgbClr val="FF0000"/>
                </a:solidFill>
                <a:latin typeface="楷体" pitchFamily="49" charset="-122"/>
                <a:ea typeface="楷体" pitchFamily="49" charset="-122"/>
                <a:cs typeface="Times New Roman" pitchFamily="34" charset="-120"/>
              </a:rPr>
              <a:t>下令开足马力，冲向日舰“吉野号</a:t>
            </a:r>
            <a:r>
              <a:rPr lang="en-US" altLang="zh-CN" sz="2800" b="0" i="0" dirty="0">
                <a:solidFill>
                  <a:srgbClr val="FF0000"/>
                </a:solidFill>
                <a:latin typeface="楷体" pitchFamily="49" charset="-122"/>
                <a:ea typeface="楷体" pitchFamily="49" charset="-122"/>
                <a:cs typeface="Times New Roman" pitchFamily="34" charset="-120"/>
              </a:rPr>
              <a:t>”，壮烈殉国。</a:t>
            </a:r>
            <a:endParaRPr lang="en-US" altLang="zh-CN" sz="2800" dirty="0">
              <a:latin typeface="楷体" pitchFamily="49" charset="-122"/>
              <a:ea typeface="楷体" pitchFamily="49"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P_7_BD#6e4de9809?vcp=1&amp;vis=1&amp;pid=1738eb049&amp;color=0,0,0&amp;vtp=1&amp;vaab=1&amp;bt=1&amp;bbb=1&amp;hb=1"/>
          <p:cNvSpPr/>
          <p:nvPr/>
        </p:nvSpPr>
        <p:spPr>
          <a:xfrm>
            <a:off x="539496" y="1222343"/>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材料三</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我担负革命工作昼夜奔忙</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十年来坚</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艰</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苦生活</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无一</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文薪水</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与士卒同甘苦</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决</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绝</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非虚语</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近来转战华北</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常处在敌</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人后方</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一月之内二十九日行军作战</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为国为民族求生存</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决心抛弃</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一切</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一心杀敌</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摘编自朱德家书</a:t>
            </a:r>
            <a:r>
              <a:rPr lang="en-US" altLang="zh-CN" sz="2800" b="0" i="0" dirty="0">
                <a:solidFill>
                  <a:srgbClr val="000000"/>
                </a:solidFill>
                <a:latin typeface="楷体" pitchFamily="49" charset="-122"/>
                <a:ea typeface="楷体" pitchFamily="49" charset="-122"/>
                <a:cs typeface="Times New Roman" pitchFamily="34" charset="-120"/>
              </a:rPr>
              <a:t>（1937年11月6日）</a:t>
            </a:r>
            <a:endParaRPr lang="en-US" altLang="zh-CN" sz="2800" dirty="0">
              <a:latin typeface="楷体" pitchFamily="49" charset="-122"/>
              <a:ea typeface="楷体" pitchFamily="49" charset="-122"/>
            </a:endParaRPr>
          </a:p>
        </p:txBody>
      </p:sp>
      <p:sp>
        <p:nvSpPr>
          <p:cNvPr id="3" name="QO_7_BD.28_1#022c26ea2?vaa=1&amp;vcp=1&amp;vis=1&amp;pid=1738eb049&amp;color=0,0,0&amp;vtp=1&amp;vaab=1&amp;bbb=1"/>
          <p:cNvSpPr/>
          <p:nvPr/>
        </p:nvSpPr>
        <p:spPr>
          <a:xfrm>
            <a:off x="539496" y="4420965"/>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（3）从材料三的家书中，你感受到朱德具有哪些优秀品质？</a:t>
            </a:r>
            <a:endParaRPr lang="en-US" altLang="zh-CN" sz="2800" dirty="0"/>
          </a:p>
        </p:txBody>
      </p:sp>
      <p:sp>
        <p:nvSpPr>
          <p:cNvPr id="4" name="QO_7_AN.1_1#022c26ea2?vaa=1&amp;vcp=1&amp;vis=1&amp;pid=1738eb049&amp;color=0,0,0&amp;vtp=1&amp;vaab=1&amp;bbb=1"/>
          <p:cNvSpPr/>
          <p:nvPr/>
        </p:nvSpPr>
        <p:spPr>
          <a:xfrm>
            <a:off x="725476" y="5042630"/>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品质：无私奉献、爱岗敬业、艰苦奋斗、杀敌报国等。</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P_7_BD#83d13079c?vcp=1&amp;vis=1&amp;pid=1738eb049&amp;color=0,0,0&amp;vtp=1&amp;vaab=1&amp;bt=1&amp;bbb=1&amp;hb=1"/>
          <p:cNvSpPr/>
          <p:nvPr/>
        </p:nvSpPr>
        <p:spPr>
          <a:xfrm>
            <a:off x="539496" y="554400"/>
            <a:ext cx="11109960" cy="40969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材料四</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面对西方列强对中华民族的侵略</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三元里人民自发组织奋</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起抗英</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中法战争中</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冯子材以近七十岁的高龄和法军拼杀</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康有为</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发表的</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物质救国论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界定了</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物质学</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即科学的概念</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孙中山领导</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辛亥革命推翻帝制</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建立了资产阶级共和国</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陈独秀</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李大钊以民主和</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科学为旗帜</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开展一系列挽救民族危亡的运动</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以救治国人心理上</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思</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想上的疾病</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endParaRPr lang="en-US" altLang="zh-CN" sz="2800" dirty="0">
              <a:latin typeface="SimSun" panose="02010600030101010101" pitchFamily="2" charset="-122"/>
            </a:endParaRPr>
          </a:p>
          <a:p>
            <a:pPr algn="r" latinLnBrk="1">
              <a:lnSpc>
                <a:spcPts val="45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摘编自缪克成</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民族精神</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7_BD.30_1#4287623a3?vaa=1&amp;vcp=1&amp;vis=1&amp;pid=1738eb049&amp;color=0,0,0&amp;vtp=1&amp;vaab=1&amp;bbb=1&amp;hb=1"/>
          <p:cNvSpPr/>
          <p:nvPr/>
        </p:nvSpPr>
        <p:spPr>
          <a:xfrm>
            <a:off x="539496" y="4687805"/>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（4）根据材料四并结合所学知识，概括中国近代民族精神的作用。综</a:t>
            </a: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上所述，请结合你的学习和生活实际，指出作为一名中学生应该如何传</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500"/>
              </a:lnSpc>
            </a:pPr>
            <a:r>
              <a:rPr lang="en-US" altLang="zh-CN" sz="2800" b="0" i="0" dirty="0" err="1">
                <a:solidFill>
                  <a:srgbClr val="000000"/>
                </a:solidFill>
                <a:latin typeface="Times New Roman" pitchFamily="34" charset="0"/>
                <a:ea typeface="SimSun" pitchFamily="34" charset="-122"/>
                <a:cs typeface="Times New Roman" pitchFamily="34" charset="-120"/>
              </a:rPr>
              <a:t>承民族精神</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59.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O_7_AN.1_1#4287623a3?vaa=1&amp;vcp=1&amp;vis=1&amp;pid=1738eb049&amp;color=0,0,0&amp;vtp=1&amp;vaab=1&amp;bt=1&amp;bbb=1&amp;h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作用：有利于激发中国人民反抗外来侵略，争取民族独立；推动了救亡</a:t>
            </a:r>
            <a:endParaRPr lang="en-US" altLang="zh-CN" sz="2800" b="0" i="0" dirty="0">
              <a:solidFill>
                <a:srgbClr val="FF0000"/>
              </a:solidFill>
              <a:latin typeface="楷体" pitchFamily="49" charset="-122"/>
              <a:ea typeface="楷体" pitchFamily="49" charset="-122"/>
              <a:cs typeface="Times New Roman" pitchFamily="34" charset="-120"/>
            </a:endParaRP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图存斗争和民族民主运动的新发展；推动了民族工业和近代经济的产生</a:t>
            </a:r>
            <a:endParaRPr lang="en-US" altLang="zh-CN" sz="2800" b="0" i="0" dirty="0">
              <a:solidFill>
                <a:srgbClr val="FF0000"/>
              </a:solidFill>
              <a:latin typeface="楷体" pitchFamily="49" charset="-122"/>
              <a:ea typeface="楷体" pitchFamily="49" charset="-122"/>
              <a:cs typeface="Times New Roman" pitchFamily="34" charset="-120"/>
            </a:endParaRP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与发展；推动了“实业救国”思想和民主思想的传播和发展</a:t>
            </a:r>
            <a:r>
              <a:rPr lang="en-US" altLang="zh-CN" sz="2800" b="0" i="0" dirty="0">
                <a:solidFill>
                  <a:srgbClr val="FF0000"/>
                </a:solidFill>
                <a:latin typeface="楷体" pitchFamily="49" charset="-122"/>
                <a:ea typeface="楷体" pitchFamily="49" charset="-122"/>
                <a:cs typeface="Times New Roman" pitchFamily="34" charset="-120"/>
              </a:rPr>
              <a:t>。</a:t>
            </a: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如何传承：热爱祖国，心怀人民，在日常学习和生活中不怕困难，不畏</a:t>
            </a:r>
            <a:endParaRPr lang="en-US" altLang="zh-CN" sz="2800" b="0" i="0" dirty="0">
              <a:solidFill>
                <a:srgbClr val="FF0000"/>
              </a:solidFill>
              <a:latin typeface="楷体" pitchFamily="49" charset="-122"/>
              <a:ea typeface="楷体" pitchFamily="49" charset="-122"/>
              <a:cs typeface="Times New Roman" pitchFamily="34" charset="-120"/>
            </a:endParaRP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艰险，勇于担当，艰苦奋斗</a:t>
            </a:r>
            <a:r>
              <a:rPr lang="en-US" altLang="zh-CN" sz="2800" b="0" i="0" dirty="0">
                <a:solidFill>
                  <a:srgbClr val="FF0000"/>
                </a:solidFill>
                <a:latin typeface="楷体" pitchFamily="49" charset="-122"/>
                <a:ea typeface="楷体" pitchFamily="49" charset="-122"/>
                <a:cs typeface="Times New Roman" pitchFamily="34" charset="-120"/>
              </a:rPr>
              <a:t>。（言之有理即可）</a:t>
            </a:r>
            <a:endParaRPr lang="en-US" altLang="zh-CN" sz="2800" dirty="0">
              <a:latin typeface="楷体" pitchFamily="49" charset="-122"/>
              <a:ea typeface="楷体" pitchFamily="49"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C_4#5a3cff150.fixed?vcp=1&amp;pid=792895588&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第13讲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中华民族的抗日战争</a:t>
            </a:r>
            <a:endParaRPr lang="en-US" altLang="zh-CN" sz="4000" dirty="0"/>
          </a:p>
        </p:txBody>
      </p:sp>
      <p:sp>
        <p:nvSpPr>
          <p:cNvPr id="3" name="C_4_BD#5a3cff150.fixed?vcp=1&amp;pid=792895588&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要点梳理</a:t>
            </a:r>
            <a:endParaRPr lang="en-US" altLang="zh-CN" sz="4000" dirty="0"/>
          </a:p>
        </p:txBody>
      </p:sp>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C_5_BD#884b2f04a?vcp=1&amp;pid=5a3cff150&amp;color=199,134,85&amp;vtp=1&amp;vaab=1&amp;bt=1&amp;bbb=1&amp;hb=1"/>
          <p:cNvSpPr/>
          <p:nvPr/>
        </p:nvSpPr>
        <p:spPr>
          <a:xfrm>
            <a:off x="539496" y="554400"/>
            <a:ext cx="11109960" cy="1526032"/>
          </a:xfrm>
          <a:prstGeom prst="rect">
            <a:avLst/>
          </a:prstGeom>
          <a:noFill/>
          <a:ln/>
        </p:spPr>
        <p:txBody>
          <a:bodyPr wrap="none" lIns="0" tIns="0" rIns="0" bIns="0" rtlCol="0" anchor="t"/>
          <a:lstStyle/>
          <a:p>
            <a:pPr algn="l" latinLnBrk="1">
              <a:lnSpc>
                <a:spcPts val="5800"/>
              </a:lnSpc>
            </a:pPr>
            <a:r>
              <a:rPr lang="en-US" altLang="zh-CN" sz="3200" b="1" i="0" dirty="0">
                <a:solidFill>
                  <a:srgbClr val="C78655"/>
                </a:solidFill>
                <a:latin typeface="Times New Roman" pitchFamily="34" charset="0"/>
                <a:ea typeface="微软雅黑" pitchFamily="34" charset="-122"/>
                <a:cs typeface="Times New Roman" pitchFamily="34" charset="-120"/>
              </a:rPr>
              <a:t>考点1</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a:solidFill>
                  <a:srgbClr val="C78655"/>
                </a:solidFill>
                <a:latin typeface="Times New Roman" pitchFamily="34" charset="0"/>
                <a:ea typeface="微软雅黑" pitchFamily="34" charset="-122"/>
                <a:cs typeface="Times New Roman" pitchFamily="34" charset="-120"/>
              </a:rPr>
              <a:t>从九一八事变到西安事变</a:t>
            </a:r>
            <a:r>
              <a:rPr lang="en-US" altLang="zh-CN" sz="3200" b="1" i="0">
                <a:solidFill>
                  <a:srgbClr val="C78655"/>
                </a:solidFill>
                <a:latin typeface="SimSun" pitchFamily="34" charset="0"/>
                <a:ea typeface="SimSun" pitchFamily="34" charset="-122"/>
                <a:cs typeface="SimSun" pitchFamily="34" charset="-120"/>
              </a:rPr>
              <a:t> </a:t>
            </a:r>
            <a:r>
              <a:rPr lang="en-US" altLang="zh-CN" sz="3200" b="1" i="0">
                <a:solidFill>
                  <a:srgbClr val="C78655"/>
                </a:solidFill>
                <a:latin typeface="Times New Roman" pitchFamily="34" charset="0"/>
                <a:ea typeface="微软雅黑" pitchFamily="34" charset="-122"/>
                <a:cs typeface="Times New Roman" pitchFamily="34" charset="-120"/>
              </a:rPr>
              <a:t>七七事变与全民族抗战</a:t>
            </a:r>
          </a:p>
          <a:p>
            <a:pPr latinLnBrk="1">
              <a:lnSpc>
                <a:spcPts val="5700"/>
              </a:lnSpc>
            </a:pPr>
            <a:r>
              <a:rPr lang="en-US" altLang="zh-CN" sz="3200" b="1" i="0">
                <a:solidFill>
                  <a:srgbClr val="C78655"/>
                </a:solidFill>
                <a:latin typeface="Times New Roman" pitchFamily="34" charset="0"/>
                <a:ea typeface="微软雅黑" pitchFamily="34" charset="-122"/>
                <a:cs typeface="Times New Roman" pitchFamily="34" charset="-120"/>
              </a:rPr>
              <a:t>（</a:t>
            </a:r>
            <a:r>
              <a:rPr lang="en-US" altLang="zh-CN" sz="3200" b="1" i="0" dirty="0">
                <a:solidFill>
                  <a:srgbClr val="C78655"/>
                </a:solidFill>
                <a:latin typeface="Times New Roman" pitchFamily="34" charset="0"/>
                <a:ea typeface="微软雅黑" pitchFamily="34" charset="-122"/>
                <a:cs typeface="Times New Roman" pitchFamily="34" charset="-120"/>
              </a:rPr>
              <a:t>2</a:t>
            </a:r>
            <a:r>
              <a:rPr lang="en-US" altLang="zh-CN" sz="3200" b="1" i="0" dirty="0">
                <a:solidFill>
                  <a:srgbClr val="C78655"/>
                </a:solidFill>
                <a:latin typeface="Times New Roman" pitchFamily="34" charset="0"/>
                <a:ea typeface="楷体" pitchFamily="34" charset="-122"/>
                <a:cs typeface="Times New Roman" pitchFamily="34" charset="-120"/>
              </a:rPr>
              <a:t>年</a:t>
            </a:r>
            <a:r>
              <a:rPr lang="en-US" altLang="zh-CN" sz="3200" b="1" i="0" dirty="0">
                <a:solidFill>
                  <a:srgbClr val="C78655"/>
                </a:solidFill>
                <a:latin typeface="Times New Roman" pitchFamily="34" charset="0"/>
                <a:ea typeface="微软雅黑" pitchFamily="34" charset="-122"/>
                <a:cs typeface="Times New Roman" pitchFamily="34" charset="-120"/>
              </a:rPr>
              <a:t>1</a:t>
            </a:r>
            <a:r>
              <a:rPr lang="en-US" altLang="zh-CN" sz="3200" b="1" i="0" dirty="0">
                <a:solidFill>
                  <a:srgbClr val="C78655"/>
                </a:solidFill>
                <a:latin typeface="Times New Roman" pitchFamily="34" charset="0"/>
                <a:ea typeface="楷体" pitchFamily="34" charset="-122"/>
                <a:cs typeface="Times New Roman" pitchFamily="34" charset="-120"/>
              </a:rPr>
              <a:t>考</a:t>
            </a:r>
            <a:r>
              <a:rPr lang="en-US" altLang="zh-CN" sz="3200" b="1" i="0" dirty="0">
                <a:solidFill>
                  <a:srgbClr val="C78655"/>
                </a:solidFill>
                <a:latin typeface="Times New Roman" pitchFamily="34" charset="0"/>
                <a:ea typeface="微软雅黑" pitchFamily="34" charset="-122"/>
                <a:cs typeface="Times New Roman" pitchFamily="34" charset="-120"/>
              </a:rPr>
              <a:t>）</a:t>
            </a:r>
            <a:endParaRPr lang="en-US" altLang="zh-CN" sz="3200" dirty="0"/>
          </a:p>
        </p:txBody>
      </p:sp>
      <p:sp>
        <p:nvSpPr>
          <p:cNvPr id="3" name="C_6_BD#cc80dba5d?vcp=1&amp;pid=884b2f04a&amp;color=0,0,0&amp;vtp=1&amp;vaab=1&amp;bbb=1"/>
          <p:cNvSpPr/>
          <p:nvPr/>
        </p:nvSpPr>
        <p:spPr>
          <a:xfrm>
            <a:off x="539496" y="200812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课标要求</a:t>
            </a:r>
            <a:endParaRPr lang="en-US" altLang="zh-CN" sz="3000" dirty="0"/>
          </a:p>
        </p:txBody>
      </p:sp>
      <p:sp>
        <p:nvSpPr>
          <p:cNvPr id="4" name="P_7_BD#d04fabe18?vcp=1&amp;pid=cc80dba5d&amp;color=0,0,0&amp;vtp=1&amp;vaab=1&amp;bbb=1&amp;hb=1"/>
          <p:cNvSpPr/>
          <p:nvPr/>
        </p:nvSpPr>
        <p:spPr>
          <a:xfrm>
            <a:off x="539496" y="268063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楷体" pitchFamily="34" charset="-122"/>
                <a:cs typeface="Times New Roman" pitchFamily="34" charset="-120"/>
              </a:rPr>
              <a:t>通过了解九一八事变</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东北抗联</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一二</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九运动</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西安事变</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七七事变</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南京大屠杀等史事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认识日本侵华的罪行</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认识中国人民十四年抗战的</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艰苦历程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体会中国军民在抗日战争中孕育的抗战精神</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C_6_BD#e8d5cb731?vcp=1&amp;pid=884b2f04a&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知识链接</a:t>
            </a:r>
            <a:endParaRPr lang="en-US" altLang="zh-CN" sz="3000" dirty="0"/>
          </a:p>
        </p:txBody>
      </p:sp>
      <p:graphicFrame>
        <p:nvGraphicFramePr>
          <p:cNvPr id="9" name="P_7_BD#9305bad0f?colgroup=2,2,24&amp;vcp=1&amp;pid=e8d5cb731&amp;color=0,0,0&amp;vtp=1&amp;vaab=1&amp;bbb=1&amp;hb=1"/>
          <p:cNvGraphicFramePr>
            <a:graphicFrameLocks noGrp="1"/>
          </p:cNvGraphicFramePr>
          <p:nvPr>
            <p:extLst>
              <p:ext uri="{D42A27DB-BD31-4B8C-83A1-F6EECF244321}">
                <p14:modId xmlns:p14="http://schemas.microsoft.com/office/powerpoint/2010/main" val="1337200436"/>
              </p:ext>
            </p:extLst>
          </p:nvPr>
        </p:nvGraphicFramePr>
        <p:xfrm>
          <a:off x="539496" y="1295191"/>
          <a:ext cx="11112603" cy="5012692"/>
        </p:xfrm>
        <a:graphic>
          <a:graphicData uri="http://schemas.openxmlformats.org/drawingml/2006/table">
            <a:tbl>
              <a:tblPr/>
              <a:tblGrid>
                <a:gridCol w="872491">
                  <a:extLst>
                    <a:ext uri="{9D8B030D-6E8A-4147-A177-3AD203B41FA5}">
                      <a16:colId xmlns:a16="http://schemas.microsoft.com/office/drawing/2014/main" val="20000"/>
                    </a:ext>
                  </a:extLst>
                </a:gridCol>
                <a:gridCol w="1304053">
                  <a:extLst>
                    <a:ext uri="{9D8B030D-6E8A-4147-A177-3AD203B41FA5}">
                      <a16:colId xmlns:a16="http://schemas.microsoft.com/office/drawing/2014/main" val="20001"/>
                    </a:ext>
                  </a:extLst>
                </a:gridCol>
                <a:gridCol w="8838659">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tblGrid>
              <a:tr h="1649032">
                <a:tc rowSpan="4">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九一</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八事</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时间</a:t>
                      </a:r>
                      <a:r>
                        <a:rPr lang="en-US" altLang="zh-CN" sz="2800" b="1" i="0" spc="-100" dirty="0">
                          <a:solidFill>
                            <a:srgbClr val="000000"/>
                          </a:solidFill>
                          <a:latin typeface="Times New Roman" pitchFamily="34" charset="0"/>
                          <a:ea typeface="SimSun" pitchFamily="34" charset="-122"/>
                          <a:cs typeface="Times New Roman" pitchFamily="34" charset="-120"/>
                        </a:rPr>
                        <a:t>、</a:t>
                      </a:r>
                    </a:p>
                    <a:p>
                      <a:pPr marL="0" lvl="0" indent="0"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l"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1931年9月18日</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沈阳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日军以柳条湖事件为借口</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突然袭击中国东北军驻地</a:t>
                      </a:r>
                      <a:r>
                        <a:rPr lang="en-US" altLang="zh-CN" sz="2800" b="1" i="0" dirty="0" err="1">
                          <a:solidFill>
                            <a:srgbClr val="000000"/>
                          </a:solidFill>
                          <a:latin typeface="Times New Roman" pitchFamily="34" charset="0"/>
                          <a:ea typeface="SimSun" pitchFamily="34" charset="-122"/>
                          <a:cs typeface="Times New Roman" pitchFamily="34" charset="-120"/>
                        </a:rPr>
                        <a:t>北大营</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占领沈阳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后续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日军相继占领</a:t>
                      </a:r>
                      <a:r>
                        <a:rPr lang="en-US" altLang="zh-CN" sz="2800" b="1" i="0" dirty="0">
                          <a:solidFill>
                            <a:srgbClr val="000000"/>
                          </a:solidFill>
                          <a:latin typeface="Times New Roman" pitchFamily="34" charset="0"/>
                          <a:ea typeface="SimSun" pitchFamily="34" charset="-122"/>
                          <a:cs typeface="Times New Roman" pitchFamily="34" charset="-120"/>
                        </a:rPr>
                        <a:t>东北三省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1932年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日本扶植溥仪</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建立伪满洲国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成为中国人民抗日战争的</a:t>
                      </a:r>
                      <a:r>
                        <a:rPr lang="en-US" altLang="zh-CN" sz="2800" b="1" i="0" dirty="0" err="1">
                          <a:solidFill>
                            <a:srgbClr val="000000"/>
                          </a:solidFill>
                          <a:latin typeface="Times New Roman" pitchFamily="34" charset="0"/>
                          <a:ea typeface="SimSun" pitchFamily="34" charset="-122"/>
                          <a:cs typeface="Times New Roman" pitchFamily="34" charset="-120"/>
                        </a:rPr>
                        <a:t>起点</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揭开了世界反法西斯战争的</a:t>
                      </a:r>
                      <a:r>
                        <a:rPr lang="en-US" altLang="zh-CN" sz="2800" b="1" i="0" dirty="0" err="1">
                          <a:solidFill>
                            <a:srgbClr val="000000"/>
                          </a:solidFill>
                          <a:latin typeface="Times New Roman" pitchFamily="34" charset="0"/>
                          <a:ea typeface="SimSun" pitchFamily="34" charset="-122"/>
                          <a:cs typeface="Times New Roman" pitchFamily="34" charset="-120"/>
                        </a:rPr>
                        <a:t>序幕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3"/>
                  </a:ext>
                </a:extLst>
              </a:tr>
            </a:tbl>
          </a:graphicData>
        </a:graphic>
      </p:graphicFrame>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graphicFrame>
        <p:nvGraphicFramePr>
          <p:cNvPr id="10" name="P_7_BD#9305bad0f?colgroup=2,2,24&amp;vcp=1&amp;pid=e8d5cb731&amp;color=0,0,0&amp;vtp=1&amp;vaab=1&amp;bt=1&amp;bbb=1&amp;hb=1"/>
          <p:cNvGraphicFramePr>
            <a:graphicFrameLocks noGrp="1"/>
          </p:cNvGraphicFramePr>
          <p:nvPr>
            <p:extLst>
              <p:ext uri="{D42A27DB-BD31-4B8C-83A1-F6EECF244321}">
                <p14:modId xmlns:p14="http://schemas.microsoft.com/office/powerpoint/2010/main" val="115413653"/>
              </p:ext>
            </p:extLst>
          </p:nvPr>
        </p:nvGraphicFramePr>
        <p:xfrm>
          <a:off x="539496" y="2382710"/>
          <a:ext cx="11112603" cy="2797176"/>
        </p:xfrm>
        <a:graphic>
          <a:graphicData uri="http://schemas.openxmlformats.org/drawingml/2006/table">
            <a:tbl>
              <a:tblPr/>
              <a:tblGrid>
                <a:gridCol w="872491">
                  <a:extLst>
                    <a:ext uri="{9D8B030D-6E8A-4147-A177-3AD203B41FA5}">
                      <a16:colId xmlns:a16="http://schemas.microsoft.com/office/drawing/2014/main" val="20000"/>
                    </a:ext>
                  </a:extLst>
                </a:gridCol>
                <a:gridCol w="1199676">
                  <a:extLst>
                    <a:ext uri="{9D8B030D-6E8A-4147-A177-3AD203B41FA5}">
                      <a16:colId xmlns:a16="http://schemas.microsoft.com/office/drawing/2014/main" val="20001"/>
                    </a:ext>
                  </a:extLst>
                </a:gridCol>
                <a:gridCol w="8943036">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tblGrid>
              <a:tr h="1675956">
                <a:tc>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局部</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抗战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组织</a:t>
                      </a:r>
                      <a:r>
                        <a:rPr lang="en-US" altLang="zh-CN" sz="2800" b="1" i="0" dirty="0">
                          <a:solidFill>
                            <a:srgbClr val="000000"/>
                          </a:solidFill>
                          <a:latin typeface="Times New Roman" pitchFamily="34" charset="0"/>
                          <a:ea typeface="SimSun" pitchFamily="34" charset="-122"/>
                          <a:cs typeface="Times New Roman" pitchFamily="34" charset="-120"/>
                        </a:rPr>
                        <a:t>抗日义勇军</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中国共产党派</a:t>
                      </a:r>
                      <a:r>
                        <a:rPr lang="en-US" altLang="zh-CN" sz="2800" b="1" i="0">
                          <a:solidFill>
                            <a:srgbClr val="000000"/>
                          </a:solidFill>
                          <a:latin typeface="Times New Roman" pitchFamily="34" charset="0"/>
                          <a:ea typeface="SimSun" pitchFamily="34" charset="-122"/>
                          <a:cs typeface="Times New Roman" pitchFamily="34" charset="-120"/>
                        </a:rPr>
                        <a:t>杨靖宇</a:t>
                      </a:r>
                      <a:r>
                        <a:rPr lang="en-US" altLang="zh-CN" sz="2800" b="0" i="0">
                          <a:solidFill>
                            <a:srgbClr val="000000"/>
                          </a:solidFill>
                          <a:latin typeface="Times New Roman" pitchFamily="34" charset="0"/>
                          <a:ea typeface="SimSun" pitchFamily="34" charset="-122"/>
                          <a:cs typeface="Times New Roman" pitchFamily="34" charset="-120"/>
                        </a:rPr>
                        <a:t>等在东北组织游</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击队</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东北各抗日部队改编为由中国共产党领导的</a:t>
                      </a:r>
                      <a:r>
                        <a:rPr lang="en-US" altLang="zh-CN" sz="2800" b="1" i="0">
                          <a:solidFill>
                            <a:srgbClr val="000000"/>
                          </a:solidFill>
                          <a:latin typeface="Times New Roman" pitchFamily="34" charset="0"/>
                          <a:ea typeface="SimSun" pitchFamily="34" charset="-122"/>
                          <a:cs typeface="Times New Roman" pitchFamily="34" charset="-120"/>
                        </a:rPr>
                        <a:t>东北抗</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日联军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121220">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华北</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危机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1935年下半年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日本策动所谓</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华北自治运动</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国民党政府对日采取</a:t>
                      </a:r>
                      <a:r>
                        <a:rPr lang="en-US" altLang="zh-CN" sz="2800" b="1" i="0" dirty="0" err="1">
                          <a:solidFill>
                            <a:srgbClr val="000000"/>
                          </a:solidFill>
                          <a:latin typeface="Times New Roman" pitchFamily="34" charset="0"/>
                          <a:ea typeface="SimSun" pitchFamily="34" charset="-122"/>
                          <a:cs typeface="Times New Roman" pitchFamily="34" charset="-120"/>
                        </a:rPr>
                        <a:t>不抵抗的妥协政策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7_BD#9305bad0f?colgroup=2,2,24&amp;vcp=1&amp;pid=e8d5cb731&amp;color=0,0,0&amp;vtp=1&amp;vaab=1&amp;bt=1&amp;bbb=1">
            <a:extLst>
              <a:ext uri="{FF2B5EF4-FFF2-40B4-BE49-F238E27FC236}">
                <a16:creationId xmlns:a16="http://schemas.microsoft.com/office/drawing/2014/main" id="{6AF49730-3426-AC01-B84F-53AF34BB5A98}"/>
              </a:ext>
            </a:extLst>
          </p:cNvPr>
          <p:cNvSpPr txBox="1"/>
          <p:nvPr/>
        </p:nvSpPr>
        <p:spPr>
          <a:xfrm>
            <a:off x="10933954" y="167430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53</TotalTime>
  <Words>2049</Words>
  <Application>Microsoft Office PowerPoint</Application>
  <PresentationFormat>宽屏</PresentationFormat>
  <Paragraphs>670</Paragraphs>
  <Slides>59</Slides>
  <Notes>59</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59</vt:i4>
      </vt:variant>
    </vt:vector>
  </HeadingPairs>
  <TitlesOfParts>
    <vt:vector size="70" baseType="lpstr">
      <vt:lpstr>Arial (正文)</vt:lpstr>
      <vt:lpstr>等线</vt:lpstr>
      <vt:lpstr>华文隶书</vt:lpstr>
      <vt:lpstr>楷体</vt:lpstr>
      <vt:lpstr>宋体</vt:lpstr>
      <vt:lpstr>宋体</vt:lpstr>
      <vt:lpstr>微软雅黑</vt:lpstr>
      <vt:lpstr>Arial</vt:lpstr>
      <vt:lpstr>Calibri</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ssm</cp:lastModifiedBy>
  <cp:revision>11</cp:revision>
  <dcterms:created xsi:type="dcterms:W3CDTF">2024-11-29T15:52:16Z</dcterms:created>
  <dcterms:modified xsi:type="dcterms:W3CDTF">2025-07-28T01:02:39Z</dcterms:modified>
  <cp:category/>
  <cp:contentStatus/>
</cp:coreProperties>
</file>