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2"/>
  </p:notesMasterIdLst>
  <p:handoutMasterIdLst>
    <p:handoutMasterId r:id="rId1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3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7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4.png"/><Relationship Id="rId11" Type="http://schemas.openxmlformats.org/officeDocument/2006/relationships/tags" Target="../tags/tag23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Program%20Files%20(x86)\Tencent\TIM\Bin\Lets_Create/pic_temp/pic_half_down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6.xml"/><Relationship Id="rId4" Type="http://schemas.openxmlformats.org/officeDocument/2006/relationships/image" Target="file:///C:\Program%20Files%20(x86)\Tencent\TIM\Bin\Lets_Create/pic_temp/pic_half_to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54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6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71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12.png"/><Relationship Id="rId5" Type="http://schemas.openxmlformats.org/officeDocument/2006/relationships/tags" Target="../tags/tag86.xml"/><Relationship Id="rId4" Type="http://schemas.openxmlformats.org/officeDocument/2006/relationships/image" Target="file:///C:\Program%20Files%20(x86)\Tencent\TIM\Bin\Lets_Create/pic_temp/0_pic_quater_right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85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1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7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62353"/>
            <a:ext cx="5486400" cy="433329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886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71036" y="4009570"/>
            <a:ext cx="1833185" cy="1269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6949" y="13919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64000" y="1875600"/>
            <a:ext cx="5090400" cy="1772741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64000" y="3754800"/>
            <a:ext cx="4258800" cy="49320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67600" y="4629600"/>
            <a:ext cx="33912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1767600" y="5036400"/>
            <a:ext cx="25344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7215" y="1262380"/>
            <a:ext cx="2724150" cy="43332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270" y="1262380"/>
            <a:ext cx="2724150" cy="43332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>
              <a:alpha val="23000"/>
            </a:scheme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52" y="972749"/>
            <a:ext cx="4588327" cy="491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12026" y="4128950"/>
            <a:ext cx="1833185" cy="1269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67097" y="16713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431600" y="3430800"/>
            <a:ext cx="3513600" cy="827811"/>
          </a:xfrm>
        </p:spPr>
        <p:txBody>
          <a:bodyPr lIns="90000" tIns="46800" rIns="90000" bIns="46800" anchor="t" anchorCtr="0">
            <a:normAutofit/>
          </a:bodyPr>
          <a:lstStyle>
            <a:lvl1pPr algn="ctr" eaLnBrk="1" fontAlgn="auto" latinLnBrk="0" hangingPunct="1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060800" y="4287600"/>
            <a:ext cx="4248000" cy="403200"/>
          </a:xfrm>
        </p:spPr>
        <p:txBody>
          <a:bodyPr/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51381"/>
            <a:ext cx="4064000" cy="160661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066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105981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2353"/>
            <a:ext cx="5486400" cy="4333295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886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38085" y="4098290"/>
            <a:ext cx="1833185" cy="126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5751" y="1933133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7632114" y="1760583"/>
            <a:ext cx="3596400" cy="204120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2400" b="0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7778568" y="3877574"/>
            <a:ext cx="3231606" cy="435538"/>
          </a:xfrm>
        </p:spPr>
        <p:txBody>
          <a:bodyPr>
            <a:normAutofit/>
          </a:bodyPr>
          <a:lstStyle>
            <a:lvl1pPr marL="0" indent="0" algn="dist">
              <a:buNone/>
              <a:defRPr sz="1800"/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8553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87630"/>
            <a:ext cx="1386205" cy="9950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57875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87311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" y="78105"/>
            <a:ext cx="1143000" cy="888365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55" y="7810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" y="68580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420" y="5887085"/>
            <a:ext cx="1143000" cy="888365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5887085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97790"/>
            <a:ext cx="1727835" cy="11639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160" y="5579110"/>
            <a:ext cx="1788795" cy="1210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5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5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6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6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7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7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7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7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8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8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8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80000"/>
          </a:bodyPr>
          <a:lstStyle/>
          <a:p>
            <a:pPr lvl="0"/>
            <a:r>
              <a:rPr lang="zh-CN" altLang="en-US" sz="5335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第二章 撒技法的形式特点、功能优势和人文价值</a:t>
            </a:r>
            <a:endParaRPr lang="zh-CN" altLang="en-US" sz="5335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文本占位符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5665" y="4698180"/>
            <a:ext cx="3391200" cy="4068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0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accent1"/>
                </a:solidFill>
              </a:rPr>
              <a:t>主编：唐燕玲</a:t>
            </a:r>
            <a:r>
              <a:rPr lang="en-US" altLang="zh-CN">
                <a:solidFill>
                  <a:schemeClr val="accent1"/>
                </a:solidFill>
              </a:rPr>
              <a:t> </a:t>
            </a:r>
            <a:r>
              <a:rPr lang="zh-CN" altLang="en-US">
                <a:solidFill>
                  <a:schemeClr val="accent1"/>
                </a:solidFill>
              </a:rPr>
              <a:t>张超</a:t>
            </a:r>
            <a:r>
              <a:rPr lang="en-US" altLang="zh-CN">
                <a:solidFill>
                  <a:schemeClr val="accent1"/>
                </a:solidFill>
              </a:rPr>
              <a:t> </a:t>
            </a:r>
            <a:r>
              <a:rPr lang="zh-CN" altLang="en-US">
                <a:solidFill>
                  <a:schemeClr val="accent1"/>
                </a:solidFill>
              </a:rPr>
              <a:t>钱</a:t>
            </a:r>
            <a:r>
              <a:rPr lang="zh-CN" altLang="en-US">
                <a:solidFill>
                  <a:schemeClr val="accent1"/>
                </a:solidFill>
              </a:rPr>
              <a:t>波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>
          <a:xfrm>
            <a:off x="1763790" y="5163400"/>
            <a:ext cx="2534400" cy="406800"/>
          </a:xfrm>
        </p:spPr>
        <p:txBody>
          <a:bodyPr>
            <a:normAutofit fontScale="90000"/>
          </a:bodyPr>
          <a:p>
            <a:r>
              <a:rPr lang="zh-CN" altLang="en-US">
                <a:solidFill>
                  <a:schemeClr val="accent1"/>
                </a:solidFill>
              </a:rPr>
              <a:t>广西师范大学出版</a:t>
            </a:r>
            <a:r>
              <a:rPr lang="zh-CN" altLang="en-US">
                <a:solidFill>
                  <a:schemeClr val="accent1"/>
                </a:solidFill>
              </a:rPr>
              <a:t>社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1585071" y="15326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撒，使用植物枝条的结构组合，在容器中固定花材，是传统插花艺术创作中作用最大、难度最大、艺术性最强的定枝技法，具有选材便利、形式灵活、视觉美观、无需掩藏、造型纯粹、技艺精巧、尊重花材、整体融合、环保经济、物尽其用、坚固耐用等诸多优点。
一、撒是中国传统工匠精神的体现。
撒的制作过程，需要创作者仔细用功，专心制作，从测量、切割、雕刻、造型，贴合容器使用，还要与花材的空间造型匹配调整。每一次的撒创作，又不尽相同，必须按照当时的创作目标与容器特点，最大限度满足创作思想的发挥，这正是插花师营造匠心的过程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115379" y="918453"/>
            <a:ext cx="9934947" cy="532532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1278123" y="609371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1115377" y="686026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10631342" y="6031678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2"/>
            </p:custDataLst>
          </p:nvPr>
        </p:nvCxnSpPr>
        <p:spPr>
          <a:xfrm>
            <a:off x="10468596" y="6108332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6"/>
          <p:cNvSpPr txBox="1"/>
          <p:nvPr>
            <p:custDataLst>
              <p:tags r:id="rId13"/>
            </p:custDataLst>
          </p:nvPr>
        </p:nvSpPr>
        <p:spPr>
          <a:xfrm>
            <a:off x="1412527" y="1454510"/>
            <a:ext cx="9340650" cy="425320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二、撒凝结了插花艺术家的美学水准。
现代插花常用的定枝工具和材料，主要有花泥、剑山、花留等几种，与这些相比，撒几乎完全使用植物材料制作，与作品完全融入，不需要掩藏遮盖，并且可以做出精美的、变化的图案，具有很好的观赏效果，体现了插花师的美学水准。
撒技法具有很强的形式美感。撒在最大程度上增加了插花作品的形式美感。因为取材于植物茎干，撒本身具有与插花作品完全融合，丝毫没有突兀感，其本身的各式立体结构、图案造型具有极强的形式美感。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457161" y="1297804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三、撒是环保洁净的材料，符合现代可持续发展的理念。
《道德经 第二十七章》说：“是以圣人常善救人，故无弃人；常善救物，故无弃物，是谓袭明。”意思是圣人经常挽救人，所以没有被遗弃的人；经常善于物尽其用，所以没有被废弃的物品。这就叫做内藏着的聪明智慧。
李渔在《闲情偶寄 器玩部 制度第一 几案》也说：“一事有一事之需，一物备一物之用。《诗》云：“童子佩觿”，《鲁论》云：“去丧无所不佩”。人身且然，况为器乎？
二者所说的都是一个意思：物尽其用。所以李渔才说：（撒）“总之不费一钱，与桌撒一同拾取，弃于彼者，复收于此。斯编一出，世间宁复有弃物乎？”
与花泥、剑山、花留等几种现代常用材料相比，撒完全使用植物材料制作，随时取用制作，随意造型，无污染，成本低到极点，不产生额外的废弃物。对环境完全友好，适合各类创作推广使用，符合现代生态可持续理念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1585071" y="15326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四、撒非常适合插花日常应用，适合大众化传播。
插花是一种美化日常生活的艺术，随着生活愈加富裕，精神文明要求愈高，人们日常插花活动会日渐增多。撒技法，几乎没有成本，十分符合日常使用。而且，撒的制作，独具匠心，变化多端，让人感受互动制作的快乐。
五、撒造型极多，并且有极大的研究、拓展空间。
与花泥和剑山、花留这些定型不变的工具或技法不同，撒形式多样，因材、因器、因人而变，在基本形态的基础上，灵活变化，因材施法，最终达到艺术美感和技法的完美结合。可以说随着时间推移和创作实践的进行，越来越多的撒种类会出现，这门技艺的生命力也会长久保持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1585071" y="15326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六、撒是中国插花区别于其他国家插花的典型特征。
从历史角度看，撒是中国插花的突出特征和代表性技法，它是优秀民族文化的一部分。是中国插花高明于异域插花的关键点之一。作为东方插花的起源，中国传统插花在撒方面的独特用法，极大超越其他国家的同类艺术，是中国优秀传统文化的一部分。
撒是中国插花发展到明清成熟阶段后，传统插花技艺完全成熟的标志之一。传统插花从简单压枝——占景盘——插瓶——锡套——定枝器——撒，直到现代剑山和花泥，我们能够发现，花枝的固定手段趋向复杂化，功能趋向空间化，形式趋向独立化。撒，正处于手工定枝技艺的高峰。
从现实角度看，撒技法是中国插花的代表性要素之一。保护撒技法，可使中国插花在国际舞台上更具竞争力。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115379" y="918453"/>
            <a:ext cx="9934947" cy="532532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1278123" y="609371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1115377" y="686026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10631342" y="6031678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2"/>
            </p:custDataLst>
          </p:nvPr>
        </p:nvCxnSpPr>
        <p:spPr>
          <a:xfrm>
            <a:off x="10468596" y="6108332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6"/>
          <p:cNvSpPr txBox="1"/>
          <p:nvPr>
            <p:custDataLst>
              <p:tags r:id="rId13"/>
            </p:custDataLst>
          </p:nvPr>
        </p:nvSpPr>
        <p:spPr>
          <a:xfrm>
            <a:off x="1583815" y="1454510"/>
            <a:ext cx="8998074" cy="425320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在世界花卉艺术舞台上，中国的插花撒技法，因其独特的形式特点与技艺内涵，已经被各国插花艺术家逐渐熟知与认可。
插花撒技法目前已经是行业内展览、比赛以及国家职业技能比赛的必备评分指标。这意味着，作为可难可易的创作工艺，撒在政府和行业层面，已经得到认可和应用。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2445" dirty="0">
                <a:solidFill>
                  <a:schemeClr val="dk1">
                    <a:lumMod val="75000"/>
                    <a:lumOff val="25000"/>
                  </a:schemeClr>
                </a:solidFill>
              </a:rPr>
              <a:t>谢谢</a:t>
            </a:r>
            <a:endParaRPr lang="zh-CN" altLang="en-US" sz="12445" dirty="0">
              <a:solidFill>
                <a:schemeClr val="dk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14"/>
  <p:tag name="KSO_WM_TEMPLATE_MASTER_THUMB_INDEX" val="12"/>
  <p:tag name="KSO_WM_TEMPLATE_THUMBS_INDEX" val="1、5、9、10、11、12、13、14、15、17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中国古韵文化通用模板"/>
  <p:tag name="KSO_WM_UNIT_NOCLEAR" val="0"/>
  <p:tag name="KSO_WM_UNIT_VALUE" val="12"/>
  <p:tag name="KSO_WM_UNIT_TYPE" val="a"/>
  <p:tag name="KSO_WM_UNIT_INDEX" val="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14_1*b*2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汇报日期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3614_1*b*3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p="http://schemas.openxmlformats.org/presentationml/2006/main">
  <p:tag name="KSO_WM_SLIDE_ID" val="custom20203614_1"/>
  <p:tag name="KSO_WM_TEMPLATE_SUBCATEGORY" val="17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14"/>
  <p:tag name="KSO_WM_SLIDE_TYPE" val="title"/>
  <p:tag name="KSO_WM_SLIDE_SUBTYPE" val="pureTxt"/>
  <p:tag name="KSO_WM_SLIDE_LAYOUT" val="a_b"/>
  <p:tag name="KSO_WM_SLIDE_LAYOUT_CNT" val="1_3"/>
  <p:tag name="KSO_WM_TEMPLATE_MASTER_THUMB_INDEX" val="12"/>
  <p:tag name="KSO_WM_TEMPLATE_THUMBS_INDEX" val="1、5、9、10、11、12、13、14、15、1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15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4:20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2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3"/>
</p:tagLst>
</file>

<file path=ppt/tags/tag1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7"/>
</p:tagLst>
</file>

<file path=ppt/tags/tag16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4:20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2"/>
</p:tagLst>
</file>

<file path=ppt/tags/tag17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4:20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17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4:20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18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4:20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2"/>
</p:tagLst>
</file>

<file path=ppt/tags/tag1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3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7"/>
</p:tagLst>
</file>

<file path=ppt/tags/tag19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4:20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7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再会 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SLIDE_ID" val="custom20203614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14"/>
  <p:tag name="KSO_WM_SLIDE_TYPE" val="endPage"/>
  <p:tag name="KSO_WM_SLIDE_SUBTYPE" val="pureTxt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5FA"/>
      </a:dk2>
      <a:lt2>
        <a:srgbClr val="FFFFFF"/>
      </a:lt2>
      <a:accent1>
        <a:srgbClr val="566991"/>
      </a:accent1>
      <a:accent2>
        <a:srgbClr val="6F798C"/>
      </a:accent2>
      <a:accent3>
        <a:srgbClr val="858785"/>
      </a:accent3>
      <a:accent4>
        <a:srgbClr val="9E9881"/>
      </a:accent4>
      <a:accent5>
        <a:srgbClr val="B4A77B"/>
      </a:accent5>
      <a:accent6>
        <a:srgbClr val="CDB57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WPS 演示</Application>
  <PresentationFormat>宽屏</PresentationFormat>
  <Paragraphs>20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隶书</vt:lpstr>
      <vt:lpstr>汉仪尚巍手书W</vt:lpstr>
      <vt:lpstr>Viner Hand ITC</vt:lpstr>
      <vt:lpstr>Segoe UI</vt:lpstr>
      <vt:lpstr>微软雅黑</vt:lpstr>
      <vt:lpstr>Arial Unicode MS</vt:lpstr>
      <vt:lpstr>Arial Black</vt:lpstr>
      <vt:lpstr>Calibri</vt:lpstr>
      <vt:lpstr>Office 主题​​</vt:lpstr>
      <vt:lpstr>1_Office 主题​​</vt:lpstr>
      <vt:lpstr>第二章 撒技法的形式特点、功能优势和人文价值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唐yanling</cp:lastModifiedBy>
  <cp:revision>3</cp:revision>
  <dcterms:created xsi:type="dcterms:W3CDTF">2024-12-04T10:54:00Z</dcterms:created>
  <dcterms:modified xsi:type="dcterms:W3CDTF">2024-12-04T10:55:41Z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/>
  </property>
</Properties>
</file>