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98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8da052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C602C84-538B-48D1-B329-8ABFE77065B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主谓一致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8da052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5D09813-59AD-4B9F-A3D1-CD3A8E95D0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1f6f90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aae147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622ee0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fdaee3c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1f6f90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aae147a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2622ee0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fdaee3c8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主谓一致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8da052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0CB5DC7-147A-456B-875E-CF445DDC3F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1f6f90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aae147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622ee0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fdaee3c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1f6f90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aae147a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2622ee0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fdaee3c8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主谓一致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AA23107-8B15-F1A1-EA12-AB7E905BD64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7FDAF31-D937-471B-9C93-990A904BCD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1C1187-FF1F-4B01-8548-7D6496923A5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1f6f90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aae147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622ee0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fdaee3c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1f6f90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aae147a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2622ee0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fdaee3c8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429E6D7-14BC-4313-907A-3863FCCF08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1f6f90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aae147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622ee0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fdaee3c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1f6f90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aae147a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2622ee0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fdaee3c8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39fabc325?colgroup=10,10,7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41436"/>
          <a:ext cx="11082528" cy="3879724"/>
        </p:xfrm>
        <a:graphic>
          <a:graphicData uri="http://schemas.openxmlformats.org/drawingml/2006/table">
            <a:tbl>
              <a:tblPr/>
              <a:tblGrid>
                <a:gridCol w="3959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3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指句子的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谓语动词要同句子的主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语在语法形式上保持一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即单数主语需用动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词的单数形式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语需用动词的复数形式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主语中心词之后有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except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等修饰语时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谓语动词的数与前面的中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心词保持一致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basketball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over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10,10,7&amp;vcp=1&amp;pid=4aae147a5&amp;color=0,0,0&amp;mp=1&amp;vtp=1&amp;vaab=1&amp;bt=1&amp;bbb=1"/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5_BD#39fabc325?colgroup=11,11,6&amp;vcp=1&amp;pid=4aae147a5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061366"/>
              </p:ext>
            </p:extLst>
          </p:nvPr>
        </p:nvGraphicFramePr>
        <p:xfrm>
          <a:off x="539496" y="1211770"/>
          <a:ext cx="11082528" cy="4434460"/>
        </p:xfrm>
        <a:graphic>
          <a:graphicData uri="http://schemas.openxmlformats.org/drawingml/2006/table">
            <a:tbl>
              <a:tblPr/>
              <a:tblGrid>
                <a:gridCol w="4013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0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9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语法一致原则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指句子的谓语动词要同句子的主语在语法形式上保持一致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即单数主语需用动词的单数形式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复数主语需用动词的复数形式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-one,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不定代词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 much,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neither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等作主语或修饰主语时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其谓语动词一般用单数形式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dictionary.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39fabc325?colgroup=10,11,7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4050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7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指句子的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谓语动词要同句子的主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语在语法形式上保持一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即单数主语需用动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词的单数形式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语需用动词的复数形式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姓氏名词的复数形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某某夫妇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某一家人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谓语动词用复数形式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Smiths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watching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TV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10,11,7&amp;vcp=1&amp;pid=4aae147a5&amp;color=0,0,0&amp;mp=1&amp;vtp=1&amp;vaab=1&amp;bt=1&amp;bbb=1"/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39fabc325?colgroup=8,11,9&amp;vcp=1&amp;pid=4aae147a5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92702078"/>
              </p:ext>
            </p:extLst>
          </p:nvPr>
        </p:nvGraphicFramePr>
        <p:xfrm>
          <a:off x="539750" y="1115945"/>
          <a:ext cx="11073130" cy="5120640"/>
        </p:xfrm>
        <a:graphic>
          <a:graphicData uri="http://schemas.openxmlformats.org/drawingml/2006/table">
            <a:tbl>
              <a:tblPr/>
              <a:tblGrid>
                <a:gridCol w="3127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6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9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72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39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指句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子的谓语动词要同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句子的主语在语法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形式上保持一致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即单数主语需用动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词的单数形式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数主语需用动词的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主语前若有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half,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enough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等形容词或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fourths（3／4）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等分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数修饰时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谓语动词的数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由名词类别和数量决定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若为复数可数名词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动词用复数形式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若为单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数可数名词或不可数名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谓语动词则用单数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smells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terrible.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yesterday.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fifths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mouse.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8,11,9&amp;vcp=1&amp;pid=4aae147a5&amp;color=0,0,0&amp;mp=1&amp;vtp=1&amp;vaab=1&amp;bt=1&amp;bbb=1"/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39fabc325?colgroup=8,11,9&amp;vcp=1&amp;pid=4aae147a5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162050"/>
          <a:ext cx="11073130" cy="4693920"/>
        </p:xfrm>
        <a:graphic>
          <a:graphicData uri="http://schemas.openxmlformats.org/drawingml/2006/table">
            <a:tbl>
              <a:tblPr/>
              <a:tblGrid>
                <a:gridCol w="3401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0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09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72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指句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子的谓语动词要同句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子的主语在语法形式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上保持一致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即单数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主语需用动词的单数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复数主语需用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动词的复数形式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一些成双出现的衣物名词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或工具名词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glasses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trousers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gloves,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scissors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等作主语时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动词用复数形式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若用了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等词修饰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的形式则由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pair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等词的单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复数形式决定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glasses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present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grandma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pairs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8,11,9&amp;vcp=1&amp;pid=4aae147a5&amp;color=0,0,0&amp;mp=1&amp;vtp=1&amp;vaab=1&amp;bt=1&amp;bbb=1"/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39fabc325?colgroup=10,10,8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9119"/>
          <a:ext cx="11073384" cy="3884359"/>
        </p:xfrm>
        <a:graphic>
          <a:graphicData uri="http://schemas.openxmlformats.org/drawingml/2006/table">
            <a:tbl>
              <a:tblPr/>
              <a:tblGrid>
                <a:gridCol w="3831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5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4799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指句子的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谓语动词要同句子的主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语在语法形式上保持一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即单数主语需用动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词的单数形式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语需用动词的复数形式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作主语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单数形式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名词复数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作主语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谓语动词用复数形式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Guilin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10,10,8&amp;vcp=1&amp;pid=4aae147a5&amp;color=0,0,0&amp;mp=1&amp;vtp=1&amp;vaab=1&amp;bt=1&amp;bbb=1"/>
          <p:cNvSpPr txBox="1"/>
          <p:nvPr/>
        </p:nvSpPr>
        <p:spPr>
          <a:xfrm>
            <a:off x="10894735" y="11307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39fabc325?colgroup=9,11,8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74000"/>
          <a:ext cx="11091672" cy="5014596"/>
        </p:xfrm>
        <a:graphic>
          <a:graphicData uri="http://schemas.openxmlformats.org/drawingml/2006/table">
            <a:tbl>
              <a:tblPr/>
              <a:tblGrid>
                <a:gridCol w="3593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意义一致原则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意义上着眼处理主谓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一致关系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复数形式取决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于主语所表达的概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而不取决于表面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主语是单数形式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义时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谓语动词用复数形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主语是复数形式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单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数意义时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maths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physics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词用单数形式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Maths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subjects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9,11,8&amp;vcp=1&amp;pid=4aae147a5&amp;color=0,0,0&amp;mp=1&amp;vtp=1&amp;vaab=1&amp;bt=1&amp;bbb=1"/>
          <p:cNvSpPr txBox="1"/>
          <p:nvPr/>
        </p:nvSpPr>
        <p:spPr>
          <a:xfrm>
            <a:off x="10913023" y="5655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39fabc325?colgroup=6,10,12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2386"/>
          <a:ext cx="11082528" cy="3917824"/>
        </p:xfrm>
        <a:graphic>
          <a:graphicData uri="http://schemas.openxmlformats.org/drawingml/2006/table">
            <a:tbl>
              <a:tblPr/>
              <a:tblGrid>
                <a:gridCol w="2523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1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82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意义一致原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指从意义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上着眼处理主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谓一致关系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一些集体名词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family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group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team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Japanese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等作主语时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supper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now.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我们一家人在吃晚饭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我家是一个幸福的家庭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6,10,12&amp;vcp=1&amp;pid=4aae147a5&amp;color=0,0,0&amp;mp=1&amp;vtp=1&amp;vaab=1&amp;bt=1&amp;bbb=1"/>
          <p:cNvSpPr txBox="1"/>
          <p:nvPr/>
        </p:nvSpPr>
        <p:spPr>
          <a:xfrm>
            <a:off x="10903879" y="11139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39fabc325?colgroup=6,10,12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1368"/>
          <a:ext cx="11082528" cy="4459860"/>
        </p:xfrm>
        <a:graphic>
          <a:graphicData uri="http://schemas.openxmlformats.org/drawingml/2006/table">
            <a:tbl>
              <a:tblPr/>
              <a:tblGrid>
                <a:gridCol w="2523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1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03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复数形式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取决于主语所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表达的概念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而不取决于表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面语法标志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果指一个不可分割的整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即强调总体时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语动词用单数形式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果强调整体中的每一个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即强调个体时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谓语动词用复数形式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这个班有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个学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game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now.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这个班的学生现在在玩游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6,10,12&amp;vcp=1&amp;pid=4aae147a5&amp;color=0,0,0&amp;mp=1&amp;vtp=1&amp;vaab=1&amp;bt=1&amp;bbb=1"/>
          <p:cNvSpPr txBox="1"/>
          <p:nvPr/>
        </p:nvSpPr>
        <p:spPr>
          <a:xfrm>
            <a:off x="10903879" y="8429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39fabc325?colgroup=8,9,10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64068"/>
          <a:ext cx="11082528" cy="4434460"/>
        </p:xfrm>
        <a:graphic>
          <a:graphicData uri="http://schemas.openxmlformats.org/drawingml/2006/table">
            <a:tbl>
              <a:tblPr/>
              <a:tblGrid>
                <a:gridCol w="3401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9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意义一致原则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意义上着眼处理主谓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一致关系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复数形式取决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于主语所表达的概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而不取决于表面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主语中心词为表示时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距离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金钱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量等的名词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且被视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为一个整体时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语动词用单数形式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否则用复数形式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◆Sixty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minutes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pounds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enough.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left.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8,9,10&amp;vcp=1&amp;pid=4aae147a5&amp;color=0,0,0&amp;mp=1&amp;vtp=1&amp;vaab=1&amp;bt=1&amp;bbb=1"/>
          <p:cNvSpPr txBox="1"/>
          <p:nvPr/>
        </p:nvSpPr>
        <p:spPr>
          <a:xfrm>
            <a:off x="10903879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c2354c91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c2354c91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8c2354c91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句法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39fabc325?colgroup=9,11,8&amp;vcp=1&amp;pid=4aae147a5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165225"/>
          <a:ext cx="11073130" cy="4693920"/>
        </p:xfrm>
        <a:graphic>
          <a:graphicData uri="http://schemas.openxmlformats.org/drawingml/2006/table">
            <a:tbl>
              <a:tblPr/>
              <a:tblGrid>
                <a:gridCol w="358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1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73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72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7040">
                <a:tc rowSpan="2"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意义一致原则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指从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意义上着眼处理主谓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一致关系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复数形式取决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于主语所表达的概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而不取决于表面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“the+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起名词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作用充当主语时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如果指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具有某特征的一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类人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谓语动词用复数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如果指事物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则谓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语动词多用单数形式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energy.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wounded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treated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always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01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“both…and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连接两个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谓语动词用复数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39fabc325?colgroup=9,11,8&amp;vcp=1&amp;pid=4aae147a5&amp;color=0,0,0&amp;mp=1&amp;vtp=1&amp;vaab=1&amp;bt=1&amp;bbb=1"/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39fabc325?colgroup=7,10,11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45018"/>
          <a:ext cx="11082528" cy="4472560"/>
        </p:xfrm>
        <a:graphic>
          <a:graphicData uri="http://schemas.openxmlformats.org/drawingml/2006/table">
            <a:tbl>
              <a:tblPr/>
              <a:tblGrid>
                <a:gridCol w="2889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07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30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就近一致原则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谓语动词的数要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与跟它紧邻的名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词或代词的数保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“either…or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neither…nor…”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等连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接的并列主语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词的形式要根据与谓语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最近的主语来确定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blackboard?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girl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7,10,11&amp;vcp=1&amp;pid=4aae147a5&amp;color=0,0,0&amp;mp=1&amp;vtp=1&amp;vaab=1&amp;bt=1&amp;bbb=1"/>
          <p:cNvSpPr txBox="1"/>
          <p:nvPr/>
        </p:nvSpPr>
        <p:spPr>
          <a:xfrm>
            <a:off x="10903879" y="8366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39fabc325?colgroup=7,10,10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5086"/>
          <a:ext cx="11082528" cy="3892424"/>
        </p:xfrm>
        <a:graphic>
          <a:graphicData uri="http://schemas.openxmlformats.org/drawingml/2006/table">
            <a:tbl>
              <a:tblPr/>
              <a:tblGrid>
                <a:gridCol w="2999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59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就近一致原则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谓语动词的数要与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跟它紧邻的名词或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代词的数保持一致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开头的句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如果主语是并列的几个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谓语动词应和最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靠近它的一个名词在人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称和数上保持一致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horse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behind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apple,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oranges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peaches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7,10,10&amp;vcp=1&amp;pid=4aae147a5&amp;color=0,0,0&amp;mp=1&amp;vtp=1&amp;vaab=1&amp;bt=1&amp;bbb=1"/>
          <p:cNvSpPr txBox="1"/>
          <p:nvPr/>
        </p:nvSpPr>
        <p:spPr>
          <a:xfrm>
            <a:off x="10903879" y="11266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2622ee0d.fixed?vcp=1&amp;pid=b8da0520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主谓一致</a:t>
            </a:r>
            <a:endParaRPr lang="en-US" altLang="zh-CN" sz="4000" dirty="0"/>
          </a:p>
        </p:txBody>
      </p:sp>
      <p:sp>
        <p:nvSpPr>
          <p:cNvPr id="3" name="C_4_BD#72622ee0d.fixed?vcp=1&amp;pid=b8da0520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c7ffe6458?vaa=1&amp;vcp=1&amp;pid=72622ee0d&amp;color=0,0,0&amp;vtp=1&amp;vaab=1&amp;bt=1&amp;bbb=1&amp;hb=1"/>
          <p:cNvSpPr/>
          <p:nvPr/>
        </p:nvSpPr>
        <p:spPr>
          <a:xfrm>
            <a:off x="539496" y="12402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（2024·黑龙江绥化·中考题）Look!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endParaRPr lang="en-US" altLang="zh-CN" sz="2800" dirty="0"/>
          </a:p>
        </p:txBody>
      </p:sp>
      <p:sp>
        <p:nvSpPr>
          <p:cNvPr id="3" name="QC_5_AN.3_1#c7ffe6458.blank?vaa=1&amp;vcp=1&amp;pid=72622ee0d&amp;color=0,0,0&amp;vpa=1&amp;vtp=1&amp;vaab=1"/>
          <p:cNvSpPr/>
          <p:nvPr/>
        </p:nvSpPr>
        <p:spPr>
          <a:xfrm>
            <a:off x="7785639" y="120980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c7ffe6458.choices?vaa=1&amp;vcp=1&amp;pid=72622ee0d&amp;color=0,0,0&amp;vtp=1&amp;vaab=1&amp;bbb=1"/>
          <p:cNvSpPr/>
          <p:nvPr/>
        </p:nvSpPr>
        <p:spPr>
          <a:xfrm>
            <a:off x="539496" y="25073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18230" algn="l"/>
                <a:tab pos="74021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</a:t>
            </a:r>
            <a:endParaRPr lang="en-US" altLang="zh-CN" sz="2800" dirty="0"/>
          </a:p>
        </p:txBody>
      </p:sp>
      <p:sp>
        <p:nvSpPr>
          <p:cNvPr id="5" name="QC_5_AS.1_1#c7ffe6458?vaa=1&amp;vcp=1&amp;pid=72622ee0d&amp;color=0,0,0&amp;vtp=1&amp;vaab=1&amp;bbb=1&amp;hb=1"/>
          <p:cNvSpPr/>
          <p:nvPr/>
        </p:nvSpPr>
        <p:spPr>
          <a:xfrm>
            <a:off x="539496" y="313683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句意：看！在这本书上有一些关于交通规则的信息。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be句型的主谓一致和时态。此句是there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be句型，主语是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information，是不可数名词，其谓语要用单数形式，此处描述事实，用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f1201758b?vaa=1&amp;vcp=1&amp;pid=72622ee0d&amp;color=0,0,0&amp;vtp=1&amp;vaab=1&amp;bt=1&amp;bbb=1&amp;hb=1"/>
          <p:cNvSpPr/>
          <p:nvPr/>
        </p:nvSpPr>
        <p:spPr>
          <a:xfrm>
            <a:off x="539496" y="12402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（2024·黑龙江牡丹江·中考题）Having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manners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endParaRPr lang="en-US" altLang="zh-CN" sz="2800" dirty="0"/>
          </a:p>
        </p:txBody>
      </p:sp>
      <p:sp>
        <p:nvSpPr>
          <p:cNvPr id="3" name="QC_5_AN.7_1#f1201758b.blank?vaa=1&amp;vcp=1&amp;pid=72622ee0d&amp;color=0,0,0&amp;vpa=2&amp;vtp=1&amp;vaab=1"/>
          <p:cNvSpPr/>
          <p:nvPr/>
        </p:nvSpPr>
        <p:spPr>
          <a:xfrm>
            <a:off x="9593803" y="120980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_2#f1201758b.choices?vaa=1&amp;vcp=1&amp;pid=72622ee0d&amp;color=0,0,0&amp;vtp=1&amp;vaab=1&amp;bbb=1"/>
          <p:cNvSpPr/>
          <p:nvPr/>
        </p:nvSpPr>
        <p:spPr>
          <a:xfrm>
            <a:off x="539496" y="25073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17620" algn="l"/>
                <a:tab pos="74066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</a:t>
            </a:r>
            <a:endParaRPr lang="en-US" altLang="zh-CN" sz="2800" dirty="0"/>
          </a:p>
        </p:txBody>
      </p:sp>
      <p:sp>
        <p:nvSpPr>
          <p:cNvPr id="5" name="QC_5_AS.1_1#f1201758b?vaa=1&amp;vcp=1&amp;pid=72622ee0d&amp;color=0,0,0&amp;vtp=1&amp;vaab=1&amp;bbb=1&amp;hb=1"/>
          <p:cNvSpPr/>
          <p:nvPr/>
        </p:nvSpPr>
        <p:spPr>
          <a:xfrm>
            <a:off x="539496" y="313683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句意：当你到国外旅游时，有礼貌是必要的。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考查主谓一致。本句时态是一般现在时，主语是动名词短语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动名词、动词不定式、单数名词、单数代词或从句作主语的时候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谓语动词要用第三人称单数形式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be动词用is，故选B。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203665f10?vaa=1&amp;vcp=1&amp;pid=72622ee0d&amp;color=0,0,0&amp;vtp=1&amp;vaab=1&amp;bt=1&amp;bbb=1&amp;hb=1"/>
          <p:cNvSpPr/>
          <p:nvPr/>
        </p:nvSpPr>
        <p:spPr>
          <a:xfrm>
            <a:off x="539496" y="64859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candles.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candles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age.(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9_2#203665f10.choices?vaa=1&amp;vcp=1&amp;pid=72622ee0d&amp;color=0,0,0&amp;vtp=1&amp;vaab=1&amp;bbb=1"/>
          <p:cNvSpPr/>
          <p:nvPr/>
        </p:nvSpPr>
        <p:spPr>
          <a:xfrm>
            <a:off x="539496" y="22749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19830" algn="l"/>
                <a:tab pos="76815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A.has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.eats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.eat;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5" name="QC_5_AS.1_1#203665f10?vaa=1&amp;vcp=1&amp;pid=72622ee0d&amp;color=0,0,0&amp;vtp=1&amp;vaab=1&amp;bbb=1&amp;hb=1"/>
          <p:cNvSpPr/>
          <p:nvPr/>
        </p:nvSpPr>
        <p:spPr>
          <a:xfrm>
            <a:off x="539496" y="290442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句意：在中国，许多过生日的人会吃蛋糕，蛋糕上插有蜡烛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蜡烛的数量代表这个人的年龄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indent="715963"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考查主谓一致。a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of意为“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许多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后接复数名词，作主语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时，谓语动词需用复数形式，所以第一个空需填eat。the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of的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意思是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的数目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”，“the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名词”作主语，其后的谓语动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词用单数形式，所以第二个空应填is，故选C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7_1#f1201758b.blank?vaa=1&amp;vcp=1&amp;pid=72622ee0d&amp;color=0,0,0&amp;vpa=2&amp;vtp=1&amp;vaab=1">
            <a:extLst>
              <a:ext uri="{FF2B5EF4-FFF2-40B4-BE49-F238E27FC236}">
                <a16:creationId xmlns:a16="http://schemas.microsoft.com/office/drawing/2014/main" id="{0936F9C6-DF5F-547E-0CED-57061EC8EA1A}"/>
              </a:ext>
            </a:extLst>
          </p:cNvPr>
          <p:cNvSpPr/>
          <p:nvPr/>
        </p:nvSpPr>
        <p:spPr>
          <a:xfrm>
            <a:off x="3391230" y="163770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c20eff50a?sp=1&amp;vaa=1&amp;vcp=1&amp;pid=72622ee0d&amp;color=0,0,0&amp;vtp=1&amp;vaab=1&amp;bt=1&amp;bbb=1&amp;hb=1"/>
          <p:cNvSpPr/>
          <p:nvPr/>
        </p:nvSpPr>
        <p:spPr>
          <a:xfrm>
            <a:off x="539496" y="217890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（2023·四川达州·中考题）—Neither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outdoors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rainstorm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were!(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14_2#c20eff50a.choices?vaa=1&amp;vcp=1&amp;pid=72622ee0d&amp;color=0,0,0&amp;vtp=1&amp;vaab=1&amp;bbb=1"/>
          <p:cNvSpPr/>
          <p:nvPr/>
        </p:nvSpPr>
        <p:spPr>
          <a:xfrm>
            <a:off x="539496" y="40994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84930" algn="l"/>
                <a:tab pos="75291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A.were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.were;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c20eff50a?vaa=1&amp;vcp=1&amp;pid=72622ee0d&amp;color=0,0,0&amp;vtp=1&amp;vaab=1&amp;bt=1&amp;bbb=1&amp;hb=1"/>
          <p:cNvSpPr/>
          <p:nvPr/>
        </p:nvSpPr>
        <p:spPr>
          <a:xfrm>
            <a:off x="539496" y="898493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句意：——暴雨来临时，莉莉和她的父母都不在户外。——他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们真幸运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考查主谓一致和感叹句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。“either...or...”“not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only...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also...”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“neither...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nor...”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等连接的并列主语，谓语动词的形式要根据与谓语最近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的主语来确定。在本题中，谓语动词要与其最近的主语her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parents保持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人称和数的一致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be动词需要用复数形式，排除选项B；感叹句的中心词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是形容词lucky，需用how引导，故选C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c20eff50a?vaa=1&amp;vcp=1&amp;pid=72622ee0d&amp;color=0,0,0&amp;vtp=1&amp;vaab=1&amp;bbb=1"/>
          <p:cNvSpPr/>
          <p:nvPr/>
        </p:nvSpPr>
        <p:spPr>
          <a:xfrm>
            <a:off x="539496" y="5379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_1#bde287782?vaa=1&amp;vcp=1&amp;pid=72622ee0d&amp;color=0,0,0&amp;vtp=1&amp;vaab=1&amp;bt=1&amp;bbb=1&amp;h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（2022·湖北恩施·中考题）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fridge.</a:t>
            </a:r>
            <a:endParaRPr lang="en-US" altLang="zh-CN" sz="2800" dirty="0"/>
          </a:p>
        </p:txBody>
      </p:sp>
      <p:sp>
        <p:nvSpPr>
          <p:cNvPr id="3" name="QC_5_AN.20_1#bde287782.blank?vaa=1&amp;vcp=1&amp;pid=72622ee0d&amp;color=0,0,0&amp;vpa=5&amp;vtp=1&amp;vaab=1"/>
          <p:cNvSpPr/>
          <p:nvPr/>
        </p:nvSpPr>
        <p:spPr>
          <a:xfrm>
            <a:off x="6382289" y="8897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8_2#bde287782.choices?vaa=1&amp;vcp=1&amp;pid=72622ee0d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906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</a:t>
            </a:r>
            <a:endParaRPr lang="en-US" altLang="zh-CN" sz="2800" dirty="0"/>
          </a:p>
        </p:txBody>
      </p:sp>
      <p:sp>
        <p:nvSpPr>
          <p:cNvPr id="5" name="QC_5_AS.1_1#bde287782?vaa=1&amp;vcp=1&amp;pid=72622ee0d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句意：冰箱里有一些牛奶和几个苹果。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be句型遵循的“就近原则”。在there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be句型中，如果主语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是并列的几个名词，谓语动词应和最靠近它的一个名词保持人称和数上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的一致。在本题中，离be动词最近的名词milk是不可数名词，所以be动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词要用is，故选A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51f6f900.fixed?vcp=1&amp;pid=b8da0520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主谓一致</a:t>
            </a:r>
            <a:endParaRPr lang="en-US" altLang="zh-CN" sz="4000" dirty="0"/>
          </a:p>
        </p:txBody>
      </p:sp>
      <p:sp>
        <p:nvSpPr>
          <p:cNvPr id="3" name="C_4_BD#f51f6f900.fixed?vcp=1&amp;pid=b8da0520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a9fc0bbda?vcp=1&amp;pid=72622ee0d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学习至此，请完成“第34讲备考练习（主谓一致）”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fdaee3c8.fixed?vcp=1&amp;pid=b8da0520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主谓一致</a:t>
            </a:r>
            <a:endParaRPr lang="en-US" altLang="zh-CN" sz="4000" dirty="0"/>
          </a:p>
        </p:txBody>
      </p:sp>
      <p:sp>
        <p:nvSpPr>
          <p:cNvPr id="3" name="C_4_BD#3fdaee3c8.fixed?vcp=1&amp;pid=b8da05202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第34讲备考练习（主谓一致）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2fd3651?vcp=1&amp;pid=3fdaee3c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3c04c4b24?sp=1&amp;vcp=1&amp;pid=bb2fd365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22_1#451139489?sp=1&amp;vaa=1&amp;vcp=1&amp;pid=bb2fd3651&amp;color=0,0,0&amp;vtp=1&amp;vaab=1&amp;bbb=1&amp;hb=1"/>
          <p:cNvSpPr/>
          <p:nvPr/>
        </p:nvSpPr>
        <p:spPr>
          <a:xfrm>
            <a:off x="539496" y="19048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（2024·吉林长春·中考题改编）—There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Climbing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Zhihuan.(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23_1#451139489.bracket?vaa=1&amp;vcp=1&amp;pid=bb2fd3651&amp;color=0,0,0&amp;vpa=6&amp;vtp=1&amp;vaab=1"/>
          <p:cNvSpPr/>
          <p:nvPr/>
        </p:nvSpPr>
        <p:spPr>
          <a:xfrm>
            <a:off x="6884766" y="31869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22_2#451139489.choices?vaa=1&amp;vcp=1&amp;pid=bb2fd3651&amp;color=0,0,0&amp;vtp=1&amp;vaab=1&amp;bbb=1"/>
          <p:cNvSpPr/>
          <p:nvPr/>
        </p:nvSpPr>
        <p:spPr>
          <a:xfrm>
            <a:off x="539496" y="38274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0630" algn="l"/>
                <a:tab pos="73132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_1#3d97683b0?vaa=1&amp;vcp=1&amp;pid=bb2fd3651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（2024·甘肃白银·中考题改编）Linda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prefers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musicians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d97683b0.bracket?vaa=1&amp;vcp=1&amp;pid=bb2fd3651&amp;color=0,0,0&amp;mp=1&amp;vpa=7&amp;vtp=1&amp;vaab=1"/>
          <p:cNvSpPr/>
          <p:nvPr/>
        </p:nvSpPr>
        <p:spPr>
          <a:xfrm>
            <a:off x="4570889" y="2184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4_2#3d97683b0.choices?vaa=1&amp;vcp=1&amp;pid=bb2fd3651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B.plays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endParaRPr lang="en-US" altLang="zh-CN" sz="2800" dirty="0"/>
          </a:p>
        </p:txBody>
      </p:sp>
      <p:sp>
        <p:nvSpPr>
          <p:cNvPr id="5" name="QC_6_BD.26_1#22d3a2781?vaa=1&amp;vcp=1&amp;pid=bb2fd3651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（2024·江苏无锡·模拟题改编）Nearly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closely.(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7_1#22d3a2781.bracket?vaa=1&amp;vcp=1&amp;pid=bb2fd3651&amp;color=0,0,0&amp;vpa=8&amp;vtp=1&amp;vaab=1"/>
          <p:cNvSpPr/>
          <p:nvPr/>
        </p:nvSpPr>
        <p:spPr>
          <a:xfrm>
            <a:off x="8145241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26_2#22d3a2781.choices?vaa=1&amp;vcp=1&amp;pid=bb2fd3651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A.three-fifth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.three-fifths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.third-fifths;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8_1#b1aa00f06?vaa=1&amp;vcp=1&amp;pid=bb2fd3651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（2024·甘肃武威·模拟题改编）Linda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Jingyue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1aa00f06.bracket?vaa=1&amp;vcp=1&amp;pid=bb2fd3651&amp;color=0,0,0&amp;mp=1&amp;vpa=9&amp;vtp=1&amp;vaab=1"/>
          <p:cNvSpPr/>
          <p:nvPr/>
        </p:nvSpPr>
        <p:spPr>
          <a:xfrm>
            <a:off x="9950100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8_2#b1aa00f06.choices?vaa=1&amp;vcp=1&amp;pid=bb2fd3651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B.goes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.went</a:t>
            </a:r>
            <a:endParaRPr lang="en-US" altLang="zh-CN" sz="2800" dirty="0"/>
          </a:p>
        </p:txBody>
      </p:sp>
      <p:sp>
        <p:nvSpPr>
          <p:cNvPr id="5" name="QC_6_BD.30_1#9099b5095?vaa=1&amp;vcp=1&amp;pid=bb2fd3651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（2024·黑龙江绥化·模拟题）Tom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1_1#9099b5095.bracket?vaa=1&amp;vcp=1&amp;pid=bb2fd3651&amp;color=0,0,0&amp;vpa=10&amp;vtp=1&amp;vaab=1"/>
          <p:cNvSpPr/>
          <p:nvPr/>
        </p:nvSpPr>
        <p:spPr>
          <a:xfrm>
            <a:off x="7475506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0_2#9099b5095.choices?vaa=1&amp;vcp=1&amp;pid=bb2fd3651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B.going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2_1#7efd34a0a?vaa=1&amp;vcp=1&amp;pid=bb2fd3651&amp;color=0,0,0&amp;vtp=1&amp;vaab=1&amp;bt=1&amp;bbb=1&amp;hb=1"/>
          <p:cNvSpPr/>
          <p:nvPr/>
        </p:nvSpPr>
        <p:spPr>
          <a:xfrm>
            <a:off x="539496" y="122640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（2024·甘肃平凉·模拟题）In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larger.(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7efd34a0a.bracket?vaa=1&amp;vcp=1&amp;pid=bb2fd3651&amp;color=0,0,0&amp;vpa=11&amp;vtp=1&amp;vaab=1"/>
          <p:cNvSpPr/>
          <p:nvPr/>
        </p:nvSpPr>
        <p:spPr>
          <a:xfrm>
            <a:off x="4762342" y="25084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2_2#7efd34a0a.choices?vaa=1&amp;vcp=1&amp;pid=bb2fd3651&amp;color=0,0,0&amp;vtp=1&amp;vaab=1&amp;bbb=1"/>
          <p:cNvSpPr/>
          <p:nvPr/>
        </p:nvSpPr>
        <p:spPr>
          <a:xfrm>
            <a:off x="539496" y="31469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.have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.are;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5" name="QC_6_BD.34_1#74b5f5942?vaa=1&amp;vcp=1&amp;pid=bb2fd3651&amp;color=0,0,0&amp;vtp=1&amp;vaab=1&amp;bbb=1&amp;hb=1"/>
          <p:cNvSpPr/>
          <p:nvPr/>
        </p:nvSpPr>
        <p:spPr>
          <a:xfrm>
            <a:off x="539496" y="37763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（2024·甘肃平凉·模拟题改编）Not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hanging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mall.(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5_1#74b5f5942.bracket?vaa=1&amp;vcp=1&amp;pid=bb2fd3651&amp;color=0,0,0&amp;vpa=12&amp;vtp=1&amp;vaab=1"/>
          <p:cNvSpPr/>
          <p:nvPr/>
        </p:nvSpPr>
        <p:spPr>
          <a:xfrm>
            <a:off x="6036215" y="44107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4_2#74b5f5942.choices?vaa=1&amp;vcp=1&amp;pid=bb2fd3651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B.likes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.liked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6_1#766e416d8?vaa=1&amp;vcp=1&amp;pid=bb2fd3651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（2023·辽宁抚顺·中考题）Look!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766e416d8.bracket?vaa=1&amp;vcp=1&amp;pid=bb2fd3651&amp;color=0,0,0&amp;mp=1&amp;vpa=13&amp;vtp=1&amp;vaab=1"/>
          <p:cNvSpPr/>
          <p:nvPr/>
        </p:nvSpPr>
        <p:spPr>
          <a:xfrm>
            <a:off x="5793264" y="2184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6_2#766e416d8.choices?vaa=1&amp;vcp=1&amp;pid=bb2fd3651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</a:t>
            </a:r>
            <a:endParaRPr lang="en-US" altLang="zh-CN" sz="2800" dirty="0"/>
          </a:p>
        </p:txBody>
      </p:sp>
      <p:sp>
        <p:nvSpPr>
          <p:cNvPr id="5" name="QC_6_BD.38_1#b33474a54?vaa=1&amp;vcp=1&amp;pid=bb2fd3651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（2023·黑龙江牡丹江·中考题）Xu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Mengtao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Award.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9_1#b33474a54.bracket?vaa=1&amp;vcp=1&amp;pid=bb2fd3651&amp;color=0,0,0&amp;vpa=14&amp;vtp=1&amp;vaab=1"/>
          <p:cNvSpPr/>
          <p:nvPr/>
        </p:nvSpPr>
        <p:spPr>
          <a:xfrm>
            <a:off x="10850214" y="40811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38_2#b33474a54.choices?vaa=1&amp;vcp=1&amp;pid=bb2fd3651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0_1#ed5bb3d1b?sp=1&amp;vaa=1&amp;vcp=1&amp;pid=bb2fd3651&amp;color=0,0,0&amp;mp=1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（2023·四川自贡·中考题）—What’s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zongzi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1_1#ed5bb3d1b.bracket?vaa=1&amp;vcp=1&amp;pid=bb2fd3651&amp;color=0,0,0&amp;mp=1&amp;vpa=15&amp;vtp=1&amp;vaab=1"/>
          <p:cNvSpPr/>
          <p:nvPr/>
        </p:nvSpPr>
        <p:spPr>
          <a:xfrm>
            <a:off x="8012653" y="3463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0_2#ed5bb3d1b.choices?vaa=1&amp;vcp=1&amp;pid=bb2fd3651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80130" algn="l"/>
                <a:tab pos="7325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a6c36194?vcp=1&amp;pid=f51f6f90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596896"/>
            <a:ext cx="11064240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aae147a5.fixed?vcp=1&amp;pid=b8da0520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主谓一致</a:t>
            </a:r>
            <a:endParaRPr lang="en-US" altLang="zh-CN" sz="4000" dirty="0"/>
          </a:p>
        </p:txBody>
      </p:sp>
      <p:sp>
        <p:nvSpPr>
          <p:cNvPr id="3" name="C_4_BD#4aae147a5.fixed?vcp=1&amp;pid=b8da0520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9fabc325?vcp=1&amp;pid=4aae147a5&amp;color=0,0,0&amp;vtp=1&amp;vaab=1&amp;bt=1&amp;bbb=1&amp;hb=1"/>
          <p:cNvSpPr/>
          <p:nvPr/>
        </p:nvSpPr>
        <p:spPr>
          <a:xfrm>
            <a:off x="539496" y="10905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在英语中，谓语动词在人称和数上必须和主语保持一致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。它通常有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三种原则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，见下表：</a:t>
            </a:r>
            <a:endParaRPr lang="en-US" altLang="zh-CN" sz="2800" dirty="0"/>
          </a:p>
        </p:txBody>
      </p:sp>
      <p:graphicFrame>
        <p:nvGraphicFramePr>
          <p:cNvPr id="7" name="P_5_BD#39fabc325?colgroup=12,10,6&amp;vcp=1&amp;pid=4aae147a5&amp;color=0,0,0&amp;vtp=1&amp;vaab=1&amp;bbb=1&amp;hb=1"/>
          <p:cNvGraphicFramePr>
            <a:graphicFrameLocks noGrp="1"/>
          </p:cNvGraphicFramePr>
          <p:nvPr/>
        </p:nvGraphicFramePr>
        <p:xfrm>
          <a:off x="539496" y="2419382"/>
          <a:ext cx="11073384" cy="3342323"/>
        </p:xfrm>
        <a:graphic>
          <a:graphicData uri="http://schemas.openxmlformats.org/drawingml/2006/table">
            <a:tbl>
              <a:tblPr/>
              <a:tblGrid>
                <a:gridCol w="4608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1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3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2763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指句子的谓语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动词要同句子的主语在语法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形式上保持一致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即单数主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语需用动词的单数形式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数主语需用动词的复数形式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主语是单数形式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动词也用单数形式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语是复数形式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词也用复数形式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Guilin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twins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Nanning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39fabc325?colgroup=8,9,10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86700"/>
          <a:ext cx="11082528" cy="4989196"/>
        </p:xfrm>
        <a:graphic>
          <a:graphicData uri="http://schemas.openxmlformats.org/drawingml/2006/table">
            <a:tbl>
              <a:tblPr/>
              <a:tblGrid>
                <a:gridCol w="3328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子的谓语动词要同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句子的主语在语法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形式上保持一致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即单数主语需用动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词的单数形式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数主语需用动词的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单数名词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词不定式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动名词或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从句作主语时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动词一般用单数形式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morning.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ourselves.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believing.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8,9,10&amp;vcp=1&amp;pid=4aae147a5&amp;color=0,0,0&amp;mp=1&amp;vtp=1&amp;vaab=1&amp;bt=1&amp;bbb=1"/>
          <p:cNvSpPr txBox="1"/>
          <p:nvPr/>
        </p:nvSpPr>
        <p:spPr>
          <a:xfrm>
            <a:off x="10903879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39fabc325?colgroup=8,12,8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80350"/>
          <a:ext cx="11082528" cy="5001896"/>
        </p:xfrm>
        <a:graphic>
          <a:graphicData uri="http://schemas.openxmlformats.org/drawingml/2006/table">
            <a:tbl>
              <a:tblPr/>
              <a:tblGrid>
                <a:gridCol w="3346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2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23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子的谓语动词要同句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子的主语在语法形式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上保持一致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即单数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主语需用动词的单数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复数主语需用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动词的复数形式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连接两个或两个以上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表示不同的人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不同的事物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或概念的名词作主语时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语动词一般用复数形式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两个名词指同一个人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同一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事物或概念时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此时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的名词前没有冠词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动词则用单数形式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◆Joan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Canadians.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tomorrow.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一位老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师兼作家明天将来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8,12,8&amp;vcp=1&amp;pid=4aae147a5&amp;color=0,0,0&amp;mp=1&amp;vtp=1&amp;vaab=1&amp;bt=1&amp;bbb=1"/>
          <p:cNvSpPr txBox="1"/>
          <p:nvPr/>
        </p:nvSpPr>
        <p:spPr>
          <a:xfrm>
            <a:off x="10903879" y="5719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39fabc325?colgroup=12,9,7&amp;vcp=1&amp;pid=4aae147a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4599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语法一致原则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指句子的谓语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动词要同句子的主语在语法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形式上保持一致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即单数主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语需用动词的单数形式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数主语需用动词的复数形式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连接并列单数主语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名词前有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等修饰语时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词用单数形式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girl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9fabc325?colgroup=12,9,7&amp;vcp=1&amp;pid=4aae147a5&amp;color=0,0,0&amp;mp=1&amp;vtp=1&amp;vaab=1&amp;bt=1&amp;bbb=1"/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296"/>
  <p:tag name="TABLE_ENDDRAG_RECT" val="42*99*871*29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319"/>
  <p:tag name="TABLE_ENDDRAG_RECT" val="42*91*871*3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322"/>
  <p:tag name="TABLE_ENDDRAG_RECT" val="42*91*871*322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1959</Words>
  <Application>Microsoft Office PowerPoint</Application>
  <PresentationFormat>宽屏</PresentationFormat>
  <Paragraphs>516</Paragraphs>
  <Slides>37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 (正文)</vt:lpstr>
      <vt:lpstr>华文隶书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2024-11-29T11:55:00Z</dcterms:created>
  <dcterms:modified xsi:type="dcterms:W3CDTF">2025-07-25T08:07:48Z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24AF1F5472DA47BFB5B3BC0C1F761D63_12</vt:lpwstr>
  </property>
  <property fmtid="{D5CDD505-2E9C-101B-9397-08002B2CF9AE}" pid="3" name="KSOProductBuildVer">
    <vt:lpwstr>2052-12.1.0.18912</vt:lpwstr>
  </property>
</Properties>
</file>