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317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18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</p:sldIdLst>
  <p:sldSz cx="12192000" cy="6858000"/>
  <p:notesSz cx="6858000" cy="12192000"/>
  <p:custDataLst>
    <p:tags r:id="rId6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437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3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3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260c0e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F98E008-0DFF-4B6F-B0AB-B4253D92E91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地理时事热点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260c0e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7F7DF3C-140F-4180-9AC0-F95AF5873DD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587ff62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89e7f31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3587ff624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989e7f318&amp;color=RGB(64,64,64)">
            <a:hlinkClick r:id="rId5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第2讲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地理时事热点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7ff3330000905b2c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7B9C976-7E9D-C251-7FC8-8ECCC3C48B4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A7204F0-BDD4-4C19-B22A-4DDD871A716A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F111908-C7FB-4CCC-9E42-0AFA9B4DF0C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B37113B-618A-4C10-BF92-83D282F13CB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587ff62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89e7f31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3587ff624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989e7f318&amp;color=RGB(64,64,64)">
            <a:hlinkClick r:id="rId5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6170CE9-2240-4AE7-2DAE-37A04C535457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4_1#a02c7eb51?htil=6&amp;vaa=1&amp;vcp=1&amp;vis=1&amp;pid=4a116506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0489" y="1533874"/>
            <a:ext cx="4908653" cy="248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4_2#a02c7eb51?htil=6&amp;vaa=1&amp;vcp=1&amp;vis=1&amp;pid=4a116506f&amp;color=0,0,0&amp;vtp=1&amp;vaab=1&amp;bt=1&amp;bbb=1&amp;hb=1&amp;hs=1"/>
          <p:cNvSpPr/>
          <p:nvPr/>
        </p:nvSpPr>
        <p:spPr>
          <a:xfrm>
            <a:off x="539496" y="1546574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大熊猫从我国东部漂洋过海“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出差”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到澳大利亚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途经的大洋是(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_1#a02c7eb51.bracket?vaa=1&amp;vcp=1&amp;vis=1&amp;pid=4a116506f&amp;color=0,0,0&amp;vpa=4&amp;vtp=1&amp;vaab=1"/>
          <p:cNvSpPr/>
          <p:nvPr/>
        </p:nvSpPr>
        <p:spPr>
          <a:xfrm>
            <a:off x="5083715" y="218093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4_3#a02c7eb51.choices?htil=6&amp;vaa=1&amp;vcp=1&amp;vis=1&amp;pid=4a116506f&amp;color=0,0,0&amp;vtp=1&amp;vaab=1&amp;bbb=1&amp;hs=1"/>
          <p:cNvSpPr/>
          <p:nvPr/>
        </p:nvSpPr>
        <p:spPr>
          <a:xfrm>
            <a:off x="539496" y="2829591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.北冰洋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.大西洋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C.太平洋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.印度洋</a:t>
            </a:r>
            <a:endParaRPr lang="en-US" altLang="zh-CN" sz="2800" dirty="0"/>
          </a:p>
        </p:txBody>
      </p:sp>
      <p:sp>
        <p:nvSpPr>
          <p:cNvPr id="6" name="QC_8_BD.16_1#5ba38b977?vaa=1&amp;vcp=1&amp;vis=1&amp;pid=4a116506f&amp;color=0,0,0&amp;vtp=1&amp;vaab=1&amp;bbb=1&amp;hs=1"/>
          <p:cNvSpPr/>
          <p:nvPr/>
        </p:nvSpPr>
        <p:spPr>
          <a:xfrm>
            <a:off x="539496" y="40962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大熊猫到世界各地“出差”，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有利于(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17_1#5ba38b977.bracket?vaa=1&amp;vcp=1&amp;vis=1&amp;pid=4a116506f&amp;color=0,0,0&amp;vpa=5&amp;vtp=1&amp;vaab=1"/>
          <p:cNvSpPr/>
          <p:nvPr/>
        </p:nvSpPr>
        <p:spPr>
          <a:xfrm>
            <a:off x="6375939" y="408289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8_BD.16_2#5ba38b977.choices?vaa=1&amp;vcp=1&amp;vis=1&amp;pid=4a116506f&amp;color=0,0,0&amp;vtp=1&amp;vaab=1&amp;bbb=1&amp;hs=1"/>
          <p:cNvSpPr/>
          <p:nvPr/>
        </p:nvSpPr>
        <p:spPr>
          <a:xfrm>
            <a:off x="539496" y="471966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.增进国际往来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B.实现人地和谐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C.提升科技水平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.改善生态环境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860374ea?vcp=1&amp;pid=3587ff62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热点地区</a:t>
            </a:r>
            <a:endParaRPr lang="en-US" altLang="zh-CN" sz="3000" dirty="0"/>
          </a:p>
        </p:txBody>
      </p:sp>
      <p:sp>
        <p:nvSpPr>
          <p:cNvPr id="4" name="QO_6_BD.18_2#0fe03dc03?htil=7&amp;sp=1&amp;vaa=1&amp;vcp=1&amp;vis=1&amp;pid=6860374ea&amp;color=0,0,0&amp;vtp=1&amp;vaab=1&amp;bbb=1&amp;hb=1&amp;hs=1"/>
          <p:cNvSpPr/>
          <p:nvPr/>
        </p:nvSpPr>
        <p:spPr>
          <a:xfrm>
            <a:off x="539496" y="1211244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（2024·四川南充·中考）中国—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阿拉伯国家合作论坛第十届部长级</a:t>
            </a:r>
            <a:endParaRPr lang="en-US" altLang="zh-CN" sz="2800" b="0" i="0" spc="-5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会议开幕式于2024年5月30日上午在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北京举行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图为沙特阿拉伯及周</a:t>
            </a:r>
            <a:endParaRPr lang="en-US" altLang="zh-CN" sz="2800" b="0" i="0" spc="-5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边国家示意图，据此完成下列各题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5" name="QO_6_AS.1_1#0fe03dc03?vaa=1&amp;vcp=1&amp;vis=1&amp;pid=6860374ea&amp;color=0,0,0&amp;vtp=1&amp;vaab=1&amp;bbb=1&amp;hs=1"/>
          <p:cNvSpPr/>
          <p:nvPr/>
        </p:nvSpPr>
        <p:spPr>
          <a:xfrm>
            <a:off x="539496" y="44038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本题组主要考查西亚地区的相关知识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1CE5C3A-73BE-691A-0852-34ADE49C05C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321771" y="972494"/>
            <a:ext cx="4870233" cy="353518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20_2#fd97f4ee2?htil=8&amp;sp=1&amp;vaa=1&amp;vcp=1&amp;vis=1&amp;pid=0fe03dc03&amp;color=0,0,0&amp;vtp=1&amp;vaab=1&amp;bt=1&amp;bbb=1&amp;hs=1"/>
          <p:cNvSpPr/>
          <p:nvPr/>
        </p:nvSpPr>
        <p:spPr>
          <a:xfrm>
            <a:off x="539496" y="883410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（1）图中的运河(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2_1#fd97f4ee2.bracket?vaa=1&amp;vcp=1&amp;vis=1&amp;pid=0fe03dc03&amp;color=0,0,0&amp;vpa=6&amp;vtp=1&amp;vaab=1"/>
          <p:cNvSpPr/>
          <p:nvPr/>
        </p:nvSpPr>
        <p:spPr>
          <a:xfrm>
            <a:off x="3483515" y="87007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20_3#fd97f4ee2?htil=8&amp;vaa=1&amp;vcp=1&amp;vis=1&amp;pid=0fe03dc03&amp;color=0,0,0&amp;vtp=1&amp;vaab=1&amp;bbb=1&amp;hs=1"/>
          <p:cNvSpPr/>
          <p:nvPr/>
        </p:nvSpPr>
        <p:spPr>
          <a:xfrm>
            <a:off x="539496" y="1515683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①是亚洲和非洲的分界线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是亚洲和欧洲的分界线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沟通了大西洋和印度洋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沟通了太平洋和印度洋</a:t>
            </a:r>
            <a:endParaRPr lang="en-US" altLang="zh-CN" sz="2800" dirty="0"/>
          </a:p>
        </p:txBody>
      </p:sp>
      <p:sp>
        <p:nvSpPr>
          <p:cNvPr id="6" name="QC_7_BD.20_4#fd97f4ee2.choices?htil=8&amp;vaa=1&amp;vcp=1&amp;vis=1&amp;pid=0fe03dc03&amp;color=0,0,0&amp;vtp=1&amp;vaab=1&amp;bbb=1"/>
          <p:cNvSpPr/>
          <p:nvPr/>
        </p:nvSpPr>
        <p:spPr>
          <a:xfrm>
            <a:off x="539496" y="4073273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  <p:sp>
        <p:nvSpPr>
          <p:cNvPr id="7" name="QC_7_AS.1_1#fd97f4ee2?vaa=1&amp;vcp=1&amp;vis=1&amp;pid=0fe03dc03&amp;color=0,0,0&amp;vtp=1&amp;vaab=1&amp;bbb=1&amp;hb=1&amp;hs=1"/>
          <p:cNvSpPr/>
          <p:nvPr/>
        </p:nvSpPr>
        <p:spPr>
          <a:xfrm>
            <a:off x="539496" y="470274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图示运河为苏伊士运河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它是亚洲和非洲的分界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线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沟通了大西洋和印度洋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2B7EF67-18E2-4E69-E348-A78B1C76069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321771" y="972494"/>
            <a:ext cx="4870233" cy="353518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24_2#217e0d750?htil=9&amp;sp=1&amp;vaa=1&amp;vcp=1&amp;vis=1&amp;pid=0fe03dc03&amp;color=0,0,0&amp;vtp=1&amp;vaab=1&amp;bt=1&amp;bbb=1&amp;hb=1"/>
          <p:cNvSpPr/>
          <p:nvPr/>
        </p:nvSpPr>
        <p:spPr>
          <a:xfrm>
            <a:off x="539496" y="89204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（2）下列关于图示区域自然地理特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征的叙述，正确的是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BD.24_3#217e0d750?htil=9&amp;vaa=1&amp;vcp=1&amp;vis=1&amp;pid=0fe03dc03&amp;color=0,0,0&amp;vtp=1&amp;vaab=1&amp;bbb=1&amp;hb=1"/>
          <p:cNvSpPr/>
          <p:nvPr/>
        </p:nvSpPr>
        <p:spPr>
          <a:xfrm>
            <a:off x="539496" y="217506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①沙特阿拉伯水资源匮乏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②阿拉伯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半岛位于亚洲东部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土耳其多火山、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地震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④波斯湾及其沿岸地区石油资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源丰富</a:t>
            </a:r>
            <a:endParaRPr lang="en-US" altLang="zh-CN" sz="2800" dirty="0"/>
          </a:p>
        </p:txBody>
      </p:sp>
      <p:sp>
        <p:nvSpPr>
          <p:cNvPr id="6" name="QC_7_BD.24_4#217e0d750.choices?htil=9&amp;vaa=1&amp;vcp=1&amp;vis=1&amp;pid=0fe03dc03&amp;color=0,0,0&amp;vtp=1&amp;vaab=1&amp;bbb=1"/>
          <p:cNvSpPr/>
          <p:nvPr/>
        </p:nvSpPr>
        <p:spPr>
          <a:xfrm>
            <a:off x="539496" y="474046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CBB1BA4-C4EA-0756-D1E0-E086A1307F7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321771" y="972494"/>
            <a:ext cx="4870233" cy="353518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AS.1_1#217e0d750?htil=10&amp;vaa=1&amp;vcp=1&amp;vis=1&amp;pid=0fe03dc03&amp;color=0,0,0&amp;vtp=1&amp;vaab=1&amp;bt=1&amp;bbb=1&amp;hb=1&amp;hs=1"/>
          <p:cNvSpPr/>
          <p:nvPr/>
        </p:nvSpPr>
        <p:spPr>
          <a:xfrm>
            <a:off x="539496" y="1235519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沙特阿拉伯属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热带沙漠气候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水资源匮乏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阿拉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伯半岛位于亚洲西部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土耳其位于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阿尔卑斯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喜马拉雅火山地震带上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多火山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地震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根据图中信息可知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波斯湾及其沿岸地区石油资源丰富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7_AN.2_1#217e0d750?vaa=1&amp;vcp=1&amp;vis=1&amp;pid=0fe03dc03&amp;color=0,0,0&amp;vtp=1&amp;vaab=1&amp;bbb=1&amp;hs=1"/>
          <p:cNvSpPr/>
          <p:nvPr/>
        </p:nvSpPr>
        <p:spPr>
          <a:xfrm>
            <a:off x="539496" y="506818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558FD26-7434-A6EF-CD65-F7E8E31931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321771" y="1364004"/>
            <a:ext cx="4870233" cy="353518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eb340735?vcp=1&amp;pid=6860374e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7_BD.28_1#cf67eaa80?htil=11&amp;vaa=1&amp;vcp=1&amp;vis=1&amp;pid=6eb34073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05088" y="1251757"/>
            <a:ext cx="2953512" cy="341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7_BD.28_2#cf67eaa80?htil=11&amp;vaa=1&amp;vcp=1&amp;vis=1&amp;pid=6eb340735&amp;color=0,0,0&amp;vtp=1&amp;vaab=1&amp;bbb=1&amp;hb=1&amp;hs=1"/>
          <p:cNvSpPr/>
          <p:nvPr/>
        </p:nvSpPr>
        <p:spPr>
          <a:xfrm>
            <a:off x="539496" y="1233469"/>
            <a:ext cx="80650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（2024·河南·中考）2024年是京津冀协同发展十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周年。天津市宝坻区依托北京中关村科技城的建设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形成了“创新研发在北京，成果转化在宝坻”的合作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模式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图为天津市宝坻区位置示意图，据此完成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4~5题。</a:t>
            </a:r>
            <a:endParaRPr lang="en-US" altLang="zh-CN" sz="2800" dirty="0"/>
          </a:p>
        </p:txBody>
      </p:sp>
      <p:sp>
        <p:nvSpPr>
          <p:cNvPr id="5" name="QC_8_BD.29_1#dc09402c0?htil=11&amp;vaa=1&amp;vcp=1&amp;vis=1&amp;pid=cf67eaa80&amp;color=0,0,0&amp;vtp=1&amp;vaab=1&amp;bbb=1&amp;hs=1"/>
          <p:cNvSpPr/>
          <p:nvPr/>
        </p:nvSpPr>
        <p:spPr>
          <a:xfrm>
            <a:off x="539496" y="4433869"/>
            <a:ext cx="80650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北京中关村科技城可以重点发展的产业是(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30_1#dc09402c0.bracket?vaa=1&amp;vcp=1&amp;vis=1&amp;pid=cf67eaa80&amp;color=0,0,0&amp;vpa=8&amp;vtp=1&amp;vaab=1"/>
          <p:cNvSpPr/>
          <p:nvPr/>
        </p:nvSpPr>
        <p:spPr>
          <a:xfrm>
            <a:off x="7484014" y="44205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8_BD.29_2#dc09402c0.choices?htil=11&amp;vaa=1&amp;vcp=1&amp;vis=1&amp;pid=cf67eaa80&amp;color=0,0,0&amp;vtp=1&amp;vaab=1&amp;bbb=1&amp;hs=1"/>
          <p:cNvSpPr/>
          <p:nvPr/>
        </p:nvSpPr>
        <p:spPr>
          <a:xfrm>
            <a:off x="539496" y="50555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.金属冶炼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B.食品加工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C.纺织服装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.生物医药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31_1#9ee2443de?htil=12&amp;vaa=1&amp;vcp=1&amp;vis=1&amp;pid=cf67eaa8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2795" y="1792224"/>
            <a:ext cx="2953512" cy="341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31_2#9ee2443de?htil=12&amp;vaa=1&amp;vcp=1&amp;vis=1&amp;pid=cf67eaa80&amp;color=0,0,0&amp;vtp=1&amp;vaab=1&amp;bt=1&amp;bbb=1&amp;hb=1"/>
          <p:cNvSpPr/>
          <p:nvPr/>
        </p:nvSpPr>
        <p:spPr>
          <a:xfrm>
            <a:off x="539496" y="1655064"/>
            <a:ext cx="80650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北京市和天津市宝坻区之间的高效联动得益于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32_1#9ee2443de.bracket?vaa=1&amp;vcp=1&amp;vis=1&amp;pid=cf67eaa80&amp;color=0,0,0&amp;vpa=9&amp;vtp=1&amp;vaab=1"/>
          <p:cNvSpPr/>
          <p:nvPr/>
        </p:nvSpPr>
        <p:spPr>
          <a:xfrm>
            <a:off x="816515" y="22894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31_3#9ee2443de.choices?htil=12&amp;vaa=1&amp;vcp=1&amp;vis=1&amp;pid=cf67eaa80&amp;color=0,0,0&amp;vtp=1&amp;vaab=1&amp;bbb=1"/>
          <p:cNvSpPr/>
          <p:nvPr/>
        </p:nvSpPr>
        <p:spPr>
          <a:xfrm>
            <a:off x="539496" y="2929953"/>
            <a:ext cx="80650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1402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.良好的生态环境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.便捷的交通运输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1402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C.庞大的消费市场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.充足的劳动人口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02e4fe90?vcp=1&amp;pid=3587ff62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科学考察</a:t>
            </a:r>
            <a:endParaRPr lang="en-US" altLang="zh-CN" sz="3000" dirty="0"/>
          </a:p>
        </p:txBody>
      </p:sp>
      <p:pic>
        <p:nvPicPr>
          <p:cNvPr id="3" name="QO_6_BD.33_1#5e5b77e5a?htil=13&amp;vaa=1&amp;vcp=1&amp;vis=1&amp;pid=602e4fe9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3737" y="1229532"/>
            <a:ext cx="3867912" cy="428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33_2#5e5b77e5a?htil=13&amp;sp=1&amp;vaa=1&amp;vcp=1&amp;vis=1&amp;pid=602e4fe90&amp;color=0,0,0&amp;vtp=1&amp;vaab=1&amp;bbb=1&amp;hb=1"/>
          <p:cNvSpPr/>
          <p:nvPr/>
        </p:nvSpPr>
        <p:spPr>
          <a:xfrm>
            <a:off x="539496" y="1211244"/>
            <a:ext cx="715060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（2024·广东·中考）2024年2月7日，中国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第五个南极科学考察站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秦岭站开站。开站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后，该站与长城站、中山站、昆仑站、泰山站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联动，开展近岸海洋、海冰环境调查等科学考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察。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图为中国南极科学考察站分布图，据此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4_1#c9c6b6deb?htil=14&amp;vaa=1&amp;vcp=1&amp;vis=1&amp;pid=5e5b77e5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2245" y="1231646"/>
            <a:ext cx="3867912" cy="428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4_2#c9c6b6deb?htil=14&amp;vaa=1&amp;vcp=1&amp;vis=1&amp;pid=5e5b77e5a&amp;color=0,0,0&amp;vtp=1&amp;vaab=1&amp;bt=1&amp;bbb=1&amp;hb=1"/>
          <p:cNvSpPr/>
          <p:nvPr/>
        </p:nvSpPr>
        <p:spPr>
          <a:xfrm>
            <a:off x="539496" y="1213358"/>
            <a:ext cx="71506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（1）秦岭站开站时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，南极大部分地区的昼夜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长短情况是(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36_1#c9c6b6deb.bracket?vaa=1&amp;vcp=1&amp;vis=1&amp;pid=5e5b77e5a&amp;color=0,0,0&amp;vpa=10&amp;vtp=1&amp;vaab=1"/>
          <p:cNvSpPr/>
          <p:nvPr/>
        </p:nvSpPr>
        <p:spPr>
          <a:xfrm>
            <a:off x="2594514" y="184772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34_3#c9c6b6deb.choices?htil=14&amp;vaa=1&amp;vcp=1&amp;vis=1&amp;pid=5e5b77e5a&amp;color=0,0,0&amp;vtp=1&amp;vaab=1&amp;bbb=1"/>
          <p:cNvSpPr/>
          <p:nvPr/>
        </p:nvSpPr>
        <p:spPr>
          <a:xfrm>
            <a:off x="539496" y="2496375"/>
            <a:ext cx="71506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6830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.昼短夜长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.昼长夜短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6830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C.昼夜平分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.出现极夜</a:t>
            </a:r>
            <a:endParaRPr lang="en-US" altLang="zh-CN" sz="2800" dirty="0"/>
          </a:p>
        </p:txBody>
      </p:sp>
      <p:sp>
        <p:nvSpPr>
          <p:cNvPr id="6" name="QC_7_AS.1_1#c9c6b6deb?htil=14&amp;vaa=1&amp;vcp=1&amp;vis=1&amp;pid=5e5b77e5a&amp;color=0,0,0&amp;vtp=1&amp;vaab=1&amp;bbb=1&amp;hb=1"/>
          <p:cNvSpPr/>
          <p:nvPr/>
        </p:nvSpPr>
        <p:spPr>
          <a:xfrm>
            <a:off x="539496" y="3773360"/>
            <a:ext cx="71506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秦岭站开站当天是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这一天南极地区处于暖季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大部分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地区昼长夜短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8_1#a64bcaca5?htil=15&amp;vaa=1&amp;vcp=1&amp;vis=1&amp;pid=5e5b77e5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0688" y="1032002"/>
            <a:ext cx="3867912" cy="428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8_2#a64bcaca5?htil=15&amp;vaa=1&amp;vcp=1&amp;vis=1&amp;pid=5e5b77e5a&amp;color=0,0,0&amp;vtp=1&amp;vaab=1&amp;bt=1&amp;bbb=1"/>
          <p:cNvSpPr/>
          <p:nvPr/>
        </p:nvSpPr>
        <p:spPr>
          <a:xfrm>
            <a:off x="539496" y="894842"/>
            <a:ext cx="71506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秦岭站位于中山站的(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40_1#a64bcaca5.bracket?vaa=1&amp;vcp=1&amp;vis=1&amp;pid=5e5b77e5a&amp;color=0,0,0&amp;vpa=11&amp;vtp=1&amp;vaab=1"/>
          <p:cNvSpPr/>
          <p:nvPr/>
        </p:nvSpPr>
        <p:spPr>
          <a:xfrm>
            <a:off x="4905915" y="88150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38_3#a64bcaca5.choices?htil=15&amp;vaa=1&amp;vcp=1&amp;vis=1&amp;pid=5e5b77e5a&amp;color=0,0,0&amp;vtp=1&amp;vaab=1&amp;bbb=1"/>
          <p:cNvSpPr/>
          <p:nvPr/>
        </p:nvSpPr>
        <p:spPr>
          <a:xfrm>
            <a:off x="539496" y="1527111"/>
            <a:ext cx="71506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6830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.西南方向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.东南方向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6830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C.东北方向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.西北方向</a:t>
            </a:r>
            <a:endParaRPr lang="en-US" altLang="zh-CN" sz="2800" dirty="0"/>
          </a:p>
        </p:txBody>
      </p:sp>
      <p:sp>
        <p:nvSpPr>
          <p:cNvPr id="6" name="QC_7_AS.1_1#a64bcaca5?htil=15&amp;vaa=1&amp;vcp=1&amp;vis=1&amp;pid=5e5b77e5a&amp;color=0,0,0&amp;vtp=1&amp;vaab=1&amp;bbb=1&amp;hb=1"/>
          <p:cNvSpPr/>
          <p:nvPr/>
        </p:nvSpPr>
        <p:spPr>
          <a:xfrm>
            <a:off x="539496" y="2804096"/>
            <a:ext cx="71506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经线指示南北方向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线指示东西方向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两个科学考察站同属东经度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秦岭站位于中山站的东部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同时秦岭站的纬度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较中山站的高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故秦岭站位于中山站的东南方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6fa037a2.fixed?vcp=1&amp;pid=1870040bb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c6fa037a2.fixed?vcp=1&amp;pid=1870040bb&amp;color=86,186,157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</a:t>
            </a:r>
            <a:r>
              <a:rPr lang="zh-CN" altLang="en-US" sz="4800" b="1" i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r>
              <a:rPr lang="en-US" altLang="zh-CN" sz="4800" b="1" i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篇</a:t>
            </a:r>
            <a:r>
              <a:rPr lang="en-US" altLang="zh-CN" sz="4800" b="1" i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中考专题突破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2_1#d3b816227?htil=16&amp;vaa=1&amp;vcp=1&amp;vis=1&amp;pid=5e5b77e5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1179" y="775081"/>
            <a:ext cx="3152243" cy="349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2_2#d3b816227?htil=16&amp;vaa=1&amp;vcp=1&amp;vis=1&amp;pid=5e5b77e5a&amp;color=0,0,0&amp;vtp=1&amp;vaab=1&amp;bt=1&amp;bbb=1&amp;hb=1&amp;hs=1"/>
          <p:cNvSpPr/>
          <p:nvPr/>
        </p:nvSpPr>
        <p:spPr>
          <a:xfrm>
            <a:off x="539496" y="787781"/>
            <a:ext cx="7150608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）乘坐科考船从秦岭站经中山站至长城站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进行科学考察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依次经过的大洋为(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44_1#d3b816227.bracket?vaa=1&amp;vcp=1&amp;vis=1&amp;pid=5e5b77e5a&amp;color=0,0,0&amp;vpa=12&amp;vtp=1&amp;vaab=1"/>
          <p:cNvSpPr/>
          <p:nvPr/>
        </p:nvSpPr>
        <p:spPr>
          <a:xfrm>
            <a:off x="6150515" y="1371600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42_3#d3b816227.choices?htil=16&amp;vaa=1&amp;vcp=1&amp;vis=1&amp;pid=5e5b77e5a&amp;color=0,0,0&amp;vtp=1&amp;vaab=1&amp;bbb=1&amp;hs=1"/>
          <p:cNvSpPr/>
          <p:nvPr/>
        </p:nvSpPr>
        <p:spPr>
          <a:xfrm>
            <a:off x="539496" y="1969706"/>
            <a:ext cx="7150608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A.太平洋、大西洋、印度洋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.大西洋、太平洋、印度洋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.印度洋、太平洋、大西洋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.太平洋、印度洋、大西洋</a:t>
            </a:r>
            <a:endParaRPr lang="en-US" altLang="zh-CN" sz="2800" dirty="0"/>
          </a:p>
        </p:txBody>
      </p:sp>
      <p:sp>
        <p:nvSpPr>
          <p:cNvPr id="6" name="QC_7_AS.1_1#d3b816227?htil=16&amp;vaa=1&amp;vcp=1&amp;vis=1&amp;pid=5e5b77e5a&amp;color=0,0,0&amp;vtp=1&amp;vaab=1&amp;bbb=1&amp;hb=1&amp;hs=1"/>
          <p:cNvSpPr/>
          <p:nvPr/>
        </p:nvSpPr>
        <p:spPr>
          <a:xfrm>
            <a:off x="539995" y="4330319"/>
            <a:ext cx="11112011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南极地区被太平洋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8" name="QC_7_AS.1_1#d3b816227?htil=16&amp;vaa=1&amp;vcp=1&amp;vis=1&amp;pid=5e5b77e5a&amp;color=0,0,0&amp;vtp=1&amp;vaab=1&amp;bbb=1&amp;hb=1&amp;hs=1"/>
          <p:cNvSpPr/>
          <p:nvPr/>
        </p:nvSpPr>
        <p:spPr>
          <a:xfrm>
            <a:off x="539496" y="4909121"/>
            <a:ext cx="11112011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印度洋包围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乘坐科考船从秦岭站经中山站至长城站进行科学考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察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依次经过的大洋为太平洋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印度洋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大西洋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9de11d7e?vcp=1&amp;pid=602e4fe9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7_BD.46_1#13e2b5583?vaa=1&amp;vcp=1&amp;vis=1&amp;pid=c9de11d7e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2024年4月10日，雪龙号和雪龙2号科考船顺利返回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，标志着我国第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次南极科学考察任务圆满完成。结合所学知识，完成6~7题。</a:t>
            </a:r>
            <a:endParaRPr lang="en-US" altLang="zh-CN" sz="2800" dirty="0"/>
          </a:p>
        </p:txBody>
      </p:sp>
      <p:sp>
        <p:nvSpPr>
          <p:cNvPr id="4" name="QC_8_BD.47_1#4d5b35408?vaa=1&amp;vcp=1&amp;vis=1&amp;pid=13e2b5583&amp;color=0,0,0&amp;vtp=1&amp;vaab=1&amp;bbb=1"/>
          <p:cNvSpPr/>
          <p:nvPr/>
        </p:nvSpPr>
        <p:spPr>
          <a:xfrm>
            <a:off x="539496" y="25104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在此次南极科学考察中，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科考队可能遇到的情况是(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1_1#4d5b35408.bracket?vaa=1&amp;vcp=1&amp;vis=1&amp;pid=13e2b5583&amp;color=0,0,0&amp;vpa=13&amp;vtp=1&amp;vaab=1"/>
          <p:cNvSpPr/>
          <p:nvPr/>
        </p:nvSpPr>
        <p:spPr>
          <a:xfrm>
            <a:off x="8906414" y="249711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8_BD.47_2#4d5b35408.choices?vaa=1&amp;vcp=1&amp;vis=1&amp;pid=13e2b5583&amp;color=0,0,0&amp;vtp=1&amp;vaab=1&amp;bbb=1"/>
          <p:cNvSpPr/>
          <p:nvPr/>
        </p:nvSpPr>
        <p:spPr>
          <a:xfrm>
            <a:off x="539496" y="31399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.被北极熊袭扰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.因暴雨影响勘探进度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C.因酷寒导致冻伤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.因潮湿导致衣服发霉</a:t>
            </a:r>
            <a:endParaRPr lang="en-US" altLang="zh-CN" sz="2800" dirty="0"/>
          </a:p>
        </p:txBody>
      </p:sp>
      <p:sp>
        <p:nvSpPr>
          <p:cNvPr id="7" name="QC_8_BD.49_1#38e9ee86b?vaa=1&amp;vcp=1&amp;vis=1&amp;pid=13e2b5583&amp;color=0,0,0&amp;vtp=1&amp;vaab=1&amp;bbb=1"/>
          <p:cNvSpPr/>
          <p:nvPr/>
        </p:nvSpPr>
        <p:spPr>
          <a:xfrm>
            <a:off x="539496" y="44091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我国开展南极科学考察的主要目的是(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AN.50_1#38e9ee86b.bracket?vaa=1&amp;vcp=1&amp;vis=1&amp;pid=13e2b5583&amp;color=0,0,0&amp;vpa=14&amp;vtp=1&amp;vaab=1"/>
          <p:cNvSpPr/>
          <p:nvPr/>
        </p:nvSpPr>
        <p:spPr>
          <a:xfrm>
            <a:off x="6772814" y="43957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8_BD.49_2#38e9ee86b.choices?vaa=1&amp;vcp=1&amp;vis=1&amp;pid=13e2b5583&amp;color=0,0,0&amp;vtp=1&amp;vaab=1&amp;bbb=1"/>
          <p:cNvSpPr/>
          <p:nvPr/>
        </p:nvSpPr>
        <p:spPr>
          <a:xfrm>
            <a:off x="539496" y="503857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.捕捉极地动物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.更好地保护地球环境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C.建设永久居民点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.开发极地的矿产资源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31e1c32b?vcp=1&amp;pid=3587ff62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自然灾害</a:t>
            </a:r>
            <a:endParaRPr lang="en-US" altLang="zh-CN" sz="3000" dirty="0"/>
          </a:p>
        </p:txBody>
      </p:sp>
      <p:pic>
        <p:nvPicPr>
          <p:cNvPr id="3" name="QO_6_BD.51_1#38690ccbc?htil=17&amp;vaa=1&amp;vcp=1&amp;vis=1&amp;pid=431e1c32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1362" y="1198544"/>
            <a:ext cx="4938244" cy="310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1_2#38690ccbc?htil=17&amp;sp=1&amp;vaa=1&amp;vcp=1&amp;vis=1&amp;pid=431e1c32b&amp;color=0,0,0&amp;vtp=1&amp;vaab=1&amp;bbb=1&amp;hb=1&amp;hs=1"/>
          <p:cNvSpPr/>
          <p:nvPr/>
        </p:nvSpPr>
        <p:spPr>
          <a:xfrm>
            <a:off x="539496" y="1211244"/>
            <a:ext cx="5803754" cy="25403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（2024·新疆·中考）2024年1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1日，日本石川县发生7.6级地震，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导致该地区地壳大幅变动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界六大板块分布示意图，完成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O_6_AS.1_1#38690ccbc?vaa=1&amp;vcp=1&amp;vis=1&amp;pid=431e1c32b&amp;color=0,0,0&amp;vtp=1&amp;vaab=1&amp;bbb=1&amp;hs=1"/>
          <p:cNvSpPr/>
          <p:nvPr/>
        </p:nvSpPr>
        <p:spPr>
          <a:xfrm>
            <a:off x="539496" y="44038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本题组主要考查板块运动和避震的相关知识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3_1#dbcbac705?htil=18&amp;vaa=1&amp;vcp=1&amp;vis=1&amp;pid=38690ccb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6617" y="572688"/>
            <a:ext cx="545896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3_2#dbcbac705?htil=18&amp;vaa=1&amp;vcp=1&amp;vis=1&amp;pid=38690ccbc&amp;color=0,0,0&amp;vtp=1&amp;vaab=1&amp;bt=1&amp;bbb=1&amp;hb=1"/>
          <p:cNvSpPr/>
          <p:nvPr/>
        </p:nvSpPr>
        <p:spPr>
          <a:xfrm>
            <a:off x="539496" y="55440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）日本地震频繁发生的主要原因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是其位于(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BD.53_3#dbcbac705.choices?htil=18&amp;vaa=1&amp;vcp=1&amp;vis=1&amp;pid=38690ccbc&amp;color=0,0,0&amp;vtp=1&amp;vaab=1&amp;bbb=1&amp;hb=1"/>
          <p:cNvSpPr/>
          <p:nvPr/>
        </p:nvSpPr>
        <p:spPr>
          <a:xfrm>
            <a:off x="539496" y="1837417"/>
            <a:ext cx="5559552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A.欧亚板块内部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B.太平洋板块与印度洋板块的交界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C.太平洋板块与欧亚板块、美洲板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块的交界地带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D.印度洋板块与太平洋板块、美洲板块的交界地带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dbcbac705?vaa=1&amp;vcp=1&amp;vis=1&amp;pid=38690ccbc&amp;color=0,0,0&amp;vtp=1&amp;vaab=1&amp;bt=1&amp;bbb=1&amp;hb=1"/>
          <p:cNvSpPr/>
          <p:nvPr/>
        </p:nvSpPr>
        <p:spPr>
          <a:xfrm>
            <a:off x="539496" y="68983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根据世界六大板块分布示意图可知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日本位于太平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洋板块与欧亚板块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美洲板块的交界地带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地壳比较活跃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多火山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地震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  <p:pic>
        <p:nvPicPr>
          <p:cNvPr id="3" name="QO_6_AS.1_1#dbcbac705?vaa=1&amp;vcp=1&amp;vis=1&amp;pid=38690ccb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026761"/>
            <a:ext cx="545896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N.2_1#dbcbac705?vaa=1&amp;vcp=1&amp;vis=1&amp;pid=38690ccbc&amp;color=0,0,0&amp;vtp=1&amp;vaab=1&amp;bbb=1"/>
          <p:cNvSpPr/>
          <p:nvPr/>
        </p:nvSpPr>
        <p:spPr>
          <a:xfrm>
            <a:off x="539496" y="55954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7_1#9880ca43f?htil=19&amp;vaa=1&amp;vcp=1&amp;vis=1&amp;pid=38690ccb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7046" y="1363567"/>
            <a:ext cx="4425696" cy="277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7_2#9880ca43f?htil=19&amp;sp=1&amp;vaa=1&amp;vcp=1&amp;vis=1&amp;pid=38690ccbc&amp;color=0,0,0&amp;vtp=1&amp;vaab=1&amp;bt=1&amp;bbb=1&amp;hb=1&amp;hs=1"/>
          <p:cNvSpPr/>
          <p:nvPr/>
        </p:nvSpPr>
        <p:spPr>
          <a:xfrm>
            <a:off x="539496" y="1226407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（2）地震发生时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，下列做法中正确的是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BD.57_3#9880ca43f?htil=19&amp;vaa=1&amp;vcp=1&amp;vis=1&amp;pid=38690ccbc&amp;color=0,0,0&amp;vtp=1&amp;vaab=1&amp;bbb=1&amp;hb=1&amp;hs=1"/>
          <p:cNvSpPr/>
          <p:nvPr/>
        </p:nvSpPr>
        <p:spPr>
          <a:xfrm>
            <a:off x="539496" y="2501296"/>
            <a:ext cx="65928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①若在室内，应迅速躲到墙角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若在高楼，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应尽快乘坐电梯下楼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③若在室外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，应迅速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跑到高大建筑物附近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④若在野外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，应避开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、陡坡，防止被滚落的山石砸伤</a:t>
            </a:r>
            <a:endParaRPr lang="en-US" altLang="zh-CN" sz="2800" dirty="0"/>
          </a:p>
        </p:txBody>
      </p:sp>
      <p:sp>
        <p:nvSpPr>
          <p:cNvPr id="6" name="QC_7_BD.57_4#9880ca43f.choices?vaa=1&amp;vcp=1&amp;vis=1&amp;pid=38690ccbc&amp;color=0,0,0&amp;vtp=1&amp;vaab=1&amp;bbb=1&amp;hs=1"/>
          <p:cNvSpPr/>
          <p:nvPr/>
        </p:nvSpPr>
        <p:spPr>
          <a:xfrm>
            <a:off x="539496" y="50588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AS.1_1#9880ca43f?htil=20&amp;vaa=1&amp;vcp=1&amp;vis=1&amp;pid=38690ccb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3914" y="572688"/>
            <a:ext cx="4317522" cy="271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9880ca43f?htil=20&amp;vaa=1&amp;vcp=1&amp;vis=1&amp;pid=38690ccbc&amp;color=0,0,0&amp;vtp=1&amp;vaab=1&amp;bt=1&amp;bbb=1&amp;hb=1&amp;hs=1"/>
          <p:cNvSpPr/>
          <p:nvPr/>
        </p:nvSpPr>
        <p:spPr>
          <a:xfrm>
            <a:off x="539496" y="554400"/>
            <a:ext cx="6592824" cy="29634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地震是一种破坏力极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强的地质灾害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会给人们的生命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财产安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全带来极大的威胁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我们可以采取正确的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避震措施以减轻地震带来的负面影响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地震发生时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若在室内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应迅速躲到三角</a:t>
            </a:r>
            <a:endParaRPr lang="en-US" altLang="zh-CN" sz="2800" dirty="0"/>
          </a:p>
        </p:txBody>
      </p:sp>
      <p:sp>
        <p:nvSpPr>
          <p:cNvPr id="4" name="QC_7_AN.2_1#9880ca43f?vaa=1&amp;vcp=1&amp;vis=1&amp;pid=38690ccbc&amp;color=0,0,0&amp;vtp=1&amp;vaab=1&amp;bbb=1&amp;hs=1"/>
          <p:cNvSpPr/>
          <p:nvPr/>
        </p:nvSpPr>
        <p:spPr>
          <a:xfrm>
            <a:off x="539496" y="5950122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AS.1_1#9880ca43f?htil=20&amp;vaa=1&amp;vcp=1&amp;vis=1&amp;pid=38690ccbc&amp;color=0,0,0&amp;vtp=1&amp;vaab=1&amp;bt=1&amp;bbb=1&amp;hb=1&amp;hs=1"/>
          <p:cNvSpPr/>
          <p:nvPr/>
        </p:nvSpPr>
        <p:spPr>
          <a:xfrm>
            <a:off x="539496" y="3546964"/>
            <a:ext cx="11112011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墙角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在高楼时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若乘坐电梯下楼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可能遭遇突然停电而导致被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困在电梯里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使自己陷入更加危险的处境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若在室外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应迅速跑到空旷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的地方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远离高大建筑物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被困时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注意保存体力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等待救援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若在野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应避开山崖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陡坡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防止被滚落的山石砸伤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c037936a?vcp=1&amp;pid=431e1c32b&amp;color=0,0,0&amp;vtp=1&amp;vaab=1&amp;bt=1&amp;bbb=1"/>
          <p:cNvSpPr/>
          <p:nvPr/>
        </p:nvSpPr>
        <p:spPr>
          <a:xfrm>
            <a:off x="539496" y="554400"/>
            <a:ext cx="11109960" cy="57505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7_BD.61_1#975effc99?vaa=1&amp;vcp=1&amp;vis=1&amp;pid=8c037936a&amp;color=0,0,0&amp;vtp=1&amp;vaab=1&amp;bbb=1&amp;hb=1"/>
          <p:cNvSpPr/>
          <p:nvPr/>
        </p:nvSpPr>
        <p:spPr>
          <a:xfrm>
            <a:off x="539496" y="1194988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（2024·广东·中考）巴布亚新几内亚位于太平洋西南部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，年平均降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500毫米。2024年5月，其北部地区遭遇持续强降雨天气，5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月24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日发生严重山体滑坡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，造成重大损失。据此完成8~9题。</a:t>
            </a:r>
            <a:endParaRPr lang="en-US" altLang="zh-CN" sz="2800" dirty="0"/>
          </a:p>
        </p:txBody>
      </p:sp>
      <p:sp>
        <p:nvSpPr>
          <p:cNvPr id="4" name="QC_8_BD.62_1#4a2c9a388?vaa=1&amp;vcp=1&amp;vis=1&amp;pid=975effc99&amp;color=0,0,0&amp;vtp=1&amp;vaab=1&amp;bbb=1"/>
          <p:cNvSpPr/>
          <p:nvPr/>
        </p:nvSpPr>
        <p:spPr>
          <a:xfrm>
            <a:off x="539496" y="2976925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巴布亚新几内亚发生此次滑坡的主要诱因是(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1_1#4a2c9a388.bracket?vaa=1&amp;vcp=1&amp;vis=1&amp;pid=975effc99&amp;color=0,0,0&amp;vpa=17&amp;vtp=1&amp;vaab=1"/>
          <p:cNvSpPr/>
          <p:nvPr/>
        </p:nvSpPr>
        <p:spPr>
          <a:xfrm>
            <a:off x="7839614" y="2960669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62_2#4a2c9a388.choices?vaa=1&amp;vcp=1&amp;vis=1&amp;pid=975effc99&amp;color=0,0,0&amp;vtp=1&amp;vaab=1&amp;bbb=1"/>
          <p:cNvSpPr/>
          <p:nvPr/>
        </p:nvSpPr>
        <p:spPr>
          <a:xfrm>
            <a:off x="539496" y="3570269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.地表崎岖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B.暴雨集中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C.土质疏松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.植被稀疏</a:t>
            </a:r>
            <a:endParaRPr lang="en-US" altLang="zh-CN" sz="2800" dirty="0"/>
          </a:p>
        </p:txBody>
      </p:sp>
      <p:sp>
        <p:nvSpPr>
          <p:cNvPr id="7" name="QC_8_BD.64_1#3c8f141d6?sp=1&amp;vaa=1&amp;vcp=1&amp;vis=1&amp;pid=975effc99&amp;color=0,0,0&amp;vtp=1&amp;vaab=1&amp;bbb=1"/>
          <p:cNvSpPr/>
          <p:nvPr/>
        </p:nvSpPr>
        <p:spPr>
          <a:xfrm>
            <a:off x="539496" y="4163613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遭遇滑坡时，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下列做法中正确的有(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AN.65_1#3c8f141d6.bracket?vaa=1&amp;vcp=1&amp;vis=1&amp;pid=975effc99&amp;color=0,0,0&amp;vpa=18&amp;vtp=1&amp;vaab=1"/>
          <p:cNvSpPr/>
          <p:nvPr/>
        </p:nvSpPr>
        <p:spPr>
          <a:xfrm>
            <a:off x="6417214" y="4147357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9" name="QC_8_BD.64_2#3c8f141d6?vaa=1&amp;vcp=1&amp;vis=1&amp;pid=975effc99&amp;color=0,0,0&amp;vtp=1&amp;vaab=1&amp;bbb=1"/>
          <p:cNvSpPr/>
          <p:nvPr/>
        </p:nvSpPr>
        <p:spPr>
          <a:xfrm>
            <a:off x="539496" y="4753020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①迅速避让和撤离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②优先抢救财物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及时报警求救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④往垂直于滑坡方向的两侧逃生</a:t>
            </a:r>
            <a:endParaRPr lang="en-US" altLang="zh-CN" sz="2800" dirty="0"/>
          </a:p>
        </p:txBody>
      </p:sp>
      <p:sp>
        <p:nvSpPr>
          <p:cNvPr id="10" name="QC_8_BD.64_3#3c8f141d6.choices?vaa=1&amp;vcp=1&amp;vis=1&amp;pid=975effc99&amp;color=0,0,0&amp;vtp=1&amp;vaab=1&amp;bbb=1"/>
          <p:cNvSpPr/>
          <p:nvPr/>
        </p:nvSpPr>
        <p:spPr>
          <a:xfrm>
            <a:off x="539496" y="5872971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2f94672d?vcp=1&amp;pid=3587ff62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要点5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国家建设</a:t>
            </a:r>
            <a:endParaRPr lang="en-US" altLang="zh-CN" sz="3000" dirty="0"/>
          </a:p>
        </p:txBody>
      </p:sp>
      <p:sp>
        <p:nvSpPr>
          <p:cNvPr id="3" name="QO_6_BD.66_1#fd5739fb4?sp=1&amp;vaa=1&amp;vcp=1&amp;vis=1&amp;pid=d2f94672d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（2023·湖南岳阳·中考）我国“最北高铁”——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哈伊高铁，在其总里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程中桥梁的占比高达72%。读哈伊高铁示意图，完成下列各题。</a:t>
            </a:r>
            <a:endParaRPr lang="en-US" altLang="zh-CN" sz="2800" dirty="0"/>
          </a:p>
        </p:txBody>
      </p:sp>
      <p:pic>
        <p:nvPicPr>
          <p:cNvPr id="4" name="QO_6_BD.66_2#fd5739fb4?vaa=1&amp;vcp=1&amp;vis=1&amp;pid=d2f94672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09160" y="2549951"/>
            <a:ext cx="2761488" cy="362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7_1#616278cb8?htil=21&amp;vaa=1&amp;vcp=1&amp;vis=1&amp;pid=fd5739fb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5793" y="853377"/>
            <a:ext cx="2365841" cy="310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7_2#616278cb8?htil=21&amp;vaa=1&amp;vcp=1&amp;vis=1&amp;pid=fd5739fb4&amp;color=0,0,0&amp;vtp=1&amp;vaab=1&amp;bt=1&amp;bbb=1&amp;hs=1"/>
          <p:cNvSpPr/>
          <p:nvPr/>
        </p:nvSpPr>
        <p:spPr>
          <a:xfrm>
            <a:off x="539496" y="716216"/>
            <a:ext cx="8257032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哈伊高铁沿线桥梁占比高的主要原因是(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BD.67_3#616278cb8.choices?htil=21&amp;vaa=1&amp;vcp=1&amp;vis=1&amp;pid=fd5739fb4&amp;color=0,0,0&amp;vtp=1&amp;vaab=1&amp;bbb=1&amp;hs=1"/>
          <p:cNvSpPr/>
          <p:nvPr/>
        </p:nvSpPr>
        <p:spPr>
          <a:xfrm>
            <a:off x="539496" y="1311530"/>
            <a:ext cx="8257032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42360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.沿线地形崎岖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.沿线冻土广布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423608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C.防御风沙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.避开城市</a:t>
            </a:r>
            <a:endParaRPr lang="en-US" altLang="zh-CN" sz="2800" dirty="0"/>
          </a:p>
        </p:txBody>
      </p:sp>
      <p:sp>
        <p:nvSpPr>
          <p:cNvPr id="5" name="QC_7_AN.69_1#616278cb8.bracket?vaa=1&amp;vcp=1&amp;vis=1&amp;pid=fd5739fb4&amp;color=0,0,0&amp;vpa=19&amp;vtp=1&amp;vaab=1"/>
          <p:cNvSpPr/>
          <p:nvPr/>
        </p:nvSpPr>
        <p:spPr>
          <a:xfrm>
            <a:off x="7750714" y="699897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AS.1_1#616278cb8?htil=21&amp;vaa=1&amp;vcp=1&amp;vis=1&amp;pid=fd5739fb4&amp;color=0,0,0&amp;vtp=1&amp;vaab=1&amp;bbb=1&amp;hb=1&amp;hs=1"/>
          <p:cNvSpPr/>
          <p:nvPr/>
        </p:nvSpPr>
        <p:spPr>
          <a:xfrm>
            <a:off x="539496" y="2518093"/>
            <a:ext cx="8257032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读图分析可知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哈伊高铁连接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哈尔滨和伊春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位于黑龙江境内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所在地区纬度较高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冬季气候寒冷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沿线冻土广布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为了减轻冻土对铁路</a:t>
            </a:r>
            <a:endParaRPr lang="en-US" altLang="zh-CN" sz="2800" dirty="0"/>
          </a:p>
        </p:txBody>
      </p:sp>
      <p:sp>
        <p:nvSpPr>
          <p:cNvPr id="8" name="QC_7_AS.1_1#616278cb8?htil=21&amp;vaa=1&amp;vcp=1&amp;vis=1&amp;pid=fd5739fb4&amp;color=0,0,0&amp;vtp=1&amp;vaab=1&amp;bbb=1&amp;hb=1&amp;hs=1"/>
          <p:cNvSpPr/>
          <p:nvPr/>
        </p:nvSpPr>
        <p:spPr>
          <a:xfrm>
            <a:off x="539496" y="4337939"/>
            <a:ext cx="11112011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路基的影响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线路多采用高架桥的形式修建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哈伊高铁沿线多平原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形平坦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哈伊高铁沿线降水较多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蒸发较少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气候较为湿润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几乎不受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风沙的影响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哈伊高铁连接了诸多城市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方便沿线居民出行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587ff624.fixed?vcp=1&amp;pid=f260c0e3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地理时事热点</a:t>
            </a:r>
            <a:endParaRPr lang="en-US" altLang="zh-CN" sz="4000" dirty="0"/>
          </a:p>
        </p:txBody>
      </p:sp>
      <p:sp>
        <p:nvSpPr>
          <p:cNvPr id="3" name="C_4_BD#3587ff624.fixed?vcp=1&amp;pid=f260c0e3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1_1#cf13cccc1?htil=22&amp;vaa=1&amp;vcp=1&amp;vis=1&amp;pid=fd5739fb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28218" y="1231646"/>
            <a:ext cx="2761488" cy="362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1_2#cf13cccc1?htil=22&amp;vaa=1&amp;vcp=1&amp;vis=1&amp;pid=fd5739fb4&amp;color=0,0,0&amp;vtp=1&amp;vaab=1&amp;bt=1&amp;bbb=1&amp;hb=1"/>
          <p:cNvSpPr/>
          <p:nvPr/>
        </p:nvSpPr>
        <p:spPr>
          <a:xfrm>
            <a:off x="539496" y="1213358"/>
            <a:ext cx="825703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下列关于哈伊高铁所在区域地理特征的叙述，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73_1#cf13cccc1.bracket?vaa=1&amp;vcp=1&amp;vis=1&amp;pid=fd5739fb4&amp;color=0,0,0&amp;vpa=20&amp;vtp=1&amp;vaab=1"/>
          <p:cNvSpPr/>
          <p:nvPr/>
        </p:nvSpPr>
        <p:spPr>
          <a:xfrm>
            <a:off x="2238914" y="184772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71_3#cf13cccc1.choices?htil=22&amp;vaa=1&amp;vcp=1&amp;vis=1&amp;pid=fd5739fb4&amp;color=0,0,0&amp;vtp=1&amp;vaab=1&amp;bbb=1"/>
          <p:cNvSpPr/>
          <p:nvPr/>
        </p:nvSpPr>
        <p:spPr>
          <a:xfrm>
            <a:off x="539496" y="2496375"/>
            <a:ext cx="825703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2360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A.山环水绕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，沃野千里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.牛羊成群，一望无垠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23608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.树木常绿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，山清水秀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.白色荒漠，地球风库</a:t>
            </a:r>
            <a:endParaRPr lang="en-US" altLang="zh-CN" sz="2800" dirty="0"/>
          </a:p>
        </p:txBody>
      </p:sp>
      <p:sp>
        <p:nvSpPr>
          <p:cNvPr id="6" name="QC_7_AS.1_1#cf13cccc1?htil=22&amp;vaa=1&amp;vcp=1&amp;vis=1&amp;pid=fd5739fb4&amp;color=0,0,0&amp;vtp=1&amp;vaab=1&amp;bbb=1&amp;hb=1"/>
          <p:cNvSpPr/>
          <p:nvPr/>
        </p:nvSpPr>
        <p:spPr>
          <a:xfrm>
            <a:off x="539496" y="3773360"/>
            <a:ext cx="825703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哈伊高铁位于黑龙江境内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处东北三省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山环水绕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沃野千里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符合东北三省的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地理特征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bcd06bfd?vcp=1&amp;pid=d2f94672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7_BD.75_1#d44dbab01?htil=23&amp;vaa=1&amp;vcp=1&amp;vis=1&amp;pid=2bcd06bf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8714" y="1251757"/>
            <a:ext cx="5458968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7_BD.75_2#d44dbab01?htil=23&amp;vaa=1&amp;vcp=1&amp;vis=1&amp;pid=2bcd06bfd&amp;color=0,0,0&amp;vtp=1&amp;vaab=1&amp;bbb=1&amp;hb=1&amp;hs=1"/>
          <p:cNvSpPr/>
          <p:nvPr/>
        </p:nvSpPr>
        <p:spPr>
          <a:xfrm>
            <a:off x="539496" y="1233469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（2024·吉林长春·中考改编）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2024年6月，粤港澳大湾区的深中通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道被命名为深中大桥，于6月底通车。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右图为粤港澳大湾区及深中大桥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endParaRPr lang="en-US" altLang="zh-CN" sz="2800" dirty="0"/>
          </a:p>
        </p:txBody>
      </p:sp>
      <p:sp>
        <p:nvSpPr>
          <p:cNvPr id="5" name="QC_8_BD.76_1#fb043f81d?vaa=1&amp;vcp=1&amp;vis=1&amp;pid=d44dbab01&amp;color=0,0,0&amp;vtp=1&amp;vaab=1&amp;bbb=1&amp;hs=1"/>
          <p:cNvSpPr/>
          <p:nvPr/>
        </p:nvSpPr>
        <p:spPr>
          <a:xfrm>
            <a:off x="539496" y="44078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下列关于粤港澳大湾区的叙述，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77_1#fb043f81d.bracket?vaa=1&amp;vcp=1&amp;vis=1&amp;pid=d44dbab01&amp;color=0,0,0&amp;vpa=21&amp;vtp=1&amp;vaab=1"/>
          <p:cNvSpPr/>
          <p:nvPr/>
        </p:nvSpPr>
        <p:spPr>
          <a:xfrm>
            <a:off x="7661814" y="439449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76_2#fb043f81d.choices?vaa=1&amp;vcp=1&amp;vis=1&amp;pid=d44dbab01&amp;color=0,0,0&amp;vtp=1&amp;vaab=1&amp;bbb=1&amp;hs=1"/>
          <p:cNvSpPr/>
          <p:nvPr/>
        </p:nvSpPr>
        <p:spPr>
          <a:xfrm>
            <a:off x="539496" y="503730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.香港位于珠江口西侧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.澳门被称为“东方甜岛”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C.香港和澳门地狭人稠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.粤港澳大湾区位于福建</a:t>
            </a:r>
            <a:endParaRPr lang="en-US" altLang="zh-CN" sz="2800" dirty="0"/>
          </a:p>
        </p:txBody>
      </p:sp>
      <p:sp>
        <p:nvSpPr>
          <p:cNvPr id="8" name="QM_7_BD.75_2#d44dbab01?htil=23&amp;vaa=1&amp;vcp=1&amp;vis=1&amp;pid=2bcd06bfd&amp;color=0,0,0&amp;vtp=1&amp;vaab=1&amp;bbb=1&amp;hb=1&amp;hs=1"/>
          <p:cNvSpPr/>
          <p:nvPr/>
        </p:nvSpPr>
        <p:spPr>
          <a:xfrm>
            <a:off x="539995" y="3786169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港珠澳大桥位置图，据此完成10~11题。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78_1#6b392752c?htil=24&amp;vaa=1&amp;vcp=1&amp;vis=1&amp;pid=d44dbab0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71838" y="1536250"/>
            <a:ext cx="5744606" cy="2193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78_2#6b392752c?htil=24&amp;sp=1&amp;vaa=1&amp;vcp=1&amp;vis=1&amp;pid=d44dbab01&amp;color=0,0,0&amp;vtp=1&amp;vaab=1&amp;bt=1&amp;bbb=1&amp;hb=1&amp;hs=1"/>
          <p:cNvSpPr/>
          <p:nvPr/>
        </p:nvSpPr>
        <p:spPr>
          <a:xfrm>
            <a:off x="539496" y="1228693"/>
            <a:ext cx="5132342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修建深中大桥和港珠澳大桥对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粤港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澳大湾区发展的有利影响主要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8_AN.79_1#6b392752c.bracket?vaa=1&amp;vcp=1&amp;vis=1&amp;pid=d44dbab01&amp;color=0,0,0&amp;vpa=22&amp;vtp=1&amp;vaab=1"/>
          <p:cNvSpPr/>
          <p:nvPr/>
        </p:nvSpPr>
        <p:spPr>
          <a:xfrm>
            <a:off x="1564661" y="257679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78_3#6b392752c?htil=24&amp;vaa=1&amp;vcp=1&amp;vis=1&amp;pid=d44dbab01&amp;color=0,0,0&amp;vtp=1&amp;vaab=1&amp;bbb=1&amp;hb=1&amp;hs=1"/>
          <p:cNvSpPr/>
          <p:nvPr/>
        </p:nvSpPr>
        <p:spPr>
          <a:xfrm>
            <a:off x="539496" y="3144615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促进粤港澳地区的繁荣与稳定</a:t>
            </a:r>
            <a:endParaRPr lang="en-US" altLang="zh-CN" sz="2800" dirty="0"/>
          </a:p>
        </p:txBody>
      </p:sp>
      <p:sp>
        <p:nvSpPr>
          <p:cNvPr id="6" name="QC_8_BD.78_4#6b392752c.choices?vaa=1&amp;vcp=1&amp;vis=1&amp;pid=d44dbab01&amp;color=0,0,0&amp;vtp=1&amp;vaab=1&amp;bbb=1&amp;hs=1"/>
          <p:cNvSpPr/>
          <p:nvPr/>
        </p:nvSpPr>
        <p:spPr>
          <a:xfrm>
            <a:off x="539496" y="50432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7" name="QC_8_BD.78_3#6b392752c?htil=24&amp;vaa=1&amp;vcp=1&amp;vis=1&amp;pid=d44dbab01&amp;color=0,0,0&amp;vtp=1&amp;vaab=1&amp;bbb=1&amp;hb=1&amp;hs=1"/>
          <p:cNvSpPr/>
          <p:nvPr/>
        </p:nvSpPr>
        <p:spPr>
          <a:xfrm>
            <a:off x="539995" y="377409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促进粤港澳地区大量出口本地生产的各种农产品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减轻粤港澳地区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的自然灾害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促进祖国内地与港澳地区的优势互补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89e7f318.fixed?vcp=1&amp;pid=f260c0e3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地理时事热点</a:t>
            </a:r>
            <a:endParaRPr lang="en-US" altLang="zh-CN" sz="4000" dirty="0"/>
          </a:p>
        </p:txBody>
      </p:sp>
      <p:sp>
        <p:nvSpPr>
          <p:cNvPr id="3" name="C_4_BD#989e7f318.fixed?vcp=1&amp;pid=f260c0e3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fd31da31?vcp=1&amp;pid=989e7f318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QC_6_BD.80_1#eafcccf02?vaa=1&amp;vcp=1&amp;vis=1&amp;pid=1fd31da31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（2024·四川广安·中考）2024年5月27日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，第九次中日韩领导人会议在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首尔举行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，推动三国合作重回正轨。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下列相关叙述正确的是(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81_1#eafcccf02.bracket?vaa=1&amp;vcp=1&amp;vis=1&amp;pid=1fd31da31&amp;color=0,0,0&amp;vpa=23&amp;vtp=1&amp;vaab=1"/>
          <p:cNvSpPr/>
          <p:nvPr/>
        </p:nvSpPr>
        <p:spPr>
          <a:xfrm>
            <a:off x="10062114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80_2#eafcccf02.choices?vaa=1&amp;vcp=1&amp;vis=1&amp;pid=1fd31da31&amp;color=0,0,0&amp;vtp=1&amp;vaab=1&amp;bbb=1"/>
          <p:cNvSpPr/>
          <p:nvPr/>
        </p:nvSpPr>
        <p:spPr>
          <a:xfrm>
            <a:off x="539496" y="255064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A.中国与韩国接壤，与日本隔海相望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.中国与日本在政治、经济等方面问题的商谈与合作属于“南南合作”范畴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.日本的传统服饰和服深受中国唐代服饰的影响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.日本位于阿尔卑斯—喜马拉雅火山地震带，火山、地震多发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82_1#274086c46?htil=25&amp;vaa=1&amp;vcp=1&amp;vis=1&amp;pid=1fd31da3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9128" y="1243552"/>
            <a:ext cx="4910328" cy="3685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6_BD.82_2#274086c46?htil=25&amp;vaa=1&amp;vcp=1&amp;vis=1&amp;pid=1fd31da31&amp;color=0,0,0&amp;vtp=1&amp;vaab=1&amp;bt=1&amp;bbb=1&amp;hb=1"/>
          <p:cNvSpPr/>
          <p:nvPr/>
        </p:nvSpPr>
        <p:spPr>
          <a:xfrm>
            <a:off x="539496" y="1225264"/>
            <a:ext cx="6108192" cy="399257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2024年中非合作论坛峰会于9月4日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至6日在北京举行，中非合作为促进非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洲经济发展和民生改善发挥了重要作用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中国某企业在非洲的阿尔及利亚承建了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10多个光伏电站（利用太阳能发电）。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读非洲气候类型分布图，完成2～3题。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83_1#21af3a9df?htil=26&amp;vaa=1&amp;vcp=1&amp;vis=1&amp;pid=274086c4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1052" y="572688"/>
            <a:ext cx="3854597" cy="2892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83_2#21af3a9df?htil=26&amp;vaa=1&amp;vcp=1&amp;vis=1&amp;pid=274086c46&amp;color=0,0,0&amp;vtp=1&amp;vaab=1&amp;bt=1&amp;bbb=1&amp;hb=1&amp;hs=1"/>
          <p:cNvSpPr/>
          <p:nvPr/>
        </p:nvSpPr>
        <p:spPr>
          <a:xfrm>
            <a:off x="539496" y="554400"/>
            <a:ext cx="610819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阿尔及利亚建设光伏电站的优势条件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21af3a9df.bracket?vaa=1&amp;vcp=1&amp;vis=1&amp;pid=274086c46&amp;color=0,0,0&amp;vpa=24&amp;vtp=1&amp;vaab=1"/>
          <p:cNvSpPr/>
          <p:nvPr/>
        </p:nvSpPr>
        <p:spPr>
          <a:xfrm>
            <a:off x="1172115" y="1138219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83_3#21af3a9df.choices?htil=26&amp;vaa=1&amp;vcp=1&amp;vis=1&amp;pid=274086c46&amp;color=0,0,0&amp;vtp=1&amp;vaab=1&amp;bbb=1&amp;hs=1"/>
          <p:cNvSpPr/>
          <p:nvPr/>
        </p:nvSpPr>
        <p:spPr>
          <a:xfrm>
            <a:off x="539496" y="1736325"/>
            <a:ext cx="6108192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A.热带沙漠气候面积广，光照充足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.位于高纬度地区，极昼时间长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.地中海气候面积广，冬季光照充足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.地处热带草原气候区，热量充足</a:t>
            </a:r>
            <a:endParaRPr lang="en-US" altLang="zh-CN" sz="2800" dirty="0"/>
          </a:p>
        </p:txBody>
      </p:sp>
      <p:sp>
        <p:nvSpPr>
          <p:cNvPr id="6" name="QC_7_BD.85_1#3c3623a93?sp=1&amp;vaa=1&amp;vcp=1&amp;vis=1&amp;pid=274086c46&amp;color=0,0,0&amp;vtp=1&amp;vaab=1&amp;bbb=1&amp;hs=1"/>
          <p:cNvSpPr/>
          <p:nvPr/>
        </p:nvSpPr>
        <p:spPr>
          <a:xfrm>
            <a:off x="539496" y="4103542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光伏电站的建设对阿尔及利亚的有利影响主要有(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86_1#3c3623a93.bracket?vaa=1&amp;vcp=1&amp;vis=1&amp;pid=274086c46&amp;color=0,0,0&amp;vpa=25&amp;vtp=1&amp;vaab=1"/>
          <p:cNvSpPr/>
          <p:nvPr/>
        </p:nvSpPr>
        <p:spPr>
          <a:xfrm>
            <a:off x="8550814" y="4090461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85_2#3c3623a93?vaa=1&amp;vcp=1&amp;vis=1&amp;pid=274086c46&amp;color=0,0,0&amp;vtp=1&amp;vaab=1&amp;bbb=1&amp;hb=1&amp;hs=1"/>
          <p:cNvSpPr/>
          <p:nvPr/>
        </p:nvSpPr>
        <p:spPr>
          <a:xfrm>
            <a:off x="539496" y="4690726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①促进矿产资源的开发利用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②改善当地的大气环境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③调整当地的能源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结构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④提供大量的就业机会</a:t>
            </a:r>
            <a:endParaRPr lang="en-US" altLang="zh-CN" sz="2800" dirty="0"/>
          </a:p>
        </p:txBody>
      </p:sp>
      <p:sp>
        <p:nvSpPr>
          <p:cNvPr id="9" name="QC_7_BD.85_3#3c3623a93.choices?vaa=1&amp;vcp=1&amp;vis=1&amp;pid=274086c46&amp;color=0,0,0&amp;vtp=1&amp;vaab=1&amp;bbb=1&amp;hs=1"/>
          <p:cNvSpPr/>
          <p:nvPr/>
        </p:nvSpPr>
        <p:spPr>
          <a:xfrm>
            <a:off x="539496" y="5871763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87_1#410e875d1?htil=27&amp;vaa=1&amp;vcp=1&amp;vis=1&amp;pid=1fd31da3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7717" y="572688"/>
            <a:ext cx="5458968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6_BD.87_2#410e875d1?htil=27&amp;vaa=1&amp;vcp=1&amp;vis=1&amp;pid=1fd31da31&amp;color=0,0,0&amp;vtp=1&amp;vaab=1&amp;bt=1&amp;bbb=1&amp;hb=1&amp;hs=1"/>
          <p:cNvSpPr/>
          <p:nvPr/>
        </p:nvSpPr>
        <p:spPr>
          <a:xfrm>
            <a:off x="539496" y="554400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（2024·江苏苏州·中考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）2024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2月7日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，中国第五个南极科学考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察站秦岭站正式开站，这是中国第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三个南极常年考察站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、北极地</a:t>
            </a:r>
            <a:endParaRPr lang="en-US" altLang="zh-CN" sz="2800" dirty="0"/>
          </a:p>
        </p:txBody>
      </p:sp>
      <p:sp>
        <p:nvSpPr>
          <p:cNvPr id="4" name="QC_7_BD.88_1#09ba299d0?vaa=1&amp;vcp=1&amp;vis=1&amp;pid=410e875d1&amp;color=0,0,0&amp;vtp=1&amp;vaab=1&amp;bbb=1&amp;hs=1"/>
          <p:cNvSpPr/>
          <p:nvPr/>
        </p:nvSpPr>
        <p:spPr>
          <a:xfrm>
            <a:off x="539496" y="43950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秦岭站的主体建筑采用底部架空设计，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其主要目的是(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89_1#09ba299d0.bracket?vaa=1&amp;vcp=1&amp;vis=1&amp;pid=410e875d1&amp;color=0,0,0&amp;vpa=26&amp;vtp=1&amp;vaab=1"/>
          <p:cNvSpPr/>
          <p:nvPr/>
        </p:nvSpPr>
        <p:spPr>
          <a:xfrm>
            <a:off x="9262014" y="43816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88_2#09ba299d0.choices?vaa=1&amp;vcp=1&amp;vis=1&amp;pid=410e875d1&amp;color=0,0,0&amp;vtp=1&amp;vaab=1&amp;bbb=1&amp;hs=1"/>
          <p:cNvSpPr/>
          <p:nvPr/>
        </p:nvSpPr>
        <p:spPr>
          <a:xfrm>
            <a:off x="539496" y="502448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.节约建筑材料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.降低建设难度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C.便于通风透气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.防止被积雪掩埋</a:t>
            </a:r>
            <a:endParaRPr lang="en-US" altLang="zh-CN" sz="2800" dirty="0"/>
          </a:p>
        </p:txBody>
      </p:sp>
      <p:sp>
        <p:nvSpPr>
          <p:cNvPr id="7" name="QM_6_BD.87_2#410e875d1?htil=27&amp;vaa=1&amp;vcp=1&amp;vis=1&amp;pid=1fd31da31&amp;color=0,0,0&amp;vtp=1&amp;vaab=1&amp;bt=1&amp;bbb=1&amp;hb=1&amp;hs=1"/>
          <p:cNvSpPr/>
          <p:nvPr/>
        </p:nvSpPr>
        <p:spPr>
          <a:xfrm>
            <a:off x="539496" y="3125832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区是全球气候变化的敏感地区，近年来呈现快速增温趋势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图为南极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地区和北极地区示意图，据此完成4～6题。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90_1#d19eff8ff?htil=28&amp;vaa=1&amp;vcp=1&amp;vis=1&amp;pid=410e875d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8704" y="775717"/>
            <a:ext cx="4928094" cy="215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0_2#d19eff8ff?htil=28&amp;vaa=1&amp;vcp=1&amp;vis=1&amp;pid=410e875d1&amp;color=0,0,0&amp;vtp=1&amp;vaab=1&amp;bt=1&amp;bbb=1&amp;hb=1&amp;hs=1"/>
          <p:cNvSpPr/>
          <p:nvPr/>
        </p:nvSpPr>
        <p:spPr>
          <a:xfrm>
            <a:off x="539496" y="757428"/>
            <a:ext cx="5559552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极地地区呈现快速增温趋势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带来的影响可能是(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92_1#d19eff8ff.bracket?vaa=1&amp;vcp=1&amp;vis=1&amp;pid=410e875d1&amp;color=0,0,0&amp;vpa=27&amp;vtp=1&amp;vaab=1"/>
          <p:cNvSpPr/>
          <p:nvPr/>
        </p:nvSpPr>
        <p:spPr>
          <a:xfrm>
            <a:off x="3661315" y="1281303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90_3#d19eff8ff.choices?htil=28&amp;vaa=1&amp;vcp=1&amp;vis=1&amp;pid=410e875d1&amp;color=0,0,0&amp;vtp=1&amp;vaab=1&amp;bbb=1&amp;hs=1"/>
          <p:cNvSpPr/>
          <p:nvPr/>
        </p:nvSpPr>
        <p:spPr>
          <a:xfrm>
            <a:off x="539496" y="1819465"/>
            <a:ext cx="5559552" cy="2103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A.淡水资源大幅增加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.全球陆地面积增大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.南极冰层厚度减小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.北极航行范围缩小</a:t>
            </a:r>
            <a:endParaRPr lang="en-US" altLang="zh-CN" sz="2800" dirty="0"/>
          </a:p>
        </p:txBody>
      </p:sp>
      <p:sp>
        <p:nvSpPr>
          <p:cNvPr id="6" name="QC_7_AS.1_1#d19eff8ff?vaa=1&amp;vcp=1&amp;vis=1&amp;pid=410e875d1&amp;color=0,0,0&amp;vtp=1&amp;vaab=1&amp;bbb=1&amp;hb=1&amp;hs=1"/>
          <p:cNvSpPr/>
          <p:nvPr/>
        </p:nvSpPr>
        <p:spPr>
          <a:xfrm>
            <a:off x="539496" y="3965765"/>
            <a:ext cx="11109960" cy="2077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提示:极地呈现快速增温趋势，造成极地大量冰川融化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，融化的水进入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，变成咸水，故淡水资源不会大幅增加；冰川融化，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海平面上升，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沿海低洼地区被淹没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，陆地面积减少；冰川融化，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南极冰层厚度减小；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冰川融化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，北极航行范围扩大，更有利于北极航线的运行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94_1#bc1ffaa53?htil=29&amp;vaa=1&amp;vcp=1&amp;vis=1&amp;pid=410e875d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6617" y="1564481"/>
            <a:ext cx="5458968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4_2#bc1ffaa53?htil=29&amp;sp=1&amp;vaa=1&amp;vcp=1&amp;vis=1&amp;pid=410e875d1&amp;color=0,0,0&amp;vtp=1&amp;vaab=1&amp;bt=1&amp;bbb=1&amp;hb=1&amp;hs=1"/>
          <p:cNvSpPr/>
          <p:nvPr/>
        </p:nvSpPr>
        <p:spPr>
          <a:xfrm>
            <a:off x="539496" y="1546193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为缓解极地地区的升温现象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们可以采取的措施主要有(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95_1#bc1ffaa53.bracket?vaa=1&amp;vcp=1&amp;vis=1&amp;pid=410e875d1&amp;color=0,0,0&amp;vpa=28&amp;vtp=1&amp;vaab=1"/>
          <p:cNvSpPr/>
          <p:nvPr/>
        </p:nvSpPr>
        <p:spPr>
          <a:xfrm>
            <a:off x="4728115" y="21805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94_3#bc1ffaa53?htil=29&amp;vaa=1&amp;vcp=1&amp;vis=1&amp;pid=410e875d1&amp;color=0,0,0&amp;vtp=1&amp;vaab=1&amp;bbb=1&amp;hb=1&amp;hs=1"/>
          <p:cNvSpPr/>
          <p:nvPr/>
        </p:nvSpPr>
        <p:spPr>
          <a:xfrm>
            <a:off x="539496" y="282921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①倡导低碳生活，绿色出行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②增加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耕地面积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，科技兴农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③推广清洁能</a:t>
            </a:r>
            <a:endParaRPr lang="en-US" altLang="zh-CN" sz="2800" dirty="0"/>
          </a:p>
        </p:txBody>
      </p:sp>
      <p:sp>
        <p:nvSpPr>
          <p:cNvPr id="6" name="QC_7_BD.94_4#bc1ffaa53.choices?vaa=1&amp;vcp=1&amp;vis=1&amp;pid=410e875d1&amp;color=0,0,0&amp;vtp=1&amp;vaab=1&amp;bbb=1&amp;hs=1"/>
          <p:cNvSpPr/>
          <p:nvPr/>
        </p:nvSpPr>
        <p:spPr>
          <a:xfrm>
            <a:off x="539496" y="47200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7" name="QC_7_BD.94_3#bc1ffaa53?htil=29&amp;vaa=1&amp;vcp=1&amp;vis=1&amp;pid=410e875d1&amp;color=0,0,0&amp;vtp=1&amp;vaab=1&amp;bbb=1&amp;hb=1&amp;hs=1"/>
          <p:cNvSpPr/>
          <p:nvPr/>
        </p:nvSpPr>
        <p:spPr>
          <a:xfrm>
            <a:off x="539995" y="409838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，节能减排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④加强国际合作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，互利共赢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6fa38dde?vcp=1&amp;pid=3587ff62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国际交往</a:t>
            </a:r>
            <a:endParaRPr lang="en-US" altLang="zh-CN" sz="3000" dirty="0"/>
          </a:p>
        </p:txBody>
      </p:sp>
      <p:pic>
        <p:nvPicPr>
          <p:cNvPr id="3" name="QO_6_BD.1_1#3f41b484c?htil=1&amp;vaa=1&amp;vcp=1&amp;vis=1&amp;pid=46fa38dd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9440" y="1229532"/>
            <a:ext cx="4709160" cy="473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_2#3f41b484c?htil=1&amp;sp=1&amp;vaa=1&amp;vcp=1&amp;vis=1&amp;pid=46fa38dde&amp;color=0,0,0&amp;vtp=1&amp;vaab=1&amp;bbb=1&amp;hb=1"/>
          <p:cNvSpPr/>
          <p:nvPr/>
        </p:nvSpPr>
        <p:spPr>
          <a:xfrm>
            <a:off x="539496" y="1211244"/>
            <a:ext cx="631850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（2023·湖南邵阳·中考改编）2024年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4月13日，是中老铁路国际旅客列车开行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一周年，我国昆明与老挝万象之间的往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来可实现朝发夕至。读中南半岛示意图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6_AS.1_1#3f41b484c?htil=1&amp;vaa=1&amp;vcp=1&amp;vis=1&amp;pid=46fa38dde&amp;color=0,0,0&amp;vtp=1&amp;vaab=1&amp;bbb=1&amp;hb=1"/>
          <p:cNvSpPr/>
          <p:nvPr/>
        </p:nvSpPr>
        <p:spPr>
          <a:xfrm>
            <a:off x="539496" y="4419454"/>
            <a:ext cx="631850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本题组主要考查中老铁路开行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的意义及中南半岛的地理特征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96_1#bbc866577?htil=30&amp;vaa=1&amp;vcp=1&amp;vis=1&amp;pid=1fd31da3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0489" y="1224470"/>
            <a:ext cx="4237623" cy="310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6_BD.96_2#bbc866577?htil=30&amp;vaa=1&amp;vcp=1&amp;vis=1&amp;pid=1fd31da31&amp;color=0,0,0&amp;vtp=1&amp;vaab=1&amp;bt=1&amp;bbb=1&amp;hb=1&amp;hs=1"/>
          <p:cNvSpPr/>
          <p:nvPr/>
        </p:nvSpPr>
        <p:spPr>
          <a:xfrm>
            <a:off x="539496" y="1237170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（2024·江苏苏州·中考）沙尘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天气分为浮尘、扬沙和沙尘暴等类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型，春季是我国沙尘天气多发季节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读某年某时段我国空气污染气象条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件预报图，完成7～9题。</a:t>
            </a:r>
            <a:endParaRPr lang="en-US" altLang="zh-CN" sz="2800" dirty="0"/>
          </a:p>
        </p:txBody>
      </p:sp>
      <p:sp>
        <p:nvSpPr>
          <p:cNvPr id="4" name="QC_7_BD.97_1#5035986c5?vaa=1&amp;vcp=1&amp;vis=1&amp;pid=bbc866577&amp;color=0,0,0&amp;vtp=1&amp;vaab=1&amp;bbb=1&amp;hs=1"/>
          <p:cNvSpPr/>
          <p:nvPr/>
        </p:nvSpPr>
        <p:spPr>
          <a:xfrm>
            <a:off x="539496" y="44297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沙尘暴区域主要位于(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98_1#5035986c5.bracket?vaa=1&amp;vcp=1&amp;vis=1&amp;pid=bbc866577&amp;color=0,0,0&amp;vpa=29&amp;vtp=1&amp;vaab=1"/>
          <p:cNvSpPr/>
          <p:nvPr/>
        </p:nvSpPr>
        <p:spPr>
          <a:xfrm>
            <a:off x="4283615" y="441642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97_2#5035986c5.choices?vaa=1&amp;vcp=1&amp;vis=1&amp;pid=bbc866577&amp;color=0,0,0&amp;vtp=1&amp;vaab=1&amp;bbb=1&amp;hs=1"/>
          <p:cNvSpPr/>
          <p:nvPr/>
        </p:nvSpPr>
        <p:spPr>
          <a:xfrm>
            <a:off x="539496" y="505320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.新疆南部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B.宁夏西北部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C.内蒙古中部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.河北东南部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99_1#dd32a5777?htil=31&amp;vaa=1&amp;vcp=1&amp;vis=1&amp;pid=bbc86657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3267" y="770731"/>
            <a:ext cx="5458968" cy="3995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9_2#dd32a5777?htil=31&amp;vaa=1&amp;vcp=1&amp;vis=1&amp;pid=bbc866577&amp;color=0,0,0&amp;vtp=1&amp;vaab=1&amp;bt=1&amp;bbb=1&amp;hb=1&amp;hs=1"/>
          <p:cNvSpPr/>
          <p:nvPr/>
        </p:nvSpPr>
        <p:spPr>
          <a:xfrm>
            <a:off x="539496" y="752443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与江苏相比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，广东受沙尘天气影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响较小的原因是(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dd32a5777.bracket?vaa=1&amp;vcp=1&amp;vis=1&amp;pid=bbc866577&amp;color=0,0,0&amp;vpa=30&amp;vtp=1&amp;vaab=1"/>
          <p:cNvSpPr/>
          <p:nvPr/>
        </p:nvSpPr>
        <p:spPr>
          <a:xfrm>
            <a:off x="3305715" y="138680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99_3#dd32a5777.choices?htil=31&amp;vaa=1&amp;vcp=1&amp;vis=1&amp;pid=bbc866577&amp;color=0,0,0&amp;vtp=1&amp;vaab=1&amp;bbb=1&amp;hs=1"/>
          <p:cNvSpPr/>
          <p:nvPr/>
        </p:nvSpPr>
        <p:spPr>
          <a:xfrm>
            <a:off x="539496" y="203546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.海拔较高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.距沙源地远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C.距海洋近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.人口较少</a:t>
            </a:r>
            <a:endParaRPr lang="en-US" altLang="zh-CN" sz="2800" dirty="0"/>
          </a:p>
        </p:txBody>
      </p:sp>
      <p:sp>
        <p:nvSpPr>
          <p:cNvPr id="6" name="QC_7_BD.101_1#274e0ca78?vaa=1&amp;vcp=1&amp;vis=1&amp;pid=bbc866577&amp;color=0,0,0&amp;vtp=1&amp;vaab=1&amp;bbb=1&amp;hb=1&amp;hs=1"/>
          <p:cNvSpPr/>
          <p:nvPr/>
        </p:nvSpPr>
        <p:spPr>
          <a:xfrm>
            <a:off x="539496" y="487765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受沙尘天气影响严重的区域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，销售量明显增加的商品最有可能是 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102_1#274e0ca78.bracket?vaa=1&amp;vcp=1&amp;vis=1&amp;pid=bbc866577&amp;color=0,0,0&amp;vpa=31&amp;vtp=1&amp;vaab=1"/>
          <p:cNvSpPr/>
          <p:nvPr/>
        </p:nvSpPr>
        <p:spPr>
          <a:xfrm>
            <a:off x="11128914" y="486432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101_2#274e0ca78.choices?vaa=1&amp;vcp=1&amp;vis=1&amp;pid=bbc866577&amp;color=0,0,0&amp;vtp=1&amp;vaab=1&amp;bbb=1&amp;hs=1"/>
          <p:cNvSpPr/>
          <p:nvPr/>
        </p:nvSpPr>
        <p:spPr>
          <a:xfrm>
            <a:off x="539496" y="55011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.口罩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B.烘干机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C.防晒霜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.除湿机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03_1#7ca4fe784?vaa=1&amp;vcp=1&amp;vis=1&amp;pid=1fd31da31&amp;color=0,0,0&amp;vtp=1&amp;vaab=1&amp;bt=1&amp;bbb=1&amp;hb=1"/>
          <p:cNvSpPr/>
          <p:nvPr/>
        </p:nvSpPr>
        <p:spPr>
          <a:xfrm>
            <a:off x="539496" y="55440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（2024·吉林长春·中考）“风吹麦浪穗飘香，遍地金黄收割忙。”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2024年5月末，华北平原夏麦丰产丰收，为我国粮食安全提供了坚实支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撑。华北平原易发生春旱，为缓解北方地区严重缺水的状况，我国实施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了南水北调工程。图1为华北平原某地气候资料图，图2为我国南水北调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工程路线示意图，据此完成10～11题。</a:t>
            </a:r>
            <a:endParaRPr lang="en-US" altLang="zh-CN" sz="2800" dirty="0"/>
          </a:p>
        </p:txBody>
      </p:sp>
      <p:pic>
        <p:nvPicPr>
          <p:cNvPr id="3" name="QM_6_BD.103_2#7ca4fe784?vaa=1&amp;vcp=1&amp;vis=1&amp;pid=1fd31da3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750801"/>
            <a:ext cx="5458968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4_1#33fc272b3?sp=1&amp;vaa=1&amp;vcp=1&amp;vis=1&amp;pid=7ca4fe784&amp;color=0,0,0&amp;vtp=1&amp;vaab=1&amp;bt=1&amp;bbb=1"/>
          <p:cNvSpPr/>
          <p:nvPr/>
        </p:nvSpPr>
        <p:spPr>
          <a:xfrm>
            <a:off x="539496" y="80095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华北平原易发生春旱的原因有(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05_1#33fc272b3.bracket?vaa=1&amp;vcp=1&amp;vis=1&amp;pid=7ca4fe784&amp;color=0,0,0&amp;vpa=32&amp;vtp=1&amp;vaab=1"/>
          <p:cNvSpPr/>
          <p:nvPr/>
        </p:nvSpPr>
        <p:spPr>
          <a:xfrm>
            <a:off x="5883815" y="78762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M_6_BD.104_2#33fc272b3?vaa=1&amp;vcp=1&amp;vis=1&amp;pid=7ca4fe78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9315" y="1487137"/>
            <a:ext cx="5754645" cy="270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04_3#33fc272b3?vaa=1&amp;vcp=1&amp;vis=1&amp;pid=7ca4fe784&amp;color=0,0,0&amp;vtp=1&amp;vaab=1&amp;bbb=1&amp;hb=1"/>
          <p:cNvSpPr/>
          <p:nvPr/>
        </p:nvSpPr>
        <p:spPr>
          <a:xfrm>
            <a:off x="539496" y="419223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①春季气温回升快，蒸发量大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②春季降水较少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③人口稀疏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，工农业需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水量小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④终年炎热干燥</a:t>
            </a:r>
            <a:endParaRPr lang="en-US" altLang="zh-CN" sz="2800" dirty="0"/>
          </a:p>
        </p:txBody>
      </p:sp>
      <p:sp>
        <p:nvSpPr>
          <p:cNvPr id="6" name="QC_7_BD.104_4#33fc272b3.choices?vaa=1&amp;vcp=1&amp;vis=1&amp;pid=7ca4fe784&amp;color=0,0,0&amp;vtp=1&amp;vaab=1&amp;bbb=1"/>
          <p:cNvSpPr/>
          <p:nvPr/>
        </p:nvSpPr>
        <p:spPr>
          <a:xfrm>
            <a:off x="539496" y="54710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106_1#f7bf5f5a7?htil=32&amp;vaa=1&amp;vcp=1&amp;vis=1&amp;pid=7ca4fe78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2356" y="900176"/>
            <a:ext cx="5458968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06_2#f7bf5f5a7?htil=32&amp;vaa=1&amp;vcp=1&amp;vis=1&amp;pid=7ca4fe784&amp;color=0,0,0&amp;vtp=1&amp;vaab=1&amp;bt=1&amp;bbb=1&amp;hb=1"/>
          <p:cNvSpPr/>
          <p:nvPr/>
        </p:nvSpPr>
        <p:spPr>
          <a:xfrm>
            <a:off x="539496" y="88188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下列关于我国南水北调工程的叙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07_1#f7bf5f5a7.bracket?vaa=1&amp;vcp=1&amp;vis=1&amp;pid=7ca4fe784&amp;color=0,0,0&amp;vpa=33&amp;vtp=1&amp;vaab=1"/>
          <p:cNvSpPr/>
          <p:nvPr/>
        </p:nvSpPr>
        <p:spPr>
          <a:xfrm>
            <a:off x="2950114" y="151625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06_3#f7bf5f5a7.choices?htil=32&amp;vaa=1&amp;vcp=1&amp;vis=1&amp;pid=7ca4fe784&amp;color=0,0,0&amp;vtp=1&amp;vaab=1&amp;bbb=1&amp;hb=1"/>
          <p:cNvSpPr/>
          <p:nvPr/>
        </p:nvSpPr>
        <p:spPr>
          <a:xfrm>
            <a:off x="539496" y="2164905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A.东线工程补充西北地区的水资源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.中线工程从丹江口水库引水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达北京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、天津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.西线方案利用京杭运河输水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D.彻底解决了水资源时空分布不均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的问题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d656b7e8?vcp=1&amp;pid=989e7f318&amp;color=197,144,191&amp;vtp=1&amp;vaab=1&amp;bt=1&amp;bbb=1"/>
          <p:cNvSpPr/>
          <p:nvPr/>
        </p:nvSpPr>
        <p:spPr>
          <a:xfrm>
            <a:off x="539496" y="554400"/>
            <a:ext cx="11109960" cy="56591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pic>
        <p:nvPicPr>
          <p:cNvPr id="3" name="QM_6_BD.108_1#13c4c016b?htil=33&amp;vaa=1&amp;vcp=1&amp;vis=1&amp;pid=4d656b7e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0489" y="1169716"/>
            <a:ext cx="4543725" cy="2077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6_BD.108_2#13c4c016b?htil=33&amp;vaa=1&amp;vcp=1&amp;vis=1&amp;pid=4d656b7e8&amp;color=0,0,0&amp;vtp=1&amp;vaab=1&amp;bbb=1&amp;hb=1&amp;hs=1"/>
          <p:cNvSpPr/>
          <p:nvPr/>
        </p:nvSpPr>
        <p:spPr>
          <a:xfrm>
            <a:off x="539496" y="1182416"/>
            <a:ext cx="5559552" cy="2115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（2023·贵州黔东南·中考）中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东和南亚长期是世界的热点地区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读中东和南亚局部地区示意图，完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成12～13题。</a:t>
            </a:r>
            <a:endParaRPr lang="en-US" altLang="zh-CN" sz="2800" dirty="0"/>
          </a:p>
        </p:txBody>
      </p:sp>
      <p:sp>
        <p:nvSpPr>
          <p:cNvPr id="5" name="QC_7_BD.109_1#8bb2e8469?vaa=1&amp;vcp=1&amp;vis=1&amp;pid=13c4c016b&amp;color=0,0,0&amp;vtp=1&amp;vaab=1&amp;bbb=1&amp;hb=1&amp;hs=1"/>
          <p:cNvSpPr/>
          <p:nvPr/>
        </p:nvSpPr>
        <p:spPr>
          <a:xfrm>
            <a:off x="539496" y="3350878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导致中东冲突不断的因素虽然有很多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，但是不包括下列叙述中的 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110_1#8bb2e8469.bracket?vaa=1&amp;vcp=1&amp;vis=1&amp;pid=13c4c016b&amp;color=0,0,0&amp;vpa=34&amp;vtp=1&amp;vaab=1"/>
          <p:cNvSpPr/>
          <p:nvPr/>
        </p:nvSpPr>
        <p:spPr>
          <a:xfrm>
            <a:off x="11306714" y="3338115"/>
            <a:ext cx="515938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7_BD.109_2#8bb2e8469.choices?vaa=1&amp;vcp=1&amp;vis=1&amp;pid=13c4c016b&amp;color=0,0,0&amp;vtp=1&amp;vaab=1&amp;bbb=1&amp;hs=1"/>
          <p:cNvSpPr/>
          <p:nvPr/>
        </p:nvSpPr>
        <p:spPr>
          <a:xfrm>
            <a:off x="539496" y="3880850"/>
            <a:ext cx="11109960" cy="2115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A.地处“三洲五海之地”，战略位置十分重要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.争夺丰富的石油资源和有限的水资源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.存在较大的宗教文化差异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.农业以畜牧业为主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111_1#940301ed4?htil=34&amp;vaa=1&amp;vcp=1&amp;vis=1&amp;pid=13c4c016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68079" y="802768"/>
            <a:ext cx="4881444" cy="2232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1_2#940301ed4?htil=34&amp;vaa=1&amp;vcp=1&amp;vis=1&amp;pid=13c4c016b&amp;color=0,0,0&amp;vtp=1&amp;vaab=1&amp;bt=1&amp;bbb=1&amp;hb=1&amp;hs=1"/>
          <p:cNvSpPr/>
          <p:nvPr/>
        </p:nvSpPr>
        <p:spPr>
          <a:xfrm>
            <a:off x="539496" y="784479"/>
            <a:ext cx="555955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下列关于中东和南亚的叙述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，错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13_1#940301ed4.bracket?vaa=1&amp;vcp=1&amp;vis=1&amp;pid=13c4c016b&amp;color=0,0,0&amp;vpa=35&amp;vtp=1&amp;vaab=1"/>
          <p:cNvSpPr/>
          <p:nvPr/>
        </p:nvSpPr>
        <p:spPr>
          <a:xfrm>
            <a:off x="1883314" y="1368298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11_3#940301ed4.choices?htil=34&amp;vaa=1&amp;vcp=1&amp;vis=1&amp;pid=13c4c016b&amp;color=0,0,0&amp;vtp=1&amp;vaab=1&amp;bbb=1&amp;hb=1&amp;hs=1"/>
          <p:cNvSpPr/>
          <p:nvPr/>
        </p:nvSpPr>
        <p:spPr>
          <a:xfrm>
            <a:off x="539496" y="1966404"/>
            <a:ext cx="5559552" cy="2903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A.中东终年炎热干燥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.南亚的德干高原地势东高西低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.中东地区的居民主要信奉伊斯兰教</a:t>
            </a:r>
            <a:endParaRPr lang="en-US" altLang="zh-CN" sz="2800" spc="-5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D.德干高原所在国家的软件产业在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世界上占有重要地位</a:t>
            </a:r>
            <a:endParaRPr lang="en-US" altLang="zh-CN" sz="2800" dirty="0"/>
          </a:p>
        </p:txBody>
      </p:sp>
      <p:sp>
        <p:nvSpPr>
          <p:cNvPr id="6" name="QC_7_AS.1_1#940301ed4?vaa=1&amp;vcp=1&amp;vis=1&amp;pid=13c4c016b&amp;color=0,0,0&amp;vtp=1&amp;vaab=1&amp;bbb=1&amp;hb=1&amp;hs=1"/>
          <p:cNvSpPr/>
          <p:nvPr/>
        </p:nvSpPr>
        <p:spPr>
          <a:xfrm>
            <a:off x="539496" y="4912804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提示:读图可知，德干高原上的河流主要发源于西部的山地，向东注入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印度洋。由此可推知，德干高原地势西高东低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115_1#60a33266e?htil=35&amp;vaa=1&amp;vcp=1&amp;vis=1&amp;pid=4d656b7e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4476" y="808100"/>
            <a:ext cx="5539523" cy="2728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6_BD.115_2#60a33266e?htil=35&amp;vaa=1&amp;vcp=1&amp;vis=1&amp;pid=4d656b7e8&amp;color=0,0,0&amp;vtp=1&amp;vaab=1&amp;bt=1&amp;bbb=1&amp;hb=1&amp;hs=1"/>
          <p:cNvSpPr/>
          <p:nvPr/>
        </p:nvSpPr>
        <p:spPr>
          <a:xfrm>
            <a:off x="539496" y="332009"/>
            <a:ext cx="5559552" cy="3573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（2023·江苏苏州·中考）川藏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铁路是继青藏铁路之后的第二条进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藏“天路”，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全线桥隧比（桥梁和隧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道占总里程的比例）高达81%，被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称为“最难修建的铁路”。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读川藏铁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路沿线示意图，完成14～15题。</a:t>
            </a:r>
            <a:endParaRPr lang="en-US" altLang="zh-CN" sz="2800" dirty="0"/>
          </a:p>
        </p:txBody>
      </p:sp>
      <p:sp>
        <p:nvSpPr>
          <p:cNvPr id="4" name="QC_7_BD.116_1#b2fc0a8d6?vaa=1&amp;vcp=1&amp;vis=1&amp;pid=60a33266e&amp;color=0,0,0&amp;vtp=1&amp;vaab=1&amp;bbb=1&amp;hb=1&amp;hs=1"/>
          <p:cNvSpPr/>
          <p:nvPr/>
        </p:nvSpPr>
        <p:spPr>
          <a:xfrm>
            <a:off x="539496" y="3921473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川藏铁路雅安至林芝段沿线修建了许多高架桥和隧道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，其主要目的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117_1#b2fc0a8d6.bracket?vaa=1&amp;vcp=1&amp;vis=1&amp;pid=60a33266e&amp;color=0,0,0&amp;vpa=36&amp;vtp=1&amp;vaab=1"/>
          <p:cNvSpPr/>
          <p:nvPr/>
        </p:nvSpPr>
        <p:spPr>
          <a:xfrm>
            <a:off x="1172115" y="4521167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116_2#b2fc0a8d6.choices?vaa=1&amp;vcp=1&amp;vis=1&amp;pid=60a33266e&amp;color=0,0,0&amp;vtp=1&amp;vaab=1&amp;bbb=1&amp;hs=1"/>
          <p:cNvSpPr/>
          <p:nvPr/>
        </p:nvSpPr>
        <p:spPr>
          <a:xfrm>
            <a:off x="539496" y="5119209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.便于欣赏沿途风光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.增加“过山车”的刺激感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C.减小线路的起伏程度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.尽量避免惊扰野生动物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118_1#22294a7ab?htil=36&amp;vaa=1&amp;vcp=1&amp;vis=1&amp;pid=60a33266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98243" y="1875482"/>
            <a:ext cx="6309183" cy="3107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8_2#22294a7ab?htil=36&amp;vaa=1&amp;vcp=1&amp;vis=1&amp;pid=60a33266e&amp;color=0,0,0&amp;vtp=1&amp;vaab=1&amp;bt=1&amp;bbb=1&amp;hb=1"/>
          <p:cNvSpPr/>
          <p:nvPr/>
        </p:nvSpPr>
        <p:spPr>
          <a:xfrm>
            <a:off x="539496" y="1526032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川藏铁路林芝到拉萨段沿途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19_1#22294a7ab.bracket?vaa=1&amp;vcp=1&amp;vis=1&amp;pid=60a33266e&amp;color=0,0,0&amp;vpa=37&amp;vtp=1&amp;vaab=1"/>
          <p:cNvSpPr/>
          <p:nvPr/>
        </p:nvSpPr>
        <p:spPr>
          <a:xfrm>
            <a:off x="816515" y="21603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18_3#22294a7ab.choices?htil=36&amp;vaa=1&amp;vcp=1&amp;vis=1&amp;pid=60a33266e&amp;color=0,0,0&amp;vtp=1&amp;vaab=1&amp;bbb=1"/>
          <p:cNvSpPr/>
          <p:nvPr/>
        </p:nvSpPr>
        <p:spPr>
          <a:xfrm>
            <a:off x="539496" y="2800921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A.山顶积雪，光照充足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.雨林密布，湖泊众多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.黑土广布，盛产青稞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.海拔较低，地势平坦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20_1#e32fb6be4?sp=1&amp;vaa=1&amp;vcp=1&amp;vis=1&amp;pid=4d656b7e8&amp;color=0,0,0&amp;vtp=1&amp;vaab=1&amp;bt=1&amp;bbb=1&amp;hb=1"/>
          <p:cNvSpPr/>
          <p:nvPr/>
        </p:nvSpPr>
        <p:spPr>
          <a:xfrm>
            <a:off x="539496" y="892524"/>
            <a:ext cx="11109960" cy="402477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（2024·山东临沂·中考）奥运盛会，全球瞩目。临沂某中学地理兴趣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小组开展了主题为“奥运之旅”的网络模拟学习活动。阅读图文材料，完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成相关学习任务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第33届夏季奥运会于2024年7月26日至8月11日在法国举行，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巴黎是主要举办城市。第25届冬季奥运会将于2026年2月在意大利北部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多个地区举行，米兰与科尔蒂纳丹佩佐将作为主要举办地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_1#699ddcb53?htil=2&amp;vaa=1&amp;vcp=1&amp;vis=1&amp;pid=3f41b48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7121" y="891286"/>
            <a:ext cx="4709160" cy="473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_2#699ddcb53?htil=2&amp;vaa=1&amp;vcp=1&amp;vis=1&amp;pid=3f41b484c&amp;color=0,0,0&amp;vtp=1&amp;vaab=1&amp;bt=1&amp;bbb=1&amp;hb=1"/>
          <p:cNvSpPr/>
          <p:nvPr/>
        </p:nvSpPr>
        <p:spPr>
          <a:xfrm>
            <a:off x="539496" y="872998"/>
            <a:ext cx="631850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（1）中老铁路国际旅客列车的运营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BD.3_3#699ddcb53?htil=2&amp;vaa=1&amp;vcp=1&amp;vis=1&amp;pid=3f41b484c&amp;color=0,0,0&amp;vtp=1&amp;vaab=1&amp;bbb=1"/>
          <p:cNvSpPr/>
          <p:nvPr/>
        </p:nvSpPr>
        <p:spPr>
          <a:xfrm>
            <a:off x="539496" y="2156015"/>
            <a:ext cx="631850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①促进中老两国人们的友好往来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加快中老两国货物的流通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加快中老两国旅游业的发展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增加中老两国人们的出境方式</a:t>
            </a:r>
            <a:endParaRPr lang="en-US" altLang="zh-CN" sz="2800" dirty="0"/>
          </a:p>
        </p:txBody>
      </p:sp>
      <p:sp>
        <p:nvSpPr>
          <p:cNvPr id="6" name="QC_7_BD.3_4#699ddcb53.choices?htil=2&amp;vaa=1&amp;vcp=1&amp;vis=1&amp;pid=3f41b484c&amp;color=0,0,0&amp;vtp=1&amp;vaab=1&amp;bbb=1"/>
          <p:cNvSpPr/>
          <p:nvPr/>
        </p:nvSpPr>
        <p:spPr>
          <a:xfrm>
            <a:off x="539496" y="4721415"/>
            <a:ext cx="631850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26707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26707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20_1#e32fb6be4?sp=1&amp;vaa=1&amp;vcp=1&amp;vis=1&amp;pid=4d656b7e8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图1为欧洲西部部分冬奥会举办地分布图，图2为欧洲西部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地形图，图3为欧洲西部气候类型分布图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120_3#e32fb6be4?htil=1&amp;vaa=1&amp;vcp=1&amp;vis=1&amp;pid=4d656b7e8&amp;color=0,0,0&amp;tib=255,255,255&amp;vtp=1&amp;vaab=1&amp;bt=1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23604" y="2317556"/>
            <a:ext cx="2605305" cy="3267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6_BD.120_4#e32fb6be4?htil=1&amp;vaa=1&amp;vcp=1&amp;vis=1&amp;pid=4d656b7e8&amp;color=0,0,0&amp;tib=255,255,255&amp;vtp=1&amp;vaab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102390" y="2717787"/>
            <a:ext cx="4442244" cy="286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20_5#e32fb6be4?sp=1&amp;vaa=1&amp;vcp=1&amp;vis=1&amp;pid=4d656b7e8&amp;color=0,0,0&amp;vtp=1&amp;vaab=1&amp;bt=1&amp;bbb=1"/>
          <p:cNvSpPr/>
          <p:nvPr/>
        </p:nvSpPr>
        <p:spPr>
          <a:xfrm>
            <a:off x="539496" y="751624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【学习过程】</a:t>
            </a:r>
            <a:endParaRPr lang="en-US" altLang="zh-CN" sz="2800" dirty="0"/>
          </a:p>
        </p:txBody>
      </p:sp>
      <p:sp>
        <p:nvSpPr>
          <p:cNvPr id="3" name="QB_7_BD.121_1#d4ba5f93f?vaa=1&amp;vcp=1&amp;vis=1&amp;pid=e32fb6be4&amp;color=0,0,0&amp;vtp=1&amp;vaab=1&amp;bbb=1&amp;hb=1"/>
          <p:cNvSpPr/>
          <p:nvPr/>
        </p:nvSpPr>
        <p:spPr>
          <a:xfrm>
            <a:off x="539496" y="1268704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（1）欧洲西部是举办冬奥会最多的地区，根据经济发展水平划分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地区举办冬奥会的国家大多为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22_1#d4ba5f93f.blank?vaa=1&amp;vcp=1&amp;vis=1&amp;pid=e32fb6be4&amp;color=0,0,0&amp;vpa=38&amp;vtp=1&amp;vaab=1&amp;bbb=1"/>
          <p:cNvSpPr/>
          <p:nvPr/>
        </p:nvSpPr>
        <p:spPr>
          <a:xfrm>
            <a:off x="5172615" y="1748256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发达</a:t>
            </a:r>
            <a:endParaRPr lang="en-US" altLang="zh-CN" sz="2800" dirty="0"/>
          </a:p>
        </p:txBody>
      </p:sp>
      <p:pic>
        <p:nvPicPr>
          <p:cNvPr id="5" name="QO_6_BD.121_3#d4ba5f93f?htil=1&amp;vaa=1&amp;vcp=1&amp;vis=1&amp;pid=e32fb6be4&amp;color=0,0,0&amp;tib=255,255,255&amp;vtp=1&amp;vaab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53489" y="2383320"/>
            <a:ext cx="2557208" cy="320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6_BD.121_4#d4ba5f93f?htil=1&amp;vaa=1&amp;vcp=1&amp;vis=1&amp;pid=e32fb6be4&amp;color=0,0,0&amp;tib=255,255,255&amp;vtp=1&amp;vaab=1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262278" y="2941104"/>
            <a:ext cx="4309876" cy="2781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3_1#c8615d840?sp=1&amp;vaa=1&amp;vcp=1&amp;vis=1&amp;pid=e32fb6be4&amp;color=0,0,0&amp;vtp=1&amp;vaab=1&amp;bt=1&amp;bbb=1&amp;hb=1"/>
          <p:cNvSpPr/>
          <p:nvPr/>
        </p:nvSpPr>
        <p:spPr>
          <a:xfrm>
            <a:off x="539496" y="554400"/>
            <a:ext cx="11109960" cy="182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（2）冬奥会举办地多分布在阿尔卑斯山脉附近。试分析阿尔卑斯山脉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附近适合举办冬奥会的原因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</a:t>
            </a:r>
            <a:endParaRPr lang="en-US" altLang="zh-CN" sz="2800" dirty="0"/>
          </a:p>
        </p:txBody>
      </p:sp>
      <p:sp>
        <p:nvSpPr>
          <p:cNvPr id="3" name="QB_7_AN.124_1#c8615d840.blank?vaa=1&amp;vcp=1&amp;vis=1&amp;pid=e32fb6be4&amp;color=0,0,0&amp;vpa=39&amp;vtp=1&amp;vaab=1&amp;bbb=1"/>
          <p:cNvSpPr/>
          <p:nvPr/>
        </p:nvSpPr>
        <p:spPr>
          <a:xfrm>
            <a:off x="587915" y="1779315"/>
            <a:ext cx="6659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坡度适宜，气温适宜，降雪量大，等等。</a:t>
            </a:r>
            <a:endParaRPr lang="en-US" altLang="zh-CN" sz="2800" dirty="0"/>
          </a:p>
        </p:txBody>
      </p:sp>
      <p:pic>
        <p:nvPicPr>
          <p:cNvPr id="4" name="QO_6_BD.123_3#c8615d840?htil=1&amp;vaa=1&amp;vcp=1&amp;vis=1&amp;pid=e32fb6be4&amp;color=0,0,0&amp;tib=255,255,255&amp;vtp=1&amp;vaab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53369" y="2532272"/>
            <a:ext cx="2560563" cy="321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123_4#c8615d840?htil=1&amp;vaa=1&amp;vcp=1&amp;vis=1&amp;pid=e32fb6be4&amp;color=0,0,0&amp;tib=255,255,255&amp;vtp=1&amp;vaab=1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326162" y="2982005"/>
            <a:ext cx="4368067" cy="2819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5_1#9e6edf73e?sp=1&amp;vaa=1&amp;vcp=1&amp;vis=1&amp;pid=e32fb6be4&amp;color=0,0,0&amp;vtp=1&amp;vaab=1&amp;bt=1&amp;bbb=1"/>
          <p:cNvSpPr/>
          <p:nvPr/>
        </p:nvSpPr>
        <p:spPr>
          <a:xfrm>
            <a:off x="539496" y="1115994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（3）与意大利相比，分析挪威开展雪上项目的有利自然条件。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</a:t>
            </a:r>
            <a:endParaRPr lang="en-US" altLang="zh-CN" sz="2800" dirty="0"/>
          </a:p>
        </p:txBody>
      </p:sp>
      <p:sp>
        <p:nvSpPr>
          <p:cNvPr id="3" name="QB_7_AN.126_1#9e6edf73e.blank?vaa=1&amp;vcp=1&amp;vis=1&amp;pid=e32fb6be4&amp;color=0,0,0&amp;vpa=40&amp;vtp=1&amp;vaab=1&amp;bbb=1"/>
          <p:cNvSpPr/>
          <p:nvPr/>
        </p:nvSpPr>
        <p:spPr>
          <a:xfrm>
            <a:off x="587915" y="1677588"/>
            <a:ext cx="10571163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挪威纬度更高，气温更低，结冰期长；海拔较高，山地积雪丰富。</a:t>
            </a:r>
            <a:endParaRPr lang="en-US" altLang="zh-CN" sz="2800" dirty="0"/>
          </a:p>
        </p:txBody>
      </p:sp>
      <p:pic>
        <p:nvPicPr>
          <p:cNvPr id="4" name="QO_6_BD.125_3#9e6edf73e?htil=1&amp;vaa=1&amp;vcp=1&amp;vis=1&amp;pid=e32fb6be4&amp;color=0,0,0&amp;tib=255,255,255&amp;vtp=1&amp;vaab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605422" y="2382438"/>
            <a:ext cx="2646975" cy="331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125_4#9e6edf73e?htil=1&amp;vaa=1&amp;vcp=1&amp;vis=1&amp;pid=e32fb6be4&amp;color=0,0,0&amp;tib=255,255,255&amp;vtp=1&amp;vaab=1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884053" y="2940222"/>
            <a:ext cx="4513294" cy="2913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7_1#b3e8fa199?sp=1&amp;vaa=1&amp;vcp=1&amp;vis=1&amp;pid=e32fb6be4&amp;color=0,0,0&amp;vtp=1&amp;vaab=1&amp;bt=1&amp;bbb=1&amp;hb=1"/>
          <p:cNvSpPr/>
          <p:nvPr/>
        </p:nvSpPr>
        <p:spPr>
          <a:xfrm>
            <a:off x="539496" y="75590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（4）从地理的角度，分析巴黎举办奥运会的意义。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spc="-50" dirty="0"/>
          </a:p>
        </p:txBody>
      </p:sp>
      <p:sp>
        <p:nvSpPr>
          <p:cNvPr id="3" name="QB_7_AN.128_1#b3e8fa199.blank?vaa=1&amp;vcp=1&amp;vis=1&amp;pid=e32fb6be4&amp;color=0,0,0&amp;vpa=41&amp;vtp=1&amp;vaab=1&amp;bbb=1&amp;hb=1"/>
          <p:cNvSpPr/>
          <p:nvPr/>
        </p:nvSpPr>
        <p:spPr>
          <a:xfrm>
            <a:off x="539496" y="1373124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提升国际形象和国际影响力，促进国际经济和文化的交流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，提升基础设施水平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，增加就业机会，拉动相关产业的发展，促进经济发展，等等。</a:t>
            </a:r>
            <a:endParaRPr lang="en-US" altLang="zh-CN" sz="2800" dirty="0"/>
          </a:p>
        </p:txBody>
      </p:sp>
      <p:pic>
        <p:nvPicPr>
          <p:cNvPr id="4" name="QO_6_BD.127_3#b3e8fa199?htil=1&amp;vaa=1&amp;vcp=1&amp;vis=1&amp;pid=e32fb6be4&amp;color=0,0,0&amp;tib=255,255,255&amp;vtp=1&amp;vaab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985025" y="2733548"/>
            <a:ext cx="2668494" cy="334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127_4#b3e8fa199?htil=1&amp;vaa=1&amp;vcp=1&amp;vis=1&amp;pid=e32fb6be4&amp;color=0,0,0&amp;tib=255,255,255&amp;vtp=1&amp;vaab=1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605026" y="3154172"/>
            <a:ext cx="4547596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7473da65?sp=1&amp;vcp=1&amp;vis=1&amp;pid=e32fb6be4&amp;color=0,0,0&amp;vtp=1&amp;vaab=1&amp;bt=1&amp;bbb=1"/>
          <p:cNvSpPr/>
          <p:nvPr/>
        </p:nvSpPr>
        <p:spPr>
          <a:xfrm>
            <a:off x="539496" y="18775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【奥运推介】</a:t>
            </a:r>
            <a:endParaRPr lang="en-US" altLang="zh-CN" sz="2800" dirty="0"/>
          </a:p>
        </p:txBody>
      </p:sp>
      <p:sp>
        <p:nvSpPr>
          <p:cNvPr id="3" name="QB_7_BD.129_1#b6632ea5a?sp=1&amp;vaa=1&amp;vcp=1&amp;vis=1&amp;pid=e32fb6be4&amp;color=0,0,0&amp;vtp=1&amp;vaab=1&amp;bbb=1&amp;hb=1"/>
          <p:cNvSpPr/>
          <p:nvPr/>
        </p:nvSpPr>
        <p:spPr>
          <a:xfrm>
            <a:off x="539496" y="250526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（5）在巴黎，中国观众可以品尝到美味的牛排，以及奶油、奶酪、三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明治等食品。从地形和气候两个方面解释其原因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______________________________________________________________</a:t>
            </a:r>
            <a:endParaRPr lang="en-US" altLang="zh-CN" sz="2800" dirty="0"/>
          </a:p>
        </p:txBody>
      </p:sp>
      <p:sp>
        <p:nvSpPr>
          <p:cNvPr id="4" name="QB_7_AN.130_1#b6632ea5a.blank?vaa=1&amp;vcp=1&amp;vis=1&amp;pid=e32fb6be4&amp;color=0,0,0&amp;vpa=42&amp;vtp=1&amp;vaab=1&amp;bbb=1"/>
          <p:cNvSpPr/>
          <p:nvPr/>
        </p:nvSpPr>
        <p:spPr>
          <a:xfrm>
            <a:off x="539496" y="3749230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177800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巴黎属温带海洋性气候，气候适宜，地形平坦，草场广布，乳畜业发达。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7_BD.132_1#855a14ff6?vaa=1&amp;vcp=1&amp;vis=1&amp;pid=e32fb6be4&amp;color=0,0,0&amp;vtp=1&amp;vaab=1&amp;bbb=1&amp;hb=1"/>
          <p:cNvSpPr/>
          <p:nvPr/>
        </p:nvSpPr>
        <p:spPr>
          <a:xfrm>
            <a:off x="539496" y="214388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（6）巴黎奥运会结束后，某中国观众拟前往欧洲旅游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，请你为他推荐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两个欧洲著名的旅游景点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7_AN.1_1#855a14ff6?vaa=1&amp;vcp=1&amp;vis=1&amp;pid=e32fb6be4&amp;color=0,0,0&amp;vtp=1&amp;vaab=1&amp;bbb=1"/>
          <p:cNvSpPr/>
          <p:nvPr/>
        </p:nvSpPr>
        <p:spPr>
          <a:xfrm>
            <a:off x="539496" y="342264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法国的凯旋门、意大利的比萨斜塔、挪威的峡湾等。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34_1#3fe6c187c?htil=43&amp;vaa=1&amp;vcp=1&amp;vis=1&amp;pid=4d656b7e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7636" y="1211580"/>
            <a:ext cx="4910328" cy="445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34_2#3fe6c187c?htil=43&amp;sp=1&amp;vaa=1&amp;vcp=1&amp;vis=1&amp;pid=4d656b7e8&amp;color=0,0,0&amp;vtp=1&amp;vaab=1&amp;bt=1&amp;bbb=1&amp;hb=1"/>
          <p:cNvSpPr/>
          <p:nvPr/>
        </p:nvSpPr>
        <p:spPr>
          <a:xfrm>
            <a:off x="539496" y="1193292"/>
            <a:ext cx="610819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（2023·江苏无锡·中考）阅读图文材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料，完成下列各题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青藏地区和南极地区是开展科学考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察的天然实验室，我国对这两个地区进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行了多次科学考察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图为青藏地区和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南极地区位置示意图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35_1#f93c2b03e?htil=44&amp;vaa=1&amp;vcp=1&amp;vis=1&amp;pid=3fe6c187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9129" y="554400"/>
            <a:ext cx="4835827" cy="438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35_2#f93c2b03e?htil=44&amp;vaa=1&amp;vcp=1&amp;vis=1&amp;pid=3fe6c187c&amp;color=0,0,0&amp;vtp=1&amp;vaab=1&amp;bt=1&amp;bbb=1&amp;hb=1&amp;hs=1"/>
          <p:cNvSpPr/>
          <p:nvPr/>
        </p:nvSpPr>
        <p:spPr>
          <a:xfrm>
            <a:off x="539496" y="567100"/>
            <a:ext cx="610819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）照片一和照片二分别反映了两个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地区科学考察的场景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。任选其一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，判断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照片的拍摄地并说明理由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AN.1_1#f93c2b03e?htil=44&amp;vaa=1&amp;vcp=1&amp;vis=1&amp;pid=3fe6c187c&amp;color=0,0,0&amp;vtp=1&amp;vaab=1&amp;bbb=1&amp;hb=1&amp;hs=1"/>
          <p:cNvSpPr/>
          <p:nvPr/>
        </p:nvSpPr>
        <p:spPr>
          <a:xfrm>
            <a:off x="539496" y="2490832"/>
            <a:ext cx="610819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照片一拍摄的是南极地区的科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学考察场景。理由：南极地区纬度高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气候酷寒，海面结冰，多冰川，需要破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冰船辅助前行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7_AN.1_1#f93c2b03e?htil=44&amp;vaa=1&amp;vcp=1&amp;vis=1&amp;pid=3fe6c187c&amp;color=0,0,0&amp;vtp=1&amp;vaab=1&amp;bbb=1&amp;hb=1&amp;hs=1"/>
          <p:cNvSpPr/>
          <p:nvPr/>
        </p:nvSpPr>
        <p:spPr>
          <a:xfrm>
            <a:off x="539496" y="5051152"/>
            <a:ext cx="11112011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照片二拍摄的是青藏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地区的科学考察场景。理由：图片中有被称为“高原之舟”的牦牛</a:t>
            </a:r>
            <a:r>
              <a:rPr lang="en-US" altLang="zh-CN" sz="2800" b="0" i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牦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牛是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青藏地区的代表动物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37_1#2bac3bf99?htil=45&amp;vaa=1&amp;vcp=1&amp;vis=1&amp;pid=3fe6c187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0688" y="554400"/>
            <a:ext cx="4866426" cy="441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37_2#2bac3bf99?htil=45&amp;sp=1&amp;vaa=1&amp;vcp=1&amp;vis=1&amp;pid=3fe6c187c&amp;color=0,0,0&amp;vtp=1&amp;vaab=1&amp;bt=1&amp;bbb=1&amp;hb=1&amp;hs=1"/>
          <p:cNvSpPr/>
          <p:nvPr/>
        </p:nvSpPr>
        <p:spPr>
          <a:xfrm>
            <a:off x="539496" y="567100"/>
            <a:ext cx="610819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（2）下列选项中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，适合在青藏地区开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展科学考察的时间段是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，适合在南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极地区开展科学考察的时间段是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.11月～次年3月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.5～8月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.全年</a:t>
            </a:r>
            <a:endParaRPr lang="en-US" altLang="zh-CN" sz="2800" dirty="0"/>
          </a:p>
        </p:txBody>
      </p:sp>
      <p:sp>
        <p:nvSpPr>
          <p:cNvPr id="4" name="QB_7_AN.1_1#2bac3bf99.blank?vaa=1&amp;vcp=1&amp;vis=1&amp;pid=3fe6c187c&amp;color=0,0,0&amp;vpa=43&amp;vtp=1&amp;vaab=1"/>
          <p:cNvSpPr/>
          <p:nvPr/>
        </p:nvSpPr>
        <p:spPr>
          <a:xfrm>
            <a:off x="4080415" y="118432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B_7_AN.2_1#2bac3bf99.blank?vaa=1&amp;vcp=1&amp;vis=1&amp;pid=3fe6c187c&amp;color=0,0,0&amp;vpa=44&amp;vtp=1&amp;vaab=1"/>
          <p:cNvSpPr/>
          <p:nvPr/>
        </p:nvSpPr>
        <p:spPr>
          <a:xfrm>
            <a:off x="5490115" y="183202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B_7_BD.140_1#6012ac355?htil=45&amp;vaa=1&amp;vcp=1&amp;vis=1&amp;pid=3fe6c187c&amp;color=0,0,0&amp;vtp=1&amp;vaab=1&amp;bbb=1&amp;hb=1&amp;hs=1"/>
          <p:cNvSpPr/>
          <p:nvPr/>
        </p:nvSpPr>
        <p:spPr>
          <a:xfrm>
            <a:off x="539496" y="4400722"/>
            <a:ext cx="610819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青藏地区和南极地区气候寒冷，</a:t>
            </a:r>
            <a:endParaRPr lang="en-US" altLang="zh-CN" sz="2800" dirty="0"/>
          </a:p>
        </p:txBody>
      </p:sp>
      <p:sp>
        <p:nvSpPr>
          <p:cNvPr id="7" name="QB_7_AN.141_1#6012ac355.blank?vaa=1&amp;vcp=1&amp;vis=1&amp;pid=3fe6c187c&amp;color=0,0,0&amp;vpa=45&amp;vtp=1&amp;vaab=1&amp;bbb=1"/>
          <p:cNvSpPr/>
          <p:nvPr/>
        </p:nvSpPr>
        <p:spPr>
          <a:xfrm>
            <a:off x="5973213" y="499698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海拔</a:t>
            </a:r>
            <a:endParaRPr lang="en-US" altLang="zh-CN" sz="2800" dirty="0"/>
          </a:p>
        </p:txBody>
      </p:sp>
      <p:sp>
        <p:nvSpPr>
          <p:cNvPr id="8" name="QB_7_AN.142_1#6012ac355.blank?vaa=1&amp;vcp=1&amp;vis=1&amp;pid=3fe6c187c&amp;color=0,0,0&amp;vpa=46&amp;vtp=1&amp;vaab=1&amp;bbb=1"/>
          <p:cNvSpPr/>
          <p:nvPr/>
        </p:nvSpPr>
        <p:spPr>
          <a:xfrm>
            <a:off x="550314" y="562373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纬度</a:t>
            </a:r>
            <a:endParaRPr lang="en-US" altLang="zh-CN" sz="2800" dirty="0"/>
          </a:p>
        </p:txBody>
      </p:sp>
      <p:sp>
        <p:nvSpPr>
          <p:cNvPr id="9" name="QB_7_BD.140_1#6012ac355?htil=45&amp;vaa=1&amp;vcp=1&amp;vis=1&amp;pid=3fe6c187c&amp;color=0,0,0&amp;vtp=1&amp;vaab=1&amp;bbb=1&amp;hb=1&amp;hs=1"/>
          <p:cNvSpPr/>
          <p:nvPr/>
        </p:nvSpPr>
        <p:spPr>
          <a:xfrm>
            <a:off x="539995" y="5027467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但成因不同。青藏地区主要是由于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高，南极地区主要是由于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AS.1_1#699ddcb53?htil=3&amp;vaa=1&amp;vcp=1&amp;vis=1&amp;pid=3f41b484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9440" y="1222819"/>
            <a:ext cx="3720320" cy="374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699ddcb53?htil=3&amp;vaa=1&amp;vcp=1&amp;vis=1&amp;pid=3f41b484c&amp;color=0,0,0&amp;vtp=1&amp;vaab=1&amp;bt=1&amp;bbb=1&amp;hb=1&amp;hs=1"/>
          <p:cNvSpPr/>
          <p:nvPr/>
        </p:nvSpPr>
        <p:spPr>
          <a:xfrm>
            <a:off x="539496" y="1235519"/>
            <a:ext cx="6318504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中老铁路国际旅客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列车的开行改善了老挝的交通条件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利于促进中老两国人们的友好往来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加中老两国人们的出境方式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促进中老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两国旅游业的发展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国际旅客列车以客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运为主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与加快货物的流通关系不大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7_AN.2_1#699ddcb53?vaa=1&amp;vcp=1&amp;vis=1&amp;pid=3f41b484c&amp;color=0,0,0&amp;vtp=1&amp;vaab=1&amp;bbb=1&amp;hs=1"/>
          <p:cNvSpPr/>
          <p:nvPr/>
        </p:nvSpPr>
        <p:spPr>
          <a:xfrm>
            <a:off x="539496" y="506818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43_1#7f9854388?htil=46&amp;vaa=1&amp;vcp=1&amp;vis=1&amp;pid=3fe6c187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6653" y="572688"/>
            <a:ext cx="4425696" cy="400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43_2#7f9854388?htil=46&amp;sp=1&amp;vaa=1&amp;vcp=1&amp;vis=1&amp;pid=3fe6c187c&amp;color=0,0,0&amp;vtp=1&amp;vaab=1&amp;bt=1&amp;bbb=1&amp;hb=1&amp;hs=1"/>
          <p:cNvSpPr/>
          <p:nvPr/>
        </p:nvSpPr>
        <p:spPr>
          <a:xfrm>
            <a:off x="539496" y="554400"/>
            <a:ext cx="6592824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）青藏地区和南极地区都是对全球气候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变化较为敏感的地区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①～④项代表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气候变化对这两个地区环境的不同影响，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请将数字序号填在对应的横线上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海冰、冰盖面积变化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②高海拔湖泊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地面积变化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③“亚洲水塔”水量变化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地海洋生物的栖息地变化</a:t>
            </a:r>
            <a:endParaRPr lang="en-US" altLang="zh-CN" sz="2800" dirty="0"/>
          </a:p>
        </p:txBody>
      </p:sp>
      <p:sp>
        <p:nvSpPr>
          <p:cNvPr id="4" name="QB_7_AN.144_1#7f9854388.blank?vaa=1&amp;vcp=1&amp;vis=1&amp;pid=3fe6c187c&amp;color=0,0,0&amp;vpa=47&amp;vtp=1&amp;vaab=1&amp;bbb=1"/>
          <p:cNvSpPr/>
          <p:nvPr/>
        </p:nvSpPr>
        <p:spPr>
          <a:xfrm>
            <a:off x="3750713" y="494409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②③</a:t>
            </a:r>
            <a:endParaRPr lang="en-US" altLang="zh-CN" sz="2800" dirty="0"/>
          </a:p>
        </p:txBody>
      </p:sp>
      <p:sp>
        <p:nvSpPr>
          <p:cNvPr id="5" name="QB_7_AN.145_1#7f9854388.blank?vaa=1&amp;vcp=1&amp;vis=1&amp;pid=3fe6c187c&amp;color=0,0,0&amp;vpa=48&amp;vtp=1&amp;vaab=1&amp;bbb=1"/>
          <p:cNvSpPr/>
          <p:nvPr/>
        </p:nvSpPr>
        <p:spPr>
          <a:xfrm>
            <a:off x="3750713" y="555813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①④</a:t>
            </a:r>
            <a:endParaRPr lang="en-US" altLang="zh-CN" sz="2800" dirty="0"/>
          </a:p>
        </p:txBody>
      </p:sp>
      <p:sp>
        <p:nvSpPr>
          <p:cNvPr id="6" name="QB_7_BD.143_2#7f9854388?htil=46&amp;sp=1&amp;vaa=1&amp;vcp=1&amp;vis=1&amp;pid=3fe6c187c&amp;color=0,0,0&amp;vtp=1&amp;vaab=1&amp;bt=1&amp;bbb=1&amp;hb=1&amp;hs=1"/>
          <p:cNvSpPr/>
          <p:nvPr/>
        </p:nvSpPr>
        <p:spPr>
          <a:xfrm>
            <a:off x="539995" y="4974572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对青藏地区的影响有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对南极地区的影响有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_1#29380fa73?htil=4&amp;vaa=1&amp;vcp=1&amp;vis=1&amp;pid=3f41b484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1528" y="862140"/>
            <a:ext cx="3715946" cy="3740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_2#29380fa73?htil=4&amp;vaa=1&amp;vcp=1&amp;vis=1&amp;pid=3f41b484c&amp;color=0,0,0&amp;vtp=1&amp;vaab=1&amp;bt=1&amp;bbb=1&amp;hb=1&amp;hs=1"/>
          <p:cNvSpPr/>
          <p:nvPr/>
        </p:nvSpPr>
        <p:spPr>
          <a:xfrm>
            <a:off x="539496" y="724979"/>
            <a:ext cx="6784848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（2）下列关于中南半岛的叙述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，正确的是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9_1#29380fa73.bracket?vaa=1&amp;vcp=1&amp;vis=1&amp;pid=3f41b484c&amp;color=0,0,0&amp;vpa=2&amp;vtp=1&amp;vaab=1"/>
          <p:cNvSpPr/>
          <p:nvPr/>
        </p:nvSpPr>
        <p:spPr>
          <a:xfrm>
            <a:off x="816515" y="1321435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7_3#29380fa73.choices?htil=4&amp;vaa=1&amp;vcp=1&amp;vis=1&amp;pid=3f41b484c&amp;color=0,0,0&amp;vtp=1&amp;vaab=1&amp;bbb=1&amp;hs=1"/>
          <p:cNvSpPr/>
          <p:nvPr/>
        </p:nvSpPr>
        <p:spPr>
          <a:xfrm>
            <a:off x="539496" y="1927225"/>
            <a:ext cx="6784848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A.地形以高原为主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.农作物以小麦为主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.人口稠密，居民多信仰佛教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.终年高温，气候干、湿季分明</a:t>
            </a:r>
            <a:endParaRPr lang="en-US" altLang="zh-CN" sz="2800" dirty="0"/>
          </a:p>
        </p:txBody>
      </p:sp>
      <p:sp>
        <p:nvSpPr>
          <p:cNvPr id="6" name="QC_7_AS.1_1#29380fa73?htil=4&amp;vaa=1&amp;vcp=1&amp;vis=1&amp;pid=3f41b484c&amp;color=0,0,0&amp;vtp=1&amp;vaab=1&amp;bbb=1&amp;hb=1&amp;hs=1"/>
          <p:cNvSpPr/>
          <p:nvPr/>
        </p:nvSpPr>
        <p:spPr>
          <a:xfrm>
            <a:off x="539496" y="4342066"/>
            <a:ext cx="6784848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中南半岛以山地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平</a:t>
            </a:r>
            <a:endParaRPr lang="en-US" altLang="zh-CN" sz="2800" dirty="0"/>
          </a:p>
        </p:txBody>
      </p:sp>
      <p:sp>
        <p:nvSpPr>
          <p:cNvPr id="8" name="QC_7_AS.1_1#29380fa73?htil=4&amp;vaa=1&amp;vcp=1&amp;vis=1&amp;pid=3f41b484c&amp;color=0,0,0&amp;vtp=1&amp;vaab=1&amp;bbb=1&amp;hb=1&amp;hs=1"/>
          <p:cNvSpPr/>
          <p:nvPr/>
        </p:nvSpPr>
        <p:spPr>
          <a:xfrm>
            <a:off x="539496" y="4936681"/>
            <a:ext cx="11112011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原为主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农作物主要是水稻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这里人口稠密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居民多信仰佛教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中南半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岛以热带季风气候为主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终年高温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雨季分明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b52d20c0?vcp=1&amp;pid=46fa38dde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7_BD.11_1#4a116506f?htil=5&amp;vaa=1&amp;vcp=1&amp;vis=1&amp;pid=1b52d20c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0488" y="1251757"/>
            <a:ext cx="5458968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7_BD.11_2#4a116506f?htil=5&amp;vaa=1&amp;vcp=1&amp;vis=1&amp;pid=1b52d20c0&amp;color=0,0,0&amp;vtp=1&amp;vaab=1&amp;bbb=1&amp;hb=1"/>
          <p:cNvSpPr/>
          <p:nvPr/>
        </p:nvSpPr>
        <p:spPr>
          <a:xfrm>
            <a:off x="539496" y="1233469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（2023·山西阳泉·中考）大熊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猫是我国的国宝，主要分布在四川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陕西和甘肃的山区。作为友好使者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大熊猫曾漂洋过海“出差”到世界各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地。读大熊猫“出差”的部分国家分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布示意图，完成1~3题。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_1#55551f4da?vaa=1&amp;vcp=1&amp;vis=1&amp;pid=4a116506f&amp;color=0,0,0&amp;vtp=1&amp;vaab=1&amp;bbb=1&amp;htil=1&amp;hb=1"/>
          <p:cNvSpPr/>
          <p:nvPr/>
        </p:nvSpPr>
        <p:spPr>
          <a:xfrm>
            <a:off x="539496" y="725256"/>
            <a:ext cx="552399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从纬度位置看，图中大熊猫“出差”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的国家大部分位于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BD.12_2#55551f4da.choices?vaa=1&amp;vcp=1&amp;vis=1&amp;pid=4a116506f&amp;color=0,0,0&amp;vtp=1&amp;vaab=1&amp;bbb=1&amp;htil=1&amp;hb=1"/>
          <p:cNvSpPr/>
          <p:nvPr/>
        </p:nvSpPr>
        <p:spPr>
          <a:xfrm>
            <a:off x="539496" y="2003530"/>
            <a:ext cx="5523992" cy="27155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A.赤道附近地区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B.中、低纬度地区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C.北回归线附近地区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D.高纬度地区</a:t>
            </a:r>
            <a:endParaRPr lang="en-US" altLang="zh-CN" sz="2800" dirty="0"/>
          </a:p>
        </p:txBody>
      </p:sp>
      <p:sp>
        <p:nvSpPr>
          <p:cNvPr id="4" name="QC_8_AN.1_1#55551f4da.bracket?vaa=1&amp;vcp=1&amp;vis=1&amp;pid=4a116506f&amp;color=0,0,0&amp;vpa=3&amp;vtp=1&amp;vaab=1&amp;htil=1"/>
          <p:cNvSpPr/>
          <p:nvPr/>
        </p:nvSpPr>
        <p:spPr>
          <a:xfrm>
            <a:off x="3661315" y="135962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M_7_BD.11_1#4a116506f?htil=5&amp;vaa=1&amp;vcp=1&amp;vis=1&amp;pid=1b52d20c0&amp;color=0,0,0&amp;tib=255,255,255&amp;vtp=1&amp;vaab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6380" y="1671580"/>
            <a:ext cx="7478014" cy="378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2358</Words>
  <Application>Microsoft Office PowerPoint</Application>
  <PresentationFormat>宽屏</PresentationFormat>
  <Paragraphs>489</Paragraphs>
  <Slides>60</Slides>
  <Notes>58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9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14</cp:revision>
  <dcterms:created xsi:type="dcterms:W3CDTF">2024-11-23T07:00:00Z</dcterms:created>
  <dcterms:modified xsi:type="dcterms:W3CDTF">2025-07-28T01:01:00Z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A852B3E64DC44ED59C69E43BEFD9EC70_12</vt:lpwstr>
  </property>
  <property fmtid="{D5CDD505-2E9C-101B-9397-08002B2CF9AE}" pid="3" name="KSOProductBuildVer">
    <vt:lpwstr>2052-12.1.0.17147</vt:lpwstr>
  </property>
</Properties>
</file>