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8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  <p:sldId id="336" r:id="rId79"/>
    <p:sldId id="337" r:id="rId80"/>
    <p:sldId id="338" r:id="rId81"/>
    <p:sldId id="339" r:id="rId82"/>
    <p:sldId id="340" r:id="rId83"/>
    <p:sldId id="341" r:id="rId84"/>
    <p:sldId id="342" r:id="rId85"/>
    <p:sldId id="343" r:id="rId86"/>
    <p:sldId id="357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100" d="100"/>
          <a:sy n="100" d="100"/>
        </p:scale>
        <p:origin x="8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8423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7.xml"/><Relationship Id="rId5" Type="http://schemas.openxmlformats.org/officeDocument/2006/relationships/slide" Target="../slides/slide7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7.xml"/><Relationship Id="rId5" Type="http://schemas.openxmlformats.org/officeDocument/2006/relationships/slide" Target="../slides/slide7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6b2dc62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703A84-A698-41E5-A27A-02F623A724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词语、成语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6b2dc62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455063F-0FF9-4C8F-B5FD-49C23F5AD1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6" name="MasterShapeName?linknodeid=c13cbdce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4671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13cbdcee&amp;color=RGB(64,64,64)">
            <a:hlinkClick r:id="rId3" action="ppaction://hlinksldjump"/>
          </p:cNvPr>
          <p:cNvSpPr/>
          <p:nvPr/>
        </p:nvSpPr>
        <p:spPr>
          <a:xfrm>
            <a:off x="4018407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知识梳理</a:t>
            </a:r>
            <a:endParaRPr lang="en-US" sz="1800" dirty="0"/>
          </a:p>
        </p:txBody>
      </p:sp>
      <p:pic>
        <p:nvPicPr>
          <p:cNvPr id="8" name="MasterShapeName?linknodeid=8586cc92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1135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586cc925&amp;color=RGB(64,64,64)">
            <a:hlinkClick r:id="rId5" action="ppaction://hlinksldjump"/>
          </p:cNvPr>
          <p:cNvSpPr/>
          <p:nvPr/>
        </p:nvSpPr>
        <p:spPr>
          <a:xfrm>
            <a:off x="5444871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62f27bf8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7599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62f27bf8b&amp;color=RGB(64,64,64)">
            <a:hlinkClick r:id="rId6" action="ppaction://hlinksldjump"/>
          </p:cNvPr>
          <p:cNvSpPr/>
          <p:nvPr/>
        </p:nvSpPr>
        <p:spPr>
          <a:xfrm>
            <a:off x="6862191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词语、成语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2f38e380009f4e7b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FC714AC-B946-5A74-FAA3-E1912130B55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2173EE7-FF98-4981-889C-35CB2F7AD5F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8BE4493-A549-49A4-96D6-2E81D18AFB5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6" name="MasterShapeName?linknodeid=c13cbdce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040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13cbdcee&amp;color=RGB(64,64,64)">
            <a:hlinkClick r:id="rId3" action="ppaction://hlinksldjump"/>
          </p:cNvPr>
          <p:cNvSpPr/>
          <p:nvPr/>
        </p:nvSpPr>
        <p:spPr>
          <a:xfrm>
            <a:off x="397414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知识梳理</a:t>
            </a:r>
            <a:endParaRPr lang="en-US" sz="1800" dirty="0"/>
          </a:p>
        </p:txBody>
      </p:sp>
      <p:pic>
        <p:nvPicPr>
          <p:cNvPr id="8" name="MasterShapeName?linknodeid=8586cc92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687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8586cc925&amp;color=RGB(64,64,64)">
            <a:hlinkClick r:id="rId5" action="ppaction://hlinksldjump"/>
          </p:cNvPr>
          <p:cNvSpPr/>
          <p:nvPr/>
        </p:nvSpPr>
        <p:spPr>
          <a:xfrm>
            <a:off x="540060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62f27bf8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333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62f27bf8b&amp;color=RGB(64,64,64)">
            <a:hlinkClick r:id="rId6" action="ppaction://hlinksldjump"/>
          </p:cNvPr>
          <p:cNvSpPr/>
          <p:nvPr/>
        </p:nvSpPr>
        <p:spPr>
          <a:xfrm>
            <a:off x="681792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32ecc054?vcp=1&amp;pid=c1be9181a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【不毛之地】不长庄稼的地方。泛指荒凉、贫瘠的土地。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刨根问底】盘问追究事物的根由、底细。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参差不齐】长短、高低、大小不齐。形容很不整齐或水平不一。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惊慌失措】惊恐慌乱，不知怎么办才好。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殉职】为公务而牺牲生命。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狭隘】心胸、气量、见识等不宽广。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热忱】热情。忱，情意。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32ecc054?vcp=1&amp;pid=c1be9181a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【鄙薄】轻视。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干涸】干枯，没有水。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坍塌】（山坡、河岸、建筑物或堆积物）倒下来。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恍惚】神志不清，精神不集中。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抽噎】一吸一顿地哭泣。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01e705ab?sp=1&amp;vcp=1&amp;pid=c255b38c9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6_BD#5bb0c7858?vcp=1&amp;pid=701e705ab&amp;color=0,0,0&amp;vtp=1&amp;vaab=1&amp;bb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【畏罪潜逃】害怕定罪判刑而偷偷逃走。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怪诞不经】离奇古怪，不合常理。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大相径庭】形容彼此相差很远。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神采奕奕】形容精神饱满，容光焕发。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污涩】肮脏且不光滑。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怂恿】鼓动别人去做某事。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bb0c7858?vcp=1&amp;pid=701e705ab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【预警】指事先觉察可能发生某种情况的感觉。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怅然】因不如意而感到不痛快。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蜷伏】弯着身体卧着。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嗔怪】对人表示不满。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蹒跚】腿脚不灵便，走路缓慢、摇摆的样子。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86ac11e6?sp=1&amp;vcp=1&amp;pid=c255b38c9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6_BD#95ac649d9?vcp=1&amp;pid=e86ac11e6&amp;color=0,0,0&amp;vtp=1&amp;vaab=1&amp;bbb=1"/>
          <p:cNvSpPr/>
          <p:nvPr/>
        </p:nvSpPr>
        <p:spPr>
          <a:xfrm>
            <a:off x="539496" y="11883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【不可救药】病重到已无法救治，比喻人或事物坏到无法挽救的地步。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骇人听闻】使人听了非常吃惊（多指社会上发生的坏事）。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随声附和】别人说什么，自己跟着说什么，形容没有主见。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眉开眼笑】形容高兴愉快的样子。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杞人忧天】指为不必要忧虑的事情而忧虑。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860b0523?sp=1&amp;vcp=1&amp;pid=c13cbdcee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七年级下册</a:t>
            </a:r>
            <a:endParaRPr lang="en-US" altLang="zh-CN" sz="3200" dirty="0"/>
          </a:p>
        </p:txBody>
      </p:sp>
      <p:sp>
        <p:nvSpPr>
          <p:cNvPr id="3" name="C_5_BD#164b8f456?sp=1&amp;vcp=1&amp;pid=9860b0523&amp;color=0,0,0&amp;vtp=1&amp;vaab=1&amp;bbb=1"/>
          <p:cNvSpPr/>
          <p:nvPr/>
        </p:nvSpPr>
        <p:spPr>
          <a:xfrm>
            <a:off x="539496" y="1275182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4" name="P_6_BD#4d4c79d29?vcp=1&amp;pid=164b8f456&amp;color=0,0,0&amp;vtp=1&amp;vaab=1&amp;bbb=1&amp;hb=1"/>
          <p:cNvSpPr/>
          <p:nvPr/>
        </p:nvSpPr>
        <p:spPr>
          <a:xfrm>
            <a:off x="539496" y="190974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【可歌可泣】值得歌颂，使人感动得流泪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，指悲壮的事迹使人非常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鲜为人知】很少有人知道。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鞠躬尽瘁】指小心谨慎，贡献出全部精力。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当之无愧】担得起某种荣誉或称号，无须感到惭愧。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家喻户晓】每家每户都明白、都知道。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d4c79d29?vcp=1&amp;pid=164b8f456&amp;color=0,0,0&amp;vtp=1&amp;vaab=1&amp;bt=1&amp;bbb=1&amp;h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【锋芒毕露】指人的锐气和才干全部显露出来。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也形容人骄傲自负，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好表现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妇孺皆知】妇女小孩都知道，形容事情流传广。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马革裹尸】用马皮把尸体包裹起来，指将士战死于战场。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锲而不舍】不停地雕刻，比喻有恒心，有毅力。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兀兀穷年】用心劳苦地一年到头这样做。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群蚁排衙】指整齐地排列着。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慷慨淋漓】说话、写文章意气昂扬，言辞畅快。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d4c79d29?vcp=1&amp;pid=164b8f456&amp;color=0,0,0&amp;vtp=1&amp;vaab=1&amp;bt=1&amp;bbb=1&amp;h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【气冲斗牛】形容气势之盛可以直冲云霄。斗、牛，星宿名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，借指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深恶痛绝】厌恶、痛恨到极点。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不以为然】不认为是对的，表示不同意（多含轻视意）。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刮目相看（待）】用新的眼光来看待。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安顿】安排，使人或事物有着落；安稳。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存心】心里怀有的念头。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bfa721cc?sp=1&amp;vcp=1&amp;pid=9860b0523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6_BD#fb22b76e8?vcp=1&amp;pid=3bfa721cc&amp;color=0,0,0&amp;vtp=1&amp;vaab=1&amp;bb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【浩浩荡荡】原形容水势广阔浩大。后多形容声势雄壮，规模宏大。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【苛捐杂税】指繁重的捐税。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【酣然入梦】畅快地入睡。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扑朔迷离】形容事物错综复杂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难于辨别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【满望】十分希望。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【攀谈】闲谈。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【骨碌】滚动。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b22b76e8?vcp=1&amp;pid=3bfa721cc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【细切】形容声音细微急促。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豁亮】宽敞明亮。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挚痛】诚恳而深切。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嗥鸣】（野兽）大声嚎叫。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谰语】没有根据的话。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亘古】远古。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污秽】肮脏的东西。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6b2dc62f.fixed?vcp=1&amp;pid=043cc72b0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26b2dc62f.fixed?vcp=1&amp;pid=043cc72b0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积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累</a:t>
            </a:r>
            <a:endParaRPr lang="en-US" altLang="zh-CN" sz="4800" dirty="0"/>
          </a:p>
        </p:txBody>
      </p:sp>
      <p:sp>
        <p:nvSpPr>
          <p:cNvPr id="4" name="C_2_BD#26b2dc62f.fixed?vcp=1&amp;pid=043cc72b0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词语、成语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02d4fdeb?sp=1&amp;vcp=1&amp;pid=9860b0523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6_BD#4ed10157e?vcp=1&amp;pid=602d4fdeb&amp;color=0,0,0&amp;vtp=1&amp;vaab=1&amp;bbb=1"/>
          <p:cNvSpPr/>
          <p:nvPr/>
        </p:nvSpPr>
        <p:spPr>
          <a:xfrm>
            <a:off x="539496" y="11883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【自言自语】自己跟自己说话，独自低声说话。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言外之意】话里暗含着没有直接说出的意思。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微不足道】非常渺小，不值得一提。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大庭广众】人很多的公开场合。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震悚】身体因恐惧或过度兴奋而颤动。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塌败】塌陷破败。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滞笨】呆滞笨拙。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愧怍】惭愧。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abe4426e?sp=1&amp;vcp=1&amp;pid=9860b0523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6_BD#d080747d4?vcp=1&amp;pid=4abe4426e&amp;color=0,0,0&amp;vtp=1&amp;vaab=1&amp;bbb=1&amp;h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【诲人不倦】教育人极有耐心，从不厌倦。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不耻下问】不以向地位比自己低、知识比自己少的人请教为可耻。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颠沛流离】生活艰难，四处流浪。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以身作则】用自己的行动做出榜样。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如释重负】像放下重担子一样，形容解除精神压力后心情轻松愉快。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海阔天空】形容大自然的广阔；形容想象或说话毫无拘束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，漫无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边际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080747d4?vcp=1&amp;pid=4abe4426e&amp;color=0,0,0&amp;vtp=1&amp;vaab=1&amp;bt=1&amp;bbb=1&amp;h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【悲天悯人】对社会的腐败和人民的疾苦感到悲愤和不平。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任重道远】担子很重，路程又长，比喻责任重大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，需要长期艰苦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修润】修改润色。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商酌】商量斟酌。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竹篾】劈成薄片的竹条。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修葺】修理（建筑物）。葺，修理、修建。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3b9850d6?sp=1&amp;vcp=1&amp;pid=9860b0523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6_BD#1728e5c65?vcp=1&amp;pid=e3b9850d6&amp;color=0,0,0&amp;vtp=1&amp;vaab=1&amp;bbb=1"/>
          <p:cNvSpPr/>
          <p:nvPr/>
        </p:nvSpPr>
        <p:spPr>
          <a:xfrm>
            <a:off x="539496" y="11883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【忍俊不禁】忍不住笑。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血气方刚】（年轻人）精力旺盛，冲劲儿大。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轰轰烈烈】形容气魄雄伟，声势浩大，不同凡响。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祸不单行】不幸的事接连发生。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孱头】软弱无能的人。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猥琐】（容貌、举止）庸俗不大方。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灼灼】形容明亮的样子。文中用来形容桃花繁盛明丽的样子。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萋萋】形容草长得茂盛的样子。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d0a8659d?sp=1&amp;vcp=1&amp;pid=9860b0523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6_BD#1beabafe3?vcp=1&amp;pid=5d0a8659d&amp;color=0,0,0&amp;vtp=1&amp;vaab=1&amp;bbb=1"/>
          <p:cNvSpPr/>
          <p:nvPr/>
        </p:nvSpPr>
        <p:spPr>
          <a:xfrm>
            <a:off x="539496" y="11883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【风餐露宿】形容旅途或野外生活的艰苦。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【毛骨悚然】形容十分恐惧的样子。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【怏怏不乐】形容不满意或不高兴的神情。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耀武扬威】炫耀武力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显示威风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【姗姗来迟】慢腾腾地来晚了。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【忧心忡忡】形容心事重重，十分担心的样子。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【惊心动魄】形容使人感受很深，震动很大。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【语无伦次】话讲得很乱，没有条理层次。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beabafe3?vcp=1&amp;pid=5d0a8659d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【耐人寻味】意味深长，值得人仔细体会琢磨。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不期而至】事先没有约定而意外到来。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心有灵犀】指彼此心意相通。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天涯海角】天的边际，海的尽头。指非常遥远的地方。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羸弱】瘦弱。羸，瘦。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告罄】指物资用完。罄，尽、空。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无虞】不用忧虑。虞，忧虑。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ae5261dc?sp=1&amp;vcp=1&amp;pid=c13cbdcee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八年级上册</a:t>
            </a:r>
            <a:endParaRPr lang="en-US" altLang="zh-CN" sz="3200" dirty="0"/>
          </a:p>
        </p:txBody>
      </p:sp>
      <p:sp>
        <p:nvSpPr>
          <p:cNvPr id="3" name="C_5_BD#3872a9f0a?sp=1&amp;vcp=1&amp;pid=fae5261dc&amp;color=0,0,0&amp;vtp=1&amp;vaab=1&amp;bbb=1"/>
          <p:cNvSpPr/>
          <p:nvPr/>
        </p:nvSpPr>
        <p:spPr>
          <a:xfrm>
            <a:off x="539496" y="1275182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4" name="P_6_BD#e8ab202e6?vcp=1&amp;pid=3872a9f0a&amp;color=0,0,0&amp;vtp=1&amp;vaab=1&amp;bbb=1"/>
          <p:cNvSpPr/>
          <p:nvPr/>
        </p:nvSpPr>
        <p:spPr>
          <a:xfrm>
            <a:off x="539496" y="190974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【锐不可当】形容来势凶猛，不可阻挡。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摧枯拉朽】指枯草朽木受到摧折，比喻腐朽势力被迅速摧毁。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眼花缭乱】眼睛看到复杂纷繁的东西而感到迷乱。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一丝不苟】连最细微的地方也不马虎，形容办事认真。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白手起家】形容原来没有基础或条件很差而创立起一番事业。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殚精竭虑】用尽精力，费尽心思。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8ab202e6?vcp=1&amp;pid=3872a9f0a&amp;color=0,0,0&amp;vtp=1&amp;vaab=1&amp;bt=1&amp;bbb=1&amp;h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【惨绝人寰】人世上还没有过的悲惨，形容悲惨到了极点。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振聋发聩】发出很大的声响，使耳聋的人也能听见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。比喻唤醒糊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涂麻木的人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屏息】暂时抑止呼吸。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悄然】形容寂静无声。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国殇】为国牺牲的人。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篡改】别有用心地改动或曲解。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7eb5979c?sp=1&amp;vcp=1&amp;pid=fae5261dc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6_BD#44ca22ffd?vcp=1&amp;pid=c7eb5979c&amp;color=0,0,0&amp;vtp=1&amp;vaab=1&amp;bbb=1"/>
          <p:cNvSpPr/>
          <p:nvPr/>
        </p:nvSpPr>
        <p:spPr>
          <a:xfrm>
            <a:off x="539496" y="11883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【油光可鉴】头发上抹油，梳得很光亮，像镜子一样可以照人。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【抑扬顿挫】（声音）高低起伏和停顿转折。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【任劳任怨】做事不辞劳苦，不怕别人埋怨。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【为富不仁】靠不正当手段发财致富的人没有好心肠。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【藏污纳垢】比喻包容坏人坏事。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【入木三分】形容书法刚劲有力，也用来形容议论、见解深刻。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【筋疲力尽】形容非常疲劳，一点儿力气也没有了。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【和颜悦耳】形容态度和蔼可亲。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4ca22ffd?vcp=1&amp;pid=c7eb5979c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【烂熳】颜色鲜艳而美丽。现在写作“烂漫”。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客死】死在异国他乡。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不逊】傲慢无礼。逊，谦虚。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匿名】不署名或不署真实姓名。匿，隐藏。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诘责】责问。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托辞】找借口。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杳无消息】一直得不到一点消息。杳，远得看不见踪影。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深恶痛疾】厌恶、痛恨到了极点。疾，痛恨。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佃农】旧时农村中自己不占有土地，以租种土地为生的农民。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13cbdcee.fixed?vcp=1&amp;pid=26b2dc62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词语、成语</a:t>
            </a:r>
            <a:endParaRPr lang="en-US" altLang="zh-CN" sz="4000" dirty="0"/>
          </a:p>
        </p:txBody>
      </p:sp>
      <p:sp>
        <p:nvSpPr>
          <p:cNvPr id="3" name="C_3_BD#c13cbdcee.fixed?vcp=1&amp;pid=26b2dc62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4ca22ffd?vcp=1&amp;pid=c7eb5979c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【妯娌】哥哥妻子和弟弟妻子的合称。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滞留】停留不动。滞，不流通。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器宇】气概，风度。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禁锢】束缚，限制。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酒肆】酒馆。肆，铺子。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鹤立鸡群】比喻一个人的才能或仪表在一群人里显得很突出。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正襟危坐】整理好衣襟端端正正坐着，形容严肃或拘谨的样子。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轩昂】精神饱满，气度不凡。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诚惶诚恐】形容小心谨慎以至于害怕不安的样子。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4ca22ffd?vcp=1&amp;pid=c7eb5979c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【侏儒】身材异常矮小的人。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锃亮】形容闪亮耀眼。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涟涟】泪流不断的样子。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盎然】形容气氛、趣味等洋溢的样子。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炽热】温度高，极热。炽，（火）旺。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窒息】因缺氧或呼吸系统障碍，导致呼吸困难，甚至停止呼吸。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吹嘘】夸张地宣扬。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ab0736ff?sp=1&amp;vcp=1&amp;pid=fae5261dc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6_BD#e87bc6d89?vcp=1&amp;pid=5ab0736ff&amp;color=0,0,0&amp;vtp=1&amp;vaab=1&amp;bb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【触目伤怀】视线接触到某物而感到悲痛。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妙手偶得】指文学素养深的人出于灵感，即可偶然间得到妙语佳作。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坦荡如砥】宽广平坦得像磨刀石。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旁逸斜出】指（树枝）从树干的旁边斜伸出来。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连绵不断】形容连续不止，从不中断。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潜滋暗长】暗暗地生长。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张目结舌】瞪着眼睛说不出话来。形容窘困或惊呆的样子。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87bc6d89?vcp=1&amp;pid=5ab0736ff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【狼藉】乱七八糟的样子。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簌簌】纷纷落下的样子。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勾留】短时间停留。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踌躇】犹豫。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月台】火车站的站台。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颓唐】衰颓败落。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琐屑】细小而琐碎的事。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恹恹】形容精神不振的样子。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婆娑】枝叶扶疏，形容姿态优美。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87bc6d89?vcp=1&amp;pid=5ab0736ff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【纵横决荡】纵横驰骋，冲杀突击。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秀颀】美而高。颀，修长。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濒临】紧接，临近。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俯瞰】俯视。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鲜腴】新鲜肥美。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密匝匝】非常浓密的样子。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0670d6a9?sp=1&amp;vcp=1&amp;pid=fae5261dc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6_BD#bc412904e?vcp=1&amp;pid=d0670d6a9&amp;color=0,0,0&amp;vtp=1&amp;vaab=1&amp;bbb=1&amp;h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【惟妙惟肖】形容描写或模仿得非常好，非常逼真。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别具匠心】另有一种巧妙的心思（多指文学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、艺术方面创造性的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）。另有“匠心独运”，指在文学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、艺术等方面独创性地运用巧妙的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因地制宜】根据不同地区的具体情况规定适宜的办法。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自出心裁】完全出于自己的构想和设计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。多指诗文创作中有独特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的构思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，不落俗套。另有“别出心裁”，指独创一格，与众不同。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c412904e?vcp=1&amp;pid=d0670d6a9&amp;color=0,0,0&amp;vtp=1&amp;vaab=1&amp;bt=1&amp;bbb=1&amp;h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【无动于衷】心里一点儿不受感动，一点儿也不动心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。指对令人感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动或应该关注的事情毫无反应或漠不关心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重峦叠嶂】重重叠叠的山峰。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嶙峋】枯瘦的样子。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瞻仰】怀着恭敬的心情仰望。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矗立】高耸地立着。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上溯】从现在往以前推。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天堑】天然形成的隔断交通的大沟，多指长江，形容它的险要。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c412904e?vcp=1&amp;pid=d0670d6a9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【喧嚣】声音杂乱，不清静。嚣，吵闹、喧哗。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跋涉】爬山过水，形容旅途艰苦。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舳舻相接】船只首尾衔接。舳，船尾。舻，船头。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摩肩接踵】肩挨肩，脚碰脚。形容人很多，很拥挤。踵，脚后跟。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络绎不绝】（人、车等）往来不断，前后相接。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遒劲】雄健有力。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8eda0fc4?sp=1&amp;vcp=1&amp;pid=c13cbdcee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八年级下册</a:t>
            </a:r>
            <a:endParaRPr lang="en-US" altLang="zh-CN" sz="3200" dirty="0"/>
          </a:p>
        </p:txBody>
      </p:sp>
      <p:sp>
        <p:nvSpPr>
          <p:cNvPr id="3" name="C_5_BD#dd989123f?sp=1&amp;vcp=1&amp;pid=18eda0fc4&amp;color=0,0,0&amp;vtp=1&amp;vaab=1&amp;bbb=1"/>
          <p:cNvSpPr/>
          <p:nvPr/>
        </p:nvSpPr>
        <p:spPr>
          <a:xfrm>
            <a:off x="539496" y="1275182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4" name="P_6_BD#1bbc8a480?vcp=1&amp;pid=dd989123f&amp;color=0,0,0&amp;vtp=1&amp;vaab=1&amp;bbb=1"/>
          <p:cNvSpPr/>
          <p:nvPr/>
        </p:nvSpPr>
        <p:spPr>
          <a:xfrm>
            <a:off x="539496" y="190974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【叹为观止】赞美看到的事物好到了极点。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戛然而止】形容声音突然中止。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大彻大悟】彻底觉悟或醒悟。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人情世故】为人处世的道理。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撺掇】从旁鼓动人做某事。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漂渺】隐隐约约，若有若无。现在写作“缥缈”。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bbc8a480?vcp=1&amp;pid=dd989123f&amp;color=0,0,0&amp;vtp=1&amp;vaab=1&amp;bt=1&amp;bbb=1"/>
          <p:cNvSpPr/>
          <p:nvPr/>
        </p:nvSpPr>
        <p:spPr>
          <a:xfrm>
            <a:off x="539496" y="860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【亢奋】极度兴奋。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晦暗】昏暗，这里是迷惘、糊涂的意思。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羁绊】缠住不能脱身，束缚。羁，约束。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蓦然】突然，猛然。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冗杂】繁杂。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戛然而止】声音突然中止。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斡旋】调停，调解。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幽悄】幽深寂静。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255b38c9?sp=1&amp;vcp=1&amp;pid=c13cbdcee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七年级上册</a:t>
            </a:r>
            <a:endParaRPr lang="en-US" altLang="zh-CN" sz="3200" dirty="0"/>
          </a:p>
        </p:txBody>
      </p:sp>
      <p:sp>
        <p:nvSpPr>
          <p:cNvPr id="3" name="C_5_BD#dc0e50b8d?sp=1&amp;vcp=1&amp;pid=c255b38c9&amp;color=0,0,0&amp;vtp=1&amp;vaab=1&amp;bbb=1"/>
          <p:cNvSpPr/>
          <p:nvPr/>
        </p:nvSpPr>
        <p:spPr>
          <a:xfrm>
            <a:off x="539496" y="1275182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4" name="P_6_BD#e3868a49d?vcp=1&amp;pid=dc0e50b8d&amp;color=0,0,0&amp;vtp=1&amp;vaab=1&amp;bbb=1&amp;hb=1"/>
          <p:cNvSpPr/>
          <p:nvPr/>
        </p:nvSpPr>
        <p:spPr>
          <a:xfrm>
            <a:off x="539496" y="190974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【花枝招展】形容女子打扮得十分艳丽。课文中比喻姿态优美。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呼朋引伴】呼唤朋友，招引同伴。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咄咄逼人】形容气势汹汹、盛气凌人。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朗润】明亮滋润。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酝酿】本义是造酒的发酵过程，这里指各种气息在空气里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，像发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酵似的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，越来越浓。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bc23284?sp=1&amp;vcp=1&amp;pid=18eda0fc4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6_BD#e29104da0?vcp=1&amp;pid=21bc23284&amp;color=0,0,0&amp;vtp=1&amp;vaab=1&amp;bbb=1&amp;h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销声匿迹】不再公开讲话，不再公开露面。形容隐藏起来或不公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开出现。课文中指昆虫无声无息、无影无踪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安营扎寨】原指军队搭起帐篷、修起栅栏住下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现泛指军队或其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他团体建立临时驻地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【周而复始】一次又一次地循环。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【天衣无缝】形容事物（多指诗文、话语等）严密，没有一点儿破绽。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29104da0?vcp=1&amp;pid=21bc23284&amp;color=0,0,0&amp;vtp=1&amp;vaab=1&amp;bt=1&amp;bbb=1&amp;h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目空一切】一切都不放在眼里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形容骄傲自大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什么都看不起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海枯石烂】直到海水枯干，石头粉碎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形容经历极长的时间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（多用于誓言，反衬意志坚定，永远不变）。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【次第】依次。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【翩然】动作轻快的样子。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【载途】满路，有遍地的意思。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【农谚】有关农业生产的谚语，是在长期生产实践里总结出来的经验。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29104da0?vcp=1&amp;pid=21bc23284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【褶皱】这里指由于地壳运动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，岩层受到挤压而形成连续弯曲的构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缄默】闭口不说话。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573bf7e7?sp=1&amp;vcp=1&amp;pid=18eda0fc4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6_BD#4060cc3d6?vcp=1&amp;pid=f573bf7e7&amp;color=0,0,0&amp;vtp=1&amp;vaab=1&amp;bbb=1&amp;h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【豁然开朗】形容由狭窄幽暗突然变得开阔敞亮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。比喻突然领悟了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一个道理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世外桃源】晋代陶渊明在《桃花源记》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中描述了一个与世隔绝、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没有战乱的安乐而美好的地方。后借指不受外界影响的地方或幻想中的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美好世界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无人问津】比喻没有人来探问、尝试或购买。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水落石出】水落下去，石头就露出来，比喻真相大白。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494bf0d6?sp=1&amp;vcp=1&amp;pid=18eda0fc4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6_BD#db4c17d8e?vcp=1&amp;pid=6494bf0d6&amp;color=0,0,0&amp;vtp=1&amp;vaab=1&amp;bb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【光明正大】形容襟怀坦白，行为正派。也说正大光明。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挑拨离间】搬弄是非，使别人不团结。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格物致知】推究事物的原理法则而总结为理性知识。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袖手旁观】比喻置身事外或不协助别人。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不知所措】不知道怎么办才好，形容受窘或发急。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阳奉阴违】表面上遵从，暗地里违抗。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b4c17d8e?vcp=1&amp;pid=6494bf0d6&amp;color=0,0,0&amp;vtp=1&amp;vaab=1&amp;bt=1&amp;bbb=1&amp;h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【平易近人】态度谦逊和蔼，使人容易接近。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也指（文字）浅显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容易了解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【招摇撞骗】假借名义，到处炫耀，进行诈骗。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【风口浪尖】比喻社会斗争极为激烈、尖锐的地方。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强词夺理】本来没有理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硬说成有理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【出类拔萃】形容超出同类。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【不修边幅】不注意衣着、容貌的整洁。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b4c17d8e?vcp=1&amp;pid=6494bf0d6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【分崩离析】形容集团、国家等分裂瓦解。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相辅相成】互相补充，互相配合。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自圆其说】使自己的论断或谎话没有破绽。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行将就木】寿命已经不长，快要进棺材。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襁褓】包裹婴儿的被子和带子。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190b73af?sp=1&amp;vcp=1&amp;pid=18eda0fc4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6_BD#26ea14c27?vcp=1&amp;pid=3190b73af&amp;color=0,0,0&amp;vtp=1&amp;vaab=1&amp;bbb=1&amp;h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【震耳欲聋】耳朵都快震聋了，形容声音很大。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怒不可遏】愤怒得不能抑制，形容愤怒到了极点。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前呼后拥】前面有人吆喝开路，后面有人围着保护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。旧时形容官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员出行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，随从的人很多。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接踵而至】后面的人的脚尖接着前面的人的脚跟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，形容人或事物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一个又一个接连不断地到来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ea14c27?vcp=1&amp;pid=3190b73af&amp;color=0,0,0&amp;vtp=1&amp;vaab=1&amp;bt=1&amp;bbb=1&amp;h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【纷至沓来】纷纷到来；连续不断地到来。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寒噤】寒战。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出轧】（钢板）从轧钢机里出来。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汩汩】形容水流动的声音。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怒不可遏】愤怒得不能抑制，形容愤怒到了极点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。这里形容水势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不可阻挡的样子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黧黑】形容黑。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ea14c27?vcp=1&amp;pid=3190b73af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【砾石】经水流冲击磨去棱角的石块。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腈纶】合成纤维的一种，用来纺织成毛线、布料等。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翌日】次日。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辚辚】形容车行走时的声音。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巉峻】险峻陡峭。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拾级】逐步登阶。拾，轻步而上。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3868a49d?vcp=1&amp;pid=dc0e50b8d&amp;color=0,0,0&amp;vtp=1&amp;vaab=1&amp;bt=1&amp;bbb=1"/>
          <p:cNvSpPr/>
          <p:nvPr/>
        </p:nvSpPr>
        <p:spPr>
          <a:xfrm>
            <a:off x="539496" y="860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【窠巢】鸟兽昆虫的窝。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黄晕】昏黄，不明亮。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响晴】晴朗无云。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静谧】安静。谧，安宁、平静。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吝啬】过分爱惜自己的财物，不舍得给别人，也不舍得自己用。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高邈】高而远。邈，遥远。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莅临】来到，来临（多指贵宾）。莅，到。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造访】拜访。多用于书面。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bc7dc633?sp=1&amp;vcp=1&amp;pid=18eda0fc4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6_BD#6b207336c?vcp=1&amp;pid=fbc7dc633&amp;color=0,0,0&amp;vtp=1&amp;vaab=1&amp;bbb=1&amp;hb=1"/>
          <p:cNvSpPr/>
          <p:nvPr/>
        </p:nvSpPr>
        <p:spPr>
          <a:xfrm>
            <a:off x="539496" y="11883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【扶摇直上】形容地位、名声、价值等迅速往上升。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天下为公】原指君位不为一家私有，国家属于公众的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，后来指一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种权利平等的美好的社会政治理想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6e347d1a?sp=1&amp;vcp=1&amp;pid=c13cbdcee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九年级上册</a:t>
            </a:r>
            <a:endParaRPr lang="en-US" altLang="zh-CN" sz="3200" dirty="0"/>
          </a:p>
        </p:txBody>
      </p:sp>
      <p:sp>
        <p:nvSpPr>
          <p:cNvPr id="3" name="C_5_BD#c8befc41f?sp=1&amp;vcp=1&amp;pid=96e347d1a&amp;color=0,0,0&amp;vtp=1&amp;vaab=1&amp;bbb=1"/>
          <p:cNvSpPr/>
          <p:nvPr/>
        </p:nvSpPr>
        <p:spPr>
          <a:xfrm>
            <a:off x="539496" y="1275182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4" name="P_6_BD#50e007f6c?vcp=1&amp;pid=c8befc41f&amp;color=0,0,0&amp;vtp=1&amp;vaab=1&amp;bbb=1"/>
          <p:cNvSpPr/>
          <p:nvPr/>
        </p:nvSpPr>
        <p:spPr>
          <a:xfrm>
            <a:off x="539496" y="19097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【红装素裹】形容雪后天晴，红日和白雪交相辉映的壮丽景色。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滔滔】这里指黄河波涛滚滚的样子。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妖娆】娇艳美好。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折腰】弯腰行礼，这里是倾倒的意思。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文采】本指辞藻、才华。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0e007f6c?vcp=1&amp;pid=c8befc41f&amp;color=0,0,0&amp;vtp=1&amp;vaab=1&amp;bt=1&amp;bbb=1&amp;h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【风骚】本指《诗经》里的《国风》和《楚辞》中的《离骚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来泛指文章辞藻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天骄】天之骄子。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弯弓】拉弓。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娉婷】形容女子的姿态美。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鲜妍】鲜艳美丽。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冠冕】古代帝王、官员戴的帽子。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0e007f6c?vcp=1&amp;pid=c8befc41f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【忧戚】忧伤。戚，悲伤。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枉然】费力而不起作用。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飘逸】漂浮，飘散。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流盼】转动目光看。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摇曳】摇荡，晃动。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44cedbee?sp=1&amp;vcp=1&amp;pid=96e347d1a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6_BD#75c23f05f?vcp=1&amp;pid=a44cedbee&amp;color=0,0,0&amp;vtp=1&amp;vaab=1&amp;bbb=1&amp;hb=1"/>
          <p:cNvSpPr/>
          <p:nvPr/>
        </p:nvSpPr>
        <p:spPr>
          <a:xfrm>
            <a:off x="539496" y="11883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【断章取义】不顾全篇文章或谈话的内容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，而只根据自己的需要孤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立地取其中一段或一句的意思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不二法门】“不二”指不是两极端，“法门”指修行入道的门径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指独一无二的方法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理至易明】道理极容易明白。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强聒不舍】唠唠叨叨说个没完。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饱食终日】一天到晚吃得饱饱的，形容无所事事。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言不及义】只说些无聊的话，不涉及正经道理。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5c23f05f?vcp=1&amp;pid=a44cedbee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【独一无二】没有相同的；没有可以相比的。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【不可名状】不能够用语言形容。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【随心所欲】一切都由着自己的心意，想怎么做就怎么做。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【一意孤行】不听劝告，固执地照自己的意思行事。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【自吹自擂】自己吹喇叭，自己打鼓，比喻自我吹嘘。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矫揉造作】把弯的弄直，把直的弄弯，来制造器物。形容过分做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极不自然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附庸风雅】为了装点门面而结交文人，从事有关文化的活动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（多含贬义）。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5c23f05f?vcp=1&amp;pid=a44cedbee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【忸怩作态】故意做出不好意思或不大方的样子。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随机应变】随着情况的变化，掌握时机，灵活应付。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自惭形秽】原指因自己的容貌举止不如别人而感到惭愧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，后来泛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指自愧不如别人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间不容发】两物中间容不下一根头发，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形容事物之间距离极小，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也形容与灾祸相距极近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，情势极其危急。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林林总总】形容品种繁多。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俯拾即是】只要弯下身子来捡，到处都是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。形容地上的某一类东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、要找的某一类例证、文章中的错别字等很多。也说俯拾皆是。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5c23f05f?vcp=1&amp;pid=a44cedbee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【鸠占鹊巢】斑鸠占据了喜鹊的巢穴。比喻强占别人的房屋、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产业等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。同鹊巢鸠占。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李代桃僵】李树代替桃树而死，原比喻兄弟互相帮助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，后借指以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此代彼或代人受过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相得益彰】指互相帮助，互相补充，更能显出各自的长处。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形销骨立】形容身体极其消瘦。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主眼】重点，主旨。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征引】引用。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说法】说教，讲道理。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5c23f05f?vcp=1&amp;pid=a44cedbee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【旁骛】在正业以外有所追求。骛，追求。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亵渎】轻慢，不尊敬。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骈进】并排前进。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贸然】轻率地，不加考虑地。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贤达】有才德和声望的人。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恪守】严格遵守。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自持】控制自己的欲望或情绪等。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箴言】劝诫的话。箴，劝告、劝诫。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广袤】开阔，广阔。广，从东到西的长度。袤，从南到北的长度。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5c23f05f?vcp=1&amp;pid=a44cedbee&amp;color=0,0,0&amp;vtp=1&amp;vaab=1&amp;bt=1&amp;bbb=1"/>
          <p:cNvSpPr/>
          <p:nvPr/>
        </p:nvSpPr>
        <p:spPr>
          <a:xfrm>
            <a:off x="539496" y="860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【宽宥】宽恕，原谅。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游弋】在水中游动。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轻觑】轻视，小看。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濡养】滋养。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麾下】将旗之下，这里指手下、手中。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坍塌】倒塌，崩塌。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窗棂】窗格子。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矗立】高耸地立着。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9a65239?sp=1&amp;vcp=1&amp;pid=c255b38c9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6_BD#2fc0e3214?vcp=1&amp;pid=139a65239&amp;color=0,0,0&amp;vtp=1&amp;vaab=1&amp;bb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【翻来覆去】来回翻身；一次又一次，多次重复。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喜出望外】遇到出乎意料的喜事而特别高兴。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各得其所】每一个人或事物都得到合适的安顿。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憔悴】形容人瘦弱，面色不好。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匿笑】偷偷地笑。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菡萏】荷花的别称，这里指红莲含苞未放。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bf7f928f?sp=1&amp;vcp=1&amp;pid=96e347d1a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6_BD#d941ed340?vcp=1&amp;pid=ebf7f928f&amp;color=0,0,0&amp;vtp=1&amp;vaab=1&amp;bb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【百废俱兴】各种被废置的或该办未办的事业都兴办起来。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政通人和】政事顺遂，人民和乐。形容国泰民安。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气象万千】形容景色和事物多种多样，非常壮观。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心旷神怡】心情舒畅，精神愉快。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醉翁之意不在酒】表示本意不在此而在别的方面。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水落石出】水落下去，石头就露出来，比喻真相大白。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觥筹交错】酒杯和酒筹交互错杂。形容许多人相聚饮酒的热闹场面。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6343dacb?sp=1&amp;vcp=1&amp;pid=96e347d1a&amp;color=0,0,0&amp;vtp=1&amp;vaab=1&amp;bt=1&amp;bbb=1"/>
          <p:cNvSpPr/>
          <p:nvPr/>
        </p:nvSpPr>
        <p:spPr>
          <a:xfrm>
            <a:off x="539496" y="437859"/>
            <a:ext cx="11109960" cy="5335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6_BD#c5347012a?vcp=1&amp;pid=26343dacb&amp;color=0,0,0&amp;vtp=1&amp;vaab=1&amp;bbb=1"/>
          <p:cNvSpPr/>
          <p:nvPr/>
        </p:nvSpPr>
        <p:spPr>
          <a:xfrm>
            <a:off x="539496" y="1033996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【与日俱增】随着时间的推移而不断增长。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【十拿九稳】形容很有把握。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【一落千丈】形容地位、景况、声誉等下降得很快。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【置之不理】放在一边儿不理不睬。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【歇斯底里】形容情绪异常激动，举止失常。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【既然】文中是已经的意思。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【隐晦】阴沉，昏暗。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【萧索】缺乏生机，不热闹。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【伶仃】形容瘦弱或细长。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5347012a?vcp=1&amp;pid=26343dacb&amp;color=0,0,0&amp;vtp=1&amp;vaab=1&amp;bt=1&amp;bbb=1"/>
          <p:cNvSpPr/>
          <p:nvPr/>
        </p:nvSpPr>
        <p:spPr>
          <a:xfrm>
            <a:off x="539496" y="860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【鄙夷】轻视，看不起。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瑟索】身体因寒冷、受惊等而蜷缩、抖动。现多写作“瑟缩”。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恣睢】任意胡为。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拮据】缺少钱，经济境况不好。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褴褛】（衣服）破烂。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阔绰】排场大，生活奢侈。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嘟囔】不断地、含混地自言自语。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眺望】从高处往远处看。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14bc9628?sp=1&amp;vcp=1&amp;pid=96e347d1a&amp;color=0,0,0&amp;vtp=1&amp;vaab=1&amp;bt=1&amp;bbb=1"/>
          <p:cNvSpPr/>
          <p:nvPr/>
        </p:nvSpPr>
        <p:spPr>
          <a:xfrm>
            <a:off x="539496" y="410965"/>
            <a:ext cx="11109960" cy="536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6_BD#d890f336b?vcp=1&amp;pid=b14bc9628&amp;color=0,0,0&amp;vtp=1&amp;vaab=1&amp;bbb=1&amp;hb=1"/>
          <p:cNvSpPr/>
          <p:nvPr/>
        </p:nvSpPr>
        <p:spPr>
          <a:xfrm>
            <a:off x="539496" y="1016628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前仆后继】前面的人倒下了，后面的人继续跟上去，形容英勇奋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斗，不怕牺牲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自欺欺人】用自己都难以置信的话或手法来欺骗别人；既欺骗自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己也欺骗别人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不攻自破】不用攻击，自己就溃败了，多形容观点、情节等站不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住脚，经不起反驳或责问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【辨伪去妄】识别虚假的，去掉无事实根据的（多指理念或学说）。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【根深蒂固】比喻基础稳固，不容易动摇。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【孜孜不倦】勤奋努力，不知疲倦。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890f336b?vcp=1&amp;pid=b14bc9628&amp;color=0,0,0&amp;vtp=1&amp;vaab=1&amp;bt=1&amp;bbb=1"/>
          <p:cNvSpPr/>
          <p:nvPr/>
        </p:nvSpPr>
        <p:spPr>
          <a:xfrm>
            <a:off x="539496" y="860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【不言而喻】不用说就可以明白。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玄虚】空而不切实，不可信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诓骗】说谎话骗人。诓，哄骗。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视察】察看，审察。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大儒】旧时指学问渊博的著名学者。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流俗】指社会上流行的风俗习惯（含贬义）。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汲取】吸取。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豢养】喂养。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4593300e?sp=1&amp;vcp=1&amp;pid=96e347d1a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6_BD#1d50e9c15?vcp=1&amp;pid=74593300e&amp;color=0,0,0&amp;vtp=1&amp;vaab=1&amp;bbb=1&amp;h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【如雷贯耳】像雷声穿过耳朵一样，形容人的名声很大。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箪食壶浆】古时老百姓用箪盛饭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，用壶盛汤来欢迎他们爱戴的军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，后用来形容军队受到欢迎的情况。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茅塞顿开】原来心里好像有茅草堵塞着，现在忽然被打开了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容忽然理解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、领会。也说顿开茅塞。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桑梓】家乡。古时住宅旁常栽桑树、梓树，后人就用“桑梓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”指代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d50e9c15?vcp=1&amp;pid=74593300e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【轩敞】高达，宽敞。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存恤】爱惜，体恤。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愧赧】因羞惭而脸红。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徜徉】闲游，安闲自在地步行。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ed295242?sp=1&amp;vcp=1&amp;pid=c13cbdcee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九年级下册</a:t>
            </a:r>
            <a:endParaRPr lang="en-US" altLang="zh-CN" sz="3200" dirty="0"/>
          </a:p>
        </p:txBody>
      </p:sp>
      <p:sp>
        <p:nvSpPr>
          <p:cNvPr id="3" name="C_5_BD#a40d1edae?sp=1&amp;vcp=1&amp;pid=7ed295242&amp;color=0,0,0&amp;vtp=1&amp;vaab=1&amp;bbb=1"/>
          <p:cNvSpPr/>
          <p:nvPr/>
        </p:nvSpPr>
        <p:spPr>
          <a:xfrm>
            <a:off x="539496" y="1275182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4" name="P_6_BD#0440afecf?vcp=1&amp;pid=a40d1edae&amp;color=0,0,0&amp;vtp=1&amp;vaab=1&amp;bbb=1&amp;hb=1"/>
          <p:cNvSpPr/>
          <p:nvPr/>
        </p:nvSpPr>
        <p:spPr>
          <a:xfrm>
            <a:off x="539496" y="19097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血雨腥风】风里带有腥气，血溅得像下雨一样。形容残酷屠杀的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景象。也说腥风血雨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【取义成仁】为了成全仁义，不惜牺牲生命。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【旌旗】旗帜的总称。文中借指军士。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烽烟】古代边境有敌人入侵时，在烽火台上点起的报警用的烟火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后泛指战火或战争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【翡翠】一种珍贵的玉石，颜色多样。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f28040c7?sp=1&amp;vcp=1&amp;pid=7ed295242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6_BD#7e28f0490?vcp=1&amp;pid=af28040c7&amp;color=0,0,0&amp;vtp=1&amp;vaab=1&amp;bbb=1&amp;hb=1"/>
          <p:cNvSpPr/>
          <p:nvPr/>
        </p:nvSpPr>
        <p:spPr>
          <a:xfrm>
            <a:off x="539496" y="11883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【不屑置辩】认为不值得争辩。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异想天开】形容想法离奇，不切实际。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一气呵成】形容文章的气势首尾贯通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。也形容完成整个工作的过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程中不间断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，不松懈。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如坐针毡】像坐在有针的毡子上一样，形容心神不宁。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妙手回春】称赞医生医道高明，能把垂危的病人治好。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两肋插刀】指为朋友敢于冒险，甚至牺牲性命。形容重情义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e28f0490?vcp=1&amp;pid=af28040c7&amp;color=0,0,0&amp;vtp=1&amp;vaab=1&amp;bt=1&amp;bbb=1&amp;h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【断壁残垣】残缺不全的墙壁。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形容房屋遭受破坏后凄凉的景象。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也说残垣断壁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望眼欲穿】快把眼睛望穿了。形容盼望殷切。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天伦之乐】指家庭中亲人团聚的快乐。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间或】偶然，有时候。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锱铢】比喻极微小的数量。锱和铢是古代重量单位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，六铢等于一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，四锱等于一两。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荣膺】光荣地接受或承当。膺，承受、承当。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01475e7a?sp=1&amp;vcp=1&amp;pid=c255b38c9&amp;color=0,0,0&amp;vtp=1&amp;vaab=1&amp;bt=1&amp;bbb=1"/>
          <p:cNvSpPr/>
          <p:nvPr/>
        </p:nvSpPr>
        <p:spPr>
          <a:xfrm>
            <a:off x="539496" y="419930"/>
            <a:ext cx="11109960" cy="536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6_BD#bea1b896f?vcp=1&amp;pid=901475e7a&amp;color=0,0,0&amp;vtp=1&amp;vaab=1&amp;bbb=1&amp;hb=1"/>
          <p:cNvSpPr/>
          <p:nvPr/>
        </p:nvSpPr>
        <p:spPr>
          <a:xfrm>
            <a:off x="539496" y="1025593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【人迹罕至】人的足迹很少到达。形容地处偏僻。罕，稀少。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人声鼎沸】人群发出的声音像水在锅里沸腾一样，形容人声嘈杂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喧闹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小心翼翼】原形容严肃虔敬的样子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现用来形容举动十分谨慎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丝毫不敢疏忽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【截然不同】形容两种事物没有一点共同之处。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【疲倦不堪】十分疲乏。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【不求甚解】语出晋陶渊明《五柳先生传》，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原指领会大意。现多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指读书学习只求懂得大概，不求深刻了解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400e9557?sp=1&amp;vcp=1&amp;pid=7ed295242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6_BD#d51969039?vcp=1&amp;pid=9400e9557&amp;color=0,0,0&amp;vtp=1&amp;vaab=1&amp;bbb=1"/>
          <p:cNvSpPr/>
          <p:nvPr/>
        </p:nvSpPr>
        <p:spPr>
          <a:xfrm>
            <a:off x="539496" y="11883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【不屑】认为不值得，表示轻视而不肯接受。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叱咄】训斥、呵责。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慕艳】羡慕。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料峭】形容微寒。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萧瑟】指风雨吹打树木的声音。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91f0bd1?sp=1&amp;vcp=1&amp;pid=7ed295242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6_BD#615f7cbb5?vcp=1&amp;pid=0691f0bd1&amp;color=0,0,0&amp;vtp=1&amp;vaab=1&amp;bbb=1&amp;hb=1"/>
          <p:cNvSpPr/>
          <p:nvPr/>
        </p:nvSpPr>
        <p:spPr>
          <a:xfrm>
            <a:off x="539496" y="11883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寻章摘句】读书时只摘记一些漂亮词句，不深入研究；也指写作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只堆砌现成词句，缺乏创造性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【味同嚼蜡】形容没有味道，多指文章或讲话枯燥无味。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【吹毛求疵】刻意挑剔毛病，寻找差错。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咬文嚼字】过分地斟酌字句，多用来指死抠字眼儿，也用来指对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文字的使用反复推敲，十分讲究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【开卷有益】打开书本，总有益处。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【高谈阔论】漫无边际地大发议论（多含贬义）。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15f7cbb5?vcp=1&amp;pid=0691f0bd1&amp;color=0,0,0&amp;vtp=1&amp;vaab=1&amp;bt=1&amp;bbb=1&amp;h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【胸有成竹】指画竹子时心里有一幅竹子的形象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。比喻做事之前已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经有通盘的考虑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。也说成竹在胸。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身临其境】形容自己仿佛亲自到了那个境地。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铢两悉称】形容与实际相符，非常精准、妥帖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；也形容两方面轻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重相当或优劣相等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栩栩如生】指艺术形象非常逼真，如同活的一样。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目不忍睹】形容景象十分凄惨，使人不忍心看。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轻描淡写】着力不多地描写或叙述；谈问题时把重要问题轻轻带过。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15f7cbb5?vcp=1&amp;pid=0691f0bd1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【学究】指迂腐的读书人。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诘难】诘问，为难。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滞碍】不通畅。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惆怅】伤感，失意。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附丽】附着，依附。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尽致】详尽细致，达到极点。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83cfa843?sp=1&amp;vcp=1&amp;pid=7ed295242&amp;color=0,0,0&amp;vtp=1&amp;vaab=1&amp;bt=1&amp;bbb=1"/>
          <p:cNvSpPr/>
          <p:nvPr/>
        </p:nvSpPr>
        <p:spPr>
          <a:xfrm>
            <a:off x="297449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6_BD#73f975bfb?vcp=1&amp;pid=e83cfa843&amp;color=0,0,0&amp;vtp=1&amp;vaab=1&amp;bbb=1"/>
          <p:cNvSpPr/>
          <p:nvPr/>
        </p:nvSpPr>
        <p:spPr>
          <a:xfrm>
            <a:off x="297449" y="11883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【哗众取宠】用言论行动迎合众人，以博得好感或拥护。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雕梁画栋】指房屋的华丽的彩绘装饰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常用来形容建筑物富丽堂皇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【蹑手蹑脚】形容走路脚步放得很轻。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【国殇】为国牺牲的人。文中指这些人死后变成的神灵。殇，战死者。</a:t>
            </a:r>
            <a:endParaRPr lang="en-US" altLang="zh-CN" sz="2800" spc="-1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【诡谲】狡诈，狡黠。文中指鬼鬼祟祟的样子。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3f975bfb?vcp=1&amp;pid=e83cfa843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【伫立】长时间地站着。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睥睨】眼睛斜着看，形容高傲的样子。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打镲】房檐。胡扯，胡搅。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囫囵】完整，整个儿的。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踌躇】犹豫不决。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3b91d6d?sp=1&amp;vcp=1&amp;pid=7ed295242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6_BD#b9a79d0c0?vcp=1&amp;pid=793b91d6d&amp;color=0,0,0&amp;vtp=1&amp;vaab=1&amp;bbb=1&amp;h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【一鼓作气】第一次击鼓能够鼓起士气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。后用来指趁劲头大的时候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抓紧做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，一下子把事情完成。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门庭若市】门口和庭院里热闹得像市场一样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，形容交际来往的人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三顾茅庐】东汉末年，刘备请隐居在隆中（今湖北襄阳附近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）草舍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的诸葛亮出来运筹策划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，去了三次才见到。后用来指诚心诚意一再邀请。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9a79d0c0?vcp=1&amp;pid=793b91d6d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【妄自菲薄】过分地看轻自己。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【作奸犯科】为非作歹，触犯法令。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【危急存亡】指关系到生存灭亡的紧急关头。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鞠躬尽瘁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死而后已】指小心谨慎，贡献出全部精力，到死为止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【临危受命】在危难之时接受任命。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【计日可待】可以数着日子等待，形容为时不远。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【昳丽】光鲜美丽。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586cc925.fixed?vcp=1&amp;pid=26b2dc62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词语、成语</a:t>
            </a:r>
            <a:endParaRPr lang="en-US" altLang="zh-CN" sz="4000" dirty="0"/>
          </a:p>
        </p:txBody>
      </p:sp>
      <p:sp>
        <p:nvSpPr>
          <p:cNvPr id="3" name="C_3_BD#8586cc925.fixed?vcp=1&amp;pid=26b2dc62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b02477e53?sp=1&amp;vaa=1&amp;vcp=1&amp;pid=8586cc925&amp;color=0,0,0&amp;vtp=1&amp;vaab=1&amp;bt=1&amp;bbb=1&amp;hb=1"/>
          <p:cNvSpPr/>
          <p:nvPr/>
        </p:nvSpPr>
        <p:spPr>
          <a:xfrm>
            <a:off x="539496" y="437861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</a:p>
          <a:p>
            <a:pPr indent="714375"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红山玉龙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我是一枚玉龙玦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来自五千年前的红山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我的造型古</a:t>
            </a:r>
            <a:endParaRPr lang="en-US" altLang="zh-CN" sz="100" b="0" i="0" kern="0" spc="-999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线条粗犷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中华民族的先民将自己视为龙的传人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把我制成了蜷曲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的龙形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五千年岁月悄然而过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我依然保持着腾空飞舞的轻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姿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在中华多民族大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融合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的漫长时光中飞翔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4_BD.1_2#b02477e53?htil=1&amp;vaa=1&amp;vcp=1&amp;pid=8586cc92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5746" y="3447940"/>
            <a:ext cx="1655243" cy="179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1_3#b02477e53?htil=1&amp;vaa=1&amp;vcp=1&amp;pid=8586cc925&amp;color=0,0,0&amp;vtp=1&amp;vaab=1&amp;bbb=1&amp;hb=1&amp;hs=1"/>
          <p:cNvSpPr/>
          <p:nvPr/>
        </p:nvSpPr>
        <p:spPr>
          <a:xfrm>
            <a:off x="539496" y="3390166"/>
            <a:ext cx="9592056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我是青铜器何尊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来自三千年前的西周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凝重雄奇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纹饰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主人铸造我时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宅兹中国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等文字镌刻在我的内胆底部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以铭记先辈的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丰功伟绩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5" name="QO_4_BD.1_3#b02477e53?htil=1&amp;vaa=1&amp;vcp=1&amp;pid=8586cc925&amp;color=0,0,0&amp;vtp=1&amp;vaab=1&amp;bbb=1&amp;hb=1&amp;hs=1">
            <a:extLst>
              <a:ext uri="{FF2B5EF4-FFF2-40B4-BE49-F238E27FC236}">
                <a16:creationId xmlns:a16="http://schemas.microsoft.com/office/drawing/2014/main" id="{291E98FD-105D-3E90-0F6D-F83113D508A5}"/>
              </a:ext>
            </a:extLst>
          </p:cNvPr>
          <p:cNvSpPr/>
          <p:nvPr/>
        </p:nvSpPr>
        <p:spPr>
          <a:xfrm>
            <a:off x="539496" y="5168166"/>
            <a:ext cx="11112011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概可能是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一词的最早文字记载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如今虽然我光泽暗淡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但我身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上的铭文将先人的荣光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展示在你们眼前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4_BD.1_1#b02477e53?sp=1&amp;vaa=1&amp;vcp=1&amp;pid=8586cc925&amp;color=0,0,0&amp;vtp=1&amp;vaab=1&amp;bt=1&amp;bbb=1&amp;hb=1&amp;zzd= 3">
            <a:extLst>
              <a:ext uri="{FF2B5EF4-FFF2-40B4-BE49-F238E27FC236}">
                <a16:creationId xmlns:a16="http://schemas.microsoft.com/office/drawing/2014/main" id="{057869C3-763B-176C-3DF2-47AE0E1E94E9}"/>
              </a:ext>
            </a:extLst>
          </p:cNvPr>
          <p:cNvSpPr/>
          <p:nvPr/>
        </p:nvSpPr>
        <p:spPr>
          <a:xfrm>
            <a:off x="698278" y="21904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ea1b896f?vcp=1&amp;pid=901475e7a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混为一谈】把不同的事物混在一起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说成是同样的事物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【恍然大悟】顿时醒悟过来。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【油然而生】指某种思想感情自然而然地产生。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【花团锦簇】形容五彩缤纷、十分华丽的景象。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【美不胜收】美好的东西太多，一时接受不完。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【轻捷】轻快敏捷。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2b6b1878f?vaa=1&amp;vcp=1&amp;pid=b02477e53&amp;color=0,0,0&amp;vtp=1&amp;vaab=1&amp;bt=1&amp;bbb=1"/>
          <p:cNvSpPr/>
          <p:nvPr/>
        </p:nvSpPr>
        <p:spPr>
          <a:xfrm>
            <a:off x="539496" y="14445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1.请结合语境，解释两则介绍词中画波浪线的语语。</a:t>
            </a:r>
            <a:endParaRPr lang="en-US" altLang="zh-CN" sz="2800" dirty="0"/>
          </a:p>
        </p:txBody>
      </p:sp>
      <p:sp>
        <p:nvSpPr>
          <p:cNvPr id="3" name="QB_6_BD.3_1#b976fc991?vaa=1&amp;vcp=1&amp;pid=2b6b1878f&amp;color=0,0,0&amp;vtp=1&amp;vaab=1&amp;bbb=1"/>
          <p:cNvSpPr/>
          <p:nvPr/>
        </p:nvSpPr>
        <p:spPr>
          <a:xfrm>
            <a:off x="539496" y="20722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（1）融合：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（2）丰功伟绩：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</a:t>
            </a:r>
            <a:endParaRPr lang="en-US" altLang="zh-CN" sz="2800" dirty="0"/>
          </a:p>
        </p:txBody>
      </p:sp>
      <p:pic>
        <p:nvPicPr>
          <p:cNvPr id="5" name="QO_5_AS.1_1#2b6b1878f?vaa=1&amp;vcp=1&amp;pid=b02477e5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3403187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S.1_1#2b6b1878f?vaa=1&amp;vcp=1&amp;pid=b02477e53&amp;color=0,0,0&amp;vtp=1&amp;vaab=1&amp;bbb=1"/>
          <p:cNvSpPr/>
          <p:nvPr/>
        </p:nvSpPr>
        <p:spPr>
          <a:xfrm>
            <a:off x="539496" y="41905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本题考查词语释义，在解释词语的意思时，要注意结合语境。</a:t>
            </a:r>
            <a:endParaRPr lang="en-US" altLang="zh-CN" sz="2800" dirty="0"/>
          </a:p>
        </p:txBody>
      </p:sp>
      <p:sp>
        <p:nvSpPr>
          <p:cNvPr id="7" name="QO_5_AN.2_1#2b6b1878f?vaa=1&amp;vcp=1&amp;pid=b02477e53&amp;color=0,0,0&amp;vtp=1&amp;vaab=1&amp;bbb=1"/>
          <p:cNvSpPr/>
          <p:nvPr/>
        </p:nvSpPr>
        <p:spPr>
          <a:xfrm>
            <a:off x="2655525" y="2013826"/>
            <a:ext cx="39156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指中华多民族相互交融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  <p:sp>
        <p:nvSpPr>
          <p:cNvPr id="4" name="QO_5_AN.2_1#2b6b1878f?vaa=1&amp;vcp=1&amp;pid=b02477e53&amp;color=0,0,0&amp;vtp=1&amp;vaab=1&amp;bbb=1">
            <a:extLst>
              <a:ext uri="{FF2B5EF4-FFF2-40B4-BE49-F238E27FC236}">
                <a16:creationId xmlns:a16="http://schemas.microsoft.com/office/drawing/2014/main" id="{F1D8C046-D217-A3F6-08F1-ABFBF5EAE352}"/>
              </a:ext>
            </a:extLst>
          </p:cNvPr>
          <p:cNvSpPr/>
          <p:nvPr/>
        </p:nvSpPr>
        <p:spPr>
          <a:xfrm>
            <a:off x="3372701" y="2638361"/>
            <a:ext cx="39156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指先辈的伟大功绩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4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6850a8909?vaa=1&amp;vcp=1&amp;pid=b02477e53&amp;color=0,0,0&amp;vtp=1&amp;vaab=1&amp;bt=1&amp;bbb=1"/>
          <p:cNvSpPr/>
          <p:nvPr/>
        </p:nvSpPr>
        <p:spPr>
          <a:xfrm>
            <a:off x="539496" y="11244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2.填入“何尊”介绍词横线处的成语，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你认为最恰当的一项是(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9_1#6850a8909.bracket?vaa=1&amp;vcp=1&amp;pid=b02477e53&amp;color=0,0,0&amp;vpa=1&amp;vtp=1&amp;vaab=1"/>
          <p:cNvSpPr/>
          <p:nvPr/>
        </p:nvSpPr>
        <p:spPr>
          <a:xfrm>
            <a:off x="9931939" y="11110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7_2#6850a8909.choices?vaa=1&amp;vcp=1&amp;pid=b02477e53&amp;color=0,0,0&amp;vtp=1&amp;vaab=1&amp;bbb=1"/>
          <p:cNvSpPr/>
          <p:nvPr/>
        </p:nvSpPr>
        <p:spPr>
          <a:xfrm>
            <a:off x="539496" y="17488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.巧妙绝伦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B.名副其实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C.多多益善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.相得益彰</a:t>
            </a:r>
            <a:endParaRPr lang="en-US" altLang="zh-CN" sz="2800" dirty="0"/>
          </a:p>
        </p:txBody>
      </p:sp>
      <p:pic>
        <p:nvPicPr>
          <p:cNvPr id="5" name="QC_5_AS.1_1#6850a8909?vaa=1&amp;vcp=1&amp;pid=b02477e5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432272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AS.1_1#6850a8909?vaa=1&amp;vcp=1&amp;pid=b02477e53&amp;color=0,0,0&amp;vtp=1&amp;vaab=1&amp;bbb=1&amp;hb=1"/>
          <p:cNvSpPr/>
          <p:nvPr/>
        </p:nvSpPr>
        <p:spPr>
          <a:xfrm>
            <a:off x="539496" y="321967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本题考查成语运用。A.巧妙绝伦：（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方法或技巧等）灵巧高明到了极点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B.名副其实：名称或名声与实际相符合。C.多多益善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越多越好。D.相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得益彰：互相帮助，互相补充，更能显出各自的好处。文段介绍的是青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铜器何尊的纹饰精巧奇妙到了极点，应使用“巧妙绝伦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1_1#114c03c52?sp=1&amp;vaa=1&amp;vcp=1&amp;pid=8586cc925&amp;color=0,0,0&amp;vtp=1&amp;vaab=1&amp;bt=1&amp;bbb=1&amp;hb=1"/>
          <p:cNvSpPr/>
          <p:nvPr/>
        </p:nvSpPr>
        <p:spPr>
          <a:xfrm>
            <a:off x="539496" y="554400"/>
            <a:ext cx="11109960" cy="5836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</a:p>
          <a:p>
            <a:pPr indent="714375"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中国建筑之个性乃我民族之性格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中国传统建筑深深地融合在中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国传统文化中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亭台楼阁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或耸立于青山之上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依傍于江河之畔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缀于园林之中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生落于繁华之地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似一种装饰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依一份山水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亮一道风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精致雅韵又不失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蕴含着中国文化取法自然又超越自然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一隅翩然若飞的古亭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一处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巧夺天工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的楼阁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它们既承载着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的中国古建筑文化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也饱含了中国文化对自然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对人生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对自我的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叩问与思考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醉翁亭前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欧阳修曾畅抒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得之心而寓之酒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的山水之乐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快哉亭中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苏东坡也曾在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一点浩然气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千里快哉风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鹳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雀楼上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王之涣写下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欲穷千里目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更上一层楼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的积极探索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2_1#ae50d78c1?vaa=1&amp;vcp=1&amp;pid=114c03c52&amp;color=0,0,0&amp;vtp=1&amp;vaab=1&amp;bt=1&amp;bbb=1"/>
          <p:cNvSpPr/>
          <p:nvPr/>
        </p:nvSpPr>
        <p:spPr>
          <a:xfrm>
            <a:off x="539496" y="11206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1.请结合语境，解释材料中画波浪线的词语。</a:t>
            </a:r>
            <a:endParaRPr lang="en-US" altLang="zh-CN" sz="2800" dirty="0"/>
          </a:p>
        </p:txBody>
      </p:sp>
      <p:sp>
        <p:nvSpPr>
          <p:cNvPr id="3" name="QB_6_BD.13_1#367aa7017?vaa=1&amp;vcp=1&amp;pid=ae50d78c1&amp;color=0,0,0&amp;vtp=1&amp;vaab=1&amp;bbb=1"/>
          <p:cNvSpPr/>
          <p:nvPr/>
        </p:nvSpPr>
        <p:spPr>
          <a:xfrm>
            <a:off x="539496" y="17483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（1）精致：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（2）巧夺天工：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</a:rPr>
              <a:t>________</a:t>
            </a:r>
            <a:endParaRPr lang="en-US" altLang="zh-CN" sz="2800" dirty="0"/>
          </a:p>
        </p:txBody>
      </p:sp>
      <p:pic>
        <p:nvPicPr>
          <p:cNvPr id="5" name="QO_5_AS.1_1#ae50d78c1?vaa=1&amp;vcp=1&amp;pid=114c03c5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3832277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S.1_1#ae50d78c1?vaa=1&amp;vcp=1&amp;pid=114c03c52&amp;color=0,0,0&amp;vtp=1&amp;vaab=1&amp;bbb=1"/>
          <p:cNvSpPr/>
          <p:nvPr/>
        </p:nvSpPr>
        <p:spPr>
          <a:xfrm>
            <a:off x="539496" y="46196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本题考查词语释义。要注意联系上下文，结合语境，解释词义。</a:t>
            </a:r>
            <a:endParaRPr lang="en-US" altLang="zh-CN" sz="2800" dirty="0"/>
          </a:p>
        </p:txBody>
      </p:sp>
      <p:sp>
        <p:nvSpPr>
          <p:cNvPr id="7" name="QO_5_AN.2_1#ae50d78c1?vaa=1&amp;vcp=1&amp;pid=114c03c52&amp;color=0,0,0&amp;vtp=1&amp;vaab=1&amp;bbb=1&amp;hb=1"/>
          <p:cNvSpPr/>
          <p:nvPr/>
        </p:nvSpPr>
        <p:spPr>
          <a:xfrm>
            <a:off x="557784" y="2329965"/>
            <a:ext cx="11109960" cy="629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精巧的人工胜过天然，形容中国传统建筑的技巧极其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AN.2_1#ae50d78c1?vaa=1&amp;vcp=1&amp;pid=114c03c52&amp;color=0,0,0&amp;vtp=1&amp;vaab=1&amp;bbb=1&amp;hb=1">
            <a:extLst>
              <a:ext uri="{FF2B5EF4-FFF2-40B4-BE49-F238E27FC236}">
                <a16:creationId xmlns:a16="http://schemas.microsoft.com/office/drawing/2014/main" id="{91CD35E3-DCB1-BC25-1BA8-DEF5F73A9B38}"/>
              </a:ext>
            </a:extLst>
          </p:cNvPr>
          <p:cNvSpPr/>
          <p:nvPr/>
        </p:nvSpPr>
        <p:spPr>
          <a:xfrm>
            <a:off x="2612495" y="1655440"/>
            <a:ext cx="4749680" cy="6492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指中国传统建筑精巧细致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animBg="1"/>
      <p:bldP spid="4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7_1#efa0ed9ed?sp=1&amp;vaa=1&amp;vcp=1&amp;pid=114c03c52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2.上面文段A、B、C三处需填上成语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，请你从以下备选词语中选择恰当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的成语对应填写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备选词语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：处之泰然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惟妙惟肖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大气磅礴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美不胜收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博大精深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efa0ed9ed?htil=2&amp;vaa=1&amp;vcp=1&amp;pid=114c03c5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728" y="1116970"/>
            <a:ext cx="2236621" cy="573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S.1_1#efa0ed9ed?htil=2&amp;vaa=1&amp;vcp=1&amp;pid=114c03c52&amp;color=0,0,0&amp;vtp=1&amp;vaab=1&amp;bt=1&amp;bbb=1&amp;hb=1&amp;hs=1"/>
          <p:cNvSpPr/>
          <p:nvPr/>
        </p:nvSpPr>
        <p:spPr>
          <a:xfrm>
            <a:off x="3070260" y="847795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本题考查成语运用。处之泰然：对待发生的紧急情况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或困难，安然自得，毫不在乎。惟妙惟肖：形容描写</a:t>
            </a:r>
            <a:endParaRPr lang="en-US" altLang="zh-CN" sz="2800" dirty="0"/>
          </a:p>
        </p:txBody>
      </p:sp>
      <p:sp>
        <p:nvSpPr>
          <p:cNvPr id="5" name="QO_5_AS.1_1#efa0ed9ed?htil=2&amp;vaa=1&amp;vcp=1&amp;pid=114c03c52&amp;color=0,0,0&amp;vtp=1&amp;vaab=1&amp;bt=1&amp;bbb=1&amp;hb=1&amp;hs=1">
            <a:extLst>
              <a:ext uri="{FF2B5EF4-FFF2-40B4-BE49-F238E27FC236}">
                <a16:creationId xmlns:a16="http://schemas.microsoft.com/office/drawing/2014/main" id="{19C8556A-707E-D95E-C631-C1451B969959}"/>
              </a:ext>
            </a:extLst>
          </p:cNvPr>
          <p:cNvSpPr/>
          <p:nvPr/>
        </p:nvSpPr>
        <p:spPr>
          <a:xfrm>
            <a:off x="539496" y="2143347"/>
            <a:ext cx="11112011" cy="388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或模仿得非常逼真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，生动形象。大气磅礴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：形容气势盛大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美不胜收：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美好的东西很多，一时接受不完（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看不过来）。博大精深：（思想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说等）广博高深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。A处应填写的成语是“大气磅礴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”，因为文段中描述的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是中国传统建筑在精致雅韵的同时，也展现出宏大的气势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大气磅礴”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最能体现出这种特点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B处应填写的成语是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“博大精深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”，因为文段中提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到古亭和楼阁承载的是中国古建筑文化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，这种文化不仅历史悠久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efa0ed9ed?htil=2&amp;vaa=1&amp;vcp=1&amp;pid=114c03c52&amp;color=0,0,0&amp;vtp=1&amp;vaab=1&amp;bt=1&amp;bbb=1&amp;hb=1&amp;hs=1">
            <a:extLst>
              <a:ext uri="{FF2B5EF4-FFF2-40B4-BE49-F238E27FC236}">
                <a16:creationId xmlns:a16="http://schemas.microsoft.com/office/drawing/2014/main" id="{F97E99F6-059F-0C67-2F19-6863B89C8925}"/>
              </a:ext>
            </a:extLst>
          </p:cNvPr>
          <p:cNvSpPr/>
          <p:nvPr/>
        </p:nvSpPr>
        <p:spPr>
          <a:xfrm>
            <a:off x="539496" y="2059740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内涵丰富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博大精深”最能准确地表达出这种特点。C处应填写的成语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是“处之泰然”，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因为文段中提到苏东坡所表达出的超然物外、泰然自若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的态度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处之泰然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最符合这种情境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AN.1_1#efa0ed9ed?vaa=1&amp;vcp=1&amp;pid=114c03c52&amp;color=0,0,0&amp;vtp=1&amp;vaab=1&amp;bbb=1">
            <a:extLst>
              <a:ext uri="{FF2B5EF4-FFF2-40B4-BE49-F238E27FC236}">
                <a16:creationId xmlns:a16="http://schemas.microsoft.com/office/drawing/2014/main" id="{F9A39109-D3CD-BA66-5CAC-DD0BA6C1FA76}"/>
              </a:ext>
            </a:extLst>
          </p:cNvPr>
          <p:cNvSpPr/>
          <p:nvPr/>
        </p:nvSpPr>
        <p:spPr>
          <a:xfrm>
            <a:off x="539496" y="41074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A大气磅礴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B博大精深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C处之泰然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408801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2f27bf8b.fixed?vcp=1&amp;pid=26b2dc62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词语、成语</a:t>
            </a:r>
            <a:endParaRPr lang="en-US" altLang="zh-CN" sz="4000" dirty="0"/>
          </a:p>
        </p:txBody>
      </p:sp>
      <p:sp>
        <p:nvSpPr>
          <p:cNvPr id="3" name="C_3_BD#62f27bf8b.fixed?vcp=1&amp;pid=26b2dc62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20_1#f87e46a04?vaa=1&amp;vcp=1&amp;pid=62f27bf8b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我们用积极进取的心态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笑对人生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挥洒豪迈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面对草长莺飞的春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面对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姹紫嫣红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的夏日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面对果实累累的秋季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面对银装素裹的寒冬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怀着一种感激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去体验那些平凡中的不凡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无怨无悔才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是人生的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025114e7c?vaa=1&amp;vcp=1&amp;pid=f87e46a04&amp;color=0,0,0&amp;vtp=1&amp;vaab=1&amp;bt=1&amp;bbb=1"/>
          <p:cNvSpPr/>
          <p:nvPr/>
        </p:nvSpPr>
        <p:spPr>
          <a:xfrm>
            <a:off x="539496" y="9050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填入上面文段横线处的词语，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最恰当的一项是(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3_1#025114e7c.bracket?vaa=1&amp;vcp=1&amp;pid=f87e46a04&amp;color=0,0,0&amp;vpa=2&amp;vtp=1&amp;vaab=1"/>
          <p:cNvSpPr/>
          <p:nvPr/>
        </p:nvSpPr>
        <p:spPr>
          <a:xfrm>
            <a:off x="8195214" y="89166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1_2#025114e7c.choices?vaa=1&amp;vcp=1&amp;pid=f87e46a04&amp;color=0,0,0&amp;vtp=1&amp;vaab=1&amp;bbb=1"/>
          <p:cNvSpPr/>
          <p:nvPr/>
        </p:nvSpPr>
        <p:spPr>
          <a:xfrm>
            <a:off x="539496" y="15294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.拈轻怕重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B.蹑手蹑脚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C.无缘无故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.不折不挠</a:t>
            </a:r>
            <a:endParaRPr lang="en-US" altLang="zh-CN" sz="2800" dirty="0"/>
          </a:p>
        </p:txBody>
      </p:sp>
      <p:sp>
        <p:nvSpPr>
          <p:cNvPr id="5" name="QC_5_AS.1_1#025114e7c?vaa=1&amp;vcp=1&amp;pid=f87e46a04&amp;color=0,0,0&amp;vtp=1&amp;vaab=1&amp;bbb=1&amp;hb=1"/>
          <p:cNvSpPr/>
          <p:nvPr/>
        </p:nvSpPr>
        <p:spPr>
          <a:xfrm>
            <a:off x="539496" y="2158936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A.拈轻怕重：接受工作时挑拣轻松容易的，害怕繁重的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B.蹑手蹑脚：形容走路时脚步放得很轻。C.无缘无故：没有一点原因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D.不折不挠：在压力和困难面前不屈服，顽强。根据“我们用积极进取的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心态，笑对人生，挥洒豪迈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”“去体验那些平凡中的不凡”“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无怨无悔才是人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生的真谛”可知，此处所填的词语应表现在压力和困难面前不屈服，故使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用“不折不挠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be9181a?sp=1&amp;vcp=1&amp;pid=c255b38c9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6_BD#632ecc054?vcp=1&amp;pid=c1be9181a&amp;color=0,0,0&amp;vtp=1&amp;vaab=1&amp;bbb=1&amp;h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【拈轻怕重】接受工作时挑拣轻松的，害怕繁重的。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漠不关心】形容对人或事物冷淡，一点儿也不关心。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麻木不仁】肢体麻痹，没有感觉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，形容对外界的事物反应迟钝或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漠不关心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精益求精】（学术、技术、作品、产品等）好了还求更好。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见异思迁】看到别的事物就改变原来的主意。指意志不坚定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爱不专一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5_1#11a074fea?vaa=1&amp;vcp=1&amp;pid=f87e46a04&amp;color=0,0,0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请结合语境，解释材料中画波浪线的词语。</a:t>
            </a:r>
            <a:endParaRPr lang="en-US" altLang="zh-CN" sz="2800" dirty="0"/>
          </a:p>
        </p:txBody>
      </p:sp>
      <p:sp>
        <p:nvSpPr>
          <p:cNvPr id="3" name="QB_6_BD.26_1#d587ac8fd?vaa=1&amp;vcp=1&amp;pid=11a074fea&amp;color=0,0,0&amp;vtp=1&amp;vaab=1&amp;bb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姹紫嫣红：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（2）真谛：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4" name="QB_6_AN.1_1#d587ac8fd.blank?vaa=1&amp;vcp=1&amp;pid=11a074fea&amp;color=0,0,0&amp;vpa=3&amp;vtp=1&amp;vaab=1&amp;bbb=1"/>
          <p:cNvSpPr/>
          <p:nvPr/>
        </p:nvSpPr>
        <p:spPr>
          <a:xfrm>
            <a:off x="3216815" y="3102165"/>
            <a:ext cx="5592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形容各种颜色的花卉艳丽、好看。</a:t>
            </a:r>
            <a:endParaRPr lang="en-US" altLang="zh-CN" sz="2800" dirty="0"/>
          </a:p>
        </p:txBody>
      </p:sp>
      <p:sp>
        <p:nvSpPr>
          <p:cNvPr id="6" name="QB_6_AN.29_1#d587ac8fd.blank?vaa=1&amp;vcp=1&amp;pid=11a074fea&amp;color=0,0,0&amp;vpa=4&amp;vtp=1&amp;vaab=1&amp;bbb=1"/>
          <p:cNvSpPr/>
          <p:nvPr/>
        </p:nvSpPr>
        <p:spPr>
          <a:xfrm>
            <a:off x="2505614" y="3728910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真实的意义或道理。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0_1#496a5f08c?vaa=1&amp;vcp=1&amp;pid=62f27bf8b&amp;color=0,0,0&amp;vtp=1&amp;vaab=1&amp;bt=1&amp;bbb=1&amp;hb=1"/>
          <p:cNvSpPr/>
          <p:nvPr/>
        </p:nvSpPr>
        <p:spPr>
          <a:xfrm>
            <a:off x="539496" y="554400"/>
            <a:ext cx="11109960" cy="5836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浩瀚宇宙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太空逐梦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中国空间站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中国高度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大坝高耸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水流奔腾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白鹤滩水电站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刷新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中国精度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南海之滨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A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多家高新技术企业在深圳托起国际科创中心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中国速度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厚重瑰丽的中华文化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激荡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蓬勃昂扬的文化自信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舞蹈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锦鲤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合人工智能技术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舞者化身水中锦鲤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翩然起舞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舞剧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咏春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将武术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与舞蹈巧妙结合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以舞演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行云流水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不少电影采用科技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方式演绎历史故事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场面辉煌壮丽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B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的北京冬奥会和杭州亚运会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美美与共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的大同理想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中华民族的文明史册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每一个篇章都印刻着奋斗者的足迹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文字都书写着爱国者的热忱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他们用炽热的情怀谱写了一曲曲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    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爱国主义壮歌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1_1#a6d38c99c?sp=1&amp;vaa=1&amp;vcp=1&amp;pid=496a5f08c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上面文段中A、B、C三处需填上成语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，请你从以下备选词语中选择恰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当的一项对应填写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备选词语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：千帆竞发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气冲斗牛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精彩绝伦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空前绝后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响彻云霄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a6d38c99c?vaa=1&amp;vcp=1&amp;pid=496a5f08c&amp;color=0,0,0&amp;vtp=1&amp;vaab=1&amp;bt=1&amp;bbb=1&amp;hb=1"/>
          <p:cNvSpPr/>
          <p:nvPr/>
        </p:nvSpPr>
        <p:spPr>
          <a:xfrm>
            <a:off x="539496" y="402000"/>
            <a:ext cx="11109960" cy="5401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千帆竞发：数不尽的船只竞相出发，形容事物蓬勃向上，生机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勃勃地向前发展。气冲斗牛：形容气势之盛可以直冲云霄。精彩绝伦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精彩美妙到了极点。空前绝后：以前没有过，以后也不会再有，形容超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绝古今，独一无二。响彻云霄：形容声音响亮，好像可以穿过云层，直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达高空。A处：句子讲的是两万多家高新技术企业托起国际科创中心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生机勃勃地发展，故此处应填“千帆竞发”。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B处：根据“北京冬奥会和杭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州亚运会体现了‘美美与共’的大同理想”可知，该句写出了冬奥会和亚运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会很精彩，故应填“精彩绝伦”。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C处：根据“爱国主义壮歌”可知，此处的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词语指的是歌声很响亮，故应填“响彻云霄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O_5_AN.2_1#a6d38c99c?vaa=1&amp;vcp=1&amp;pid=496a5f08c&amp;color=0,0,0&amp;vtp=1&amp;vaab=1&amp;bbb=1"/>
          <p:cNvSpPr/>
          <p:nvPr/>
        </p:nvSpPr>
        <p:spPr>
          <a:xfrm>
            <a:off x="539496" y="5827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A.千帆竞发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B.精彩绝伦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C.响彻云霄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4_1#3b00b70fd?vaa=1&amp;vcp=1&amp;pid=496a5f08c&amp;color=0,0,0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请结合语境，解释材料中画波浪线的词语。</a:t>
            </a:r>
            <a:endParaRPr lang="en-US" altLang="zh-CN" sz="2800" dirty="0"/>
          </a:p>
        </p:txBody>
      </p:sp>
      <p:sp>
        <p:nvSpPr>
          <p:cNvPr id="3" name="QB_6_BD.35_1#112143719?vaa=1&amp;vcp=1&amp;pid=3b00b70fd&amp;color=0,0,0&amp;vtp=1&amp;vaab=1&amp;bb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激荡：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（2）翩然起舞：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4" name="QB_6_AN.1_1#112143719.blank?vaa=1&amp;vcp=1&amp;pid=3b00b70fd&amp;color=0,0,0&amp;vpa=5&amp;vtp=1&amp;vaab=1&amp;bbb=1"/>
          <p:cNvSpPr/>
          <p:nvPr/>
        </p:nvSpPr>
        <p:spPr>
          <a:xfrm>
            <a:off x="2505614" y="3102165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冲击，使动荡。</a:t>
            </a:r>
            <a:endParaRPr lang="en-US" altLang="zh-CN" sz="2800" dirty="0"/>
          </a:p>
        </p:txBody>
      </p:sp>
      <p:sp>
        <p:nvSpPr>
          <p:cNvPr id="6" name="QB_6_AN.38_1#112143719.blank?vaa=1&amp;vcp=1&amp;pid=3b00b70fd&amp;color=0,0,0&amp;vpa=6&amp;vtp=1&amp;vaab=1&amp;bbb=1"/>
          <p:cNvSpPr/>
          <p:nvPr/>
        </p:nvSpPr>
        <p:spPr>
          <a:xfrm>
            <a:off x="3216815" y="3728910"/>
            <a:ext cx="4170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起身跳舞时，动作轻快。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39_1#55edd8272?vaa=1&amp;vcp=1&amp;pid=62f27bf8b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在硝烟</a:t>
            </a:r>
            <a:r>
              <a:rPr lang="en-US" altLang="zh-CN" sz="2800" b="0" i="0" u="wavy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弥漫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的抗日烽火中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文学担负起唤起民众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实现民族救亡的使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命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文学界掀起了以</a:t>
            </a:r>
            <a:r>
              <a:rPr lang="en-US" altLang="zh-CN" sz="2800" b="0" i="0" u="wavy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救亡图存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为主题的文学浪潮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九一八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事变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、“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七七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事变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淞沪会战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台儿庄战役等重要历史时刻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在抗日敌后根据地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们满怀对祖国的深情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对和平光明的向往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对黑暗势力的痛恨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书写对侵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略者的不屈反抗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赞扬军民的抗日热情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歌颂英勇的战斗精神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一部部文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学作品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一份份文艺刊物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一个个文艺团体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在战火中诞生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大时代的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炼火里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这些拿笔的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战士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从来不曾缺席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文学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从未脱离时代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0_1#e4cb07ddc?vaa=1&amp;vcp=1&amp;pid=55edd8272&amp;color=0,0,0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请结合语境，解释文段中画波浪线的词语。</a:t>
            </a:r>
            <a:endParaRPr lang="en-US" altLang="zh-CN" sz="2800" dirty="0"/>
          </a:p>
        </p:txBody>
      </p:sp>
      <p:sp>
        <p:nvSpPr>
          <p:cNvPr id="3" name="QB_6_BD.41_1#0a37ababf?vaa=1&amp;vcp=1&amp;pid=e4cb07ddc&amp;color=0,0,0&amp;vtp=1&amp;vaab=1&amp;bb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弥漫：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（2）救亡图存：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4" name="QB_6_AN.1_1#0a37ababf.blank?vaa=1&amp;vcp=1&amp;pid=e4cb07ddc&amp;color=0,0,0&amp;vpa=7&amp;vtp=1&amp;vaab=1&amp;bbb=1"/>
          <p:cNvSpPr/>
          <p:nvPr/>
        </p:nvSpPr>
        <p:spPr>
          <a:xfrm>
            <a:off x="2505614" y="3102165"/>
            <a:ext cx="5948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（烟尘、雾气、水等）充满；布满。</a:t>
            </a:r>
            <a:endParaRPr lang="en-US" altLang="zh-CN" sz="2800" dirty="0"/>
          </a:p>
        </p:txBody>
      </p:sp>
      <p:sp>
        <p:nvSpPr>
          <p:cNvPr id="6" name="QB_6_AN.44_1#0a37ababf.blank?vaa=1&amp;vcp=1&amp;pid=e4cb07ddc&amp;color=0,0,0&amp;vpa=8&amp;vtp=1&amp;vaab=1&amp;bbb=1"/>
          <p:cNvSpPr/>
          <p:nvPr/>
        </p:nvSpPr>
        <p:spPr>
          <a:xfrm>
            <a:off x="3216815" y="3728910"/>
            <a:ext cx="5948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拯救国家或民族的危亡，谋求生存。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4751</Words>
  <Application>Microsoft Office PowerPoint</Application>
  <PresentationFormat>宽屏</PresentationFormat>
  <Paragraphs>770</Paragraphs>
  <Slides>96</Slides>
  <Notes>95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96</vt:i4>
      </vt:variant>
    </vt:vector>
  </HeadingPairs>
  <TitlesOfParts>
    <vt:vector size="103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8</cp:revision>
  <dcterms:created xsi:type="dcterms:W3CDTF">2024-11-21T07:19:21Z</dcterms:created>
  <dcterms:modified xsi:type="dcterms:W3CDTF">2025-07-24T01:40:35Z</dcterms:modified>
  <cp:category/>
  <cp:contentStatus/>
</cp:coreProperties>
</file>