
<file path=[Content_Types].xml><?xml version="1.0" encoding="utf-8"?>
<Types xmlns="http://schemas.openxmlformats.org/package/2006/content-types">
  <Default Extension="jpeg" ContentType="image/jpeg"/>
  <Default Extension="JPG" ContentType="image/.jp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83" r:id="rId3"/>
    <p:sldId id="287" r:id="rId4"/>
    <p:sldId id="286" r:id="rId5"/>
  </p:sldIdLst>
  <p:sldSz cx="12192000" cy="6858000"/>
  <p:notesSz cx="6858000" cy="9144000"/>
  <p:custDataLst>
    <p:tags r:id="rId1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9" userDrawn="1">
          <p15:clr>
            <a:srgbClr val="A4A3A4"/>
          </p15:clr>
        </p15:guide>
        <p15:guide id="2" pos="389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D7F50"/>
    <a:srgbClr val="FFFFFF"/>
    <a:srgbClr val="1D8050"/>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showGuides="1">
      <p:cViewPr varScale="1">
        <p:scale>
          <a:sx n="76" d="100"/>
          <a:sy n="76" d="100"/>
        </p:scale>
        <p:origin x="72" y="187"/>
      </p:cViewPr>
      <p:guideLst>
        <p:guide orient="horz" pos="2159"/>
        <p:guide pos="3896"/>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tableStyles" Target="tableStyles.xml"/><Relationship Id="rId8" Type="http://schemas.openxmlformats.org/officeDocument/2006/relationships/viewProps" Target="viewProps.xml"/><Relationship Id="rId7" Type="http://schemas.openxmlformats.org/officeDocument/2006/relationships/presProps" Target="presProps.xml"/><Relationship Id="rId6" Type="http://schemas.openxmlformats.org/officeDocument/2006/relationships/notesMaster" Target="notesMasters/notesMaster1.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0" Type="http://schemas.openxmlformats.org/officeDocument/2006/relationships/tags" Target="tags/tag63.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ackCover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2" Type="http://schemas.openxmlformats.org/officeDocument/2006/relationships/theme" Target="../theme/theme1.xml"/><Relationship Id="rId21" Type="http://schemas.openxmlformats.org/officeDocument/2006/relationships/tags" Target="../tags/tag62.xml"/><Relationship Id="rId20" Type="http://schemas.openxmlformats.org/officeDocument/2006/relationships/tags" Target="../tags/tag61.xml"/><Relationship Id="rId2" Type="http://schemas.openxmlformats.org/officeDocument/2006/relationships/slideLayout" Target="../slideLayouts/slideLayout2.xml"/><Relationship Id="rId19" Type="http://schemas.openxmlformats.org/officeDocument/2006/relationships/tags" Target="../tags/tag60.xml"/><Relationship Id="rId18" Type="http://schemas.openxmlformats.org/officeDocument/2006/relationships/tags" Target="../tags/tag59.xml"/><Relationship Id="rId17" Type="http://schemas.openxmlformats.org/officeDocument/2006/relationships/tags" Target="../tags/tag58.xml"/><Relationship Id="rId16" Type="http://schemas.openxmlformats.org/officeDocument/2006/relationships/tags" Target="../tags/tag57.xml"/><Relationship Id="rId15" Type="http://schemas.openxmlformats.org/officeDocument/2006/relationships/image" Target="../media/image2.jpe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6"/>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7"/>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8"/>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9"/>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0"/>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21"/>
    </p:custData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3.tiff"/></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4.tiff"/></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5.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文本占位符 2"/>
          <p:cNvSpPr>
            <a:spLocks noGrp="1"/>
          </p:cNvSpPr>
          <p:nvPr>
            <p:ph type="body" idx="1"/>
          </p:nvPr>
        </p:nvSpPr>
        <p:spPr/>
        <p:txBody>
          <a:bodyPr/>
          <a:p>
            <a:endParaRPr lang="zh-CN" altLang="en-US"/>
          </a:p>
        </p:txBody>
      </p:sp>
      <p:pic>
        <p:nvPicPr>
          <p:cNvPr id="4" name="图片 3" descr="6-3_00"/>
          <p:cNvPicPr>
            <a:picLocks noChangeAspect="1"/>
          </p:cNvPicPr>
          <p:nvPr/>
        </p:nvPicPr>
        <p:blipFill>
          <a:blip r:embed="rId1"/>
          <a:stretch>
            <a:fillRect/>
          </a:stretch>
        </p:blipFill>
        <p:spPr>
          <a:xfrm>
            <a:off x="1032510" y="711200"/>
            <a:ext cx="10273665" cy="5434965"/>
          </a:xfrm>
          <a:prstGeom prst="rect">
            <a:avLst/>
          </a:prstGeom>
        </p:spPr>
      </p:pic>
      <p:sp>
        <p:nvSpPr>
          <p:cNvPr id="5" name="文本框 4"/>
          <p:cNvSpPr txBox="1"/>
          <p:nvPr/>
        </p:nvSpPr>
        <p:spPr>
          <a:xfrm>
            <a:off x="3506470" y="771525"/>
            <a:ext cx="2975610" cy="344805"/>
          </a:xfrm>
          <a:prstGeom prst="rect">
            <a:avLst/>
          </a:prstGeom>
          <a:noFill/>
        </p:spPr>
        <p:txBody>
          <a:bodyPr wrap="square" rtlCol="0">
            <a:noAutofit/>
            <a:extLst>
              <a:ext uri="{4A0BC546-FE56-4ADE-93B0-CB8AF2F6F144}">
                <wpsdc:textFrameExt xmlns:wpsdc="http://www.wps.cn/officeDocument/2022/drawingmlCustomData" type="text"/>
              </a:ext>
            </a:extLst>
          </a:bodyPr>
          <a:p>
            <a:pPr marL="0" algn="l" defTabSz="914400" rtl="0" eaLnBrk="1" latinLnBrk="0" hangingPunct="1"/>
            <a:r>
              <a:rPr lang="zh-CN" altLang="en-US" sz="2000">
                <a:solidFill>
                  <a:srgbClr val="FF0000"/>
                </a:solidFill>
                <a:latin typeface="黑体" panose="02010609060101010101" charset="-122"/>
                <a:ea typeface="黑体" panose="02010609060101010101" charset="-122"/>
                <a:sym typeface="+mn-ea"/>
              </a:rPr>
              <a:t>“能吞能吐”的森林</a:t>
            </a:r>
            <a:endParaRPr lang="zh-CN" altLang="en-US" sz="2000" kern="1200">
              <a:solidFill>
                <a:srgbClr val="FF0000"/>
              </a:solidFill>
              <a:latin typeface="黑体" panose="02010609060101010101" charset="-122"/>
              <a:ea typeface="黑体" panose="02010609060101010101" charset="-122"/>
            </a:endParaRPr>
          </a:p>
          <a:p>
            <a:pPr marL="0" algn="l" defTabSz="914400" rtl="0" eaLnBrk="1" latinLnBrk="0" hangingPunct="1"/>
            <a:endParaRPr lang="zh-CN" altLang="en-US" sz="2000" kern="1200">
              <a:solidFill>
                <a:srgbClr val="FF0000"/>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文本占位符 2"/>
          <p:cNvSpPr>
            <a:spLocks noGrp="1"/>
          </p:cNvSpPr>
          <p:nvPr>
            <p:ph type="body" idx="1"/>
          </p:nvPr>
        </p:nvSpPr>
        <p:spPr/>
        <p:txBody>
          <a:bodyPr/>
          <a:p>
            <a:endParaRPr lang="zh-CN" altLang="en-US"/>
          </a:p>
        </p:txBody>
      </p:sp>
      <p:pic>
        <p:nvPicPr>
          <p:cNvPr id="4" name="图片 3" descr="6-3_01"/>
          <p:cNvPicPr>
            <a:picLocks noChangeAspect="1"/>
          </p:cNvPicPr>
          <p:nvPr/>
        </p:nvPicPr>
        <p:blipFill>
          <a:blip r:embed="rId1"/>
          <a:stretch>
            <a:fillRect/>
          </a:stretch>
        </p:blipFill>
        <p:spPr>
          <a:xfrm>
            <a:off x="840105" y="814070"/>
            <a:ext cx="10690860" cy="5229225"/>
          </a:xfrm>
          <a:prstGeom prst="rect">
            <a:avLst/>
          </a:prstGeom>
        </p:spPr>
      </p:pic>
      <p:sp>
        <p:nvSpPr>
          <p:cNvPr id="5" name="文本框 4"/>
          <p:cNvSpPr txBox="1"/>
          <p:nvPr/>
        </p:nvSpPr>
        <p:spPr>
          <a:xfrm>
            <a:off x="1833880" y="3494405"/>
            <a:ext cx="5108575" cy="275590"/>
          </a:xfrm>
          <a:prstGeom prst="rect">
            <a:avLst/>
          </a:prstGeom>
          <a:noFill/>
        </p:spPr>
        <p:txBody>
          <a:bodyPr wrap="square" rtlCol="0">
            <a:spAutoFit/>
            <a:extLst>
              <a:ext uri="{4A0BC546-FE56-4ADE-93B0-CB8AF2F6F144}">
                <wpsdc:textFrameExt xmlns:wpsdc="http://www.wps.cn/officeDocument/2022/drawingmlCustomData" type="text"/>
              </a:ext>
            </a:extLst>
          </a:bodyPr>
          <a:p>
            <a:pPr marL="0" algn="l" defTabSz="914400" rtl="0" eaLnBrk="1" latinLnBrk="0" hangingPunct="1"/>
            <a:r>
              <a:rPr lang="zh-CN" altLang="en-US" sz="1200" kern="1200">
                <a:solidFill>
                  <a:srgbClr val="FF0000"/>
                </a:solidFill>
                <a:latin typeface="黑体" panose="02010609060101010101" charset="-122"/>
                <a:ea typeface="黑体" panose="02010609060101010101" charset="-122"/>
              </a:rPr>
              <a:t>森林是大自然的“总调度室”和地球的“绿色之肺”。</a:t>
            </a:r>
            <a:endParaRPr lang="zh-CN" altLang="en-US" sz="1200" kern="1200">
              <a:solidFill>
                <a:srgbClr val="FF0000"/>
              </a:solidFill>
              <a:latin typeface="黑体" panose="02010609060101010101" charset="-122"/>
              <a:ea typeface="黑体" panose="02010609060101010101" charset="-122"/>
            </a:endParaRPr>
          </a:p>
        </p:txBody>
      </p:sp>
      <p:sp>
        <p:nvSpPr>
          <p:cNvPr id="6" name="文本框 5"/>
          <p:cNvSpPr txBox="1"/>
          <p:nvPr/>
        </p:nvSpPr>
        <p:spPr>
          <a:xfrm>
            <a:off x="901700" y="5080635"/>
            <a:ext cx="10756900" cy="1325245"/>
          </a:xfrm>
          <a:prstGeom prst="rect">
            <a:avLst/>
          </a:prstGeom>
          <a:noFill/>
        </p:spPr>
        <p:txBody>
          <a:bodyPr wrap="square" rtlCol="0">
            <a:noAutofit/>
            <a:extLst>
              <a:ext uri="{4A0BC546-FE56-4ADE-93B0-CB8AF2F6F144}">
                <wpsdc:textFrameExt xmlns:wpsdc="http://www.wps.cn/officeDocument/2022/drawingmlCustomData" type="text"/>
              </a:ext>
            </a:extLst>
          </a:bodyPr>
          <a:p>
            <a:pPr marL="0" algn="l" defTabSz="914400" rtl="0" eaLnBrk="1" latinLnBrk="0" hangingPunct="1">
              <a:lnSpc>
                <a:spcPct val="140000"/>
              </a:lnSpc>
              <a:spcBef>
                <a:spcPts val="0"/>
              </a:spcBef>
              <a:spcAft>
                <a:spcPts val="0"/>
              </a:spcAft>
            </a:pPr>
            <a:r>
              <a:rPr lang="en-US" altLang="zh-CN" sz="2000" kern="1200">
                <a:solidFill>
                  <a:srgbClr val="FF0000"/>
                </a:solidFill>
                <a:latin typeface="黑体" panose="02010609060101010101" charset="-122"/>
                <a:ea typeface="黑体" panose="02010609060101010101" charset="-122"/>
              </a:rPr>
              <a:t>      </a:t>
            </a:r>
            <a:r>
              <a:rPr lang="zh-CN" altLang="en-US" kern="1200">
                <a:solidFill>
                  <a:srgbClr val="FF0000"/>
                </a:solidFill>
                <a:latin typeface="黑体" panose="02010609060101010101" charset="-122"/>
                <a:ea typeface="黑体" panose="02010609060101010101" charset="-122"/>
              </a:rPr>
              <a:t>作者先是表明森林涵养水源、保持水土、防治水旱灾害的作用非常大；接着说明了森林“吞碳吐氧”的功劳；然后表述了森林对地球生态系统起到了调控作用及森林被采伐和毁掉会给人类带来的灾难；最后作者再次强调了森林的重要性，呼吁大家植树造林，保护森林。</a:t>
            </a:r>
            <a:endParaRPr lang="zh-CN" altLang="en-US" kern="1200">
              <a:solidFill>
                <a:srgbClr val="FF0000"/>
              </a:solidFill>
              <a:latin typeface="黑体" panose="02010609060101010101" charset="-122"/>
              <a:ea typeface="黑体" panose="02010609060101010101" charset="-122"/>
            </a:endParaRPr>
          </a:p>
        </p:txBody>
      </p:sp>
      <p:sp>
        <p:nvSpPr>
          <p:cNvPr id="7" name="文本框 6"/>
          <p:cNvSpPr txBox="1"/>
          <p:nvPr/>
        </p:nvSpPr>
        <p:spPr>
          <a:xfrm>
            <a:off x="7301230" y="3401695"/>
            <a:ext cx="4326890" cy="368300"/>
          </a:xfrm>
          <a:prstGeom prst="rect">
            <a:avLst/>
          </a:prstGeom>
          <a:noFill/>
        </p:spPr>
        <p:txBody>
          <a:bodyPr wrap="square" rtlCol="0">
            <a:spAutoFit/>
            <a:extLst>
              <a:ext uri="{4A0BC546-FE56-4ADE-93B0-CB8AF2F6F144}">
                <wpsdc:textFrameExt xmlns:wpsdc="http://www.wps.cn/officeDocument/2022/drawingmlCustomData" type="text"/>
              </a:ext>
            </a:extLst>
          </a:bodyPr>
          <a:p>
            <a:pPr marL="0" algn="l" defTabSz="914400" rtl="0" eaLnBrk="1" latinLnBrk="0" hangingPunct="1"/>
            <a:r>
              <a:rPr lang="zh-CN" altLang="en-US" kern="1200">
                <a:solidFill>
                  <a:srgbClr val="FF0000"/>
                </a:solidFill>
                <a:latin typeface="黑体" panose="02010609060101010101" charset="-122"/>
                <a:ea typeface="黑体" panose="02010609060101010101" charset="-122"/>
              </a:rPr>
              <a:t>植树造林，保护地球的“绿色之肺”。</a:t>
            </a:r>
            <a:endParaRPr lang="zh-CN" altLang="en-US" kern="1200">
              <a:solidFill>
                <a:srgbClr val="FF0000"/>
              </a:solidFill>
              <a:latin typeface="黑体" panose="02010609060101010101" charset="-122"/>
              <a:ea typeface="黑体" panose="02010609060101010101" charset="-122"/>
            </a:endParaRPr>
          </a:p>
        </p:txBody>
      </p:sp>
      <p:sp>
        <p:nvSpPr>
          <p:cNvPr id="8" name="文本框 7"/>
          <p:cNvSpPr txBox="1"/>
          <p:nvPr/>
        </p:nvSpPr>
        <p:spPr>
          <a:xfrm>
            <a:off x="7301865" y="2941320"/>
            <a:ext cx="2757805" cy="398780"/>
          </a:xfrm>
          <a:prstGeom prst="rect">
            <a:avLst/>
          </a:prstGeom>
          <a:noFill/>
        </p:spPr>
        <p:txBody>
          <a:bodyPr wrap="square" rtlCol="0">
            <a:spAutoFit/>
            <a:extLst>
              <a:ext uri="{4A0BC546-FE56-4ADE-93B0-CB8AF2F6F144}">
                <wpsdc:textFrameExt xmlns:wpsdc="http://www.wps.cn/officeDocument/2022/drawingmlCustomData" type="text"/>
              </a:ext>
            </a:extLst>
          </a:bodyPr>
          <a:p>
            <a:pPr marL="0" algn="l" defTabSz="914400" rtl="0" eaLnBrk="1" latinLnBrk="0" hangingPunct="1"/>
            <a:r>
              <a:rPr lang="zh-CN" altLang="en-US" sz="2000">
                <a:solidFill>
                  <a:srgbClr val="FF0000"/>
                </a:solidFill>
                <a:latin typeface="黑体" panose="02010609060101010101" charset="-122"/>
                <a:ea typeface="黑体" panose="02010609060101010101" charset="-122"/>
                <a:sym typeface="+mn-ea"/>
              </a:rPr>
              <a:t>森林是“吞碳吐氧机”。</a:t>
            </a:r>
            <a:endParaRPr lang="zh-CN" altLang="en-US" sz="2000" kern="1200">
              <a:solidFill>
                <a:srgbClr val="FF0000"/>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p:bldP spid="7"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文本占位符 2"/>
          <p:cNvSpPr>
            <a:spLocks noGrp="1"/>
          </p:cNvSpPr>
          <p:nvPr>
            <p:ph type="body" idx="1"/>
          </p:nvPr>
        </p:nvSpPr>
        <p:spPr/>
        <p:txBody>
          <a:bodyPr/>
          <a:p>
            <a:endParaRPr lang="zh-CN" altLang="en-US"/>
          </a:p>
        </p:txBody>
      </p:sp>
      <p:pic>
        <p:nvPicPr>
          <p:cNvPr id="4" name="图片 3" descr="6-3_02"/>
          <p:cNvPicPr>
            <a:picLocks noChangeAspect="1"/>
          </p:cNvPicPr>
          <p:nvPr/>
        </p:nvPicPr>
        <p:blipFill>
          <a:blip r:embed="rId1"/>
          <a:stretch>
            <a:fillRect/>
          </a:stretch>
        </p:blipFill>
        <p:spPr>
          <a:xfrm>
            <a:off x="844550" y="890905"/>
            <a:ext cx="10732770" cy="5176520"/>
          </a:xfrm>
          <a:prstGeom prst="rect">
            <a:avLst/>
          </a:prstGeom>
        </p:spPr>
      </p:pic>
      <p:sp>
        <p:nvSpPr>
          <p:cNvPr id="5" name="文本框 4"/>
          <p:cNvSpPr txBox="1"/>
          <p:nvPr/>
        </p:nvSpPr>
        <p:spPr>
          <a:xfrm>
            <a:off x="1562735" y="4735195"/>
            <a:ext cx="4004945" cy="398780"/>
          </a:xfrm>
          <a:prstGeom prst="rect">
            <a:avLst/>
          </a:prstGeom>
          <a:noFill/>
        </p:spPr>
        <p:txBody>
          <a:bodyPr wrap="square" rtlCol="0">
            <a:spAutoFit/>
            <a:extLst>
              <a:ext uri="{4A0BC546-FE56-4ADE-93B0-CB8AF2F6F144}">
                <wpsdc:textFrameExt xmlns:wpsdc="http://www.wps.cn/officeDocument/2022/drawingmlCustomData" type="text"/>
              </a:ext>
            </a:extLst>
          </a:bodyPr>
          <a:p>
            <a:pPr marL="0" algn="l" defTabSz="914400" rtl="0" eaLnBrk="1" latinLnBrk="0" hangingPunct="1"/>
            <a:r>
              <a:rPr lang="zh-CN" altLang="en-US" sz="2000" kern="1200">
                <a:solidFill>
                  <a:srgbClr val="FF0000"/>
                </a:solidFill>
                <a:latin typeface="黑体" panose="02010609060101010101" charset="-122"/>
                <a:ea typeface="黑体" panose="02010609060101010101" charset="-122"/>
              </a:rPr>
              <a:t>珍爱绿色，珍爱我们共有的家园。  </a:t>
            </a:r>
            <a:endParaRPr lang="zh-CN" altLang="en-US" sz="2000" kern="1200">
              <a:solidFill>
                <a:srgbClr val="FF0000"/>
              </a:solidFill>
              <a:latin typeface="黑体" panose="02010609060101010101" charset="-122"/>
              <a:ea typeface="黑体" panose="02010609060101010101" charset="-122"/>
            </a:endParaRPr>
          </a:p>
        </p:txBody>
      </p:sp>
      <p:sp>
        <p:nvSpPr>
          <p:cNvPr id="6" name="文本框 5"/>
          <p:cNvSpPr txBox="1"/>
          <p:nvPr/>
        </p:nvSpPr>
        <p:spPr>
          <a:xfrm>
            <a:off x="10583545" y="2986405"/>
            <a:ext cx="935355" cy="398780"/>
          </a:xfrm>
          <a:prstGeom prst="rect">
            <a:avLst/>
          </a:prstGeom>
          <a:noFill/>
        </p:spPr>
        <p:txBody>
          <a:bodyPr wrap="square" rtlCol="0">
            <a:spAutoFit/>
            <a:extLst>
              <a:ext uri="{4A0BC546-FE56-4ADE-93B0-CB8AF2F6F144}">
                <wpsdc:textFrameExt xmlns:wpsdc="http://www.wps.cn/officeDocument/2022/drawingmlCustomData" type="text"/>
              </a:ext>
            </a:extLst>
          </a:bodyPr>
          <a:p>
            <a:pPr marL="0" algn="l" defTabSz="914400" rtl="0" eaLnBrk="1" latinLnBrk="0" hangingPunct="1"/>
            <a:r>
              <a:rPr lang="zh-CN" altLang="en-US" sz="2000">
                <a:solidFill>
                  <a:srgbClr val="FF0000"/>
                </a:solidFill>
                <a:latin typeface="黑体" panose="02010609060101010101" charset="-122"/>
                <a:ea typeface="黑体" panose="02010609060101010101" charset="-122"/>
                <a:sym typeface="+mn-ea"/>
              </a:rPr>
              <a:t>严谨</a:t>
            </a:r>
            <a:endParaRPr lang="zh-CN" altLang="en-US" sz="2000" kern="1200">
              <a:solidFill>
                <a:srgbClr val="FF0000"/>
              </a:solidFill>
              <a:latin typeface="黑体" panose="02010609060101010101" charset="-122"/>
              <a:ea typeface="黑体" panose="02010609060101010101" charset="-122"/>
            </a:endParaRPr>
          </a:p>
        </p:txBody>
      </p:sp>
      <p:sp>
        <p:nvSpPr>
          <p:cNvPr id="7" name="文本框 6"/>
          <p:cNvSpPr txBox="1"/>
          <p:nvPr/>
        </p:nvSpPr>
        <p:spPr>
          <a:xfrm>
            <a:off x="2122805" y="2986405"/>
            <a:ext cx="1322705" cy="436880"/>
          </a:xfrm>
          <a:prstGeom prst="rect">
            <a:avLst/>
          </a:prstGeom>
          <a:noFill/>
        </p:spPr>
        <p:txBody>
          <a:bodyPr wrap="square" rtlCol="0">
            <a:noAutofit/>
            <a:extLst>
              <a:ext uri="{4A0BC546-FE56-4ADE-93B0-CB8AF2F6F144}">
                <wpsdc:textFrameExt xmlns:wpsdc="http://www.wps.cn/officeDocument/2022/drawingmlCustomData" type="text"/>
              </a:ext>
            </a:extLst>
          </a:bodyPr>
          <a:p>
            <a:pPr marL="0" algn="l" defTabSz="914400" rtl="0" eaLnBrk="1" latinLnBrk="0" hangingPunct="1"/>
            <a:r>
              <a:rPr lang="zh-CN" altLang="en-US" sz="2000">
                <a:solidFill>
                  <a:srgbClr val="FF0000"/>
                </a:solidFill>
                <a:latin typeface="黑体" panose="02010609060101010101" charset="-122"/>
                <a:ea typeface="黑体" panose="02010609060101010101" charset="-122"/>
                <a:sym typeface="+mn-ea"/>
              </a:rPr>
              <a:t>不可以</a:t>
            </a:r>
            <a:endParaRPr lang="zh-CN" altLang="en-US" sz="2000" kern="1200">
              <a:solidFill>
                <a:srgbClr val="FF0000"/>
              </a:solidFill>
              <a:latin typeface="黑体" panose="02010609060101010101" charset="-122"/>
              <a:ea typeface="黑体" panose="02010609060101010101" charset="-122"/>
            </a:endParaRPr>
          </a:p>
        </p:txBody>
      </p:sp>
      <p:sp>
        <p:nvSpPr>
          <p:cNvPr id="8" name="文本框 7"/>
          <p:cNvSpPr txBox="1"/>
          <p:nvPr/>
        </p:nvSpPr>
        <p:spPr>
          <a:xfrm>
            <a:off x="2023428" y="2139950"/>
            <a:ext cx="1265555" cy="398780"/>
          </a:xfrm>
          <a:prstGeom prst="rect">
            <a:avLst/>
          </a:prstGeom>
          <a:noFill/>
        </p:spPr>
        <p:txBody>
          <a:bodyPr wrap="square" rtlCol="0">
            <a:spAutoFit/>
            <a:extLst>
              <a:ext uri="{4A0BC546-FE56-4ADE-93B0-CB8AF2F6F144}">
                <wpsdc:textFrameExt xmlns:wpsdc="http://www.wps.cn/officeDocument/2022/drawingmlCustomData" type="text"/>
              </a:ext>
            </a:extLst>
          </a:bodyPr>
          <a:p>
            <a:pPr marL="0" algn="l" defTabSz="914400" rtl="0" eaLnBrk="1" latinLnBrk="0" hangingPunct="1"/>
            <a:r>
              <a:rPr lang="zh-CN" altLang="en-US" sz="2000">
                <a:solidFill>
                  <a:srgbClr val="FF0000"/>
                </a:solidFill>
                <a:latin typeface="黑体" panose="02010609060101010101" charset="-122"/>
                <a:ea typeface="黑体" panose="02010609060101010101" charset="-122"/>
                <a:sym typeface="+mn-ea"/>
              </a:rPr>
              <a:t>生动形象</a:t>
            </a:r>
            <a:endParaRPr lang="zh-CN" altLang="en-US" sz="2000" kern="1200">
              <a:solidFill>
                <a:srgbClr val="FF0000"/>
              </a:solidFill>
              <a:latin typeface="黑体" panose="02010609060101010101" charset="-122"/>
              <a:ea typeface="黑体" panose="02010609060101010101" charset="-122"/>
            </a:endParaRPr>
          </a:p>
        </p:txBody>
      </p:sp>
      <p:sp>
        <p:nvSpPr>
          <p:cNvPr id="9" name="文本框 8"/>
          <p:cNvSpPr txBox="1"/>
          <p:nvPr/>
        </p:nvSpPr>
        <p:spPr>
          <a:xfrm>
            <a:off x="1707198" y="1684020"/>
            <a:ext cx="1265555" cy="398780"/>
          </a:xfrm>
          <a:prstGeom prst="rect">
            <a:avLst/>
          </a:prstGeom>
          <a:noFill/>
        </p:spPr>
        <p:txBody>
          <a:bodyPr wrap="square" rtlCol="0">
            <a:spAutoFit/>
            <a:extLst>
              <a:ext uri="{4A0BC546-FE56-4ADE-93B0-CB8AF2F6F144}">
                <wpsdc:textFrameExt xmlns:wpsdc="http://www.wps.cn/officeDocument/2022/drawingmlCustomData" type="text"/>
              </a:ext>
            </a:extLst>
          </a:bodyPr>
          <a:p>
            <a:pPr marL="0" algn="l" defTabSz="914400" rtl="0" eaLnBrk="1" latinLnBrk="0" hangingPunct="1"/>
            <a:r>
              <a:rPr lang="zh-CN" altLang="en-US" sz="2000">
                <a:solidFill>
                  <a:srgbClr val="FF0000"/>
                </a:solidFill>
                <a:latin typeface="黑体" panose="02010609060101010101" charset="-122"/>
                <a:ea typeface="黑体" panose="02010609060101010101" charset="-122"/>
                <a:sym typeface="+mn-ea"/>
              </a:rPr>
              <a:t>打比方</a:t>
            </a:r>
            <a:endParaRPr lang="zh-CN" altLang="en-US" sz="2000" kern="1200">
              <a:solidFill>
                <a:srgbClr val="FF0000"/>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8" grpId="0"/>
      <p:bldP spid="7" grpId="0"/>
      <p:bldP spid="6" grpId="0"/>
      <p:bldP spid="5"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RESOURCE_RECORD_KEY" val="{&quot;13&quot;:[4364974],&quot;65&quot;:[20205081],&quot;71&quot;:[76235679627]}"/>
  <p:tag name="COMMONDATA" val="eyJoZGlkIjoiYTMyMGEyMmIwNzY4MGFiNTI4YmZjYzU0ZGFkMGUxODgifQ=="/>
  <p:tag name="commondata" val="eyJoZGlkIjoiZTczZGJiMzk3NmE4MTFmY2I0NmVkOTVhODY4OTk3OTcifQ=="/>
  <p:tag name="KSO_WPP_MARK_KEY" val="bc9fd3dc-f350-4f02-bbf2-e48999d6a22f"/>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1_WPS">
  <a:themeElements>
    <a:clrScheme name="">
      <a:dk1>
        <a:srgbClr val="000000"/>
      </a:dk1>
      <a:lt1>
        <a:srgbClr val="FFFFFF"/>
      </a:lt1>
      <a:dk2>
        <a:srgbClr val="360C0D"/>
      </a:dk2>
      <a:lt2>
        <a:srgbClr val="FCF2F2"/>
      </a:lt2>
      <a:accent1>
        <a:srgbClr val="FFA0A5"/>
      </a:accent1>
      <a:accent2>
        <a:srgbClr val="DC9C69"/>
      </a:accent2>
      <a:accent3>
        <a:srgbClr val="DCD169"/>
      </a:accent3>
      <a:accent4>
        <a:srgbClr val="B6EB73"/>
      </a:accent4>
      <a:accent5>
        <a:srgbClr val="7CDC69"/>
      </a:accent5>
      <a:accent6>
        <a:srgbClr val="69DC8C"/>
      </a:accent6>
      <a:hlink>
        <a:srgbClr val="658BD5"/>
      </a:hlink>
      <a:folHlink>
        <a:srgbClr val="A16AA5"/>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214</Words>
  <Application>WPS 演示</Application>
  <PresentationFormat>宽屏</PresentationFormat>
  <Paragraphs>21</Paragraphs>
  <Slides>3</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vt:i4>
      </vt:variant>
    </vt:vector>
  </HeadingPairs>
  <TitlesOfParts>
    <vt:vector size="12" baseType="lpstr">
      <vt:lpstr>Arial</vt:lpstr>
      <vt:lpstr>宋体</vt:lpstr>
      <vt:lpstr>Wingdings</vt:lpstr>
      <vt:lpstr>Wingdings</vt:lpstr>
      <vt:lpstr>黑体</vt:lpstr>
      <vt:lpstr>微软雅黑</vt:lpstr>
      <vt:lpstr>Arial Unicode MS</vt:lpstr>
      <vt:lpstr>Calibri</vt:lpstr>
      <vt:lpstr>1_WPS</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TW</dc:creator>
  <cp:lastModifiedBy>fyl</cp:lastModifiedBy>
  <cp:revision>171</cp:revision>
  <dcterms:created xsi:type="dcterms:W3CDTF">2019-06-19T02:08:00Z</dcterms:created>
  <dcterms:modified xsi:type="dcterms:W3CDTF">2024-09-04T06:47:34Z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D009DF75EECF428FAAB9AE23E884C75C_13</vt:lpwstr>
  </property>
</Properties>
</file>