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72"/>
  </p:notesMasterIdLst>
  <p:sldIdLst>
    <p:sldId id="256" r:id="rId2"/>
    <p:sldId id="257" r:id="rId3"/>
    <p:sldId id="258" r:id="rId4"/>
    <p:sldId id="259" r:id="rId5"/>
    <p:sldId id="328" r:id="rId6"/>
    <p:sldId id="260" r:id="rId7"/>
    <p:sldId id="261" r:id="rId8"/>
    <p:sldId id="262" r:id="rId9"/>
    <p:sldId id="263" r:id="rId10"/>
    <p:sldId id="320" r:id="rId11"/>
    <p:sldId id="264" r:id="rId12"/>
    <p:sldId id="321" r:id="rId13"/>
    <p:sldId id="322" r:id="rId14"/>
    <p:sldId id="265" r:id="rId15"/>
    <p:sldId id="323" r:id="rId16"/>
    <p:sldId id="266" r:id="rId17"/>
    <p:sldId id="324" r:id="rId18"/>
    <p:sldId id="325" r:id="rId19"/>
    <p:sldId id="267" r:id="rId20"/>
    <p:sldId id="326" r:id="rId21"/>
    <p:sldId id="268" r:id="rId22"/>
    <p:sldId id="269" r:id="rId23"/>
    <p:sldId id="271" r:id="rId24"/>
    <p:sldId id="272" r:id="rId25"/>
    <p:sldId id="273" r:id="rId26"/>
    <p:sldId id="274" r:id="rId27"/>
    <p:sldId id="275" r:id="rId28"/>
    <p:sldId id="276" r:id="rId29"/>
    <p:sldId id="277" r:id="rId30"/>
    <p:sldId id="278" r:id="rId31"/>
    <p:sldId id="279" r:id="rId32"/>
    <p:sldId id="280" r:id="rId33"/>
    <p:sldId id="281" r:id="rId34"/>
    <p:sldId id="282" r:id="rId35"/>
    <p:sldId id="283" r:id="rId36"/>
    <p:sldId id="284" r:id="rId37"/>
    <p:sldId id="285" r:id="rId38"/>
    <p:sldId id="286" r:id="rId39"/>
    <p:sldId id="287" r:id="rId40"/>
    <p:sldId id="288" r:id="rId41"/>
    <p:sldId id="289" r:id="rId42"/>
    <p:sldId id="290" r:id="rId43"/>
    <p:sldId id="291" r:id="rId44"/>
    <p:sldId id="292" r:id="rId45"/>
    <p:sldId id="293" r:id="rId46"/>
    <p:sldId id="294" r:id="rId47"/>
    <p:sldId id="295" r:id="rId48"/>
    <p:sldId id="296" r:id="rId49"/>
    <p:sldId id="327" r:id="rId50"/>
    <p:sldId id="297" r:id="rId51"/>
    <p:sldId id="298" r:id="rId52"/>
    <p:sldId id="299" r:id="rId53"/>
    <p:sldId id="300" r:id="rId54"/>
    <p:sldId id="301" r:id="rId55"/>
    <p:sldId id="302" r:id="rId56"/>
    <p:sldId id="303" r:id="rId57"/>
    <p:sldId id="304" r:id="rId58"/>
    <p:sldId id="305" r:id="rId59"/>
    <p:sldId id="306" r:id="rId60"/>
    <p:sldId id="307" r:id="rId61"/>
    <p:sldId id="308" r:id="rId62"/>
    <p:sldId id="309" r:id="rId63"/>
    <p:sldId id="310" r:id="rId64"/>
    <p:sldId id="311" r:id="rId65"/>
    <p:sldId id="312" r:id="rId66"/>
    <p:sldId id="313" r:id="rId67"/>
    <p:sldId id="314" r:id="rId68"/>
    <p:sldId id="315" r:id="rId69"/>
    <p:sldId id="316" r:id="rId70"/>
    <p:sldId id="317" r:id="rId71"/>
  </p:sldIdLst>
  <p:sldSz cx="12192000" cy="6858000"/>
  <p:notesSz cx="6858000" cy="12192000"/>
  <p:custDataLst>
    <p:tags r:id="rId73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131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1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5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1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5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b5635e21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13DE28EB-5139-46B5-B57C-599EE8D8BA2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第16讲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认识区域：环境与发展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b5635e21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521D2F78-E515-42F9-8D7A-859B00BB8AD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73beddf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c023d58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0af3c86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2057ecff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073beddfb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c023d58e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70af3c867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2057ecff9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第16讲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认识区域：环境与发展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31da461f6855087e737648#tid=674173a6ff3330000905b2c1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CF4D44D-2D86-477C-2F17-EEBA100C3E0A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D2B90302-B332-4DFE-8377-23D862083DB8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F59360F4-ACDA-4431-AAC7-6B2743CFC8E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CA541732-E5AA-4418-B99B-1E465692396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73beddf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c023d58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0af3c86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2057ecff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073beddfb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c023d58e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70af3c867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2057ecff9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2F99521-494B-7DA0-D7D0-EAAF9F88C3EB}"/>
              </a:ext>
            </a:extLst>
          </p:cNvPr>
          <p:cNvSpPr txBox="1"/>
          <p:nvPr/>
        </p:nvSpPr>
        <p:spPr>
          <a:xfrm>
            <a:off x="7270247" y="6202170"/>
            <a:ext cx="41440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审图号：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GS(2025)0884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B_7_BD.15_2#ff648bef0?colgroup=3,26&amp;vaa=1&amp;vcp=1&amp;vis=1&amp;pid=710be4bee&amp;color=0,0,0&amp;vtp=1&amp;vaab=1&amp;bbb=1&amp;hb=1"/>
          <p:cNvGraphicFramePr>
            <a:graphicFrameLocks noGrp="1"/>
          </p:cNvGraphicFramePr>
          <p:nvPr/>
        </p:nvGraphicFramePr>
        <p:xfrm>
          <a:off x="539496" y="2094810"/>
          <a:ext cx="11109960" cy="3363660"/>
        </p:xfrm>
        <a:graphic>
          <a:graphicData uri="http://schemas.openxmlformats.org/drawingml/2006/table">
            <a:tbl>
              <a:tblPr/>
              <a:tblGrid>
                <a:gridCol w="1335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4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属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每年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6~10月常受台风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侵袭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台湾岛河流短小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水流湍急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水能资源丰富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浊水溪是岛内最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长的河流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日月潭是岛内最大的湖泊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台湾岛森林资源丰富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矿产资源多样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周围海域的水产资源也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很丰富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7_BD.15_2#ff648bef0?colgroup=3,26&amp;vaa=1&amp;vcp=1&amp;vis=1&amp;pid=710be4bee&amp;color=0,0,0&amp;vtp=1&amp;vaab=1&amp;bbb=1&amp;hb=1"/>
          <p:cNvSpPr txBox="1"/>
          <p:nvPr/>
        </p:nvSpPr>
        <p:spPr>
          <a:xfrm>
            <a:off x="9109456" y="1395720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4" name="QB_7_AN.27_1#ff648bef0.blank?vaa=1&amp;vcp=1&amp;vis=1&amp;pid=710be4bee&amp;color=0,0,0&amp;vpa=24&amp;vtp=1&amp;vaab=1&amp;bbb=1"/>
          <p:cNvSpPr/>
          <p:nvPr/>
        </p:nvSpPr>
        <p:spPr>
          <a:xfrm>
            <a:off x="2312438" y="2098493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亚热带季风</a:t>
            </a:r>
            <a:endParaRPr lang="en-US" altLang="zh-CN" sz="2800" dirty="0"/>
          </a:p>
        </p:txBody>
      </p:sp>
      <p:sp>
        <p:nvSpPr>
          <p:cNvPr id="5" name="QB_7_AN.28_1#ff648bef0.blank?vaa=1&amp;vcp=1&amp;vis=1&amp;pid=710be4bee&amp;color=0,0,0&amp;vpa=25&amp;vtp=1&amp;vaab=1&amp;bbb=1"/>
          <p:cNvSpPr/>
          <p:nvPr/>
        </p:nvSpPr>
        <p:spPr>
          <a:xfrm>
            <a:off x="5512838" y="2098493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热带季风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93454d7ee?vcp=1&amp;pid=710be4bee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小锦囊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台湾的自然环境与其物产、美称的关系</a:t>
            </a:r>
            <a:endParaRPr lang="en-US" altLang="zh-CN" sz="2800" dirty="0"/>
          </a:p>
        </p:txBody>
      </p:sp>
      <p:pic>
        <p:nvPicPr>
          <p:cNvPr id="3" name="P_7_BD#93454d7ee?vcp=1&amp;pid=710be4be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71217" y="1236009"/>
            <a:ext cx="6050739" cy="5047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9_1#f45dd0247?sp=1&amp;vaa=1&amp;vcp=1&amp;vis=1&amp;pid=710be4bee&amp;color=0,0,0&amp;vtp=1&amp;vaab=1&amp;bbb=1"/>
          <p:cNvSpPr/>
          <p:nvPr/>
        </p:nvSpPr>
        <p:spPr>
          <a:xfrm>
            <a:off x="539496" y="84098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2.经济、人口与城市</a:t>
            </a:r>
            <a:endParaRPr lang="en-US" altLang="zh-CN" sz="2800" dirty="0"/>
          </a:p>
        </p:txBody>
      </p:sp>
      <p:graphicFrame>
        <p:nvGraphicFramePr>
          <p:cNvPr id="3" name="QB_7_BD.29_2#f45dd0247?colgroup=2,27&amp;vaa=1&amp;vcp=1&amp;vis=1&amp;pid=710be4bee&amp;color=0,0,0&amp;vtp=1&amp;vaab=1&amp;bbb=1&amp;hb=1"/>
          <p:cNvGraphicFramePr>
            <a:graphicFrameLocks noGrp="1"/>
          </p:cNvGraphicFramePr>
          <p:nvPr/>
        </p:nvGraphicFramePr>
        <p:xfrm>
          <a:off x="539496" y="1530549"/>
          <a:ext cx="11109960" cy="4473132"/>
        </p:xfrm>
        <a:graphic>
          <a:graphicData uri="http://schemas.openxmlformats.org/drawingml/2006/table">
            <a:tbl>
              <a:tblPr/>
              <a:tblGrid>
                <a:gridCol w="11155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94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农牧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种植业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畜牧业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渔业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林业发达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近年来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农牧业生产专业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企业化水平不断提高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粮食作物和甘蔗等经济作物比重逐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步下降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蔬菜与花卉等园艺作物比重迅速上升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工业是台湾经济的重要支柱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基本上建立了以加工制造业为主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以电子信息产业为支柱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部门比较齐全的工业体系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每年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有大量工业制成品需要出口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对国际市场依赖程度很高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交通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除中部山区外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铁路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公路遍及各地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环岛建有电气化铁路和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高速公路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B_7_BD.29_2#f45dd0247?colgroup=2,27&amp;vaa=1&amp;vcp=1&amp;vis=1&amp;pid=710be4bee&amp;color=0,0,0&amp;vtp=1&amp;vaab=1&amp;bbb=1&amp;hb=1"/>
          <p:cNvGraphicFramePr>
            <a:graphicFrameLocks noGrp="1"/>
          </p:cNvGraphicFramePr>
          <p:nvPr/>
        </p:nvGraphicFramePr>
        <p:xfrm>
          <a:off x="539496" y="1541788"/>
          <a:ext cx="11109960" cy="4469704"/>
        </p:xfrm>
        <a:graphic>
          <a:graphicData uri="http://schemas.openxmlformats.org/drawingml/2006/table">
            <a:tbl>
              <a:tblPr/>
              <a:tblGrid>
                <a:gridCol w="11155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94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旅游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旅游业发达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现已成为台湾重要的经济支柱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居民以汉族为主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全省约80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%的人口祖籍为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少数民族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主要是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城市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是台湾的政治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文化和交通中心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也是台湾最大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的城市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这里工商业发达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高雄是新兴的重化工业基地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也是台湾第二大城市和最大港口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台南是台湾最早兴起的城市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QB_7_BD.29_2#f45dd0247?colgroup=2,27&amp;vaa=1&amp;vcp=1&amp;vis=1&amp;pid=710be4bee&amp;color=0,0,0&amp;vtp=1&amp;vaab=1&amp;bbb=1&amp;hb=1"/>
          <p:cNvSpPr txBox="1"/>
          <p:nvPr/>
        </p:nvSpPr>
        <p:spPr>
          <a:xfrm>
            <a:off x="9109456" y="842698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4" name="QB_7_AN.30_1#f45dd0247.blank?vaa=1&amp;vcp=1&amp;vis=1&amp;pid=710be4bee&amp;color=0,0,0&amp;vpa=26&amp;vtp=1&amp;vaab=1&amp;bbb=1"/>
          <p:cNvSpPr/>
          <p:nvPr/>
        </p:nvSpPr>
        <p:spPr>
          <a:xfrm>
            <a:off x="8422345" y="2639767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福建</a:t>
            </a:r>
            <a:endParaRPr lang="en-US" altLang="zh-CN" sz="2800" dirty="0"/>
          </a:p>
        </p:txBody>
      </p:sp>
      <p:sp>
        <p:nvSpPr>
          <p:cNvPr id="5" name="QB_7_AN.31_1#f45dd0247.blank?vaa=1&amp;vcp=1&amp;vis=1&amp;pid=710be4bee&amp;color=0,0,0&amp;vpa=27&amp;vtp=1&amp;vaab=1&amp;bbb=1"/>
          <p:cNvSpPr/>
          <p:nvPr/>
        </p:nvSpPr>
        <p:spPr>
          <a:xfrm>
            <a:off x="2804183" y="3178501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高山</a:t>
            </a:r>
            <a:endParaRPr lang="en-US" altLang="zh-CN" sz="2800" dirty="0"/>
          </a:p>
        </p:txBody>
      </p:sp>
      <p:sp>
        <p:nvSpPr>
          <p:cNvPr id="6" name="QB_7_AN.32_1#f45dd0247.blank?vaa=1&amp;vcp=1&amp;vis=1&amp;pid=710be4bee&amp;color=0,0,0&amp;vpa=28&amp;vtp=1&amp;vaab=1&amp;bbb=1"/>
          <p:cNvSpPr/>
          <p:nvPr/>
        </p:nvSpPr>
        <p:spPr>
          <a:xfrm>
            <a:off x="1737383" y="3760987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台北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506306b2?vcp=1&amp;pid=bc023d58e&amp;color=0,0,0&amp;vtp=1&amp;vaab=1&amp;bt=1&amp;bbb=1"/>
          <p:cNvSpPr/>
          <p:nvPr/>
        </p:nvSpPr>
        <p:spPr>
          <a:xfrm>
            <a:off x="539496" y="554400"/>
            <a:ext cx="11109960" cy="60756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新疆维吾尔自治区的地理概况与区域开发</a:t>
            </a:r>
            <a:endParaRPr lang="en-US" altLang="zh-CN" sz="3000" dirty="0"/>
          </a:p>
        </p:txBody>
      </p:sp>
      <p:sp>
        <p:nvSpPr>
          <p:cNvPr id="3" name="QB_7_BD.33_1#ae09097e3?sp=1&amp;vaa=1&amp;vcp=1&amp;vis=1&amp;pid=c506306b2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1.位置与范围、自然地理环境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QB_7_BD.33_2#ae09097e3?colgroup=1,27&amp;vaa=1&amp;vcp=1&amp;vis=1&amp;pid=c506306b2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907331"/>
              <a:ext cx="11100816" cy="3218689"/>
            </p:xfrm>
            <a:graphic>
              <a:graphicData uri="http://schemas.openxmlformats.org/drawingml/2006/table">
                <a:tbl>
                  <a:tblPr/>
                  <a:tblGrid>
                    <a:gridCol w="86868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23213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1558608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位置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与范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位于我国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边陲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土地面积约166万千米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​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是我国陆地面积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最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的省级行政区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。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边境线漫长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与俄罗斯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哈萨克斯坦等8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个国家接壤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战略位置十分重要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是我国西部大开发的重点区域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55860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地形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以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和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为主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地形大势是“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”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“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三山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”是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指阿尔泰山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天山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昆仑山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“两盆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”是指塔里木盆地和准噶尔盆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QB_7_BD.33_2#ae09097e3?colgroup=1,27&amp;vaa=1&amp;vcp=1&amp;vis=1&amp;pid=c506306b2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907331"/>
              <a:ext cx="11100816" cy="3218689"/>
            </p:xfrm>
            <a:graphic>
              <a:graphicData uri="http://schemas.openxmlformats.org/drawingml/2006/table">
                <a:tbl>
                  <a:tblPr/>
                  <a:tblGrid>
                    <a:gridCol w="868680"/>
                    <a:gridCol w="10232136"/>
                  </a:tblGrid>
                  <a:tr h="166370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位置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与范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155860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地形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以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和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为主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地形大势是“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”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“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三山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”是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指阿尔泰山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天山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昆仑山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“两盆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”是指塔里木盆地和准噶尔盆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5" name="QB_7_AN.34_1#ae09097e3.blank?vaa=1&amp;vcp=1&amp;vis=1&amp;pid=c506306b2&amp;color=0,0,0&amp;vpa=29&amp;vtp=1&amp;vaab=1&amp;bbb=1"/>
          <p:cNvSpPr/>
          <p:nvPr/>
        </p:nvSpPr>
        <p:spPr>
          <a:xfrm>
            <a:off x="2912894" y="187723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西北</a:t>
            </a:r>
            <a:endParaRPr lang="en-US" altLang="zh-CN" sz="2800" dirty="0"/>
          </a:p>
        </p:txBody>
      </p:sp>
      <p:sp>
        <p:nvSpPr>
          <p:cNvPr id="6" name="QB_7_AN.35_1#ae09097e3.blank?vaa=1&amp;vcp=1&amp;vis=1&amp;pid=c506306b2&amp;color=0,0,0&amp;vpa=30&amp;vtp=1&amp;vaab=1"/>
          <p:cNvSpPr/>
          <p:nvPr/>
        </p:nvSpPr>
        <p:spPr>
          <a:xfrm>
            <a:off x="1846094" y="2436032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7" name="QB_7_AN.36_1#ae09097e3.blank?vaa=1&amp;vcp=1&amp;vis=1&amp;pid=c506306b2&amp;color=0,0,0&amp;vpa=31&amp;vtp=1&amp;vaab=1&amp;bbb=1"/>
          <p:cNvSpPr/>
          <p:nvPr/>
        </p:nvSpPr>
        <p:spPr>
          <a:xfrm>
            <a:off x="1846094" y="348968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山地</a:t>
            </a:r>
            <a:endParaRPr lang="en-US" altLang="zh-CN" sz="2800" dirty="0"/>
          </a:p>
        </p:txBody>
      </p:sp>
      <p:sp>
        <p:nvSpPr>
          <p:cNvPr id="8" name="QB_7_AN.37_1#ae09097e3.blank?vaa=1&amp;vcp=1&amp;vis=1&amp;pid=c506306b2&amp;color=0,0,0&amp;vpa=32&amp;vtp=1&amp;vaab=1&amp;bbb=1"/>
          <p:cNvSpPr/>
          <p:nvPr/>
        </p:nvSpPr>
        <p:spPr>
          <a:xfrm>
            <a:off x="3268494" y="348968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盆地</a:t>
            </a:r>
            <a:endParaRPr lang="en-US" altLang="zh-CN" sz="2800" dirty="0"/>
          </a:p>
        </p:txBody>
      </p:sp>
      <p:sp>
        <p:nvSpPr>
          <p:cNvPr id="9" name="QB_7_AN.38_1#ae09097e3.blank?vaa=1&amp;vcp=1&amp;vis=1&amp;pid=c506306b2&amp;color=0,0,0&amp;vpa=33&amp;vtp=1&amp;vaab=1&amp;bbb=1"/>
          <p:cNvSpPr/>
          <p:nvPr/>
        </p:nvSpPr>
        <p:spPr>
          <a:xfrm>
            <a:off x="7324557" y="3489688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三山夹两盆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B_7_BD.33_2#ae09097e3?colgroup=1,27&amp;vaa=1&amp;vcp=1&amp;vis=1&amp;pid=c506306b2&amp;color=0,0,0&amp;vtp=1&amp;vaab=1&amp;bbb=1&amp;hb=1"/>
          <p:cNvGraphicFramePr>
            <a:graphicFrameLocks noGrp="1"/>
          </p:cNvGraphicFramePr>
          <p:nvPr/>
        </p:nvGraphicFramePr>
        <p:xfrm>
          <a:off x="539496" y="2164184"/>
          <a:ext cx="11100816" cy="3218689"/>
        </p:xfrm>
        <a:graphic>
          <a:graphicData uri="http://schemas.openxmlformats.org/drawingml/2006/table">
            <a:tbl>
              <a:tblPr/>
              <a:tblGrid>
                <a:gridCol w="868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32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5860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深居亚欧大陆腹地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高山环绕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海洋水汽不易到达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干旱少雨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气温的年较差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日较差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属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新疆的盆地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内部沙漠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戈壁广布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5860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流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湖泊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绝大部分为内流河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河流主要依靠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融水和山地降水补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主要河流有塔里木河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额尔齐斯河等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新疆湖泊数量较多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但多为咸水湖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7_BD.33_2#ae09097e3?colgroup=1,27&amp;vaa=1&amp;vcp=1&amp;vis=1&amp;pid=c506306b2&amp;color=0,0,0&amp;vtp=1&amp;vaab=1&amp;bbb=1&amp;hb=1"/>
          <p:cNvSpPr txBox="1"/>
          <p:nvPr/>
        </p:nvSpPr>
        <p:spPr>
          <a:xfrm>
            <a:off x="9100312" y="1465094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4" name="QB_7_AN.39_1#ae09097e3.blank?vaa=1&amp;vcp=1&amp;vis=1&amp;pid=c506306b2&amp;color=0,0,0&amp;vpa=34&amp;vtp=1&amp;vaab=1"/>
          <p:cNvSpPr/>
          <p:nvPr/>
        </p:nvSpPr>
        <p:spPr>
          <a:xfrm>
            <a:off x="5033794" y="2692885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5" name="QB_7_AN.40_1#ae09097e3.blank?vaa=1&amp;vcp=1&amp;vis=1&amp;pid=c506306b2&amp;color=0,0,0&amp;vpa=35&amp;vtp=1&amp;vaab=1&amp;bbb=1"/>
          <p:cNvSpPr/>
          <p:nvPr/>
        </p:nvSpPr>
        <p:spPr>
          <a:xfrm>
            <a:off x="6443495" y="2692885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温带大陆性</a:t>
            </a:r>
            <a:endParaRPr lang="en-US" altLang="zh-CN" sz="2800" dirty="0"/>
          </a:p>
        </p:txBody>
      </p:sp>
      <p:sp>
        <p:nvSpPr>
          <p:cNvPr id="6" name="QB_7_AN.41_1#ae09097e3.blank?vaa=1&amp;vcp=1&amp;vis=1&amp;pid=c506306b2&amp;color=0,0,0&amp;vpa=36&amp;vtp=1&amp;vaab=1&amp;bbb=1"/>
          <p:cNvSpPr/>
          <p:nvPr/>
        </p:nvSpPr>
        <p:spPr>
          <a:xfrm>
            <a:off x="6811795" y="3746541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高山冰雪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eb4c99483?vcp=1&amp;pid=c506306b2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小锦囊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西北地区干旱的成因及影响</a:t>
            </a:r>
            <a:endParaRPr lang="en-US" altLang="zh-CN" sz="2800" dirty="0"/>
          </a:p>
        </p:txBody>
      </p:sp>
      <p:pic>
        <p:nvPicPr>
          <p:cNvPr id="3" name="P_7_BD#eb4c99483?vcp=1&amp;pid=c506306b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56232" y="1236009"/>
            <a:ext cx="7580162" cy="5047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2_1#769b62acb?sp=1&amp;vaa=1&amp;vcp=1&amp;vis=1&amp;pid=c506306b2&amp;color=0,0,0&amp;vtp=1&amp;vaab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2.社会经济面貌与生态环境保护</a:t>
            </a:r>
            <a:endParaRPr lang="en-US" altLang="zh-CN" sz="2800" dirty="0"/>
          </a:p>
        </p:txBody>
      </p:sp>
      <p:graphicFrame>
        <p:nvGraphicFramePr>
          <p:cNvPr id="3" name="QB_7_BD.42_2#769b62acb?colgroup=1,3,23&amp;vaa=1&amp;vcp=1&amp;vis=1&amp;pid=c506306b2&amp;color=0,0,0&amp;vtp=1&amp;vaab=1&amp;bbb=1&amp;hb=1"/>
          <p:cNvGraphicFramePr>
            <a:graphicFrameLocks noGrp="1"/>
          </p:cNvGraphicFramePr>
          <p:nvPr/>
        </p:nvGraphicFramePr>
        <p:xfrm>
          <a:off x="539496" y="1243965"/>
          <a:ext cx="11100816" cy="5120640"/>
        </p:xfrm>
        <a:graphic>
          <a:graphicData uri="http://schemas.openxmlformats.org/drawingml/2006/table">
            <a:tbl>
              <a:tblPr/>
              <a:tblGrid>
                <a:gridCol w="777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69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93306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社</a:t>
                      </a: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会</a:t>
                      </a: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</a:t>
                      </a: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济</a:t>
                      </a: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面</a:t>
                      </a: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农牧业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形成了棉花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小麦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甜菜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瓜果和畜牧等优势产业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我国目前最大的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啤酒花和甜瓜生产基地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及重要的畜牧业和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生产基地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694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发展很快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建成了以矿产资源开发和农副产品深加工为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主的工业体系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966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交通运</a:t>
                      </a: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输业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公路通车里程不断增长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铁路连通全区主要地州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新疆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现为我国机场最多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航线最长的省区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”管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道以及一系列输油管道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将石油和天然气输送到祖国的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330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第三产</a:t>
                      </a: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新疆以加快旅游开发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促进商贸流通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发展社区服务为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重点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积极发展第三产业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新疆是我国拥有边境口岸数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量最多的省区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与周边国家的经济技术合作日益深入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7_AN.43_1#769b62acb.blank?vaa=1&amp;vcp=1&amp;vis=1&amp;pid=c506306b2&amp;color=0,0,0&amp;vpa=37&amp;vtp=1&amp;vaab=1&amp;bbb=1"/>
          <p:cNvSpPr/>
          <p:nvPr/>
        </p:nvSpPr>
        <p:spPr>
          <a:xfrm>
            <a:off x="5442735" y="1614153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长绒棉</a:t>
            </a:r>
            <a:endParaRPr lang="en-US" altLang="zh-CN" sz="2800" dirty="0"/>
          </a:p>
        </p:txBody>
      </p:sp>
      <p:sp>
        <p:nvSpPr>
          <p:cNvPr id="5" name="QB_7_AN.44_1#769b62acb.blank?vaa=1&amp;vcp=1&amp;vis=1&amp;pid=c506306b2&amp;color=0,0,0&amp;vpa=38&amp;vtp=1&amp;vaab=1&amp;bbb=1"/>
          <p:cNvSpPr/>
          <p:nvPr/>
        </p:nvSpPr>
        <p:spPr>
          <a:xfrm>
            <a:off x="5798335" y="2008781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甜菜</a:t>
            </a:r>
            <a:endParaRPr lang="en-US" altLang="zh-CN" sz="2800" dirty="0"/>
          </a:p>
        </p:txBody>
      </p:sp>
      <p:sp>
        <p:nvSpPr>
          <p:cNvPr id="6" name="QB_7_AN.45_1#769b62acb.blank?vaa=1&amp;vcp=1&amp;vis=1&amp;pid=c506306b2&amp;color=0,0,0&amp;vpa=39&amp;vtp=1&amp;vaab=1&amp;bbb=1"/>
          <p:cNvSpPr/>
          <p:nvPr/>
        </p:nvSpPr>
        <p:spPr>
          <a:xfrm>
            <a:off x="9130498" y="3701975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西气东输</a:t>
            </a:r>
            <a:endParaRPr lang="en-US" altLang="zh-CN" sz="2800" dirty="0"/>
          </a:p>
        </p:txBody>
      </p:sp>
      <p:sp>
        <p:nvSpPr>
          <p:cNvPr id="7" name="QB_7_AN.46_1#769b62acb.blank?vaa=1&amp;vcp=1&amp;vis=1&amp;pid=c506306b2&amp;color=0,0,0&amp;vpa=40&amp;vtp=1&amp;vaab=1"/>
          <p:cNvSpPr/>
          <p:nvPr/>
        </p:nvSpPr>
        <p:spPr>
          <a:xfrm>
            <a:off x="2953535" y="4608704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</a:t>
            </a:r>
            <a:endParaRPr lang="en-US" altLang="zh-CN" sz="2800" dirty="0"/>
          </a:p>
        </p:txBody>
      </p:sp>
      <p:sp>
        <p:nvSpPr>
          <p:cNvPr id="8" name="QB_7_AN.47_1#769b62acb.blank?vaa=1&amp;vcp=1&amp;vis=1&amp;pid=c506306b2&amp;color=0,0,0&amp;vpa=41&amp;vtp=1&amp;vaab=1"/>
          <p:cNvSpPr/>
          <p:nvPr/>
        </p:nvSpPr>
        <p:spPr>
          <a:xfrm>
            <a:off x="4375935" y="4608704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B_7_BD.42_2#769b62acb?colgroup=1,3,23&amp;vaa=1&amp;vcp=1&amp;vis=1&amp;pid=c506306b2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7658730"/>
              </p:ext>
            </p:extLst>
          </p:nvPr>
        </p:nvGraphicFramePr>
        <p:xfrm>
          <a:off x="539496" y="2106558"/>
          <a:ext cx="11100816" cy="3340164"/>
        </p:xfrm>
        <a:graphic>
          <a:graphicData uri="http://schemas.openxmlformats.org/drawingml/2006/table">
            <a:tbl>
              <a:tblPr/>
              <a:tblGrid>
                <a:gridCol w="777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69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886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环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境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保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主要问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加剧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河流和湖泊干涸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耕地和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草场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自然灾害频发等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5150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治理措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休耕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轮牧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治理水土流失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防治土地沙化等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7_BD.42_2#769b62acb?colgroup=1,3,23&amp;vaa=1&amp;vcp=1&amp;vis=1&amp;pid=c506306b2&amp;color=0,0,0&amp;vtp=1&amp;vaab=1&amp;bbb=1&amp;hb=1"/>
          <p:cNvSpPr txBox="1"/>
          <p:nvPr/>
        </p:nvSpPr>
        <p:spPr>
          <a:xfrm>
            <a:off x="9100312" y="1407468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4" name="QB_7_AN.48_1#769b62acb.blank?vaa=1&amp;vcp=1&amp;vis=1&amp;pid=c506306b2&amp;color=0,0,0&amp;vpa=42&amp;vtp=1&amp;vaab=1&amp;bbb=1"/>
          <p:cNvSpPr/>
          <p:nvPr/>
        </p:nvSpPr>
        <p:spPr>
          <a:xfrm>
            <a:off x="2953535" y="2390724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荒漠化</a:t>
            </a:r>
            <a:endParaRPr lang="en-US" altLang="zh-CN" sz="2800" dirty="0"/>
          </a:p>
        </p:txBody>
      </p:sp>
      <p:sp>
        <p:nvSpPr>
          <p:cNvPr id="5" name="QB_7_AN.49_1#769b62acb.blank?vaa=1&amp;vcp=1&amp;vis=1&amp;pid=c506306b2&amp;color=0,0,0&amp;vpa=43&amp;vtp=1&amp;vaab=1&amp;bbb=1"/>
          <p:cNvSpPr/>
          <p:nvPr/>
        </p:nvSpPr>
        <p:spPr>
          <a:xfrm>
            <a:off x="4731535" y="2390724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水土流失</a:t>
            </a:r>
            <a:endParaRPr lang="en-US" altLang="zh-CN" sz="2800" dirty="0"/>
          </a:p>
        </p:txBody>
      </p:sp>
      <p:sp>
        <p:nvSpPr>
          <p:cNvPr id="6" name="QB_7_AN.50_1#769b62acb.blank?vaa=1&amp;vcp=1&amp;vis=1&amp;pid=c506306b2&amp;color=0,0,0&amp;vpa=44&amp;vtp=1&amp;vaab=1&amp;bbb=1"/>
          <p:cNvSpPr/>
          <p:nvPr/>
        </p:nvSpPr>
        <p:spPr>
          <a:xfrm>
            <a:off x="3664735" y="296793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退化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a45ce628?vcp=1&amp;pid=bc023d58e&amp;color=0,0,0&amp;vtp=1&amp;vaab=1&amp;bt=1&amp;bbb=1"/>
          <p:cNvSpPr/>
          <p:nvPr/>
        </p:nvSpPr>
        <p:spPr>
          <a:xfrm>
            <a:off x="539496" y="407330"/>
            <a:ext cx="11109960" cy="51498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要点4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贵州省的环境保护与资源利用</a:t>
            </a:r>
            <a:endParaRPr lang="en-US" altLang="zh-CN" sz="3000" dirty="0"/>
          </a:p>
        </p:txBody>
      </p:sp>
      <p:graphicFrame>
        <p:nvGraphicFramePr>
          <p:cNvPr id="13" name="QB_7_BD.51_1#08fb7ad14?colgroup=4,25&amp;vaa=1&amp;vcp=1&amp;vis=1&amp;pid=ea45ce628&amp;color=0,0,0&amp;vtp=1&amp;vaab=1&amp;bbb=1&amp;hb=1"/>
          <p:cNvGraphicFramePr>
            <a:graphicFrameLocks noGrp="1"/>
          </p:cNvGraphicFramePr>
          <p:nvPr/>
        </p:nvGraphicFramePr>
        <p:xfrm>
          <a:off x="539496" y="1043855"/>
          <a:ext cx="11109960" cy="5279709"/>
        </p:xfrm>
        <a:graphic>
          <a:graphicData uri="http://schemas.openxmlformats.org/drawingml/2006/table">
            <a:tbl>
              <a:tblPr/>
              <a:tblGrid>
                <a:gridCol w="1783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26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18805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自然地理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地处云贵高原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地势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地形以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地表崎岖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地貌广泛发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属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冬暖夏凉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湿润多雨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矿产资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源和水能资源丰富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699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自然灾害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与环境问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严重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出现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现象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滑坡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泥石流等地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质灾害多发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气象灾害主要有干旱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冰冻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冰雹等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9391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环境保护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的有效措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实施封山育林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人工种草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草地改良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坡耕地改梯田等生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态环境恢复措施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积极推进生态农业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生态工业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生态城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市的建设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不断改善环境质量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7_AN.52_1#08fb7ad14.blank?vaa=1&amp;vcp=1&amp;vis=1&amp;pid=ea45ce628&amp;color=0,0,0&amp;vpa=45&amp;vtp=1&amp;vaab=1"/>
          <p:cNvSpPr/>
          <p:nvPr/>
        </p:nvSpPr>
        <p:spPr>
          <a:xfrm>
            <a:off x="4538494" y="1039600"/>
            <a:ext cx="6143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</a:t>
            </a:r>
            <a:endParaRPr lang="en-US" altLang="zh-CN" sz="2800" dirty="0"/>
          </a:p>
        </p:txBody>
      </p:sp>
      <p:sp>
        <p:nvSpPr>
          <p:cNvPr id="5" name="QB_7_AN.53_1#08fb7ad14.blank?vaa=1&amp;vcp=1&amp;vis=1&amp;pid=ea45ce628&amp;color=0,0,0&amp;vpa=46&amp;vtp=1&amp;vaab=1"/>
          <p:cNvSpPr/>
          <p:nvPr/>
        </p:nvSpPr>
        <p:spPr>
          <a:xfrm>
            <a:off x="6659395" y="1039600"/>
            <a:ext cx="6143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</a:t>
            </a:r>
            <a:endParaRPr lang="en-US" altLang="zh-CN" sz="2800" dirty="0"/>
          </a:p>
        </p:txBody>
      </p:sp>
      <p:sp>
        <p:nvSpPr>
          <p:cNvPr id="6" name="QB_7_AN.54_1#08fb7ad14.blank?vaa=1&amp;vcp=1&amp;vis=1&amp;pid=ea45ce628&amp;color=0,0,0&amp;vpa=47&amp;vtp=1&amp;vaab=1"/>
          <p:cNvSpPr/>
          <p:nvPr/>
        </p:nvSpPr>
        <p:spPr>
          <a:xfrm>
            <a:off x="7726195" y="1039600"/>
            <a:ext cx="6143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</a:t>
            </a:r>
            <a:endParaRPr lang="en-US" altLang="zh-CN" sz="2800" dirty="0"/>
          </a:p>
        </p:txBody>
      </p:sp>
      <p:sp>
        <p:nvSpPr>
          <p:cNvPr id="7" name="QB_7_AN.55_1#08fb7ad14.blank?vaa=1&amp;vcp=1&amp;vis=1&amp;pid=ea45ce628&amp;color=0,0,0&amp;vpa=48&amp;vtp=1&amp;vaab=1&amp;bbb=1"/>
          <p:cNvSpPr/>
          <p:nvPr/>
        </p:nvSpPr>
        <p:spPr>
          <a:xfrm>
            <a:off x="2404894" y="1573000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高原</a:t>
            </a:r>
            <a:endParaRPr lang="en-US" altLang="zh-CN" sz="2800" dirty="0"/>
          </a:p>
        </p:txBody>
      </p:sp>
      <p:sp>
        <p:nvSpPr>
          <p:cNvPr id="8" name="QB_7_AN.56_1#08fb7ad14.blank?vaa=1&amp;vcp=1&amp;vis=1&amp;pid=ea45ce628&amp;color=0,0,0&amp;vpa=49&amp;vtp=1&amp;vaab=1&amp;bbb=1"/>
          <p:cNvSpPr/>
          <p:nvPr/>
        </p:nvSpPr>
        <p:spPr>
          <a:xfrm>
            <a:off x="3814594" y="1573000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山地</a:t>
            </a:r>
            <a:endParaRPr lang="en-US" altLang="zh-CN" sz="2800" dirty="0"/>
          </a:p>
        </p:txBody>
      </p:sp>
      <p:sp>
        <p:nvSpPr>
          <p:cNvPr id="9" name="QB_7_AN.57_1#08fb7ad14.blank?vaa=1&amp;vcp=1&amp;vis=1&amp;pid=ea45ce628&amp;color=0,0,0&amp;vpa=50&amp;vtp=1&amp;vaab=1&amp;bbb=1"/>
          <p:cNvSpPr/>
          <p:nvPr/>
        </p:nvSpPr>
        <p:spPr>
          <a:xfrm>
            <a:off x="7700795" y="1573000"/>
            <a:ext cx="13255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喀斯特</a:t>
            </a:r>
            <a:endParaRPr lang="en-US" altLang="zh-CN" sz="2800" dirty="0"/>
          </a:p>
        </p:txBody>
      </p:sp>
      <p:sp>
        <p:nvSpPr>
          <p:cNvPr id="10" name="QB_7_AN.58_1#08fb7ad14.blank?vaa=1&amp;vcp=1&amp;vis=1&amp;pid=ea45ce628&amp;color=0,0,0&amp;vpa=51&amp;vtp=1&amp;vaab=1&amp;bbb=1"/>
          <p:cNvSpPr/>
          <p:nvPr/>
        </p:nvSpPr>
        <p:spPr>
          <a:xfrm>
            <a:off x="3458994" y="2106400"/>
            <a:ext cx="20367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亚热带季风</a:t>
            </a:r>
            <a:endParaRPr lang="en-US" altLang="zh-CN" sz="2800" dirty="0"/>
          </a:p>
        </p:txBody>
      </p:sp>
      <p:sp>
        <p:nvSpPr>
          <p:cNvPr id="11" name="QB_7_AN.59_1#08fb7ad14.blank?vaa=1&amp;vcp=1&amp;vis=1&amp;pid=ea45ce628&amp;color=0,0,0&amp;vpa=52&amp;vtp=1&amp;vaab=1&amp;bbb=1"/>
          <p:cNvSpPr/>
          <p:nvPr/>
        </p:nvSpPr>
        <p:spPr>
          <a:xfrm>
            <a:off x="2404894" y="3415898"/>
            <a:ext cx="16811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水土流失</a:t>
            </a:r>
            <a:endParaRPr lang="en-US" altLang="zh-CN" sz="2800" dirty="0"/>
          </a:p>
        </p:txBody>
      </p:sp>
      <p:sp>
        <p:nvSpPr>
          <p:cNvPr id="12" name="QB_7_AN.60_1#08fb7ad14.blank?vaa=1&amp;vcp=1&amp;vis=1&amp;pid=ea45ce628&amp;color=0,0,0&amp;vpa=53&amp;vtp=1&amp;vaab=1&amp;bbb=1"/>
          <p:cNvSpPr/>
          <p:nvPr/>
        </p:nvSpPr>
        <p:spPr>
          <a:xfrm>
            <a:off x="5948194" y="3415898"/>
            <a:ext cx="13255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石漠化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6b6e81f3a.fixed?vcp=1&amp;pid=7b7c8a560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3#6b6e81f3a.fixed?vcp=1&amp;pid=7b7c8a560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分册复习</a:t>
            </a:r>
            <a:endParaRPr lang="en-US" altLang="zh-CN" sz="4800" dirty="0"/>
          </a:p>
        </p:txBody>
      </p:sp>
      <p:sp>
        <p:nvSpPr>
          <p:cNvPr id="4" name="C_3_BD#6b6e81f3a.fixed?vcp=1&amp;pid=7b7c8a560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八年级下册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B_7_BD.51_1#08fb7ad14?colgroup=4,25&amp;vaa=1&amp;vcp=1&amp;vis=1&amp;pid=ea45ce628&amp;color=0,0,0&amp;vtp=1&amp;vaab=1&amp;bbb=1&amp;hb=1"/>
          <p:cNvGraphicFramePr>
            <a:graphicFrameLocks noGrp="1"/>
          </p:cNvGraphicFramePr>
          <p:nvPr/>
        </p:nvGraphicFramePr>
        <p:xfrm>
          <a:off x="539496" y="2983874"/>
          <a:ext cx="11109960" cy="1614107"/>
        </p:xfrm>
        <a:graphic>
          <a:graphicData uri="http://schemas.openxmlformats.org/drawingml/2006/table">
            <a:tbl>
              <a:tblPr/>
              <a:tblGrid>
                <a:gridCol w="1783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26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168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资源利用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的成功经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充分发挥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优势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优先发展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电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深度开发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电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充分利用丰富的旅游资源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大力发展旅游业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QB_7_BD.51_1#08fb7ad14?colgroup=4,25&amp;vaa=1&amp;vcp=1&amp;vis=1&amp;pid=ea45ce628&amp;color=0,0,0&amp;vtp=1&amp;vaab=1&amp;bbb=1&amp;hb=1"/>
          <p:cNvSpPr txBox="1"/>
          <p:nvPr/>
        </p:nvSpPr>
        <p:spPr>
          <a:xfrm>
            <a:off x="9109456" y="2284784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4" name="QB_7_AN.61_1#08fb7ad14.blank?vaa=1&amp;vcp=1&amp;vis=1&amp;pid=ea45ce628&amp;color=0,0,0&amp;vpa=54&amp;vtp=1&amp;vaab=1&amp;bbb=1"/>
          <p:cNvSpPr/>
          <p:nvPr/>
        </p:nvSpPr>
        <p:spPr>
          <a:xfrm>
            <a:off x="3984457" y="3219713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水火互济</a:t>
            </a:r>
            <a:endParaRPr lang="en-US" altLang="zh-CN" sz="2800" dirty="0"/>
          </a:p>
        </p:txBody>
      </p:sp>
      <p:sp>
        <p:nvSpPr>
          <p:cNvPr id="5" name="QB_7_AN.62_1#08fb7ad14.blank?vaa=1&amp;vcp=1&amp;vis=1&amp;pid=ea45ce628&amp;color=0,0,0&amp;vpa=55&amp;vtp=1&amp;vaab=1"/>
          <p:cNvSpPr/>
          <p:nvPr/>
        </p:nvSpPr>
        <p:spPr>
          <a:xfrm>
            <a:off x="8396120" y="3219713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火</a:t>
            </a:r>
            <a:endParaRPr lang="en-US" altLang="zh-CN" sz="2800" dirty="0"/>
          </a:p>
        </p:txBody>
      </p:sp>
      <p:sp>
        <p:nvSpPr>
          <p:cNvPr id="6" name="QB_7_AN.63_1#08fb7ad14.blank?vaa=1&amp;vcp=1&amp;vis=1&amp;pid=ea45ce628&amp;color=0,0,0&amp;vpa=56&amp;vtp=1&amp;vaab=1"/>
          <p:cNvSpPr/>
          <p:nvPr/>
        </p:nvSpPr>
        <p:spPr>
          <a:xfrm>
            <a:off x="2404894" y="3758447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01e5d591?vcp=1&amp;pid=bc023d58e&amp;color=0,0,0&amp;vtp=1&amp;vaab=1&amp;bt=1&amp;bbb=1"/>
          <p:cNvSpPr/>
          <p:nvPr/>
        </p:nvSpPr>
        <p:spPr>
          <a:xfrm>
            <a:off x="539496" y="356174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要点5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黄土高原的区域发展与居民生活</a:t>
            </a:r>
            <a:endParaRPr lang="en-US" altLang="zh-CN" sz="3000" dirty="0"/>
          </a:p>
        </p:txBody>
      </p:sp>
      <p:sp>
        <p:nvSpPr>
          <p:cNvPr id="3" name="QB_7_BD.64_1#de04b98f6?sp=1&amp;vaa=1&amp;vcp=1&amp;vis=1&amp;pid=e01e5d591&amp;color=0,0,0&amp;vtp=1&amp;vaab=1&amp;bbb=1"/>
          <p:cNvSpPr/>
          <p:nvPr/>
        </p:nvSpPr>
        <p:spPr>
          <a:xfrm>
            <a:off x="539496" y="101769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1.自然地理概况</a:t>
            </a:r>
            <a:endParaRPr lang="en-US" altLang="zh-CN" sz="2800" dirty="0"/>
          </a:p>
        </p:txBody>
      </p:sp>
      <p:graphicFrame>
        <p:nvGraphicFramePr>
          <p:cNvPr id="14" name="QB_7_BD.64_2#de04b98f6?colgroup=5,24&amp;vaa=1&amp;vcp=1&amp;vis=1&amp;pid=e01e5d591&amp;color=0,0,0&amp;vtp=1&amp;vaab=1&amp;bbb=1&amp;hb=1"/>
          <p:cNvGraphicFramePr>
            <a:graphicFrameLocks noGrp="1"/>
          </p:cNvGraphicFramePr>
          <p:nvPr/>
        </p:nvGraphicFramePr>
        <p:xfrm>
          <a:off x="539496" y="1709105"/>
          <a:ext cx="11100816" cy="4496628"/>
        </p:xfrm>
        <a:graphic>
          <a:graphicData uri="http://schemas.openxmlformats.org/drawingml/2006/table">
            <a:tbl>
              <a:tblPr/>
              <a:tblGrid>
                <a:gridCol w="21122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88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北起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南至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西抵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地跨山西大部分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陕西北部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宁夏南部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甘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肃东南部等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是世界上最大的黄土沉积区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气候为主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降水集中在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地表形态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形成黄土塬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黄土墚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黄土峁等地貌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能源基地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资源丰富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现已成为国家重要的能源基地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自然灾害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干旱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泥石流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滑坡等自然灾害频繁发生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QB_7_AN.65_1#de04b98f6.blank?vaa=1&amp;vcp=1&amp;vis=1&amp;pid=e01e5d591&amp;color=0,0,0&amp;vpa=57&amp;vtp=1&amp;vaab=1&amp;bbb=1"/>
          <p:cNvSpPr/>
          <p:nvPr/>
        </p:nvSpPr>
        <p:spPr>
          <a:xfrm>
            <a:off x="3445279" y="171075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长城</a:t>
            </a:r>
            <a:endParaRPr lang="en-US" altLang="zh-CN" sz="2800" dirty="0"/>
          </a:p>
        </p:txBody>
      </p:sp>
      <p:sp>
        <p:nvSpPr>
          <p:cNvPr id="6" name="QB_7_AN.66_1#de04b98f6.blank?vaa=1&amp;vcp=1&amp;vis=1&amp;pid=e01e5d591&amp;color=0,0,0&amp;vpa=58&amp;vtp=1&amp;vaab=1&amp;bbb=1"/>
          <p:cNvSpPr/>
          <p:nvPr/>
        </p:nvSpPr>
        <p:spPr>
          <a:xfrm>
            <a:off x="5566179" y="171075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秦岭</a:t>
            </a:r>
            <a:endParaRPr lang="en-US" altLang="zh-CN" sz="2800" dirty="0"/>
          </a:p>
        </p:txBody>
      </p:sp>
      <p:sp>
        <p:nvSpPr>
          <p:cNvPr id="7" name="QB_7_AN.67_1#de04b98f6.blank?vaa=1&amp;vcp=1&amp;vis=1&amp;pid=e01e5d591&amp;color=0,0,0&amp;vpa=59&amp;vtp=1&amp;vaab=1&amp;bbb=1"/>
          <p:cNvSpPr/>
          <p:nvPr/>
        </p:nvSpPr>
        <p:spPr>
          <a:xfrm>
            <a:off x="7687079" y="1710756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乌鞘岭</a:t>
            </a:r>
            <a:endParaRPr lang="en-US" altLang="zh-CN" sz="2800" dirty="0"/>
          </a:p>
        </p:txBody>
      </p:sp>
      <p:sp>
        <p:nvSpPr>
          <p:cNvPr id="8" name="QB_7_AN.68_1#de04b98f6.blank?vaa=1&amp;vcp=1&amp;vis=1&amp;pid=e01e5d591&amp;color=0,0,0&amp;vpa=60&amp;vtp=1&amp;vaab=1&amp;bbb=1"/>
          <p:cNvSpPr/>
          <p:nvPr/>
        </p:nvSpPr>
        <p:spPr>
          <a:xfrm>
            <a:off x="2734078" y="2269556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太行山</a:t>
            </a:r>
            <a:endParaRPr lang="en-US" altLang="zh-CN" sz="2800" dirty="0"/>
          </a:p>
        </p:txBody>
      </p:sp>
      <p:sp>
        <p:nvSpPr>
          <p:cNvPr id="9" name="QB_7_AN.69_1#de04b98f6.blank?vaa=1&amp;vcp=1&amp;vis=1&amp;pid=e01e5d591&amp;color=0,0,0&amp;vpa=61&amp;vtp=1&amp;vaab=1&amp;bbb=1"/>
          <p:cNvSpPr/>
          <p:nvPr/>
        </p:nvSpPr>
        <p:spPr>
          <a:xfrm>
            <a:off x="3089678" y="3370710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温带季风</a:t>
            </a:r>
            <a:endParaRPr lang="en-US" altLang="zh-CN" sz="2800" dirty="0"/>
          </a:p>
        </p:txBody>
      </p:sp>
      <p:sp>
        <p:nvSpPr>
          <p:cNvPr id="10" name="QB_7_AN.70_1#de04b98f6.blank?vaa=1&amp;vcp=1&amp;vis=1&amp;pid=e01e5d591&amp;color=0,0,0&amp;vpa=62&amp;vtp=1&amp;vaab=1"/>
          <p:cNvSpPr/>
          <p:nvPr/>
        </p:nvSpPr>
        <p:spPr>
          <a:xfrm>
            <a:off x="8410979" y="3370710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夏</a:t>
            </a:r>
            <a:endParaRPr lang="en-US" altLang="zh-CN" sz="2800" dirty="0"/>
          </a:p>
        </p:txBody>
      </p:sp>
      <p:sp>
        <p:nvSpPr>
          <p:cNvPr id="11" name="QB_7_AN.71_1#de04b98f6.blank?vaa=1&amp;vcp=1&amp;vis=1&amp;pid=e01e5d591&amp;color=0,0,0&amp;vpa=63&amp;vtp=1&amp;vaab=1&amp;bbb=1"/>
          <p:cNvSpPr/>
          <p:nvPr/>
        </p:nvSpPr>
        <p:spPr>
          <a:xfrm>
            <a:off x="3445279" y="3955228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沟壑纵横</a:t>
            </a:r>
            <a:endParaRPr lang="en-US" altLang="zh-CN" sz="2800" dirty="0"/>
          </a:p>
        </p:txBody>
      </p:sp>
      <p:sp>
        <p:nvSpPr>
          <p:cNvPr id="12" name="QB_7_AN.72_1#de04b98f6.blank?vaa=1&amp;vcp=1&amp;vis=1&amp;pid=e01e5d591&amp;color=0,0,0&amp;vpa=64&amp;vtp=1&amp;vaab=1&amp;bbb=1"/>
          <p:cNvSpPr/>
          <p:nvPr/>
        </p:nvSpPr>
        <p:spPr>
          <a:xfrm>
            <a:off x="2734078" y="505841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煤炭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73_1#1f269adb0?sp=1&amp;vaa=1&amp;vcp=1&amp;vis=1&amp;pid=e01e5d591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2.水土流失的原因、危害及治理措施</a:t>
            </a:r>
            <a:endParaRPr lang="en-US" altLang="zh-CN" sz="2800" dirty="0"/>
          </a:p>
        </p:txBody>
      </p:sp>
      <p:graphicFrame>
        <p:nvGraphicFramePr>
          <p:cNvPr id="15" name="QB_7_BD.73_2#1f269adb0?colgroup=3,26&amp;vaa=1&amp;vcp=1&amp;vis=1&amp;pid=e01e5d591&amp;color=0,0,0&amp;vtp=1&amp;vaab=1&amp;bbb=1&amp;hb=1"/>
          <p:cNvGraphicFramePr>
            <a:graphicFrameLocks noGrp="1"/>
          </p:cNvGraphicFramePr>
          <p:nvPr/>
        </p:nvGraphicFramePr>
        <p:xfrm>
          <a:off x="539496" y="1236009"/>
          <a:ext cx="11109960" cy="5012692"/>
        </p:xfrm>
        <a:graphic>
          <a:graphicData uri="http://schemas.openxmlformats.org/drawingml/2006/table">
            <a:tbl>
              <a:tblPr/>
              <a:tblGrid>
                <a:gridCol w="1335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4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黄土结构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裂隙较多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缺乏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保护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在降水集中的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夏季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尤其是暴雨期间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容易遭受侵蚀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人为原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滥垦乱伐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过度放牧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陡坡耕种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采矿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修路等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危害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带走地表肥沃的土壤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破坏农田和村庄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使自然灾害加剧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态环境恶化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泥沙下泄导致河流含沙量剧增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淤塞下游河床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给防洪及河道整治带来巨大困难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治理措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措施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：植树造林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种草以保持水土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措施：将坡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耕地改造成水平梯田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在沟里建坝拦蓄泥沙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打坝淤地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等等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7_AN.74_1#1f269adb0.blank?vaa=1&amp;vcp=1&amp;vis=1&amp;pid=e01e5d591&amp;color=0,0,0&amp;vpa=65&amp;vtp=1&amp;vaab=1&amp;bbb=1"/>
          <p:cNvSpPr/>
          <p:nvPr/>
        </p:nvSpPr>
        <p:spPr>
          <a:xfrm>
            <a:off x="3379238" y="123969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疏松</a:t>
            </a:r>
            <a:endParaRPr lang="en-US" altLang="zh-CN" sz="2800" dirty="0"/>
          </a:p>
        </p:txBody>
      </p:sp>
      <p:sp>
        <p:nvSpPr>
          <p:cNvPr id="5" name="QB_7_AN.75_1#1f269adb0.blank?vaa=1&amp;vcp=1&amp;vis=1&amp;pid=e01e5d591&amp;color=0,0,0&amp;vpa=66&amp;vtp=1&amp;vaab=1&amp;bbb=1"/>
          <p:cNvSpPr/>
          <p:nvPr/>
        </p:nvSpPr>
        <p:spPr>
          <a:xfrm>
            <a:off x="7265439" y="123969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植被</a:t>
            </a:r>
            <a:endParaRPr lang="en-US" altLang="zh-CN" sz="2800" dirty="0"/>
          </a:p>
        </p:txBody>
      </p:sp>
      <p:sp>
        <p:nvSpPr>
          <p:cNvPr id="6" name="QB_7_AN.76_1#1f269adb0.blank?vaa=1&amp;vcp=1&amp;vis=1&amp;pid=e01e5d591&amp;color=0,0,0&amp;vpa=67&amp;vtp=1&amp;vaab=1&amp;bbb=1"/>
          <p:cNvSpPr/>
          <p:nvPr/>
        </p:nvSpPr>
        <p:spPr>
          <a:xfrm>
            <a:off x="1956838" y="513116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生物</a:t>
            </a:r>
            <a:endParaRPr lang="en-US" altLang="zh-CN" sz="2800" dirty="0"/>
          </a:p>
        </p:txBody>
      </p:sp>
      <p:sp>
        <p:nvSpPr>
          <p:cNvPr id="7" name="QB_7_AN.77_1#1f269adb0.blank?vaa=1&amp;vcp=1&amp;vis=1&amp;pid=e01e5d591&amp;color=0,0,0&amp;vpa=68&amp;vtp=1&amp;vaab=1&amp;bbb=1"/>
          <p:cNvSpPr/>
          <p:nvPr/>
        </p:nvSpPr>
        <p:spPr>
          <a:xfrm>
            <a:off x="8687839" y="513116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工程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d4b216792?vcp=1&amp;pid=e01e5d591&amp;color=0,0,0&amp;vtp=1&amp;vaab=1&amp;bt=1&amp;bbb=1"/>
          <p:cNvSpPr/>
          <p:nvPr/>
        </p:nvSpPr>
        <p:spPr>
          <a:xfrm>
            <a:off x="539496" y="138988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小锦囊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黄土高原水土保持的措施</a:t>
            </a:r>
            <a:endParaRPr lang="en-US" altLang="zh-CN" sz="2800" dirty="0"/>
          </a:p>
        </p:txBody>
      </p:sp>
      <p:pic>
        <p:nvPicPr>
          <p:cNvPr id="3" name="P_7_BD#d4b216792?vcp=1&amp;pid=e01e5d59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9883" y="2001159"/>
            <a:ext cx="5610451" cy="4202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d4b216792?sp=1&amp;vcp=1&amp;pid=e01e5d591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3.居民生活方式的转变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居民生活方式的转变主要体现在农业生产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、日常生活、交通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、通信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等方面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70af3c867.fixed?vcp=1&amp;pid=b5635e21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第16讲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认识区域：环境与发展</a:t>
            </a:r>
            <a:endParaRPr lang="en-US" altLang="zh-CN" sz="4000" dirty="0"/>
          </a:p>
        </p:txBody>
      </p:sp>
      <p:sp>
        <p:nvSpPr>
          <p:cNvPr id="3" name="C_5_BD#70af3c867.fixed?vcp=1&amp;pid=b5635e21c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7be3ee08?vcp=1&amp;pid=70af3c86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北京市的城市特征与建设成就</a:t>
            </a:r>
            <a:endParaRPr lang="en-US" altLang="zh-CN" sz="3000" dirty="0"/>
          </a:p>
        </p:txBody>
      </p:sp>
      <p:sp>
        <p:nvSpPr>
          <p:cNvPr id="3" name="QO_7_BD.78_1#699aaa259?vaa=1&amp;vcp=1&amp;vis=1&amp;pid=07be3ee08&amp;color=0,0,0&amp;vtp=1&amp;vaab=1&amp;bbb=1&amp;hb=1"/>
          <p:cNvSpPr/>
          <p:nvPr/>
        </p:nvSpPr>
        <p:spPr>
          <a:xfrm>
            <a:off x="539496" y="121124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（2024·云南·中考）《北京城市总体规划（2016—2035年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）》对北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京的发展提出了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“国家首都、世界城市、文化名城、宜居城市”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的目标。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据此完成下列各题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79_1#f9a61292b?vaa=1&amp;vcp=1&amp;vis=1&amp;pid=699aaa259&amp;color=0,0,0&amp;vtp=1&amp;vaab=1&amp;bt=1&amp;bbb=1"/>
          <p:cNvSpPr/>
          <p:nvPr/>
        </p:nvSpPr>
        <p:spPr>
          <a:xfrm>
            <a:off x="539496" y="88087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下列体现北京是全国的政治中心职能的是(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81_1#f9a61292b.bracket?vaa=1&amp;vcp=1&amp;vis=1&amp;pid=699aaa259&amp;color=0,0,0&amp;vpa=69&amp;vtp=1&amp;vaab=1"/>
          <p:cNvSpPr/>
          <p:nvPr/>
        </p:nvSpPr>
        <p:spPr>
          <a:xfrm>
            <a:off x="8106314" y="86753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8_BD.79_2#f9a61292b.choices?vaa=1&amp;vcp=1&amp;vis=1&amp;pid=699aaa259&amp;color=0,0,0&amp;vtp=1&amp;vaab=1&amp;bbb=1"/>
          <p:cNvSpPr/>
          <p:nvPr/>
        </p:nvSpPr>
        <p:spPr>
          <a:xfrm>
            <a:off x="539496" y="151314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A.是中共中央和国务院所在地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.有许多外国大使馆和国际组织驻华机构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.有以中关村为代表的高新技术产业开发区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.集中了众多科学研究机构和高等院校</a:t>
            </a:r>
            <a:endParaRPr lang="en-US" altLang="zh-CN" sz="2800" dirty="0"/>
          </a:p>
        </p:txBody>
      </p:sp>
      <p:sp>
        <p:nvSpPr>
          <p:cNvPr id="5" name="QC_8_AS.1_1#f9a61292b?vaa=1&amp;vcp=1&amp;vis=1&amp;pid=699aaa259&amp;color=0,0,0&amp;vtp=1&amp;vaab=1&amp;bbb=1&amp;hb=1"/>
          <p:cNvSpPr/>
          <p:nvPr/>
        </p:nvSpPr>
        <p:spPr>
          <a:xfrm>
            <a:off x="539496" y="407854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，A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项体现了北京是全国的政治中心职能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项体现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了北京是全国的对外交流中心职能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；C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项和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项体现了北京是全国的文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化中心职能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项符合题意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83_1#5914f580f?vaa=1&amp;vcp=1&amp;vis=1&amp;pid=699aaa259&amp;color=0,0,0&amp;vtp=1&amp;vaab=1&amp;bt=1&amp;bbb=1"/>
          <p:cNvSpPr/>
          <p:nvPr/>
        </p:nvSpPr>
        <p:spPr>
          <a:xfrm>
            <a:off x="539496" y="721169"/>
            <a:ext cx="11109960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下列做法有利于实现北京发展目标的是(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85_1#5914f580f.bracket?vaa=1&amp;vcp=1&amp;vis=1&amp;pid=699aaa259&amp;color=0,0,0&amp;vpa=70&amp;vtp=1&amp;vaab=1"/>
          <p:cNvSpPr/>
          <p:nvPr/>
        </p:nvSpPr>
        <p:spPr>
          <a:xfrm>
            <a:off x="7750714" y="705231"/>
            <a:ext cx="495300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8_BD.83_2#5914f580f.choices?vaa=1&amp;vcp=1&amp;vis=1&amp;pid=699aaa259&amp;color=0,0,0&amp;vtp=1&amp;vaab=1&amp;bbb=1"/>
          <p:cNvSpPr/>
          <p:nvPr/>
        </p:nvSpPr>
        <p:spPr>
          <a:xfrm>
            <a:off x="539496" y="1250061"/>
            <a:ext cx="11109960" cy="2115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A.在市内规划新区，振兴钢铁、化学等工业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.四合院设施落后，应拆除后兴建高楼大厦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.加强城区水源地生态建设，扩大绿地面积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.保护故宫、颐和园等文化遗产，禁止游览</a:t>
            </a:r>
            <a:endParaRPr lang="en-US" altLang="zh-CN" sz="2800" dirty="0"/>
          </a:p>
        </p:txBody>
      </p:sp>
      <p:sp>
        <p:nvSpPr>
          <p:cNvPr id="5" name="QC_8_AS.1_1#5914f580f?vaa=1&amp;vcp=1&amp;vis=1&amp;pid=699aaa259&amp;color=0,0,0&amp;vtp=1&amp;vaab=1&amp;bbb=1&amp;hb=1"/>
          <p:cNvSpPr/>
          <p:nvPr/>
        </p:nvSpPr>
        <p:spPr>
          <a:xfrm>
            <a:off x="539496" y="3418396"/>
            <a:ext cx="11109960" cy="2661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在北京市内规划新区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振兴钢铁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化学等工业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会带来严重污染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不利于实现北京的发展目标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拆除四合院不利于北京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的文化保护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加强城区水源地生态建设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扩大绿地面积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有利于实现北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京的发展目标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禁止游览故宫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颐和园等文化遗产的做法过于绝对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利于文化保护与传承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项符合题意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c27adcdd6?vcp=1&amp;pid=07be3ee0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pic>
        <p:nvPicPr>
          <p:cNvPr id="3" name="QM_8_BD.87_1#c5a2fddb6?htil=1&amp;vaa=1&amp;vcp=1&amp;vis=1&amp;pid=c27adcdd6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35069" y="1251757"/>
            <a:ext cx="4855464" cy="241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8_BD.87_2#c5a2fddb6?htil=1&amp;vaa=1&amp;vcp=1&amp;vis=1&amp;pid=c27adcdd6&amp;color=0,0,0&amp;vtp=1&amp;vaab=1&amp;bbb=1&amp;hb=1&amp;hs=1"/>
          <p:cNvSpPr/>
          <p:nvPr/>
        </p:nvSpPr>
        <p:spPr>
          <a:xfrm>
            <a:off x="539496" y="1233469"/>
            <a:ext cx="616305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（2023·四川广安·中考）大发展需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要大谋划，大战略催生大跨越。京津冀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协同发展是国家重大发展战略之一。读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京津冀协同发展示意图，完成1~2题。</a:t>
            </a:r>
            <a:endParaRPr lang="en-US" altLang="zh-CN" sz="2800" dirty="0"/>
          </a:p>
        </p:txBody>
      </p:sp>
      <p:sp>
        <p:nvSpPr>
          <p:cNvPr id="5" name="QC_9_BD.88_1#5c5896426?vaa=1&amp;vcp=1&amp;vis=1&amp;pid=c5a2fddb6&amp;color=0,0,0&amp;vtp=1&amp;vaab=1&amp;bbb=1&amp;hs=1"/>
          <p:cNvSpPr/>
          <p:nvPr/>
        </p:nvSpPr>
        <p:spPr>
          <a:xfrm>
            <a:off x="539496" y="379709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在京津冀协同发展中，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北京重点发展的产业类型是(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9_AN.89_1#5c5896426.bracket?vaa=1&amp;vcp=1&amp;vis=1&amp;pid=c5a2fddb6&amp;color=0,0,0&amp;vpa=71&amp;vtp=1&amp;vaab=1"/>
          <p:cNvSpPr/>
          <p:nvPr/>
        </p:nvSpPr>
        <p:spPr>
          <a:xfrm>
            <a:off x="8906414" y="378375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9_BD.88_2#5c5896426.choices?vaa=1&amp;vcp=1&amp;vis=1&amp;pid=c5a2fddb6&amp;color=0,0,0&amp;vtp=1&amp;vaab=1&amp;bbb=1&amp;hs=1"/>
          <p:cNvSpPr/>
          <p:nvPr/>
        </p:nvSpPr>
        <p:spPr>
          <a:xfrm>
            <a:off x="539496" y="44283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.采掘业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.重工业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C.高新技术产业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.以非农产品为原料的加工工业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073beddfb.fixed?vcp=1&amp;pid=b5635e21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第16讲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认识区域：环境与发展</a:t>
            </a:r>
            <a:endParaRPr lang="en-US" altLang="zh-CN" sz="4000" dirty="0"/>
          </a:p>
        </p:txBody>
      </p:sp>
      <p:sp>
        <p:nvSpPr>
          <p:cNvPr id="3" name="C_5_BD#073beddfb.fixed?vcp=1&amp;pid=b5635e21c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90_1#21a14c647?htil=2&amp;vaa=1&amp;vcp=1&amp;vis=1&amp;pid=c5a2fddb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90619" y="1540256"/>
            <a:ext cx="4855464" cy="241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90_2#21a14c647?htil=2&amp;vaa=1&amp;vcp=1&amp;vis=1&amp;pid=c5a2fddb6&amp;color=0,0,0&amp;vtp=1&amp;vaab=1&amp;bt=1&amp;bbb=1&amp;hb=1"/>
          <p:cNvSpPr/>
          <p:nvPr/>
        </p:nvSpPr>
        <p:spPr>
          <a:xfrm>
            <a:off x="539496" y="1521968"/>
            <a:ext cx="61630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从图示信息可知，河北最突出的优势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条件是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91_1#21a14c647.bracket?vaa=1&amp;vcp=1&amp;vis=1&amp;pid=c5a2fddb6&amp;color=0,0,0&amp;vpa=72&amp;vtp=1&amp;vaab=1"/>
          <p:cNvSpPr/>
          <p:nvPr/>
        </p:nvSpPr>
        <p:spPr>
          <a:xfrm>
            <a:off x="1883314" y="215633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9_BD.90_3#21a14c647.choices?htil=2&amp;vaa=1&amp;vcp=1&amp;vis=1&amp;pid=c5a2fddb6&amp;color=0,0,0&amp;vtp=1&amp;vaab=1&amp;bbb=1"/>
          <p:cNvSpPr/>
          <p:nvPr/>
        </p:nvSpPr>
        <p:spPr>
          <a:xfrm>
            <a:off x="539496" y="2804985"/>
            <a:ext cx="616305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A.资源丰富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.资金雄厚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.海运便利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.高等院校和科研机构众多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45d78292?vcp=1&amp;pid=70af3c86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台湾省的地理环境与经济发展</a:t>
            </a:r>
            <a:endParaRPr lang="en-US" altLang="zh-CN" sz="3000" dirty="0"/>
          </a:p>
        </p:txBody>
      </p:sp>
      <p:sp>
        <p:nvSpPr>
          <p:cNvPr id="3" name="QO_7_BD.92_1#61f8ac73b?sp=1&amp;vaa=1&amp;vcp=1&amp;vis=1&amp;pid=345d78292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读台湾省农作物和矿产资源分布图，完成下列各题。</a:t>
            </a:r>
            <a:endParaRPr lang="en-US" altLang="zh-CN" sz="2800" dirty="0"/>
          </a:p>
        </p:txBody>
      </p:sp>
      <p:pic>
        <p:nvPicPr>
          <p:cNvPr id="4" name="QO_7_BD.92_2#61f8ac73b?vaa=1&amp;vcp=1&amp;vis=1&amp;pid=345d7829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4488" y="1907331"/>
            <a:ext cx="4379976" cy="4023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93_1#b439a61ac?htil=3&amp;vaa=1&amp;vcp=1&amp;vis=1&amp;pid=61f8ac73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0157" y="862140"/>
            <a:ext cx="3805036" cy="3495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93_2#b439a61ac?htil=3&amp;vaa=1&amp;vcp=1&amp;vis=1&amp;pid=61f8ac73b&amp;color=0,0,0&amp;vtp=1&amp;vaab=1&amp;bt=1&amp;bbb=1&amp;hs=1"/>
          <p:cNvSpPr/>
          <p:nvPr/>
        </p:nvSpPr>
        <p:spPr>
          <a:xfrm>
            <a:off x="539496" y="724979"/>
            <a:ext cx="6638544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（1）有关台湾省的叙述，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BD.93_3#b439a61ac.choices?htil=3&amp;vaa=1&amp;vcp=1&amp;vis=1&amp;pid=61f8ac73b&amp;color=0,0,0&amp;vtp=1&amp;vaab=1&amp;bbb=1&amp;hs=1"/>
          <p:cNvSpPr/>
          <p:nvPr/>
        </p:nvSpPr>
        <p:spPr>
          <a:xfrm>
            <a:off x="539496" y="1322388"/>
            <a:ext cx="6638544" cy="2353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A.西隔台湾海峡与福建省相望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.台湾岛地势西高东低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.位于热带地区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.河流流程长，水能资源丰富</a:t>
            </a:r>
            <a:endParaRPr lang="en-US" altLang="zh-CN" sz="2800" dirty="0"/>
          </a:p>
        </p:txBody>
      </p:sp>
      <p:sp>
        <p:nvSpPr>
          <p:cNvPr id="5" name="QC_8_AN.95_1#b439a61ac.bracket?vaa=1&amp;vcp=1&amp;vis=1&amp;pid=61f8ac73b&amp;color=0,0,0&amp;vpa=73&amp;vtp=1&amp;vaab=1"/>
          <p:cNvSpPr/>
          <p:nvPr/>
        </p:nvSpPr>
        <p:spPr>
          <a:xfrm>
            <a:off x="6328315" y="711835"/>
            <a:ext cx="515938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8_AS.1_1#b439a61ac?htil=3&amp;vaa=1&amp;vcp=1&amp;vis=1&amp;pid=61f8ac73b&amp;color=0,0,0&amp;vtp=1&amp;vaab=1&amp;bbb=1&amp;hb=1&amp;hs=1"/>
          <p:cNvSpPr/>
          <p:nvPr/>
        </p:nvSpPr>
        <p:spPr>
          <a:xfrm>
            <a:off x="539496" y="3735388"/>
            <a:ext cx="6638544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台湾省西隔台湾海峡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与福建省相望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台湾岛地势东高西低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</a:t>
            </a:r>
            <a:endParaRPr lang="en-US" altLang="zh-CN" sz="2800" dirty="0"/>
          </a:p>
        </p:txBody>
      </p:sp>
      <p:sp>
        <p:nvSpPr>
          <p:cNvPr id="8" name="QC_8_AS.1_1#b439a61ac?htil=3&amp;vaa=1&amp;vcp=1&amp;vis=1&amp;pid=61f8ac73b&amp;color=0,0,0&amp;vtp=1&amp;vaab=1&amp;bbb=1&amp;hb=1&amp;hs=1"/>
          <p:cNvSpPr/>
          <p:nvPr/>
        </p:nvSpPr>
        <p:spPr>
          <a:xfrm>
            <a:off x="539496" y="4936681"/>
            <a:ext cx="11112011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回归线穿过台湾岛中南部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因此台湾跨热带和亚热带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台湾岛面积较小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河流的流程较短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但受地形影响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水流湍急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水能资源丰富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97_1#f73831f46?htil=4&amp;vaa=1&amp;vcp=1&amp;vis=1&amp;pid=61f8ac73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78624" y="1485900"/>
            <a:ext cx="4379976" cy="4023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97_2#f73831f46?htil=4&amp;vaa=1&amp;vcp=1&amp;vis=1&amp;pid=61f8ac73b&amp;color=0,0,0&amp;vtp=1&amp;vaab=1&amp;bt=1&amp;bbb=1"/>
          <p:cNvSpPr/>
          <p:nvPr/>
        </p:nvSpPr>
        <p:spPr>
          <a:xfrm>
            <a:off x="539496" y="1348740"/>
            <a:ext cx="663854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台湾岛的森林资源主要分布在(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99_1#f73831f46.bracket?vaa=1&amp;vcp=1&amp;vis=1&amp;pid=61f8ac73b&amp;color=0,0,0&amp;vpa=74&amp;vtp=1&amp;vaab=1"/>
          <p:cNvSpPr/>
          <p:nvPr/>
        </p:nvSpPr>
        <p:spPr>
          <a:xfrm>
            <a:off x="6328315" y="13354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97_3#f73831f46.choices?htil=4&amp;vaa=1&amp;vcp=1&amp;vis=1&amp;pid=61f8ac73b&amp;color=0,0,0&amp;vtp=1&amp;vaab=1&amp;bbb=1"/>
          <p:cNvSpPr/>
          <p:nvPr/>
        </p:nvSpPr>
        <p:spPr>
          <a:xfrm>
            <a:off x="539496" y="1981009"/>
            <a:ext cx="663854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4270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.西部平原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.东部山地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42709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C.沿海平原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.北部山地</a:t>
            </a:r>
            <a:endParaRPr lang="en-US" altLang="zh-CN" sz="2800" dirty="0"/>
          </a:p>
        </p:txBody>
      </p:sp>
      <p:sp>
        <p:nvSpPr>
          <p:cNvPr id="6" name="QC_8_AS.1_1#f73831f46?htil=4&amp;vaa=1&amp;vcp=1&amp;vis=1&amp;pid=61f8ac73b&amp;color=0,0,0&amp;vtp=1&amp;vaab=1&amp;bbb=1&amp;hb=1"/>
          <p:cNvSpPr/>
          <p:nvPr/>
        </p:nvSpPr>
        <p:spPr>
          <a:xfrm>
            <a:off x="539496" y="3257994"/>
            <a:ext cx="663854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台湾岛森林资源丰富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被誉为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亚洲天然植物园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读图可知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台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湾岛的森林资源主要分布在东部山地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496d1003e?vcp=1&amp;pid=345d7829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pic>
        <p:nvPicPr>
          <p:cNvPr id="3" name="QM_8_BD.101_1#903d0049a?htil=5&amp;vaa=1&amp;vcp=1&amp;vis=1&amp;pid=496d1003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0488" y="1370629"/>
            <a:ext cx="5458968" cy="4288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8_BD.101_2#903d0049a?htil=5&amp;vaa=1&amp;vcp=1&amp;vis=1&amp;pid=496d1003e&amp;color=0,0,0&amp;vtp=1&amp;vaab=1&amp;bbb=1&amp;hb=1"/>
          <p:cNvSpPr/>
          <p:nvPr/>
        </p:nvSpPr>
        <p:spPr>
          <a:xfrm>
            <a:off x="539496" y="1233469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台湾省包括台湾岛、澎湖列岛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钓鱼岛等岛屿。读台湾省区域图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完成3~4题。</a:t>
            </a:r>
            <a:endParaRPr lang="en-US" altLang="zh-CN" sz="2800" dirty="0"/>
          </a:p>
        </p:txBody>
      </p:sp>
      <p:sp>
        <p:nvSpPr>
          <p:cNvPr id="5" name="QC_9_BD.102_1#026051583?htil=5&amp;vaa=1&amp;vcp=1&amp;vis=1&amp;pid=903d0049a&amp;color=0,0,0&amp;vtp=1&amp;vaab=1&amp;bbb=1&amp;hb=1"/>
          <p:cNvSpPr/>
          <p:nvPr/>
        </p:nvSpPr>
        <p:spPr>
          <a:xfrm>
            <a:off x="539496" y="3158979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台湾岛的降水主要来自太平洋，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其降水分布特点是(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9_BD.102_2#026051583.choices?htil=5&amp;vaa=1&amp;vcp=1&amp;vis=1&amp;pid=903d0049a&amp;color=0,0,0&amp;vtp=1&amp;vaab=1&amp;bbb=1"/>
          <p:cNvSpPr/>
          <p:nvPr/>
        </p:nvSpPr>
        <p:spPr>
          <a:xfrm>
            <a:off x="539496" y="4435964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.北多南少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.南多北少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C.东多西少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.西多东少</a:t>
            </a:r>
            <a:endParaRPr lang="en-US" altLang="zh-CN" sz="2800" dirty="0"/>
          </a:p>
        </p:txBody>
      </p:sp>
      <p:sp>
        <p:nvSpPr>
          <p:cNvPr id="7" name="QC_9_AN.103_1#026051583.bracket?vaa=1&amp;vcp=1&amp;vis=1&amp;pid=903d0049a&amp;color=0,0,0&amp;vpa=75&amp;vtp=1&amp;vaab=1"/>
          <p:cNvSpPr/>
          <p:nvPr/>
        </p:nvSpPr>
        <p:spPr>
          <a:xfrm>
            <a:off x="3661315" y="379334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104_1#df337d814?htil=6&amp;vaa=1&amp;vcp=1&amp;vis=1&amp;pid=903d0049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63411" y="1353312"/>
            <a:ext cx="5458968" cy="4288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104_2#df337d814?htil=6&amp;vaa=1&amp;vcp=1&amp;vis=1&amp;pid=903d0049a&amp;color=0,0,0&amp;vtp=1&amp;vaab=1&amp;bt=1&amp;bbb=1"/>
          <p:cNvSpPr/>
          <p:nvPr/>
        </p:nvSpPr>
        <p:spPr>
          <a:xfrm>
            <a:off x="539496" y="1216152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受地形影响，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台湾岛(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105_1#df337d814.bracket?vaa=1&amp;vcp=1&amp;vis=1&amp;pid=903d0049a&amp;color=0,0,0&amp;vpa=76&amp;vtp=1&amp;vaab=1"/>
          <p:cNvSpPr/>
          <p:nvPr/>
        </p:nvSpPr>
        <p:spPr>
          <a:xfrm>
            <a:off x="4283615" y="120281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9_BD.104_3#df337d814.choices?htil=6&amp;vaa=1&amp;vcp=1&amp;vis=1&amp;pid=903d0049a&amp;color=0,0,0&amp;vtp=1&amp;vaab=1&amp;bbb=1"/>
          <p:cNvSpPr/>
          <p:nvPr/>
        </p:nvSpPr>
        <p:spPr>
          <a:xfrm>
            <a:off x="539496" y="1848421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A.河流的水量较大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.降水集中在夏季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.铁路线呈环状分布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.形成季风气候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993aabdb?vcp=1&amp;pid=70af3c86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新疆维吾尔自治区的地理概况与区域开发</a:t>
            </a:r>
            <a:endParaRPr lang="en-US" altLang="zh-CN" sz="3000" dirty="0"/>
          </a:p>
        </p:txBody>
      </p:sp>
      <p:pic>
        <p:nvPicPr>
          <p:cNvPr id="3" name="QO_7_BD.106_1#e7d22f83c?htil=7&amp;vaa=1&amp;vcp=1&amp;vis=1&amp;pid=3993aabd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4888" y="1229532"/>
            <a:ext cx="4553712" cy="341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06_2#e7d22f83c?htil=7&amp;sp=1&amp;vaa=1&amp;vcp=1&amp;vis=1&amp;pid=3993aabdb&amp;color=0,0,0&amp;vtp=1&amp;vaab=1&amp;bbb=1&amp;hb=1"/>
          <p:cNvSpPr/>
          <p:nvPr/>
        </p:nvSpPr>
        <p:spPr>
          <a:xfrm>
            <a:off x="539496" y="1211244"/>
            <a:ext cx="6464808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（2023·江苏苏州·中考改编）《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我们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新疆好地方》是一首脍炙人口的经典歌曲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歌中唱道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天山南北好牧场，戈壁沙滩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变良田，积雪融化灌农庄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葡萄瓜果甜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又甜，煤铁金银遍地藏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据此并结合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07_1#e481369f2?htil=8&amp;vaa=1&amp;vcp=1&amp;vis=1&amp;pid=e7d22f83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207" y="1221581"/>
            <a:ext cx="4553712" cy="341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07_2#e481369f2?htil=8&amp;vaa=1&amp;vcp=1&amp;vis=1&amp;pid=e7d22f83c&amp;color=0,0,0&amp;vtp=1&amp;vaab=1&amp;bt=1&amp;bbb=1&amp;hb=1&amp;hs=1"/>
          <p:cNvSpPr/>
          <p:nvPr/>
        </p:nvSpPr>
        <p:spPr>
          <a:xfrm>
            <a:off x="539496" y="1203293"/>
            <a:ext cx="6464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（1）“天山南北好牧场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”，天山南北的地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形区分别是(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09_1#e481369f2.bracket?vaa=1&amp;vcp=1&amp;vis=1&amp;pid=e7d22f83c&amp;color=0,0,0&amp;vpa=77&amp;vtp=1&amp;vaab=1"/>
          <p:cNvSpPr/>
          <p:nvPr/>
        </p:nvSpPr>
        <p:spPr>
          <a:xfrm>
            <a:off x="2594514" y="18376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107_3#e481369f2.choices?htil=8&amp;vaa=1&amp;vcp=1&amp;vis=1&amp;pid=e7d22f83c&amp;color=0,0,0&amp;vtp=1&amp;vaab=1&amp;bbb=1&amp;hs=1"/>
          <p:cNvSpPr/>
          <p:nvPr/>
        </p:nvSpPr>
        <p:spPr>
          <a:xfrm>
            <a:off x="539496" y="2486310"/>
            <a:ext cx="64648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A.柴达木盆地、塔里木盆地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.青藏高原、塔里木盆地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.准噶尔盆地、塔里木盆地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.塔里木盆地、准噶尔盆地</a:t>
            </a:r>
            <a:endParaRPr lang="en-US" altLang="zh-CN" sz="2800" dirty="0"/>
          </a:p>
        </p:txBody>
      </p:sp>
      <p:sp>
        <p:nvSpPr>
          <p:cNvPr id="6" name="QC_8_AS.1_1#e481369f2?vaa=1&amp;vcp=1&amp;vis=1&amp;pid=e7d22f83c&amp;color=0,0,0&amp;vtp=1&amp;vaab=1&amp;bbb=1&amp;hs=1"/>
          <p:cNvSpPr/>
          <p:nvPr/>
        </p:nvSpPr>
        <p:spPr>
          <a:xfrm>
            <a:off x="539496" y="50439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天山以南是塔里木盆地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以北是准噶尔盆地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11_1#10997d769?htil=9&amp;vaa=1&amp;vcp=1&amp;vis=1&amp;pid=e7d22f83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19327" y="910336"/>
            <a:ext cx="4553712" cy="341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11_2#10997d769?htil=9&amp;vaa=1&amp;vcp=1&amp;vis=1&amp;pid=e7d22f83c&amp;color=0,0,0&amp;vtp=1&amp;vaab=1&amp;bt=1&amp;bbb=1&amp;hb=1&amp;hs=1"/>
          <p:cNvSpPr/>
          <p:nvPr/>
        </p:nvSpPr>
        <p:spPr>
          <a:xfrm>
            <a:off x="539496" y="892048"/>
            <a:ext cx="6464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（2）影响“戈壁沙滩变良田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”的水源主要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来自(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13_1#10997d769.bracket?vaa=1&amp;vcp=1&amp;vis=1&amp;pid=e7d22f83c&amp;color=0,0,0&amp;vpa=78&amp;vtp=1&amp;vaab=1"/>
          <p:cNvSpPr/>
          <p:nvPr/>
        </p:nvSpPr>
        <p:spPr>
          <a:xfrm>
            <a:off x="1527714" y="152641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111_3#10997d769.choices?htil=9&amp;vaa=1&amp;vcp=1&amp;vis=1&amp;pid=e7d22f83c&amp;color=0,0,0&amp;vtp=1&amp;vaab=1&amp;bbb=1&amp;hs=1"/>
          <p:cNvSpPr/>
          <p:nvPr/>
        </p:nvSpPr>
        <p:spPr>
          <a:xfrm>
            <a:off x="539496" y="2175065"/>
            <a:ext cx="6464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34010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.高山冰雪融水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.大气降水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3401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C.南水北调工程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.植物蒸腾</a:t>
            </a:r>
            <a:endParaRPr lang="en-US" altLang="zh-CN" sz="2800" dirty="0"/>
          </a:p>
        </p:txBody>
      </p:sp>
      <p:sp>
        <p:nvSpPr>
          <p:cNvPr id="6" name="QC_8_AS.1_1#10997d769?htil=9&amp;vaa=1&amp;vcp=1&amp;vis=1&amp;pid=e7d22f83c&amp;color=0,0,0&amp;vtp=1&amp;vaab=1&amp;bbb=1&amp;hb=1&amp;hs=1"/>
          <p:cNvSpPr/>
          <p:nvPr/>
        </p:nvSpPr>
        <p:spPr>
          <a:xfrm>
            <a:off x="539496" y="3452050"/>
            <a:ext cx="6464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新疆深居内陆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海遥远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加上高大山脉的阻隔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使得来自</a:t>
            </a:r>
            <a:endParaRPr lang="en-US" altLang="zh-CN" sz="2800" dirty="0"/>
          </a:p>
        </p:txBody>
      </p:sp>
      <p:sp>
        <p:nvSpPr>
          <p:cNvPr id="8" name="QC_8_AS.1_1#10997d769?htil=9&amp;vaa=1&amp;vcp=1&amp;vis=1&amp;pid=e7d22f83c&amp;color=0,0,0&amp;vtp=1&amp;vaab=1&amp;bbb=1&amp;hb=1&amp;hs=1"/>
          <p:cNvSpPr/>
          <p:nvPr/>
        </p:nvSpPr>
        <p:spPr>
          <a:xfrm>
            <a:off x="539496" y="4729035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海洋的湿润气流难以到达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所以降水稀少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故该地区以高山冰雪融水为主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要灌溉水源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因此影响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戈壁沙滩变良田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的水源主要来自高山冰雪融水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15_1#29d0b60ed?htil=10&amp;vaa=1&amp;vcp=1&amp;vis=1&amp;pid=e7d22f83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4889" y="1217168"/>
            <a:ext cx="4146089" cy="3105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15_2#29d0b60ed?htil=10&amp;sp=1&amp;vaa=1&amp;vcp=1&amp;vis=1&amp;pid=e7d22f83c&amp;color=0,0,0&amp;vtp=1&amp;vaab=1&amp;bt=1&amp;bbb=1&amp;hb=1&amp;hs=1"/>
          <p:cNvSpPr/>
          <p:nvPr/>
        </p:nvSpPr>
        <p:spPr>
          <a:xfrm>
            <a:off x="539496" y="1229868"/>
            <a:ext cx="6464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（3）“煤铁金银遍地藏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”，新疆矿产资源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丰富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17_1#29d0b60ed.bracket?vaa=1&amp;vcp=1&amp;vis=1&amp;pid=e7d22f83c&amp;color=0,0,0&amp;vpa=79&amp;vtp=1&amp;vaab=1"/>
          <p:cNvSpPr/>
          <p:nvPr/>
        </p:nvSpPr>
        <p:spPr>
          <a:xfrm>
            <a:off x="2950114" y="186423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115_3#29d0b60ed?htil=10&amp;vaa=1&amp;vcp=1&amp;vis=1&amp;pid=e7d22f83c&amp;color=0,0,0&amp;vtp=1&amp;vaab=1&amp;bbb=1&amp;hs=1"/>
          <p:cNvSpPr/>
          <p:nvPr/>
        </p:nvSpPr>
        <p:spPr>
          <a:xfrm>
            <a:off x="539496" y="2505075"/>
            <a:ext cx="64648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①石油</a:t>
            </a:r>
            <a:r>
              <a:rPr lang="en-US" altLang="zh-CN" sz="2800" b="0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②天然气</a:t>
            </a:r>
            <a:r>
              <a:rPr lang="en-US" altLang="zh-CN" sz="2800" b="0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③煤</a:t>
            </a:r>
            <a:r>
              <a:rPr lang="en-US" altLang="zh-CN" sz="2800" b="0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④铝土</a:t>
            </a:r>
            <a:r>
              <a:rPr lang="en-US" altLang="zh-CN" sz="2800" b="0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⑤金</a:t>
            </a:r>
            <a:r>
              <a:rPr lang="en-US" altLang="zh-CN" sz="2800" b="0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⑥铁</a:t>
            </a:r>
            <a:endParaRPr lang="en-US" altLang="zh-CN" sz="2800" spc="-50" dirty="0"/>
          </a:p>
        </p:txBody>
      </p:sp>
      <p:sp>
        <p:nvSpPr>
          <p:cNvPr id="6" name="QC_8_BD.115_4#29d0b60ed.choices?htil=10&amp;vaa=1&amp;vcp=1&amp;vis=1&amp;pid=e7d22f83c&amp;color=0,0,0&amp;vtp=1&amp;vaab=1&amp;bbb=1&amp;hs=1"/>
          <p:cNvSpPr/>
          <p:nvPr/>
        </p:nvSpPr>
        <p:spPr>
          <a:xfrm>
            <a:off x="539496" y="3134550"/>
            <a:ext cx="6464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34010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.①②③④⑤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B.②③④⑤⑥</a:t>
            </a:r>
            <a:endParaRPr lang="en-US" altLang="zh-CN" sz="2800" b="0" i="0" spc="-103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  <a:tabLst>
                <a:tab pos="33401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C.①②③⑤⑥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.①②③④⑤⑥</a:t>
            </a:r>
            <a:endParaRPr lang="en-US" altLang="zh-CN" sz="2800" dirty="0"/>
          </a:p>
        </p:txBody>
      </p:sp>
      <p:sp>
        <p:nvSpPr>
          <p:cNvPr id="7" name="QC_8_AS.1_1#29d0b60ed?htil=10&amp;vaa=1&amp;vcp=1&amp;vis=1&amp;pid=e7d22f83c&amp;color=0,0,0&amp;vtp=1&amp;vaab=1&amp;bbb=1&amp;hb=1&amp;hs=1"/>
          <p:cNvSpPr/>
          <p:nvPr/>
        </p:nvSpPr>
        <p:spPr>
          <a:xfrm>
            <a:off x="539995" y="4408995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新疆矿产资源丰富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主要有石油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天然气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煤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石棉等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6_BD#aa3eff107?colgroup=13,15&amp;vcp=1&amp;pid=073beddfb&amp;color=0,0,0&amp;vtp=1&amp;vaab=1&amp;bt=1&amp;bbb=1&amp;hb=1"/>
          <p:cNvGraphicFramePr>
            <a:graphicFrameLocks noGrp="1"/>
          </p:cNvGraphicFramePr>
          <p:nvPr/>
        </p:nvGraphicFramePr>
        <p:xfrm>
          <a:off x="539496" y="554400"/>
          <a:ext cx="11109960" cy="5463414"/>
        </p:xfrm>
        <a:graphic>
          <a:graphicData uri="http://schemas.openxmlformats.org/drawingml/2006/table">
            <a:tbl>
              <a:tblPr/>
              <a:tblGrid>
                <a:gridCol w="5212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97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921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18223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根据资料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分析新疆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贵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州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黄土高原存在的自然灾害与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环境问题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了解这些地区环境保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护与资源开发利用的成功经验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综合思维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地理实践力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协调观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以新疆为例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说明区域发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展对人们生活方式和生活质量的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影响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综合思维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8200"/>
                        </a:lnSpc>
                      </a:pPr>
                      <a:r>
                        <a:rPr lang="en-US" altLang="zh-CN" sz="2130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6_BD#aa3eff107.table_image?tii=1&amp;vcp=1&amp;pid=073beddf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29884" y="1284732"/>
            <a:ext cx="5541264" cy="4288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bf09236b5?vcp=1&amp;pid=3993aabdb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pic>
        <p:nvPicPr>
          <p:cNvPr id="3" name="QM_8_BD.119_1#923757e5b?htil=11&amp;vaa=1&amp;vcp=1&amp;vis=1&amp;pid=bf09236b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0488" y="1251757"/>
            <a:ext cx="5458968" cy="372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8_BD.119_2#923757e5b?htil=11&amp;vaa=1&amp;vcp=1&amp;vis=1&amp;pid=bf09236b5&amp;color=0,0,0&amp;vtp=1&amp;vaab=1&amp;bbb=1&amp;hb=1&amp;hs=1"/>
          <p:cNvSpPr/>
          <p:nvPr/>
        </p:nvSpPr>
        <p:spPr>
          <a:xfrm>
            <a:off x="539496" y="1233469"/>
            <a:ext cx="5559552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（2024·江西·中考）准噶尔盆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地气候干旱，盆地内部多荒漠。其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东北侧的阿尔泰山水分条件较好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多优质牧场。准噶尔盆地的人口多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沿河或山麓水源地分布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图示意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卓娅家的放牧路线，据此完成5~7题。</a:t>
            </a:r>
            <a:endParaRPr lang="en-US" altLang="zh-CN" sz="2800" dirty="0"/>
          </a:p>
        </p:txBody>
      </p:sp>
      <p:sp>
        <p:nvSpPr>
          <p:cNvPr id="5" name="QC_9_BD.120_1#f2f34f50e?vaa=1&amp;vcp=1&amp;vis=1&amp;pid=923757e5b&amp;color=0,0,0&amp;vtp=1&amp;vaab=1&amp;bbb=1&amp;hs=1"/>
          <p:cNvSpPr/>
          <p:nvPr/>
        </p:nvSpPr>
        <p:spPr>
          <a:xfrm>
            <a:off x="539496" y="510519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在山下水源充足的地方，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分布有(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9_AN.121_1#f2f34f50e.bracket?vaa=1&amp;vcp=1&amp;vis=1&amp;pid=923757e5b&amp;color=0,0,0&amp;vpa=80&amp;vtp=1&amp;vaab=1"/>
          <p:cNvSpPr/>
          <p:nvPr/>
        </p:nvSpPr>
        <p:spPr>
          <a:xfrm>
            <a:off x="6061615" y="509185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9_BD.120_2#f2f34f50e.choices?vaa=1&amp;vcp=1&amp;vis=1&amp;pid=923757e5b&amp;color=0,0,0&amp;vtp=1&amp;vaab=1&amp;bbb=1&amp;hs=1"/>
          <p:cNvSpPr/>
          <p:nvPr/>
        </p:nvSpPr>
        <p:spPr>
          <a:xfrm>
            <a:off x="539496" y="572863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.桑蚕基地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B.常绿阔叶林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C.绿洲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.野生牦牛群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122_1#da95c8f09?htil=12&amp;vaa=1&amp;vcp=1&amp;vis=1&amp;pid=923757e5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0489" y="643333"/>
            <a:ext cx="4948566" cy="3373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122_2#da95c8f09?htil=12&amp;vaa=1&amp;vcp=1&amp;vis=1&amp;pid=923757e5b&amp;color=0,0,0&amp;vtp=1&amp;vaab=1&amp;bt=1&amp;bbb=1&amp;hb=1&amp;hs=1"/>
          <p:cNvSpPr/>
          <p:nvPr/>
        </p:nvSpPr>
        <p:spPr>
          <a:xfrm>
            <a:off x="539496" y="1546574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影响不同季节牧场位置变化的主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要因素是(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1_1#da95c8f09.bracket?vaa=1&amp;vcp=1&amp;vis=1&amp;pid=923757e5b&amp;color=0,0,0&amp;vpa=81&amp;vtp=1&amp;vaab=1"/>
          <p:cNvSpPr/>
          <p:nvPr/>
        </p:nvSpPr>
        <p:spPr>
          <a:xfrm>
            <a:off x="2238914" y="218093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9_BD.122_3#da95c8f09.choices?htil=12&amp;vaa=1&amp;vcp=1&amp;vis=1&amp;pid=923757e5b&amp;color=0,0,0&amp;vtp=1&amp;vaab=1&amp;bbb=1&amp;hs=1"/>
          <p:cNvSpPr/>
          <p:nvPr/>
        </p:nvSpPr>
        <p:spPr>
          <a:xfrm>
            <a:off x="539496" y="2829591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.纬度位置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.海陆分布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C.地形地势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.经度位置</a:t>
            </a:r>
            <a:endParaRPr lang="en-US" altLang="zh-CN" sz="2800" dirty="0"/>
          </a:p>
        </p:txBody>
      </p:sp>
      <p:sp>
        <p:nvSpPr>
          <p:cNvPr id="6" name="QC_9_BD.124_1#b3302b595?vaa=1&amp;vcp=1&amp;vis=1&amp;pid=923757e5b&amp;color=0,0,0&amp;vtp=1&amp;vaab=1&amp;bbb=1&amp;hs=1"/>
          <p:cNvSpPr/>
          <p:nvPr/>
        </p:nvSpPr>
        <p:spPr>
          <a:xfrm>
            <a:off x="539496" y="409622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卓娅家的畜产品主要销往新疆的省级行政中心，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该城市是(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9_AN.125_1#b3302b595.bracket?vaa=1&amp;vcp=1&amp;vis=1&amp;pid=923757e5b&amp;color=0,0,0&amp;vpa=82&amp;vtp=1&amp;vaab=1"/>
          <p:cNvSpPr/>
          <p:nvPr/>
        </p:nvSpPr>
        <p:spPr>
          <a:xfrm>
            <a:off x="9973214" y="408289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9_BD.124_2#b3302b595.choices?vaa=1&amp;vcp=1&amp;vis=1&amp;pid=923757e5b&amp;color=0,0,0&amp;vtp=1&amp;vaab=1&amp;bbb=1&amp;hs=1"/>
          <p:cNvSpPr/>
          <p:nvPr/>
        </p:nvSpPr>
        <p:spPr>
          <a:xfrm>
            <a:off x="539496" y="471966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.乌鲁木齐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B.拉萨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C.兰州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39028740?vcp=1&amp;pid=70af3c86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要点4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贵州省的环境保护与资源利用</a:t>
            </a:r>
            <a:endParaRPr lang="en-US" altLang="zh-CN" sz="3000" dirty="0"/>
          </a:p>
        </p:txBody>
      </p:sp>
      <p:pic>
        <p:nvPicPr>
          <p:cNvPr id="3" name="QO_7_BD.126_1#f8ba129e5?htil=13&amp;vaa=1&amp;vcp=1&amp;vis=1&amp;pid=a39028740&amp;color=0,0,0&amp;tib=255,255,255&amp;vtp=1&amp;vaab=1&amp;hs=1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873758" y="1234204"/>
            <a:ext cx="4762234" cy="384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26_2#f8ba129e5?htil=13&amp;sp=1&amp;vaa=1&amp;vcp=1&amp;vis=1&amp;pid=a39028740&amp;color=0,0,0&amp;vtp=1&amp;vaab=1&amp;bbb=1"/>
          <p:cNvSpPr/>
          <p:nvPr/>
        </p:nvSpPr>
        <p:spPr>
          <a:xfrm>
            <a:off x="539496" y="1215916"/>
            <a:ext cx="625449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读贵州略图，完成下列各题。</a:t>
            </a:r>
            <a:endParaRPr lang="en-US" altLang="zh-CN" sz="2800" dirty="0"/>
          </a:p>
        </p:txBody>
      </p:sp>
      <p:sp>
        <p:nvSpPr>
          <p:cNvPr id="5" name="QC_8_BD.127_1#d64eb3979?htil=13&amp;vaa=1&amp;vcp=1&amp;vis=1&amp;pid=f8ba129e5&amp;color=0,0,0&amp;vtp=1&amp;vaab=1&amp;bbb=1"/>
          <p:cNvSpPr/>
          <p:nvPr/>
        </p:nvSpPr>
        <p:spPr>
          <a:xfrm>
            <a:off x="539496" y="1845609"/>
            <a:ext cx="625449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（1）有关贵州的描述，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BD.127_2#d64eb3979.choices?htil=13&amp;vaa=1&amp;vcp=1&amp;vis=1&amp;pid=f8ba129e5&amp;color=0,0,0&amp;vtp=1&amp;vaab=1&amp;bbb=1"/>
          <p:cNvSpPr/>
          <p:nvPr/>
        </p:nvSpPr>
        <p:spPr>
          <a:xfrm>
            <a:off x="539496" y="2475084"/>
            <a:ext cx="625449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23469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.湿润多雨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.水能丰富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23469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C.地形崎岖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.沃野千里</a:t>
            </a:r>
            <a:endParaRPr lang="en-US" altLang="zh-CN" sz="2800" dirty="0"/>
          </a:p>
        </p:txBody>
      </p:sp>
      <p:sp>
        <p:nvSpPr>
          <p:cNvPr id="7" name="QC_8_AN.129_1#d64eb3979.bracket?vaa=1&amp;vcp=1&amp;vis=1&amp;pid=f8ba129e5&amp;color=0,0,0&amp;vpa=83&amp;vtp=1&amp;vaab=1"/>
          <p:cNvSpPr/>
          <p:nvPr/>
        </p:nvSpPr>
        <p:spPr>
          <a:xfrm>
            <a:off x="5972715" y="183227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C_8_AS.1_1#d64eb3979?htil=13&amp;vaa=1&amp;vcp=1&amp;vis=1&amp;pid=f8ba129e5&amp;color=0,0,0&amp;vtp=1&amp;vaab=1&amp;bbb=1&amp;hb=1"/>
          <p:cNvSpPr/>
          <p:nvPr/>
        </p:nvSpPr>
        <p:spPr>
          <a:xfrm>
            <a:off x="539496" y="3752069"/>
            <a:ext cx="625449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贵州地形以高原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山地为主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地表崎岖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大部分地区土壤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较贫瘠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31_1#68a75bfef?htil=14&amp;vaa=1&amp;vcp=1&amp;vis=1&amp;pid=f8ba129e5&amp;color=0,0,0&amp;tib=255,255,255&amp;vtp=1&amp;vaab=1&amp;hs=1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873758" y="1231646"/>
            <a:ext cx="4762234" cy="384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31_2#68a75bfef?htil=14&amp;vaa=1&amp;vcp=1&amp;vis=1&amp;pid=f8ba129e5&amp;color=0,0,0&amp;vtp=1&amp;vaab=1&amp;bt=1&amp;bbb=1&amp;hb=1"/>
          <p:cNvSpPr/>
          <p:nvPr/>
        </p:nvSpPr>
        <p:spPr>
          <a:xfrm>
            <a:off x="539496" y="1213358"/>
            <a:ext cx="625449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（2）贵州气候冬暖夏凉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，其主要原因是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33_1#68a75bfef.bracket?vaa=1&amp;vcp=1&amp;vis=1&amp;pid=f8ba129e5&amp;color=0,0,0&amp;vpa=84&amp;vtp=1&amp;vaab=1"/>
          <p:cNvSpPr/>
          <p:nvPr/>
        </p:nvSpPr>
        <p:spPr>
          <a:xfrm>
            <a:off x="816515" y="184772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131_3#68a75bfef.choices?htil=14&amp;vaa=1&amp;vcp=1&amp;vis=1&amp;pid=f8ba129e5&amp;color=0,0,0&amp;vtp=1&amp;vaab=1&amp;bbb=1"/>
          <p:cNvSpPr/>
          <p:nvPr/>
        </p:nvSpPr>
        <p:spPr>
          <a:xfrm>
            <a:off x="539496" y="2496375"/>
            <a:ext cx="625449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23469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A.纬度低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，海拔高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.纬度高，海拔低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23469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.纬度高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，海拔高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.纬度低，海拔低</a:t>
            </a:r>
            <a:endParaRPr lang="en-US" altLang="zh-CN" sz="2800" dirty="0"/>
          </a:p>
        </p:txBody>
      </p:sp>
      <p:sp>
        <p:nvSpPr>
          <p:cNvPr id="6" name="QC_8_AS.1_1#68a75bfef?htil=14&amp;vaa=1&amp;vcp=1&amp;vis=1&amp;pid=f8ba129e5&amp;color=0,0,0&amp;vtp=1&amp;vaab=1&amp;bbb=1&amp;hb=1"/>
          <p:cNvSpPr/>
          <p:nvPr/>
        </p:nvSpPr>
        <p:spPr>
          <a:xfrm>
            <a:off x="539496" y="3773360"/>
            <a:ext cx="625449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贵州主要位于低纬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度地区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冬季较温暖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贵州地处云贵高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海拔高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夏季较凉爽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49e4a2c12?vcp=1&amp;pid=a39028740&amp;color=0,0,0&amp;vtp=1&amp;vaab=1&amp;bt=1&amp;bbb=1"/>
          <p:cNvSpPr/>
          <p:nvPr/>
        </p:nvSpPr>
        <p:spPr>
          <a:xfrm>
            <a:off x="539496" y="554400"/>
            <a:ext cx="11109960" cy="57505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3" name="QM_8_BD.135_1#9b2245800?vaa=1&amp;vcp=1&amp;vis=1&amp;pid=49e4a2c12&amp;color=0,0,0&amp;vtp=1&amp;vaab=1&amp;bbb=1&amp;hb=1"/>
          <p:cNvSpPr/>
          <p:nvPr/>
        </p:nvSpPr>
        <p:spPr>
          <a:xfrm>
            <a:off x="539496" y="1194988"/>
            <a:ext cx="11109960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我国建造的世界最大单口径球面射电望远镜在贵州平塘的大窝凼落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成启用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。大窝凼洼地是喀斯特地貌独有的一大片漏斗天坑群，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其附近5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千米半径内没有乡镇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，25千米半径内只有一个县城。据此，完成8～9题。</a:t>
            </a:r>
            <a:endParaRPr lang="en-US" altLang="zh-CN" sz="2800" dirty="0"/>
          </a:p>
        </p:txBody>
      </p:sp>
      <p:pic>
        <p:nvPicPr>
          <p:cNvPr id="4" name="QM_8_BD.135_2#9b2245800?htil=15&amp;vaa=1&amp;vcp=1&amp;vis=1&amp;pid=49e4a2c1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95519" y="3038647"/>
            <a:ext cx="3712464" cy="256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9_BD.136_1#eedcb67f4?htil=15&amp;vaa=1&amp;vcp=1&amp;vis=1&amp;pid=9b2245800&amp;color=0,0,0&amp;vtp=1&amp;vaab=1&amp;bbb=1&amp;hb=1"/>
          <p:cNvSpPr/>
          <p:nvPr/>
        </p:nvSpPr>
        <p:spPr>
          <a:xfrm>
            <a:off x="539496" y="2972988"/>
            <a:ext cx="7306056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下列关于该射电望远镜在该地选址的原因，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叙述错误的是(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9_BD.136_2#eedcb67f4.choices?htil=15&amp;vaa=1&amp;vcp=1&amp;vis=1&amp;pid=9b2245800&amp;color=0,0,0&amp;vtp=1&amp;vaab=1&amp;bbb=1"/>
          <p:cNvSpPr/>
          <p:nvPr/>
        </p:nvSpPr>
        <p:spPr>
          <a:xfrm>
            <a:off x="539496" y="4154280"/>
            <a:ext cx="7306056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A.地处喀斯特地貌区，雨水下渗顺畅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.海拔高、云雾多，利于观测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.拥有天然的天坑，工程量较小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.人烟稀少，无线电干扰较少</a:t>
            </a:r>
            <a:endParaRPr lang="en-US" altLang="zh-CN" sz="2800" dirty="0"/>
          </a:p>
        </p:txBody>
      </p:sp>
      <p:sp>
        <p:nvSpPr>
          <p:cNvPr id="7" name="QC_9_AN.137_1#eedcb67f4.bracket?vaa=1&amp;vcp=1&amp;vis=1&amp;pid=9b2245800&amp;color=0,0,0&amp;vpa=85&amp;vtp=1&amp;vaab=1"/>
          <p:cNvSpPr/>
          <p:nvPr/>
        </p:nvSpPr>
        <p:spPr>
          <a:xfrm>
            <a:off x="2950114" y="3553633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138_1#b0d01b892?htil=16&amp;vaa=1&amp;vcp=1&amp;vis=1&amp;pid=9b224580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6398" y="1945622"/>
            <a:ext cx="4286486" cy="2966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138_2#b0d01b892?htil=16&amp;sp=1&amp;vaa=1&amp;vcp=1&amp;vis=1&amp;pid=9b2245800&amp;color=0,0,0&amp;vtp=1&amp;vaab=1&amp;bt=1&amp;bbb=1&amp;hb=1&amp;hs=1"/>
          <p:cNvSpPr/>
          <p:nvPr/>
        </p:nvSpPr>
        <p:spPr>
          <a:xfrm>
            <a:off x="539496" y="1203293"/>
            <a:ext cx="73060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下列是贵州所在地形区农业资源综合开发的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措施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合理的有(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139_1#b0d01b892.bracket?vaa=1&amp;vcp=1&amp;vis=1&amp;pid=9b2245800&amp;color=0,0,0&amp;vpa=86&amp;vtp=1&amp;vaab=1"/>
          <p:cNvSpPr/>
          <p:nvPr/>
        </p:nvSpPr>
        <p:spPr>
          <a:xfrm>
            <a:off x="3039014" y="18376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9_BD.138_3#b0d01b892?htil=16&amp;vaa=1&amp;vcp=1&amp;vis=1&amp;pid=9b2245800&amp;color=0,0,0&amp;vtp=1&amp;vaab=1&amp;bbb=1&amp;hs=1"/>
          <p:cNvSpPr/>
          <p:nvPr/>
        </p:nvSpPr>
        <p:spPr>
          <a:xfrm>
            <a:off x="539496" y="2486310"/>
            <a:ext cx="730605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①发展立体农业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建设全国商品粮基地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开发优势资源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开垦荒地，扩大耕地面积</a:t>
            </a:r>
            <a:endParaRPr lang="en-US" altLang="zh-CN" sz="2800" dirty="0"/>
          </a:p>
        </p:txBody>
      </p:sp>
      <p:sp>
        <p:nvSpPr>
          <p:cNvPr id="6" name="QC_9_BD.138_4#b0d01b892.choices?vaa=1&amp;vcp=1&amp;vis=1&amp;pid=9b2245800&amp;color=0,0,0&amp;vtp=1&amp;vaab=1&amp;bbb=1&amp;hs=1"/>
          <p:cNvSpPr/>
          <p:nvPr/>
        </p:nvSpPr>
        <p:spPr>
          <a:xfrm>
            <a:off x="539496" y="50439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f7f8ef93?vcp=1&amp;pid=70af3c86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要点5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黄土高原的区域发展与居民生活</a:t>
            </a:r>
            <a:endParaRPr lang="en-US" altLang="zh-CN" sz="3000" dirty="0"/>
          </a:p>
        </p:txBody>
      </p:sp>
      <p:sp>
        <p:nvSpPr>
          <p:cNvPr id="3" name="QC_7_BD.140_1#d37e2b612?sp=1&amp;vaa=1&amp;vcp=1&amp;vis=1&amp;pid=ef7f8ef93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下图，下列关于黄土高原的说法，正确的是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5" name="QC_7_BD.140_2#d37e2b612?htil=17&amp;vaa=1&amp;vcp=1&amp;vis=1&amp;pid=ef7f8ef9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0127" y="1907331"/>
            <a:ext cx="4325112" cy="427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7_BD.140_3#d37e2b612.choices?htil=17&amp;vaa=1&amp;vcp=1&amp;vis=1&amp;pid=ef7f8ef93&amp;color=0,0,0&amp;vtp=1&amp;vaab=1&amp;bbb=1&amp;hb=1"/>
          <p:cNvSpPr/>
          <p:nvPr/>
        </p:nvSpPr>
        <p:spPr>
          <a:xfrm>
            <a:off x="539496" y="1853419"/>
            <a:ext cx="6693408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A.黄土高原位于太行山③以西，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乌鞘岭②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，秦岭①以北，长城以南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.“风成说”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认为这里的黄土来自蒙古高原、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中亚及我国东北内陆地区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C.黄土高原水土流失导致黄河下游河床抬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，形成“地上河”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.土壤肥力高，适宜大面积开垦耕地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1_1#d37e2b612?htil=18&amp;vaa=1&amp;vcp=1&amp;vis=1&amp;pid=ef7f8ef9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83492" y="1542858"/>
            <a:ext cx="4265964" cy="4220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d37e2b612?htil=18&amp;vaa=1&amp;vcp=1&amp;vis=1&amp;pid=ef7f8ef93&amp;color=0,0,0&amp;vtp=1&amp;vaab=1&amp;bt=1&amp;bbb=1&amp;hb=1&amp;hs=1"/>
          <p:cNvSpPr/>
          <p:nvPr/>
        </p:nvSpPr>
        <p:spPr>
          <a:xfrm>
            <a:off x="539496" y="1555559"/>
            <a:ext cx="6693408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黄土高原位于太行山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以西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鞘岭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秦岭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长城以南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。“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认为这里的黄土主要来自蒙古高原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中亚及我国西北内陆地区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黄土高原水土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流失严重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不适宜大面积开垦耕地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7_AN.2_1#d37e2b612?vaa=1&amp;vcp=1&amp;vis=1&amp;pid=ef7f8ef93&amp;color=0,0,0&amp;vtp=1&amp;vaab=1&amp;bbb=1&amp;hs=1"/>
          <p:cNvSpPr/>
          <p:nvPr/>
        </p:nvSpPr>
        <p:spPr>
          <a:xfrm>
            <a:off x="539496" y="474814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6b90cfea0?vcp=1&amp;pid=ef7f8ef93&amp;color=0,0,0&amp;vtp=1&amp;vaab=1&amp;bt=1&amp;bbb=1"/>
          <p:cNvSpPr/>
          <p:nvPr/>
        </p:nvSpPr>
        <p:spPr>
          <a:xfrm>
            <a:off x="539496" y="554400"/>
            <a:ext cx="11109960" cy="61277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pic>
        <p:nvPicPr>
          <p:cNvPr id="3" name="QM_8_BD.144_1#35bc27f15?htil=19&amp;vaa=1&amp;vcp=1&amp;vis=1&amp;pid=6b90cfea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76560" y="1117475"/>
            <a:ext cx="4961736" cy="4241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8_BD.144_2#35bc27f15?htil=19&amp;vaa=1&amp;vcp=1&amp;vis=1&amp;pid=6b90cfea0&amp;color=0,0,0&amp;vtp=1&amp;vaab=1&amp;bbb=1&amp;hb=1"/>
          <p:cNvSpPr/>
          <p:nvPr/>
        </p:nvSpPr>
        <p:spPr>
          <a:xfrm>
            <a:off x="539496" y="1233469"/>
            <a:ext cx="6108192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（2023·河南·中考）1952年以来，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陕西榆林的韭园沟开展了持续数十年的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水土保持工作，为治水治沙探索破解之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道。右图为黄河流域水土保持率、韭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园沟水土流失治理及黄河流域范围示意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图。读图，完成10~11题。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9_BD.145_1#2f670e9da?htil=19&amp;vaa=1&amp;vcp=1&amp;vis=1&amp;pid=35bc27f15&amp;color=0,0,0&amp;vtp=1&amp;vaab=1&amp;bbb=1&amp;hb=1"/>
          <p:cNvSpPr/>
          <p:nvPr/>
        </p:nvSpPr>
        <p:spPr>
          <a:xfrm>
            <a:off x="539496" y="1360194"/>
            <a:ext cx="610819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1990~2021年黄河流域水土保持率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9_BD.145_2#2f670e9da.choices?htil=19&amp;vaa=1&amp;vcp=1&amp;vis=1&amp;pid=35bc27f15&amp;color=0,0,0&amp;vtp=1&amp;vaab=1&amp;bbb=1&amp;hb=1"/>
          <p:cNvSpPr/>
          <p:nvPr/>
        </p:nvSpPr>
        <p:spPr>
          <a:xfrm>
            <a:off x="539496" y="2638467"/>
            <a:ext cx="652291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028315" algn="l"/>
                <a:tab pos="6018530" algn="l"/>
                <a:tab pos="86531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A.呈上升趋势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B.呈下降趋势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3028315" algn="l"/>
                <a:tab pos="6018530" algn="l"/>
                <a:tab pos="86531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C.先升后降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D.先降后升</a:t>
            </a:r>
            <a:endParaRPr lang="en-US" altLang="zh-CN" sz="2800" dirty="0"/>
          </a:p>
        </p:txBody>
      </p:sp>
      <p:sp>
        <p:nvSpPr>
          <p:cNvPr id="4" name="QC_9_AN.1_1#2f670e9da.bracket?vaa=1&amp;vcp=1&amp;vis=1&amp;pid=35bc27f15&amp;color=0,0,0&amp;vpa=88&amp;vtp=1&amp;vaab=1"/>
          <p:cNvSpPr/>
          <p:nvPr/>
        </p:nvSpPr>
        <p:spPr>
          <a:xfrm>
            <a:off x="816515" y="199455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5" name="QM_8_BD.144_1#35bc27f15?htil=19&amp;vaa=1&amp;vcp=1&amp;vis=1&amp;pid=6b90cfea0&amp;color=0,0,0&amp;tib=255,255,255&amp;vtp=1&amp;vaab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74122" y="1067497"/>
            <a:ext cx="5124941" cy="4380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P_6_BD#aa3eff107?colgroup=13,15&amp;vcp=1&amp;pid=073beddfb&amp;color=0,0,0&amp;vtp=1&amp;vaab=1&amp;bt=1&amp;bbb=1&amp;hb=1"/>
          <p:cNvGraphicFramePr>
            <a:graphicFrameLocks noGrp="1"/>
          </p:cNvGraphicFramePr>
          <p:nvPr/>
        </p:nvGraphicFramePr>
        <p:xfrm>
          <a:off x="539496" y="417240"/>
          <a:ext cx="11109960" cy="5974080"/>
        </p:xfrm>
        <a:graphic>
          <a:graphicData uri="http://schemas.openxmlformats.org/drawingml/2006/table">
            <a:tbl>
              <a:tblPr/>
              <a:tblGrid>
                <a:gridCol w="5212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97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     3.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运用资料说出首都北京的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自然地理特点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历史文化传统和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城市职能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并举例说明其城市建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设成就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认识台湾省自古以来一直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是祖国不可分割的神圣领土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地图上指出台湾省的位置和范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分析其自然地理环境和经济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发展特色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区域认知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综合思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维）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以新疆为例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说明我国西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部开发的地理条件以及保护生态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环境的重要性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（人地协调观）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130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6_BD#aa3eff107.table_image?tii=1&amp;vcp=1&amp;pid=073beddfb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29884" y="1658981"/>
            <a:ext cx="5541264" cy="4288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147_1#ea5ce725b?htil=20&amp;vaa=1&amp;vcp=1&amp;vis=1&amp;pid=35bc27f1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9316" y="757428"/>
            <a:ext cx="3730297" cy="3190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147_2#ea5ce725b?htil=20&amp;vaa=1&amp;vcp=1&amp;vis=1&amp;pid=35bc27f15&amp;color=0,0,0&amp;vtp=1&amp;vaab=1&amp;bt=1&amp;bbb=1&amp;hb=1&amp;hs=1"/>
          <p:cNvSpPr/>
          <p:nvPr/>
        </p:nvSpPr>
        <p:spPr>
          <a:xfrm>
            <a:off x="539496" y="757428"/>
            <a:ext cx="7040880" cy="1010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下列组合与图示水土流失治理措施对应正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149_1#ea5ce725b.bracket?vaa=1&amp;vcp=1&amp;vis=1&amp;pid=35bc27f15&amp;color=0,0,0&amp;vpa=89&amp;vtp=1&amp;vaab=1"/>
          <p:cNvSpPr/>
          <p:nvPr/>
        </p:nvSpPr>
        <p:spPr>
          <a:xfrm>
            <a:off x="1883314" y="1281303"/>
            <a:ext cx="495300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9_BD.147_3#ea5ce725b.choices?htil=20&amp;vaa=1&amp;vcp=1&amp;vis=1&amp;pid=35bc27f15&amp;color=0,0,0&amp;vtp=1&amp;vaab=1&amp;bbb=1&amp;hs=1"/>
          <p:cNvSpPr/>
          <p:nvPr/>
        </p:nvSpPr>
        <p:spPr>
          <a:xfrm>
            <a:off x="539496" y="1819465"/>
            <a:ext cx="7040880" cy="2103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A.墚峁顶——打坝淤地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.山坡——植树种草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.沟底——种植经济林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.山坡——草田轮作</a:t>
            </a:r>
            <a:endParaRPr lang="en-US" altLang="zh-CN" sz="2800" dirty="0"/>
          </a:p>
        </p:txBody>
      </p:sp>
      <p:sp>
        <p:nvSpPr>
          <p:cNvPr id="6" name="QC_9_AS.1_1#ea5ce725b?vaa=1&amp;vcp=1&amp;vis=1&amp;pid=35bc27f15&amp;color=0,0,0&amp;vtp=1&amp;vaab=1&amp;bbb=1&amp;hb=1&amp;hs=1"/>
          <p:cNvSpPr/>
          <p:nvPr/>
        </p:nvSpPr>
        <p:spPr>
          <a:xfrm>
            <a:off x="539496" y="3965765"/>
            <a:ext cx="11109960" cy="2077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提示：读韭园沟水土流失治理示意图可知，墚峁顶较为平缓，可实施草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田轮作、种植经济林等治理措施；在沟底可打坝淤地，淤地坝既能保持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水土，又能耕作，还能增加粮食产量；山坡坡度较陡，不适宜耕作，可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植树种草，保持水土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2057ecff9.fixed?vcp=1&amp;pid=b5635e21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第16讲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认识区域：环境与发展</a:t>
            </a:r>
            <a:endParaRPr lang="en-US" altLang="zh-CN" sz="4000" dirty="0"/>
          </a:p>
        </p:txBody>
      </p:sp>
      <p:sp>
        <p:nvSpPr>
          <p:cNvPr id="3" name="C_5_BD#2057ecff9.fixed?vcp=1&amp;pid=b5635e21c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31b9de01?vcp=1&amp;pid=2057ecff9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QC_7_BD.151_1#79db9135f?vaa=1&amp;vcp=1&amp;vis=1&amp;pid=231b9de01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（2024·山东泰安·中考）一个城市拥有文化价值高的著名建筑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，该建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筑往往成为这个城市的符号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。下列关于北京城市符号的叙述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，正确的是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52_1#79db9135f.bracket?vaa=1&amp;vcp=1&amp;vis=1&amp;pid=231b9de01&amp;color=0,0,0&amp;vpa=90&amp;vtp=1&amp;vaab=1"/>
          <p:cNvSpPr/>
          <p:nvPr/>
        </p:nvSpPr>
        <p:spPr>
          <a:xfrm>
            <a:off x="816515" y="254930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151_2#79db9135f.choices?vaa=1&amp;vcp=1&amp;vis=1&amp;pid=231b9de01&amp;color=0,0,0&amp;vtp=1&amp;vaab=1&amp;bbb=1"/>
          <p:cNvSpPr/>
          <p:nvPr/>
        </p:nvSpPr>
        <p:spPr>
          <a:xfrm>
            <a:off x="539496" y="319136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A.首都北京的符号是天安门广场、人民大会堂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.古城北京的符号是故宫、“鸟巢”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.现代北京的符号是“水立方”、四合院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.科技北京的符号是中关村、长城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53_1#a2b33e0e9?vaa=1&amp;vcp=1&amp;vis=1&amp;pid=231b9de01&amp;color=0,0,0&amp;vtp=1&amp;vaab=1&amp;bt=1&amp;bbb=1&amp;hb=1"/>
          <p:cNvSpPr/>
          <p:nvPr/>
        </p:nvSpPr>
        <p:spPr>
          <a:xfrm>
            <a:off x="539496" y="120446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（2024·湖北随州·模拟）北京是我国著名的古都和历史文化名城，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拥有3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000多年的建城史和800多年的建都史。读右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图，完成2～3题。</a:t>
            </a:r>
            <a:endParaRPr lang="en-US" altLang="zh-CN" sz="2800" dirty="0"/>
          </a:p>
        </p:txBody>
      </p:sp>
      <p:pic>
        <p:nvPicPr>
          <p:cNvPr id="3" name="QM_7_BD.153_2#a2b33e0e9?htil=21&amp;vaa=1&amp;vcp=1&amp;vis=1&amp;pid=231b9de0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9706" y="2405825"/>
            <a:ext cx="4077004" cy="3725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54_1#9691adfaa?htil=21&amp;vaa=1&amp;vcp=1&amp;vis=1&amp;pid=a2b33e0e9&amp;color=0,0,0&amp;vtp=1&amp;vaab=1&amp;bbb=1"/>
          <p:cNvSpPr/>
          <p:nvPr/>
        </p:nvSpPr>
        <p:spPr>
          <a:xfrm>
            <a:off x="539496" y="2479675"/>
            <a:ext cx="794613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有关北京的叙述，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154_2#9691adfaa.choices?htil=21&amp;vaa=1&amp;vcp=1&amp;vis=1&amp;pid=a2b33e0e9&amp;color=0,0,0&amp;vtp=1&amp;vaab=1&amp;bbb=1"/>
          <p:cNvSpPr/>
          <p:nvPr/>
        </p:nvSpPr>
        <p:spPr>
          <a:xfrm>
            <a:off x="539496" y="3109150"/>
            <a:ext cx="794613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A.地势西北高、东南低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.地处亚热带季风气候区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.全国的政治、经济和文化中心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.水库、河流较多，水资源丰富</a:t>
            </a:r>
            <a:endParaRPr lang="en-US" altLang="zh-CN" sz="2800" dirty="0"/>
          </a:p>
        </p:txBody>
      </p:sp>
      <p:sp>
        <p:nvSpPr>
          <p:cNvPr id="6" name="QC_8_AN.1_1#9691adfaa.bracket?vaa=1&amp;vcp=1&amp;vis=1&amp;pid=a2b33e0e9&amp;color=0,0,0&amp;vpa=91&amp;vtp=1&amp;vaab=1"/>
          <p:cNvSpPr/>
          <p:nvPr/>
        </p:nvSpPr>
        <p:spPr>
          <a:xfrm>
            <a:off x="5350415" y="246634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56_1#75034edee?htil=22&amp;vaa=1&amp;vcp=1&amp;vis=1&amp;pid=a2b33e0e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39063" y="2040461"/>
            <a:ext cx="3813441" cy="3484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56_2#75034edee?htil=22&amp;vaa=1&amp;vcp=1&amp;vis=1&amp;pid=a2b33e0e9&amp;color=0,0,0&amp;vtp=1&amp;vaab=1&amp;bt=1&amp;bbb=1&amp;hb=1"/>
          <p:cNvSpPr/>
          <p:nvPr/>
        </p:nvSpPr>
        <p:spPr>
          <a:xfrm>
            <a:off x="539496" y="1526032"/>
            <a:ext cx="794613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下列关于北京城市建设和发展的说法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，正确的是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57_1#75034edee.bracket?vaa=1&amp;vcp=1&amp;vis=1&amp;pid=a2b33e0e9&amp;color=0,0,0&amp;vpa=92&amp;vtp=1&amp;vaab=1"/>
          <p:cNvSpPr/>
          <p:nvPr/>
        </p:nvSpPr>
        <p:spPr>
          <a:xfrm>
            <a:off x="816515" y="216039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156_3#75034edee.choices?htil=22&amp;vaa=1&amp;vcp=1&amp;vis=1&amp;pid=a2b33e0e9&amp;color=0,0,0&amp;vtp=1&amp;vaab=1&amp;bbb=1"/>
          <p:cNvSpPr/>
          <p:nvPr/>
        </p:nvSpPr>
        <p:spPr>
          <a:xfrm>
            <a:off x="539496" y="2800921"/>
            <a:ext cx="794613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A.保持完整的古城原有格局和风貌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.彻底改变古城原有格局和风貌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.使传统建筑和现代建筑交相辉映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.拆除四合院和胡同，建设高楼大厦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58_1#f58880358?vaa=1&amp;vcp=1&amp;vis=1&amp;pid=231b9de01&amp;color=0,0,0&amp;vtp=1&amp;vaab=1&amp;bt=1&amp;bbb=1&amp;hb=1"/>
          <p:cNvSpPr/>
          <p:nvPr/>
        </p:nvSpPr>
        <p:spPr>
          <a:xfrm>
            <a:off x="539496" y="218754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（2024·湖南·中考）北京城市建设发展迅速，建有国家体育场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、国家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博物馆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、首都国际机场等，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还在城市中心打造了一批开放式的街心公园、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绿地等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北京建设街心公园和绿地有助于(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59_1#f58880358.bracket?vaa=1&amp;vcp=1&amp;vis=1&amp;pid=231b9de01&amp;color=0,0,0&amp;vpa=93&amp;vtp=1&amp;vaab=1"/>
          <p:cNvSpPr/>
          <p:nvPr/>
        </p:nvSpPr>
        <p:spPr>
          <a:xfrm>
            <a:off x="7217314" y="346960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7_BD.158_2#f58880358.choices?vaa=1&amp;vcp=1&amp;vis=1&amp;pid=231b9de01&amp;color=0,0,0&amp;vtp=1&amp;vaab=1&amp;bbb=1"/>
          <p:cNvSpPr/>
          <p:nvPr/>
        </p:nvSpPr>
        <p:spPr>
          <a:xfrm>
            <a:off x="539496" y="41034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.提高矿产储量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B.缓解住房紧张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C.增加耕地面积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.改善空气质量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60_1#335adcab1?vaa=1&amp;vcp=1&amp;vis=1&amp;pid=231b9de01&amp;color=0,0,0&amp;vtp=1&amp;vaab=1&amp;bt=1&amp;bbb=1&amp;hb=1"/>
          <p:cNvSpPr/>
          <p:nvPr/>
        </p:nvSpPr>
        <p:spPr>
          <a:xfrm>
            <a:off x="539496" y="554400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（2024·湖南·模拟）兰屿又称风岛，风景优美，有“世外桃源”之称。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岛上多丘陵，且被火山碎屑岩所覆盖。岛上的居民在山坡上建造了一种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“地窖式”民居，房屋一般位于地面以下1.5～2.0米，屋顶高出地面0.5米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左右，地下主屋所在地附近常建有木制小亭。下图示意兰屿位置及岛上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传统民居景观。读图，完成5～8题。</a:t>
            </a:r>
            <a:endParaRPr lang="en-US" altLang="zh-CN" sz="2800" dirty="0"/>
          </a:p>
        </p:txBody>
      </p:sp>
      <p:pic>
        <p:nvPicPr>
          <p:cNvPr id="3" name="QM_7_BD.160_2#335adcab1?vaa=1&amp;vcp=1&amp;vis=1&amp;pid=231b9de0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2501" y="3763590"/>
            <a:ext cx="4923953" cy="2482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61_1#b038f029f?htil=23&amp;vaa=1&amp;vcp=1&amp;vis=1&amp;pid=335adcab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0488" y="1528318"/>
            <a:ext cx="4924960" cy="2483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61_2#b038f029f?htil=23&amp;vaa=1&amp;vcp=1&amp;vis=1&amp;pid=335adcab1&amp;color=0,0,0&amp;vtp=1&amp;vaab=1&amp;bt=1&amp;bbb=1&amp;hb=1&amp;hs=1"/>
          <p:cNvSpPr/>
          <p:nvPr/>
        </p:nvSpPr>
        <p:spPr>
          <a:xfrm>
            <a:off x="539496" y="154101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岛上的房屋深埋地下主要是为了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避免(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63_1#b038f029f.bracket?vaa=1&amp;vcp=1&amp;vis=1&amp;pid=335adcab1&amp;color=0,0,0&amp;vpa=94&amp;vtp=1&amp;vaab=1"/>
          <p:cNvSpPr/>
          <p:nvPr/>
        </p:nvSpPr>
        <p:spPr>
          <a:xfrm>
            <a:off x="1527714" y="217538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161_3#b038f029f.choices?htil=23&amp;vaa=1&amp;vcp=1&amp;vis=1&amp;pid=335adcab1&amp;color=0,0,0&amp;vtp=1&amp;vaab=1&amp;bbb=1&amp;hs=1"/>
          <p:cNvSpPr/>
          <p:nvPr/>
        </p:nvSpPr>
        <p:spPr>
          <a:xfrm>
            <a:off x="539496" y="2824035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.被洪水冲毁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.被台风摧毁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C.被阳光照射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.被野兽袭扰</a:t>
            </a:r>
            <a:endParaRPr lang="en-US" altLang="zh-CN" sz="2800" dirty="0"/>
          </a:p>
        </p:txBody>
      </p:sp>
      <p:sp>
        <p:nvSpPr>
          <p:cNvPr id="6" name="QC_8_AS.1_1#b038f029f?vaa=1&amp;vcp=1&amp;vis=1&amp;pid=335adcab1&amp;color=0,0,0&amp;vtp=1&amp;vaab=1&amp;bbb=1&amp;hb=1&amp;hs=1"/>
          <p:cNvSpPr/>
          <p:nvPr/>
        </p:nvSpPr>
        <p:spPr>
          <a:xfrm>
            <a:off x="539496" y="409848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提示：兰屿四面临海，距离台风源地近，台风多且强度大，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破坏力极强，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房屋深埋地下主要是为了避免被台风摧毁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65_1#d1de9bf28?htil=24&amp;vaa=1&amp;vcp=1&amp;vis=1&amp;pid=335adcab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0488" y="615315"/>
            <a:ext cx="5458968" cy="2752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65_2#d1de9bf28?htil=24&amp;vaa=1&amp;vcp=1&amp;vis=1&amp;pid=335adcab1&amp;color=0,0,0&amp;vtp=1&amp;vaab=1&amp;bt=1&amp;bbb=1&amp;hs=1"/>
          <p:cNvSpPr/>
          <p:nvPr/>
        </p:nvSpPr>
        <p:spPr>
          <a:xfrm>
            <a:off x="539496" y="1540383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图中“木制小亭”的作用是(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_1#d1de9bf28.bracket?vaa=1&amp;vcp=1&amp;vis=1&amp;pid=335adcab1&amp;color=0,0,0&amp;vpa=95&amp;vtp=1&amp;vaab=1"/>
          <p:cNvSpPr/>
          <p:nvPr/>
        </p:nvSpPr>
        <p:spPr>
          <a:xfrm>
            <a:off x="4953540" y="152704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165_3#d1de9bf28.choices?htil=24&amp;vaa=1&amp;vcp=1&amp;vis=1&amp;pid=335adcab1&amp;color=0,0,0&amp;vtp=1&amp;vaab=1&amp;bbb=1&amp;hs=1"/>
          <p:cNvSpPr/>
          <p:nvPr/>
        </p:nvSpPr>
        <p:spPr>
          <a:xfrm>
            <a:off x="539496" y="2172652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.躲避地震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.纳凉避暑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C.躲避台风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.为船只引航</a:t>
            </a:r>
            <a:endParaRPr lang="en-US" altLang="zh-CN" sz="2800" dirty="0"/>
          </a:p>
        </p:txBody>
      </p:sp>
      <p:sp>
        <p:nvSpPr>
          <p:cNvPr id="6" name="QC_8_BD.167_1#c70a0f15d?vaa=1&amp;vcp=1&amp;vis=1&amp;pid=335adcab1&amp;color=0,0,0&amp;vtp=1&amp;vaab=1&amp;bbb=1&amp;hb=1&amp;hs=1"/>
          <p:cNvSpPr/>
          <p:nvPr/>
        </p:nvSpPr>
        <p:spPr>
          <a:xfrm>
            <a:off x="539496" y="344709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台湾岛人口密度地区差异大，主要表现为西部人口密度大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、东部人口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密度小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影响台湾岛人口分布的主导因素是(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AN.168_1#c70a0f15d.bracket?vaa=1&amp;vcp=1&amp;vis=1&amp;pid=335adcab1&amp;color=0,0,0&amp;vpa=96&amp;vtp=1&amp;vaab=1"/>
          <p:cNvSpPr/>
          <p:nvPr/>
        </p:nvSpPr>
        <p:spPr>
          <a:xfrm>
            <a:off x="7572914" y="408146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C_8_BD.167_2#c70a0f15d.choices?vaa=1&amp;vcp=1&amp;vis=1&amp;pid=335adcab1&amp;color=0,0,0&amp;vtp=1&amp;vaab=1&amp;bbb=1&amp;hs=1"/>
          <p:cNvSpPr/>
          <p:nvPr/>
        </p:nvSpPr>
        <p:spPr>
          <a:xfrm>
            <a:off x="539496" y="472586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.水源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B.气候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C.政策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69_1#df0cc77c3?htil=25&amp;vaa=1&amp;vcp=1&amp;vis=1&amp;pid=335adcab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9435" y="1167694"/>
            <a:ext cx="6054520" cy="3052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69_2#df0cc77c3?htil=25&amp;sp=1&amp;vaa=1&amp;vcp=1&amp;vis=1&amp;pid=335adcab1&amp;color=0,0,0&amp;vtp=1&amp;vaab=1&amp;bt=1&amp;bbb=1&amp;hb=1&amp;hs=1"/>
          <p:cNvSpPr/>
          <p:nvPr/>
        </p:nvSpPr>
        <p:spPr>
          <a:xfrm>
            <a:off x="539496" y="889857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有关台湾省的叙述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，正确的是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70_1#df0cc77c3.bracket?vaa=1&amp;vcp=1&amp;vis=1&amp;pid=335adcab1&amp;color=0,0,0&amp;vpa=97&amp;vtp=1&amp;vaab=1"/>
          <p:cNvSpPr/>
          <p:nvPr/>
        </p:nvSpPr>
        <p:spPr>
          <a:xfrm>
            <a:off x="816515" y="152422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169_3#df0cc77c3?htil=25&amp;vaa=1&amp;vcp=1&amp;vis=1&amp;pid=335adcab1&amp;color=0,0,0&amp;vtp=1&amp;vaab=1&amp;bbb=1&amp;hb=1&amp;hs=1"/>
          <p:cNvSpPr/>
          <p:nvPr/>
        </p:nvSpPr>
        <p:spPr>
          <a:xfrm>
            <a:off x="539496" y="2164746"/>
            <a:ext cx="555955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①台湾岛是我国最大的岛屿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台湾省东部濒临大西洋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台湾岛东部有广阔的平原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日月潭是一个高山湖泊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，也是台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湾省的第一大湖</a:t>
            </a:r>
            <a:endParaRPr lang="en-US" altLang="zh-CN" sz="2800" dirty="0"/>
          </a:p>
        </p:txBody>
      </p:sp>
      <p:sp>
        <p:nvSpPr>
          <p:cNvPr id="6" name="QC_8_BD.169_4#df0cc77c3.choices?vaa=1&amp;vcp=1&amp;vis=1&amp;pid=335adcab1&amp;color=0,0,0&amp;vtp=1&amp;vaab=1&amp;bbb=1&amp;hs=1"/>
          <p:cNvSpPr/>
          <p:nvPr/>
        </p:nvSpPr>
        <p:spPr>
          <a:xfrm>
            <a:off x="539496" y="535733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bc023d58e.fixed?vcp=1&amp;pid=b5635e21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第16讲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认识区域：环境与发展</a:t>
            </a:r>
            <a:endParaRPr lang="en-US" altLang="zh-CN" sz="4000" dirty="0"/>
          </a:p>
        </p:txBody>
      </p:sp>
      <p:sp>
        <p:nvSpPr>
          <p:cNvPr id="3" name="C_5_BD#bc023d58e.fixed?vcp=1&amp;pid=b5635e21c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71_1#1d3f30f00?htil=26&amp;vaa=1&amp;vcp=1&amp;vis=1&amp;pid=231b9de0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048" y="765186"/>
            <a:ext cx="5780397" cy="2856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171_2#1d3f30f00?htil=26&amp;vaa=1&amp;vcp=1&amp;vis=1&amp;pid=231b9de01&amp;color=0,0,0&amp;vtp=1&amp;vaab=1&amp;bt=1&amp;bbb=1&amp;hb=1&amp;hs=1"/>
          <p:cNvSpPr/>
          <p:nvPr/>
        </p:nvSpPr>
        <p:spPr>
          <a:xfrm>
            <a:off x="539496" y="554400"/>
            <a:ext cx="5559552" cy="2077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（2022·陕西·中考改编）新疆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是我国最大的番茄生产基地。读新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疆部分地区示意图和资料卡片，完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成9～12题。</a:t>
            </a:r>
            <a:endParaRPr lang="en-US" altLang="zh-CN" sz="2800" dirty="0"/>
          </a:p>
        </p:txBody>
      </p:sp>
      <p:sp>
        <p:nvSpPr>
          <p:cNvPr id="4" name="QC_8_BD.172_1#9eeca1faa?htil=26&amp;vaa=1&amp;vcp=1&amp;vis=1&amp;pid=1d3f30f00&amp;color=0,0,0&amp;vtp=1&amp;vaab=1&amp;bbb=1&amp;hb=1&amp;hs=1"/>
          <p:cNvSpPr/>
          <p:nvPr/>
        </p:nvSpPr>
        <p:spPr>
          <a:xfrm>
            <a:off x="539496" y="2683238"/>
            <a:ext cx="5559552" cy="1010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新疆番茄种植基地主要分布在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AN.1_1#9eeca1faa.bracket?vaa=1&amp;vcp=1&amp;vis=1&amp;pid=1d3f30f00&amp;color=0,0,0&amp;vpa=98&amp;vtp=1&amp;vaab=1"/>
          <p:cNvSpPr/>
          <p:nvPr/>
        </p:nvSpPr>
        <p:spPr>
          <a:xfrm>
            <a:off x="816515" y="3207113"/>
            <a:ext cx="495300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8_BD.172_2#9eeca1faa.choices?htil=26&amp;vaa=1&amp;vcp=1&amp;vis=1&amp;pid=1d3f30f00&amp;color=0,0,0&amp;vtp=1&amp;vaab=1&amp;bbb=1&amp;hs=1"/>
          <p:cNvSpPr/>
          <p:nvPr/>
        </p:nvSpPr>
        <p:spPr>
          <a:xfrm>
            <a:off x="539496" y="3740513"/>
            <a:ext cx="11109960" cy="1010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2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.阿尔泰山以北地区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.天山以南地区</a:t>
            </a:r>
            <a:endParaRPr lang="en-US" altLang="zh-CN" sz="2800" dirty="0"/>
          </a:p>
          <a:p>
            <a:pPr latinLnBrk="1">
              <a:lnSpc>
                <a:spcPts val="41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C.天山以北地区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.伊犁河沿岸地区</a:t>
            </a:r>
            <a:endParaRPr lang="en-US" altLang="zh-CN" sz="2800" dirty="0"/>
          </a:p>
        </p:txBody>
      </p:sp>
      <p:sp>
        <p:nvSpPr>
          <p:cNvPr id="7" name="QC_8_BD.174_1#e533b9b76?vaa=1&amp;vcp=1&amp;vis=1&amp;pid=1d3f30f00&amp;color=0,0,0&amp;vtp=1&amp;vaab=1&amp;bbb=1&amp;hs=1"/>
          <p:cNvSpPr/>
          <p:nvPr/>
        </p:nvSpPr>
        <p:spPr>
          <a:xfrm>
            <a:off x="539496" y="4829348"/>
            <a:ext cx="11109960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新疆水资源短缺，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种植番茄应(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8_AN.175_1#e533b9b76.bracket?vaa=1&amp;vcp=1&amp;vis=1&amp;pid=1d3f30f00&amp;color=0,0,0&amp;vpa=99&amp;vtp=1&amp;vaab=1"/>
          <p:cNvSpPr/>
          <p:nvPr/>
        </p:nvSpPr>
        <p:spPr>
          <a:xfrm>
            <a:off x="5883815" y="4819823"/>
            <a:ext cx="515938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9" name="QC_8_BD.174_2#e533b9b76.choices?vaa=1&amp;vcp=1&amp;vis=1&amp;pid=1d3f30f00&amp;color=0,0,0&amp;vtp=1&amp;vaab=1&amp;bbb=1&amp;hs=1"/>
          <p:cNvSpPr/>
          <p:nvPr/>
        </p:nvSpPr>
        <p:spPr>
          <a:xfrm>
            <a:off x="539496" y="5356459"/>
            <a:ext cx="11109960" cy="1010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2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A.改进灌溉技术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，提高灌溉效率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.大力开采地下水</a:t>
            </a:r>
            <a:endParaRPr lang="en-US" altLang="zh-CN" sz="2800" dirty="0"/>
          </a:p>
          <a:p>
            <a:pPr latinLnBrk="1">
              <a:lnSpc>
                <a:spcPts val="41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.禁止生活用水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，以保证灌溉水源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.用工业废水直接灌溉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76_1#8b560f45d?htil=27&amp;vaa=1&amp;vcp=1&amp;vis=1&amp;pid=1d3f30f0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84467" y="956278"/>
            <a:ext cx="5895889" cy="2913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76_2#8b560f45d?htil=27&amp;vaa=1&amp;vcp=1&amp;vis=1&amp;pid=1d3f30f00&amp;color=0,0,0&amp;vtp=1&amp;vaab=1&amp;bt=1&amp;bbb=1&amp;hb=1&amp;hs=1"/>
          <p:cNvSpPr/>
          <p:nvPr/>
        </p:nvSpPr>
        <p:spPr>
          <a:xfrm>
            <a:off x="539496" y="885793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新疆全年降水较少的主要原因是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_1#8b560f45d.bracket?vaa=1&amp;vcp=1&amp;vis=1&amp;pid=1d3f30f00&amp;color=0,0,0&amp;vpa=100&amp;vtp=1&amp;vaab=1"/>
          <p:cNvSpPr/>
          <p:nvPr/>
        </p:nvSpPr>
        <p:spPr>
          <a:xfrm>
            <a:off x="816515" y="15201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176_3#8b560f45d.choices?htil=27&amp;vaa=1&amp;vcp=1&amp;vis=1&amp;pid=1d3f30f00&amp;color=0,0,0&amp;vtp=1&amp;vaab=1&amp;bbb=1&amp;hs=1"/>
          <p:cNvSpPr/>
          <p:nvPr/>
        </p:nvSpPr>
        <p:spPr>
          <a:xfrm>
            <a:off x="539496" y="2168810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A.四周被高山环绕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.深居内陆，远离海洋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.气温高，蒸发旺盛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.沙漠广布</a:t>
            </a:r>
            <a:endParaRPr lang="en-US" altLang="zh-CN" sz="2800" dirty="0"/>
          </a:p>
        </p:txBody>
      </p:sp>
      <p:sp>
        <p:nvSpPr>
          <p:cNvPr id="6" name="QC_8_BD.178_1#c7be62921?vaa=1&amp;vcp=1&amp;vis=1&amp;pid=1d3f30f00&amp;color=0,0,0&amp;vtp=1&amp;vaab=1&amp;bbb=1&amp;hs=1"/>
          <p:cNvSpPr/>
          <p:nvPr/>
        </p:nvSpPr>
        <p:spPr>
          <a:xfrm>
            <a:off x="539496" y="4726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塔里木河夏季水量最大，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主要原因是(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AN.179_1#c7be62921.bracket?vaa=1&amp;vcp=1&amp;vis=1&amp;pid=1d3f30f00&amp;color=0,0,0&amp;vpa=101&amp;vtp=1&amp;vaab=1"/>
          <p:cNvSpPr/>
          <p:nvPr/>
        </p:nvSpPr>
        <p:spPr>
          <a:xfrm>
            <a:off x="6950614" y="471306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C_8_BD.178_2#c7be62921.choices?vaa=1&amp;vcp=1&amp;vis=1&amp;pid=1d3f30f00&amp;color=0,0,0&amp;vtp=1&amp;vaab=1&amp;bbb=1&amp;hs=1"/>
          <p:cNvSpPr/>
          <p:nvPr/>
        </p:nvSpPr>
        <p:spPr>
          <a:xfrm>
            <a:off x="539496" y="53480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.夏季降水丰富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B.生产用水量少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C.生活用水量少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.冰雪融水量大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80_1#144978f88?vaa=1&amp;vcp=1&amp;vis=1&amp;pid=231b9de01&amp;color=0,0,0&amp;vtp=1&amp;vaab=1&amp;bt=1&amp;bbb=1&amp;hb=1"/>
          <p:cNvSpPr/>
          <p:nvPr/>
        </p:nvSpPr>
        <p:spPr>
          <a:xfrm>
            <a:off x="539496" y="554400"/>
            <a:ext cx="11109960" cy="15093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贵州是一个多桥的省份，世界上高度排前100位的高桥中，贵州占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了近一半。除了人造桥梁外，贵州还有很多由大自然鬼斧神工塑造的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“天生桥”。读贵州地形图及景观照片，完成13～16题。</a:t>
            </a:r>
            <a:endParaRPr lang="en-US" altLang="zh-CN" sz="2800" dirty="0"/>
          </a:p>
        </p:txBody>
      </p:sp>
      <p:pic>
        <p:nvPicPr>
          <p:cNvPr id="3" name="QM_7_BD.180_2#144978f88?htil=28&amp;vaa=1&amp;vcp=1&amp;vis=1&amp;pid=231b9de0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33294" y="2189876"/>
            <a:ext cx="5763385" cy="3118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81_1#e3f08059f?htil=28&amp;vaa=1&amp;vcp=1&amp;vis=1&amp;pid=144978f88&amp;color=0,0,0&amp;vtp=1&amp;vaab=1&amp;bbb=1&amp;hs=1"/>
          <p:cNvSpPr/>
          <p:nvPr/>
        </p:nvSpPr>
        <p:spPr>
          <a:xfrm>
            <a:off x="539496" y="2127422"/>
            <a:ext cx="5559552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贵州的地势特征是(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181_2#e3f08059f.choices?htil=28&amp;vaa=1&amp;vcp=1&amp;vis=1&amp;pid=144978f88&amp;color=0,0,0&amp;vtp=1&amp;vaab=1&amp;bbb=1&amp;hs=1"/>
          <p:cNvSpPr/>
          <p:nvPr/>
        </p:nvSpPr>
        <p:spPr>
          <a:xfrm>
            <a:off x="539496" y="2646280"/>
            <a:ext cx="5559552" cy="9886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.东高西低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.南高北低</a:t>
            </a:r>
            <a:endParaRPr lang="en-US" altLang="zh-CN" sz="2800" dirty="0"/>
          </a:p>
          <a:p>
            <a:pPr latinLnBrk="1">
              <a:lnSpc>
                <a:spcPts val="40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C.西高东低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.北高南低</a:t>
            </a:r>
            <a:endParaRPr lang="en-US" altLang="zh-CN" sz="2800" dirty="0"/>
          </a:p>
        </p:txBody>
      </p:sp>
      <p:sp>
        <p:nvSpPr>
          <p:cNvPr id="6" name="QC_8_AN.1_1#e3f08059f.bracket?vaa=1&amp;vcp=1&amp;vis=1&amp;pid=144978f88&amp;color=0,0,0&amp;vpa=102&amp;vtp=1&amp;vaab=1"/>
          <p:cNvSpPr/>
          <p:nvPr/>
        </p:nvSpPr>
        <p:spPr>
          <a:xfrm>
            <a:off x="4105815" y="2124374"/>
            <a:ext cx="495300" cy="4630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183_1#746dd4991?htil=28&amp;vaa=1&amp;vcp=1&amp;vis=1&amp;pid=144978f88&amp;color=0,0,0&amp;vtp=1&amp;vaab=1&amp;bbb=1&amp;hb=1"/>
          <p:cNvSpPr/>
          <p:nvPr/>
        </p:nvSpPr>
        <p:spPr>
          <a:xfrm>
            <a:off x="539496" y="4850556"/>
            <a:ext cx="5559552" cy="9886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贵州多高桥的主要自然原因是这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里(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8_AN.184_1#746dd4991.bracket?vaa=1&amp;vcp=1&amp;vis=1&amp;pid=144978f88&amp;color=0,0,0&amp;vpa=103&amp;vtp=1&amp;vaab=1"/>
          <p:cNvSpPr/>
          <p:nvPr/>
        </p:nvSpPr>
        <p:spPr>
          <a:xfrm>
            <a:off x="1172115" y="5368208"/>
            <a:ext cx="495300" cy="4630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9" name="QC_8_BD.183_2#746dd4991.choices?htil=28&amp;vaa=1&amp;vcp=1&amp;vis=1&amp;pid=144978f88&amp;color=0,0,0&amp;vtp=1&amp;vaab=1&amp;bbb=1&amp;hs=1"/>
          <p:cNvSpPr/>
          <p:nvPr/>
        </p:nvSpPr>
        <p:spPr>
          <a:xfrm>
            <a:off x="539496" y="5906434"/>
            <a:ext cx="11109960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0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.河湖密布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B.地表崎岖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C.人口众多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.经济发达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85_1#60b18bef3?htil=29&amp;vaa=1&amp;vcp=1&amp;vis=1&amp;pid=144978f8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0488" y="1157297"/>
            <a:ext cx="5261892" cy="2846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85_2#60b18bef3?htil=29&amp;vaa=1&amp;vcp=1&amp;vis=1&amp;pid=144978f88&amp;color=0,0,0&amp;vtp=1&amp;vaab=1&amp;bt=1&amp;bbb=1&amp;hb=1&amp;hs=1"/>
          <p:cNvSpPr/>
          <p:nvPr/>
        </p:nvSpPr>
        <p:spPr>
          <a:xfrm>
            <a:off x="539496" y="1559369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科学家研究发现，有些“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天生桥”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“桥孔”曾经深埋地下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，它们当时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可能是(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_1#60b18bef3.bracket?vaa=1&amp;vcp=1&amp;vis=1&amp;pid=144978f88&amp;color=0,0,0&amp;vpa=104&amp;vtp=1&amp;vaab=1"/>
          <p:cNvSpPr/>
          <p:nvPr/>
        </p:nvSpPr>
        <p:spPr>
          <a:xfrm>
            <a:off x="1883314" y="284143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185_3#60b18bef3.choices?htil=29&amp;vaa=1&amp;vcp=1&amp;vis=1&amp;pid=144978f88&amp;color=0,0,0&amp;vtp=1&amp;vaab=1&amp;bbb=1&amp;hs=1"/>
          <p:cNvSpPr/>
          <p:nvPr/>
        </p:nvSpPr>
        <p:spPr>
          <a:xfrm>
            <a:off x="539496" y="3475291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462405" algn="l"/>
                <a:tab pos="2887345" algn="l"/>
                <a:tab pos="431228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.裂谷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B.火山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C.溶洞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.石林</a:t>
            </a:r>
            <a:endParaRPr lang="en-US" altLang="zh-CN" sz="2800" dirty="0"/>
          </a:p>
        </p:txBody>
      </p:sp>
      <p:sp>
        <p:nvSpPr>
          <p:cNvPr id="6" name="QC_8_BD.187_1#9ace5dee7?vaa=1&amp;vcp=1&amp;vis=1&amp;pid=144978f88&amp;color=0,0,0&amp;vtp=1&amp;vaab=1&amp;bbb=1&amp;hs=1"/>
          <p:cNvSpPr/>
          <p:nvPr/>
        </p:nvSpPr>
        <p:spPr>
          <a:xfrm>
            <a:off x="539496" y="409422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贵州的气候、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地形特点决定了贵州多(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AN.188_1#9ace5dee7.bracket?vaa=1&amp;vcp=1&amp;vis=1&amp;pid=144978f88&amp;color=0,0,0&amp;vpa=105&amp;vtp=1&amp;vaab=1"/>
          <p:cNvSpPr/>
          <p:nvPr/>
        </p:nvSpPr>
        <p:spPr>
          <a:xfrm>
            <a:off x="6950614" y="408089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8_BD.187_2#9ace5dee7.choices?vaa=1&amp;vcp=1&amp;vis=1&amp;pid=144978f88&amp;color=0,0,0&amp;vtp=1&amp;vaab=1&amp;bbb=1&amp;hs=1"/>
          <p:cNvSpPr/>
          <p:nvPr/>
        </p:nvSpPr>
        <p:spPr>
          <a:xfrm>
            <a:off x="539496" y="471766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761615" algn="l"/>
                <a:tab pos="5485130" algn="l"/>
                <a:tab pos="82086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.地热资源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B.水能资源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C.风能资源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.太阳能资源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89_1#f101668a1?vaa=1&amp;vcp=1&amp;vis=1&amp;pid=231b9de01&amp;color=0,0,0&amp;vtp=1&amp;vaab=1&amp;bt=1&amp;bbb=1"/>
          <p:cNvSpPr/>
          <p:nvPr/>
        </p:nvSpPr>
        <p:spPr>
          <a:xfrm>
            <a:off x="539496" y="1843532"/>
            <a:ext cx="112252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（2024·新疆·中考改编）下列关于黄土高原的描述，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90_1#f101668a1.bracket?vaa=1&amp;vcp=1&amp;vis=1&amp;pid=231b9de01&amp;color=0,0,0&amp;vpa=106&amp;vtp=1&amp;vaab=1"/>
          <p:cNvSpPr/>
          <p:nvPr/>
        </p:nvSpPr>
        <p:spPr>
          <a:xfrm>
            <a:off x="10744739" y="183019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189_2#f101668a1.choices?vaa=1&amp;vcp=1&amp;vis=1&amp;pid=231b9de01&amp;color=0,0,0&amp;vtp=1&amp;vaab=1&amp;bbb=1"/>
          <p:cNvSpPr/>
          <p:nvPr/>
        </p:nvSpPr>
        <p:spPr>
          <a:xfrm>
            <a:off x="539496" y="247580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A.位于秦岭以南，太行山以西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.黄土塬、黄土墚、黄土峁等是黄土高原独特的地貌类型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.风力侵蚀是形成黄土高原千沟万壑地表形态的主要原因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.信天游、四合院是黄土高原富有特色的“黄土风情”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91_1#ae1a30931?htil=30&amp;vaa=1&amp;vcp=1&amp;vis=1&amp;pid=231b9de0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4476" y="713168"/>
            <a:ext cx="5724741" cy="1543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191_2#ae1a30931?htil=30&amp;vaa=1&amp;vcp=1&amp;vis=1&amp;pid=231b9de01&amp;color=0,0,0&amp;vtp=1&amp;vaab=1&amp;bt=1&amp;bbb=1&amp;hb=1&amp;hs=1"/>
          <p:cNvSpPr/>
          <p:nvPr/>
        </p:nvSpPr>
        <p:spPr>
          <a:xfrm>
            <a:off x="539496" y="554400"/>
            <a:ext cx="5559552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（2024·四川南充·中考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）为了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探究我国黄土高原某区域水土流失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问题，潘博士组织学校地理兴趣小</a:t>
            </a:r>
            <a:endParaRPr lang="en-US" altLang="zh-CN" sz="2800" dirty="0"/>
          </a:p>
        </p:txBody>
      </p:sp>
      <p:sp>
        <p:nvSpPr>
          <p:cNvPr id="4" name="QC_8_BD.192_1#b52c46045?vaa=1&amp;vcp=1&amp;vis=1&amp;pid=ae1a30931&amp;color=0,0,0&amp;vtp=1&amp;vaab=1&amp;bbb=1&amp;hs=1"/>
          <p:cNvSpPr/>
          <p:nvPr/>
        </p:nvSpPr>
        <p:spPr>
          <a:xfrm>
            <a:off x="539496" y="3506643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下列关于该实验的叙述，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AN.193_1#b52c46045.bracket?vaa=1&amp;vcp=1&amp;vis=1&amp;pid=ae1a30931&amp;color=0,0,0&amp;vpa=107&amp;vtp=1&amp;vaab=1"/>
          <p:cNvSpPr/>
          <p:nvPr/>
        </p:nvSpPr>
        <p:spPr>
          <a:xfrm>
            <a:off x="6595014" y="3493562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8_BD.192_2#b52c46045.choices?vaa=1&amp;vcp=1&amp;vis=1&amp;pid=ae1a30931&amp;color=0,0,0&amp;vtp=1&amp;vaab=1&amp;bbb=1&amp;hs=1"/>
          <p:cNvSpPr/>
          <p:nvPr/>
        </p:nvSpPr>
        <p:spPr>
          <a:xfrm>
            <a:off x="539496" y="4086715"/>
            <a:ext cx="11109960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A.地表坡度越小越有利于保持水土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.土壤黏性越大越有利于保持水土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.降水强度越大越有利于保持水土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.植被覆盖率越大越有利于保持水土</a:t>
            </a:r>
            <a:endParaRPr lang="en-US" altLang="zh-CN" sz="2800" dirty="0"/>
          </a:p>
        </p:txBody>
      </p:sp>
      <p:sp>
        <p:nvSpPr>
          <p:cNvPr id="7" name="QM_7_BD.191_2#ae1a30931?htil=30&amp;vaa=1&amp;vcp=1&amp;vis=1&amp;pid=231b9de01&amp;color=0,0,0&amp;vtp=1&amp;vaab=1&amp;bt=1&amp;bbb=1&amp;hb=1&amp;hs=1"/>
          <p:cNvSpPr/>
          <p:nvPr/>
        </p:nvSpPr>
        <p:spPr>
          <a:xfrm>
            <a:off x="539496" y="2325606"/>
            <a:ext cx="11112011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组设计了“探究各要素在不同情况下对水土流失的影响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”的实验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。据此完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18～19题。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94_1#17bb54178?vaa=1&amp;vcp=1&amp;vis=1&amp;pid=ae1a30931&amp;color=0,0,0&amp;vtp=1&amp;vaab=1&amp;bt=1&amp;bbb=1"/>
          <p:cNvSpPr/>
          <p:nvPr/>
        </p:nvSpPr>
        <p:spPr>
          <a:xfrm>
            <a:off x="539496" y="6077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结合实验结论，分析治理黄土高原水土流失最有效的措施是(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195_1#17bb54178.bracket?vaa=1&amp;vcp=1&amp;vis=1&amp;pid=ae1a30931&amp;color=0,0,0&amp;vpa=108&amp;vtp=1&amp;vaab=1"/>
          <p:cNvSpPr/>
          <p:nvPr/>
        </p:nvSpPr>
        <p:spPr>
          <a:xfrm>
            <a:off x="10506614" y="59445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4" name="QM_7_BD.194_2#17bb54178?vaa=1&amp;vcp=1&amp;vis=1&amp;pid=ae1a3093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9518" y="1568925"/>
            <a:ext cx="8385158" cy="2261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8_BD.194_3#17bb54178.choices?vaa=1&amp;vcp=1&amp;vis=1&amp;pid=ae1a30931&amp;color=0,0,0&amp;vtp=1&amp;vaab=1&amp;bbb=1"/>
          <p:cNvSpPr/>
          <p:nvPr/>
        </p:nvSpPr>
        <p:spPr>
          <a:xfrm>
            <a:off x="539496" y="395563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A.削山填沟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，降低地表坡度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.植树种草，提高植被覆盖率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.提高科技水平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，减小降水强度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.加大资金投入，硬化裸露地表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e8733535?vcp=1&amp;pid=2057ecff9&amp;color=197,144,191&amp;vtp=1&amp;vaab=1&amp;bt=1&amp;bbb=1"/>
          <p:cNvSpPr/>
          <p:nvPr/>
        </p:nvSpPr>
        <p:spPr>
          <a:xfrm>
            <a:off x="539496" y="341040"/>
            <a:ext cx="11109960" cy="55492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提升练</a:t>
            </a:r>
            <a:endParaRPr lang="en-US" altLang="zh-CN" sz="3200" dirty="0"/>
          </a:p>
        </p:txBody>
      </p:sp>
      <p:pic>
        <p:nvPicPr>
          <p:cNvPr id="3" name="QO_7_BD.196_1#6306c1719?htil=31&amp;vaa=1&amp;vcp=1&amp;vis=1&amp;pid=ce873353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95186" y="982763"/>
            <a:ext cx="5458968" cy="2606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96_2#6306c1719?htil=31&amp;sp=1&amp;vaa=1&amp;vcp=1&amp;vis=1&amp;pid=ce8733535&amp;color=0,0,0&amp;vtp=1&amp;vaab=1&amp;bbb=1&amp;hs=1"/>
          <p:cNvSpPr/>
          <p:nvPr/>
        </p:nvSpPr>
        <p:spPr>
          <a:xfrm>
            <a:off x="539496" y="964476"/>
            <a:ext cx="5559552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读图，完成下列各题。</a:t>
            </a:r>
            <a:endParaRPr lang="en-US" altLang="zh-CN" sz="2800" dirty="0"/>
          </a:p>
        </p:txBody>
      </p:sp>
      <p:sp>
        <p:nvSpPr>
          <p:cNvPr id="5" name="QB_8_BD.197_1#ec9f70618?htil=31&amp;vaa=1&amp;vcp=1&amp;vis=1&amp;pid=6306c1719&amp;color=0,0,0&amp;vtp=1&amp;vaab=1&amp;bbb=1&amp;hb=1&amp;hs=1"/>
          <p:cNvSpPr/>
          <p:nvPr/>
        </p:nvSpPr>
        <p:spPr>
          <a:xfrm>
            <a:off x="539496" y="1479466"/>
            <a:ext cx="5559552" cy="10013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（1）甲图所在的省级行政区是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河流A是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1_1#ec9f70618.blank?vaa=1&amp;vcp=1&amp;vis=1&amp;pid=6306c1719&amp;color=0,0,0&amp;vpa=109&amp;vtp=1&amp;vaab=1&amp;bbb=1"/>
          <p:cNvSpPr/>
          <p:nvPr/>
        </p:nvSpPr>
        <p:spPr>
          <a:xfrm>
            <a:off x="638715" y="1962066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新疆</a:t>
            </a:r>
            <a:endParaRPr lang="en-US" altLang="zh-CN" sz="2800" dirty="0"/>
          </a:p>
        </p:txBody>
      </p:sp>
      <p:sp>
        <p:nvSpPr>
          <p:cNvPr id="7" name="QB_8_AN.2_1#ec9f70618.blank?vaa=1&amp;vcp=1&amp;vis=1&amp;pid=6306c1719&amp;color=0,0,0&amp;vpa=110&amp;vtp=1&amp;vaab=1&amp;bbb=1"/>
          <p:cNvSpPr/>
          <p:nvPr/>
        </p:nvSpPr>
        <p:spPr>
          <a:xfrm>
            <a:off x="3473990" y="1962066"/>
            <a:ext cx="16811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塔里木河</a:t>
            </a:r>
            <a:endParaRPr lang="en-US" altLang="zh-CN" sz="2800" dirty="0"/>
          </a:p>
        </p:txBody>
      </p:sp>
      <p:sp>
        <p:nvSpPr>
          <p:cNvPr id="8" name="QB_8_BD.200_1#170a1c55a?vaa=1&amp;vcp=1&amp;vis=1&amp;pid=6306c1719&amp;color=0,0,0&amp;vtp=1&amp;vaab=1&amp;bbb=1&amp;hs=1"/>
          <p:cNvSpPr/>
          <p:nvPr/>
        </p:nvSpPr>
        <p:spPr>
          <a:xfrm>
            <a:off x="539496" y="3704316"/>
            <a:ext cx="11252200" cy="26015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（2）乙图位于我国四大地理区域中的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地区，岛屿B是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（3）甲、乙两幅图中，甲图所示地区多内流河，乙图所示地区多外流</a:t>
            </a: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河，但两个地区的河流汛期都出现在一年中的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季。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（4）乙图中B岛的人口和城市主要分布在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地区，该岛所</a:t>
            </a:r>
          </a:p>
          <a:p>
            <a:pPr marL="0" marR="0" lvl="0" indent="0" defTabSz="9144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在省级行政区的少数民族主要是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族。</a:t>
            </a:r>
            <a:endParaRPr lang="en-US" altLang="zh-CN" sz="2800" dirty="0"/>
          </a:p>
        </p:txBody>
      </p:sp>
      <p:sp>
        <p:nvSpPr>
          <p:cNvPr id="9" name="QB_8_AN.3_1#170a1c55a.blank?vaa=1&amp;vcp=1&amp;vis=1&amp;pid=6306c1719&amp;color=0,0,0&amp;vpa=111&amp;vtp=1&amp;vaab=1&amp;bbb=1"/>
          <p:cNvSpPr/>
          <p:nvPr/>
        </p:nvSpPr>
        <p:spPr>
          <a:xfrm>
            <a:off x="6417214" y="3674725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南方</a:t>
            </a:r>
            <a:endParaRPr lang="en-US" altLang="zh-CN" sz="2800" dirty="0"/>
          </a:p>
        </p:txBody>
      </p:sp>
      <p:sp>
        <p:nvSpPr>
          <p:cNvPr id="10" name="QB_8_AN.4_1#170a1c55a.blank?vaa=1&amp;vcp=1&amp;vis=1&amp;pid=6306c1719&amp;color=0,0,0&amp;vpa=112&amp;vtp=1&amp;vaab=1&amp;bbb=1"/>
          <p:cNvSpPr/>
          <p:nvPr/>
        </p:nvSpPr>
        <p:spPr>
          <a:xfrm>
            <a:off x="9854153" y="3674725"/>
            <a:ext cx="13255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台湾岛</a:t>
            </a:r>
            <a:endParaRPr lang="en-US" altLang="zh-CN" sz="2800" dirty="0"/>
          </a:p>
        </p:txBody>
      </p:sp>
      <p:sp>
        <p:nvSpPr>
          <p:cNvPr id="12" name="QB_8_AN.5_1#170a1c55a.blank?vaa=1&amp;vcp=1&amp;vis=1&amp;pid=6306c1719&amp;color=0,0,0&amp;vpa=113&amp;vtp=1&amp;vaab=1"/>
          <p:cNvSpPr/>
          <p:nvPr/>
        </p:nvSpPr>
        <p:spPr>
          <a:xfrm>
            <a:off x="7661814" y="4741525"/>
            <a:ext cx="6143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夏</a:t>
            </a:r>
            <a:endParaRPr lang="en-US" altLang="zh-CN" sz="2800" dirty="0"/>
          </a:p>
        </p:txBody>
      </p:sp>
      <p:sp>
        <p:nvSpPr>
          <p:cNvPr id="14" name="QB_8_AN.206_1#170a1c55a.blank?vaa=1&amp;vcp=1&amp;vis=1&amp;pid=6306c1719&amp;color=0,0,0&amp;vpa=114&amp;vtp=1&amp;vaab=1&amp;bbb=1"/>
          <p:cNvSpPr/>
          <p:nvPr/>
        </p:nvSpPr>
        <p:spPr>
          <a:xfrm>
            <a:off x="7009353" y="5274925"/>
            <a:ext cx="23923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西部（平原）</a:t>
            </a:r>
            <a:endParaRPr lang="en-US" altLang="zh-CN" sz="2800" dirty="0"/>
          </a:p>
        </p:txBody>
      </p:sp>
      <p:sp>
        <p:nvSpPr>
          <p:cNvPr id="15" name="QB_8_AN.207_1#170a1c55a.blank?vaa=1&amp;vcp=1&amp;vis=1&amp;pid=6306c1719&amp;color=0,0,0&amp;vpa=115&amp;vtp=1&amp;vaab=1&amp;bbb=1"/>
          <p:cNvSpPr/>
          <p:nvPr/>
        </p:nvSpPr>
        <p:spPr>
          <a:xfrm>
            <a:off x="5528215" y="5787116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高山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9" grpId="0" build="p" animBg="1"/>
      <p:bldP spid="10" grpId="0" build="p" animBg="1"/>
      <p:bldP spid="12" grpId="0" build="p" animBg="1"/>
      <p:bldP spid="14" grpId="0" build="p" animBg="1"/>
      <p:bldP spid="15" grpId="0" build="p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208_1#4d80ba604?htil=32&amp;vaa=1&amp;vcp=1&amp;vis=1&amp;pid=6306c171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0488" y="947356"/>
            <a:ext cx="5458968" cy="2606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208_2#4d80ba604?htil=32&amp;sp=1&amp;vaa=1&amp;vcp=1&amp;vis=1&amp;pid=6306c1719&amp;color=0,0,0&amp;vtp=1&amp;vaab=1&amp;bt=1&amp;bbb=1&amp;hb=1&amp;hs=1"/>
          <p:cNvSpPr/>
          <p:nvPr/>
        </p:nvSpPr>
        <p:spPr>
          <a:xfrm>
            <a:off x="539496" y="929068"/>
            <a:ext cx="5559552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（5）甲图所在的省级行政区瓜果特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别甜；乙图的B岛四季鲜果不断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请从气候方面分别分析原因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209_1#4d80ba604.blank?vaa=1&amp;vcp=1&amp;vis=1&amp;pid=6306c1719&amp;color=0,0,0&amp;vpa=116&amp;vtp=1&amp;vaab=1&amp;bbb=1&amp;hb=1"/>
          <p:cNvSpPr/>
          <p:nvPr/>
        </p:nvSpPr>
        <p:spPr>
          <a:xfrm>
            <a:off x="539496" y="2841688"/>
            <a:ext cx="5559552" cy="184715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新疆光照充足，昼夜温差大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，有利于瓜果糖分的积累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，所以瓜果特别甜</a:t>
            </a:r>
            <a:endParaRPr lang="en-US" altLang="zh-CN" sz="2800" dirty="0"/>
          </a:p>
        </p:txBody>
      </p:sp>
      <p:sp>
        <p:nvSpPr>
          <p:cNvPr id="5" name="QB_8_AN.210_1#4d80ba604.blank?vaa=1&amp;vcp=1&amp;vis=1&amp;pid=6306c1719&amp;color=0,0,0&amp;vpa=117&amp;vtp=1&amp;vaab=1&amp;bbb=1&amp;hb=1"/>
          <p:cNvSpPr/>
          <p:nvPr/>
        </p:nvSpPr>
        <p:spPr>
          <a:xfrm>
            <a:off x="539496" y="4678680"/>
            <a:ext cx="11112011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台湾岛位于热带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、亚热带地区，水热条件优越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，利于水果种植</a:t>
            </a:r>
            <a:endParaRPr lang="en-US" altLang="zh-CN" sz="2800" dirty="0"/>
          </a:p>
        </p:txBody>
      </p:sp>
      <p:sp>
        <p:nvSpPr>
          <p:cNvPr id="6" name="QB_8_BD.208_2#4d80ba604?htil=32&amp;sp=1&amp;vaa=1&amp;vcp=1&amp;vis=1&amp;pid=6306c1719&amp;color=0,0,0&amp;vtp=1&amp;vaab=1&amp;bt=1&amp;bbb=1&amp;hb=1&amp;hs=1"/>
          <p:cNvSpPr/>
          <p:nvPr/>
        </p:nvSpPr>
        <p:spPr>
          <a:xfrm>
            <a:off x="539496" y="4709160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211_1#c7b87a5b1?htil=33&amp;vaa=1&amp;vcp=1&amp;vis=1&amp;pid=ce873353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0488" y="572688"/>
            <a:ext cx="5458968" cy="2907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211_2#c7b87a5b1?htil=33&amp;sp=1&amp;vaa=1&amp;vcp=1&amp;vis=1&amp;pid=ce8733535&amp;color=0,0,0&amp;vtp=1&amp;vaab=1&amp;bt=1&amp;bbb=1&amp;hb=1&amp;hs=1"/>
          <p:cNvSpPr/>
          <p:nvPr/>
        </p:nvSpPr>
        <p:spPr>
          <a:xfrm>
            <a:off x="539496" y="554400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读云贵高原、黄土高原局部区域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略图，完成下列各题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BD.212_1#2ef20c508?htil=33&amp;vaa=1&amp;vcp=1&amp;vis=1&amp;pid=c7b87a5b1&amp;color=0,0,0&amp;vtp=1&amp;vaab=1&amp;bbb=1&amp;hb=1&amp;hs=1"/>
          <p:cNvSpPr/>
          <p:nvPr/>
        </p:nvSpPr>
        <p:spPr>
          <a:xfrm>
            <a:off x="539496" y="1837417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由于长期受水土流失的影响，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黄土高原的地表形态特征是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_1#2ef20c508.blank?vaa=1&amp;vcp=1&amp;vis=1&amp;pid=c7b87a5b1&amp;color=0,0,0&amp;vpa=118&amp;vtp=1&amp;vaab=1&amp;bbb=1&amp;hb=1"/>
          <p:cNvSpPr/>
          <p:nvPr/>
        </p:nvSpPr>
        <p:spPr>
          <a:xfrm>
            <a:off x="539496" y="2454637"/>
            <a:ext cx="5559552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沟壑纵横</a:t>
            </a:r>
            <a:endParaRPr lang="en-US" altLang="zh-CN" sz="2800" dirty="0"/>
          </a:p>
        </p:txBody>
      </p:sp>
      <p:sp>
        <p:nvSpPr>
          <p:cNvPr id="6" name="QB_8_BD.214_1#a158aaed3?vaa=1&amp;vcp=1&amp;vis=1&amp;pid=c7b87a5b1&amp;color=0,0,0&amp;vtp=1&amp;vaab=1&amp;bbb=1&amp;hb=1&amp;hs=1"/>
          <p:cNvSpPr/>
          <p:nvPr/>
        </p:nvSpPr>
        <p:spPr>
          <a:xfrm>
            <a:off x="539496" y="3767817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（2）根据图中信息可知，云贵高原和黄土高原都蕴藏着丰富的矿产资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源——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（3）长沙与贵阳纬度相近，但7月的长沙有“火炉”之称，而贵阳却被称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为“避暑凉都”，造成两地7月气温差异较大的主要因素是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8_AN.2_1#a158aaed3.blank?vaa=1&amp;vcp=1&amp;vis=1&amp;pid=c7b87a5b1&amp;color=0,0,0&amp;vpa=119&amp;vtp=1&amp;vaab=1&amp;bbb=1"/>
          <p:cNvSpPr/>
          <p:nvPr/>
        </p:nvSpPr>
        <p:spPr>
          <a:xfrm>
            <a:off x="1616614" y="438503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煤炭</a:t>
            </a:r>
            <a:endParaRPr lang="en-US" altLang="zh-CN" sz="2800" dirty="0"/>
          </a:p>
        </p:txBody>
      </p:sp>
      <p:sp>
        <p:nvSpPr>
          <p:cNvPr id="9" name="QB_8_AN.217_1#a158aaed3.blank?vaa=1&amp;vcp=1&amp;vis=1&amp;pid=c7b87a5b1&amp;color=0,0,0&amp;vpa=120&amp;vtp=1&amp;vaab=1&amp;bbb=1"/>
          <p:cNvSpPr/>
          <p:nvPr/>
        </p:nvSpPr>
        <p:spPr>
          <a:xfrm>
            <a:off x="9220739" y="5659482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地形地势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db6543ee?vcp=1&amp;pid=bc023d58e&amp;color=0,0,0&amp;vtp=1&amp;vaab=1&amp;bt=1&amp;bbb=1"/>
          <p:cNvSpPr/>
          <p:nvPr/>
        </p:nvSpPr>
        <p:spPr>
          <a:xfrm>
            <a:off x="539496" y="456208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北京市的城市特征与建设成就</a:t>
            </a:r>
            <a:endParaRPr lang="en-US" altLang="zh-CN" sz="3000" dirty="0"/>
          </a:p>
        </p:txBody>
      </p:sp>
      <p:sp>
        <p:nvSpPr>
          <p:cNvPr id="3" name="QB_7_BD.1_1#ff5d024ca?sp=1&amp;vaa=1&amp;vcp=1&amp;vis=1&amp;pid=0db6543ee&amp;color=0,0,0&amp;vtp=1&amp;vaab=1&amp;bbb=1"/>
          <p:cNvSpPr/>
          <p:nvPr/>
        </p:nvSpPr>
        <p:spPr>
          <a:xfrm>
            <a:off x="539496" y="111772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1.自然地理特征</a:t>
            </a:r>
            <a:endParaRPr lang="en-US" altLang="zh-CN" sz="2800" dirty="0"/>
          </a:p>
        </p:txBody>
      </p:sp>
      <p:graphicFrame>
        <p:nvGraphicFramePr>
          <p:cNvPr id="7" name="QB_7_BD.1_2#ff5d024ca?colgroup=3,25&amp;vaa=1&amp;vcp=1&amp;vis=1&amp;pid=0db6543e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0616996"/>
              </p:ext>
            </p:extLst>
          </p:nvPr>
        </p:nvGraphicFramePr>
        <p:xfrm>
          <a:off x="539496" y="1809139"/>
          <a:ext cx="11109960" cy="4484880"/>
        </p:xfrm>
        <a:graphic>
          <a:graphicData uri="http://schemas.openxmlformats.org/drawingml/2006/table">
            <a:tbl>
              <a:tblPr/>
              <a:tblGrid>
                <a:gridCol w="1554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55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地理位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北京的经纬度约为40°N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116°E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位于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平原北缘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北部是燕山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西部是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山余脉西山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与天津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河北为邻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东南部是广阔的平原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地势由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向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倾斜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有永定河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潮白河等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均属海河水系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属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春季干旱多风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夏季高温多雨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秋季晴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爽宜人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冬季寒冷干燥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降水季节分配不均匀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全年大部分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降水集中于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QB_7_AN.2_1#ff5d024ca.blank?vaa=1&amp;vcp=1&amp;vis=1&amp;pid=0db6543ee&amp;color=0,0,0&amp;vpa=1&amp;vtp=1&amp;vaab=1&amp;bbb=1"/>
          <p:cNvSpPr/>
          <p:nvPr/>
        </p:nvSpPr>
        <p:spPr>
          <a:xfrm>
            <a:off x="8479750" y="181282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华北</a:t>
            </a:r>
            <a:endParaRPr lang="en-US" altLang="zh-CN" sz="2800" dirty="0"/>
          </a:p>
        </p:txBody>
      </p:sp>
      <p:sp>
        <p:nvSpPr>
          <p:cNvPr id="6" name="QB_7_AN.3_1#ff5d024ca.blank?vaa=1&amp;vcp=1&amp;vis=1&amp;pid=0db6543ee&amp;color=0,0,0&amp;vpa=2&amp;vtp=1&amp;vaab=1&amp;bbb=1"/>
          <p:cNvSpPr/>
          <p:nvPr/>
        </p:nvSpPr>
        <p:spPr>
          <a:xfrm>
            <a:off x="5363994" y="235155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太行</a:t>
            </a:r>
            <a:endParaRPr lang="en-US" altLang="zh-CN" sz="2800" dirty="0"/>
          </a:p>
        </p:txBody>
      </p:sp>
      <p:sp>
        <p:nvSpPr>
          <p:cNvPr id="4" name="QB_7_AN.4_1#ff5d024ca.blank?vaa=1&amp;vcp=1&amp;vis=1&amp;pid=0db6543ee&amp;color=0,0,0&amp;vpa=3&amp;vtp=1&amp;vaab=1&amp;bbb=1"/>
          <p:cNvSpPr/>
          <p:nvPr/>
        </p:nvSpPr>
        <p:spPr>
          <a:xfrm>
            <a:off x="2531894" y="293404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山地</a:t>
            </a:r>
            <a:endParaRPr lang="en-US" altLang="zh-CN" sz="2800" dirty="0"/>
          </a:p>
        </p:txBody>
      </p:sp>
      <p:sp>
        <p:nvSpPr>
          <p:cNvPr id="8" name="QB_7_AN.5_1#ff5d024ca.blank?vaa=1&amp;vcp=1&amp;vis=1&amp;pid=0db6543ee&amp;color=0,0,0&amp;vpa=4&amp;vtp=1&amp;vaab=1&amp;bbb=1"/>
          <p:cNvSpPr/>
          <p:nvPr/>
        </p:nvSpPr>
        <p:spPr>
          <a:xfrm>
            <a:off x="3954294" y="293404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平原</a:t>
            </a:r>
            <a:endParaRPr lang="en-US" altLang="zh-CN" sz="2800" dirty="0"/>
          </a:p>
        </p:txBody>
      </p:sp>
      <p:sp>
        <p:nvSpPr>
          <p:cNvPr id="9" name="QB_7_AN.6_1#ff5d024ca.blank?vaa=1&amp;vcp=1&amp;vis=1&amp;pid=0db6543ee&amp;color=0,0,0&amp;vpa=5&amp;vtp=1&amp;vaab=1&amp;bbb=1"/>
          <p:cNvSpPr/>
          <p:nvPr/>
        </p:nvSpPr>
        <p:spPr>
          <a:xfrm>
            <a:off x="2176294" y="347277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西北</a:t>
            </a:r>
            <a:endParaRPr lang="en-US" altLang="zh-CN" sz="2800" dirty="0"/>
          </a:p>
        </p:txBody>
      </p:sp>
      <p:sp>
        <p:nvSpPr>
          <p:cNvPr id="10" name="QB_7_AN.7_1#ff5d024ca.blank?vaa=1&amp;vcp=1&amp;vis=1&amp;pid=0db6543ee&amp;color=0,0,0&amp;vpa=6&amp;vtp=1&amp;vaab=1&amp;bbb=1"/>
          <p:cNvSpPr/>
          <p:nvPr/>
        </p:nvSpPr>
        <p:spPr>
          <a:xfrm>
            <a:off x="3598694" y="347277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东南</a:t>
            </a:r>
            <a:endParaRPr lang="en-US" altLang="zh-CN" sz="2800" dirty="0"/>
          </a:p>
        </p:txBody>
      </p:sp>
      <p:sp>
        <p:nvSpPr>
          <p:cNvPr id="11" name="QB_7_AN.8_1#ff5d024ca.blank?vaa=1&amp;vcp=1&amp;vis=1&amp;pid=0db6543ee&amp;color=0,0,0&amp;vpa=7&amp;vtp=1&amp;vaab=1&amp;bbb=1"/>
          <p:cNvSpPr/>
          <p:nvPr/>
        </p:nvSpPr>
        <p:spPr>
          <a:xfrm>
            <a:off x="2531894" y="4619714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温带季风</a:t>
            </a:r>
            <a:endParaRPr lang="en-US" altLang="zh-CN" sz="2800" dirty="0"/>
          </a:p>
        </p:txBody>
      </p:sp>
      <p:sp>
        <p:nvSpPr>
          <p:cNvPr id="12" name="QB_7_AN.9_1#ff5d024ca.blank?vaa=1&amp;vcp=1&amp;vis=1&amp;pid=0db6543ee&amp;color=0,0,0&amp;vpa=8&amp;vtp=1&amp;vaab=1"/>
          <p:cNvSpPr/>
          <p:nvPr/>
        </p:nvSpPr>
        <p:spPr>
          <a:xfrm>
            <a:off x="3954294" y="5717248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4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218_1#f2d3688db?htil=34&amp;vaa=1&amp;vcp=1&amp;vis=1&amp;pid=c7b87a5b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0488" y="995140"/>
            <a:ext cx="5458968" cy="2907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218_2#f2d3688db?htil=34&amp;vaa=1&amp;vcp=1&amp;vis=1&amp;pid=c7b87a5b1&amp;color=0,0,0&amp;vtp=1&amp;vaab=1&amp;bt=1&amp;bbb=1&amp;hb=1"/>
          <p:cNvSpPr/>
          <p:nvPr/>
        </p:nvSpPr>
        <p:spPr>
          <a:xfrm>
            <a:off x="539496" y="976852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（4）在区域发展过程中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，两地区都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面临着较为严重的生态环境问题，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其中石漠化现象突出的地区是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1_1#f2d3688db.blank?vaa=1&amp;vcp=1&amp;vis=1&amp;pid=c7b87a5b1&amp;color=0,0,0&amp;vpa=121&amp;vtp=1&amp;vaab=1&amp;bbb=1&amp;hb=1"/>
          <p:cNvSpPr/>
          <p:nvPr/>
        </p:nvSpPr>
        <p:spPr>
          <a:xfrm>
            <a:off x="539496" y="2241772"/>
            <a:ext cx="5559552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云贵高原</a:t>
            </a:r>
            <a:endParaRPr lang="en-US" altLang="zh-CN" sz="2800" dirty="0"/>
          </a:p>
        </p:txBody>
      </p:sp>
      <p:pic>
        <p:nvPicPr>
          <p:cNvPr id="5" name="QB_8_BD.220_1#3822b4106?htil=35&amp;vaa=1&amp;vcp=1&amp;vis=1&amp;pid=c7b87a5b1&amp;color=0,0,0&amp;tib=255,255,255&amp;vtp=1&amp;vaab=1&amp;hs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0488" y="4052284"/>
            <a:ext cx="5458968" cy="167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8_BD.220_2#3822b4106?htil=35&amp;sp=1&amp;vaa=1&amp;vcp=1&amp;vis=1&amp;pid=c7b87a5b1&amp;color=0,0,0&amp;vtp=1&amp;vaab=1&amp;bbb=1&amp;hb=1"/>
          <p:cNvSpPr/>
          <p:nvPr/>
        </p:nvSpPr>
        <p:spPr>
          <a:xfrm>
            <a:off x="539496" y="4033996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图是玲玲与贝贝对区域环境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整治经验的介绍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的说法更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适合黄土高原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8_AN.221_1#3822b4106.blank?vaa=1&amp;vcp=1&amp;vis=1&amp;pid=c7b87a5b1&amp;color=0,0,0&amp;vpa=122&amp;vtp=1&amp;vaab=1&amp;bbb=1"/>
          <p:cNvSpPr/>
          <p:nvPr/>
        </p:nvSpPr>
        <p:spPr>
          <a:xfrm>
            <a:off x="3394615" y="465121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贝贝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0_1#268d63f79?sp=1&amp;vaa=1&amp;vcp=1&amp;vis=1&amp;pid=0db6543ee&amp;color=0,0,0&amp;vtp=1&amp;vaab=1&amp;bt=1&amp;bbb=1"/>
          <p:cNvSpPr/>
          <p:nvPr/>
        </p:nvSpPr>
        <p:spPr>
          <a:xfrm>
            <a:off x="539496" y="554400"/>
            <a:ext cx="11109960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2.人文地理特征</a:t>
            </a:r>
            <a:endParaRPr lang="en-US" altLang="zh-CN" sz="2800" dirty="0"/>
          </a:p>
        </p:txBody>
      </p:sp>
      <p:graphicFrame>
        <p:nvGraphicFramePr>
          <p:cNvPr id="8" name="QB_7_BD.10_2#268d63f79?colgroup=4,25&amp;vaa=1&amp;vcp=1&amp;vis=1&amp;pid=0db6543ee&amp;color=0,0,0&amp;vtp=1&amp;vaab=1&amp;bbb=1&amp;hb=1"/>
          <p:cNvGraphicFramePr>
            <a:graphicFrameLocks noGrp="1"/>
          </p:cNvGraphicFramePr>
          <p:nvPr/>
        </p:nvGraphicFramePr>
        <p:xfrm>
          <a:off x="539496" y="1157396"/>
          <a:ext cx="11100816" cy="5245420"/>
        </p:xfrm>
        <a:graphic>
          <a:graphicData uri="http://schemas.openxmlformats.org/drawingml/2006/table">
            <a:tbl>
              <a:tblPr/>
              <a:tblGrid>
                <a:gridCol w="1664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36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448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城市职能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全国的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对外交流中心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4654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名胜古迹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有长城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故宫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周口店北京人遗址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颐和园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天坛和明十三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陵等世界文化遗产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448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特色文化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北京的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及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国粹”）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5860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城市建设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城市基础设施和公共服务状况有很大改善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十分重视对历史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文化建筑的保护和环境质量的改善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形成四通八达的交通网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高新技术产业发展迅猛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7130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存在问题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自然方面：沙尘暴频发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水资源不足等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社会经济方面：水污染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大气污染严重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交通拥挤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住房紧张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等等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B_7_AN.11_1#268d63f79.blank?vaa=1&amp;vcp=1&amp;vis=1&amp;pid=0db6543ee&amp;color=0,0,0&amp;vpa=9&amp;vtp=1&amp;vaab=1&amp;bbb=1"/>
          <p:cNvSpPr/>
          <p:nvPr/>
        </p:nvSpPr>
        <p:spPr>
          <a:xfrm>
            <a:off x="3352823" y="1149522"/>
            <a:ext cx="16811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政治文化</a:t>
            </a:r>
            <a:endParaRPr lang="en-US" altLang="zh-CN" sz="2800" dirty="0"/>
          </a:p>
        </p:txBody>
      </p:sp>
      <p:sp>
        <p:nvSpPr>
          <p:cNvPr id="5" name="QB_7_AN.12_1#268d63f79.blank?vaa=1&amp;vcp=1&amp;vis=1&amp;pid=0db6543ee&amp;color=0,0,0&amp;vpa=10&amp;vtp=1&amp;vaab=1&amp;bbb=1"/>
          <p:cNvSpPr/>
          <p:nvPr/>
        </p:nvSpPr>
        <p:spPr>
          <a:xfrm>
            <a:off x="3352823" y="2730546"/>
            <a:ext cx="13255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四合院</a:t>
            </a:r>
            <a:endParaRPr lang="en-US" altLang="zh-CN" sz="2800" dirty="0"/>
          </a:p>
        </p:txBody>
      </p:sp>
      <p:sp>
        <p:nvSpPr>
          <p:cNvPr id="6" name="QB_7_AN.13_1#268d63f79.blank?vaa=1&amp;vcp=1&amp;vis=1&amp;pid=0db6543ee&amp;color=0,0,0&amp;vpa=11&amp;vtp=1&amp;vaab=1&amp;bbb=1"/>
          <p:cNvSpPr/>
          <p:nvPr/>
        </p:nvSpPr>
        <p:spPr>
          <a:xfrm>
            <a:off x="5118123" y="2730546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胡同</a:t>
            </a:r>
            <a:endParaRPr lang="en-US" altLang="zh-CN" sz="2800" dirty="0"/>
          </a:p>
        </p:txBody>
      </p:sp>
      <p:sp>
        <p:nvSpPr>
          <p:cNvPr id="7" name="QB_7_AN.14_1#268d63f79.blank?vaa=1&amp;vcp=1&amp;vis=1&amp;pid=0db6543ee&amp;color=0,0,0&amp;vpa=12&amp;vtp=1&amp;vaab=1&amp;bbb=1"/>
          <p:cNvSpPr/>
          <p:nvPr/>
        </p:nvSpPr>
        <p:spPr>
          <a:xfrm>
            <a:off x="6540522" y="2730546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京剧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10be4bee?vcp=1&amp;pid=bc023d58e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台湾省的地理环境与经济发展</a:t>
            </a:r>
            <a:endParaRPr lang="en-US" altLang="zh-CN" sz="3000" dirty="0"/>
          </a:p>
        </p:txBody>
      </p:sp>
      <p:sp>
        <p:nvSpPr>
          <p:cNvPr id="3" name="QB_7_BD.15_1#ff648bef0?sp=1&amp;vaa=1&amp;vcp=1&amp;vis=1&amp;pid=710be4bee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1.位置与范围、自然地理环境</a:t>
            </a:r>
            <a:endParaRPr lang="en-US" altLang="zh-CN" sz="2800" dirty="0"/>
          </a:p>
        </p:txBody>
      </p:sp>
      <p:graphicFrame>
        <p:nvGraphicFramePr>
          <p:cNvPr id="9" name="QB_7_BD.15_2#ff648bef0?colgroup=3,26&amp;vaa=1&amp;vcp=1&amp;vis=1&amp;pid=710be4bee&amp;color=0,0,0&amp;vtp=1&amp;vaab=1&amp;bbb=1&amp;hb=1"/>
          <p:cNvGraphicFramePr>
            <a:graphicFrameLocks noGrp="1"/>
          </p:cNvGraphicFramePr>
          <p:nvPr/>
        </p:nvGraphicFramePr>
        <p:xfrm>
          <a:off x="539496" y="1907331"/>
          <a:ext cx="11109960" cy="4473132"/>
        </p:xfrm>
        <a:graphic>
          <a:graphicData uri="http://schemas.openxmlformats.org/drawingml/2006/table">
            <a:tbl>
              <a:tblPr/>
              <a:tblGrid>
                <a:gridCol w="1335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4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位于我国东南沿海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西隔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海峡与福建相望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特殊纬线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过台湾岛中南部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由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岛及其周围的澎湖列岛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钓鱼岛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赤尾屿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兰屿等岛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屿组成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台湾岛是中国第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平原主要分布在台湾岛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部沿海地区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玉山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是中国东部最高峰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台湾地处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板块和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板块的交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界处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（或环太平洋火山地震带）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是地震多发地区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B_7_AN.16_1#ff648bef0.blank?vaa=1&amp;vcp=1&amp;vis=1&amp;pid=710be4bee&amp;color=0,0,0&amp;vpa=13&amp;vtp=1&amp;vaab=1"/>
          <p:cNvSpPr/>
          <p:nvPr/>
        </p:nvSpPr>
        <p:spPr>
          <a:xfrm>
            <a:off x="5855738" y="1908982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</a:t>
            </a:r>
            <a:endParaRPr lang="en-US" altLang="zh-CN" sz="2800" dirty="0"/>
          </a:p>
        </p:txBody>
      </p:sp>
      <p:sp>
        <p:nvSpPr>
          <p:cNvPr id="6" name="QB_7_AN.17_1#ff648bef0.blank?vaa=1&amp;vcp=1&amp;vis=1&amp;pid=710be4bee&amp;color=0,0,0&amp;vpa=14&amp;vtp=1&amp;vaab=1&amp;bbb=1"/>
          <p:cNvSpPr/>
          <p:nvPr/>
        </p:nvSpPr>
        <p:spPr>
          <a:xfrm>
            <a:off x="7976639" y="190898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太平</a:t>
            </a:r>
            <a:endParaRPr lang="en-US" altLang="zh-CN" sz="2800" dirty="0"/>
          </a:p>
        </p:txBody>
      </p:sp>
      <p:sp>
        <p:nvSpPr>
          <p:cNvPr id="7" name="QB_7_AN.18_1#ff648bef0.blank?vaa=1&amp;vcp=1&amp;vis=1&amp;pid=710be4bee&amp;color=0,0,0&amp;vpa=15&amp;vtp=1&amp;vaab=1"/>
          <p:cNvSpPr/>
          <p:nvPr/>
        </p:nvSpPr>
        <p:spPr>
          <a:xfrm>
            <a:off x="10453139" y="1908982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</a:t>
            </a:r>
            <a:endParaRPr lang="en-US" altLang="zh-CN" sz="2800" dirty="0"/>
          </a:p>
        </p:txBody>
      </p:sp>
      <p:sp>
        <p:nvSpPr>
          <p:cNvPr id="8" name="QB_7_AN.19_1#ff648bef0.blank?vaa=1&amp;vcp=1&amp;vis=1&amp;pid=710be4bee&amp;color=0,0,0&amp;vpa=16&amp;vtp=1&amp;vaab=1&amp;bbb=1"/>
          <p:cNvSpPr/>
          <p:nvPr/>
        </p:nvSpPr>
        <p:spPr>
          <a:xfrm>
            <a:off x="3366538" y="246778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台湾</a:t>
            </a:r>
            <a:endParaRPr lang="en-US" altLang="zh-CN" sz="2800" dirty="0"/>
          </a:p>
        </p:txBody>
      </p:sp>
      <p:sp>
        <p:nvSpPr>
          <p:cNvPr id="4" name="QB_7_AN.20_1#ff648bef0.blank?vaa=1&amp;vcp=1&amp;vis=1&amp;pid=710be4bee&amp;color=0,0,0&amp;vpa=17&amp;vtp=1&amp;vaab=1&amp;bbb=1"/>
          <p:cNvSpPr/>
          <p:nvPr/>
        </p:nvSpPr>
        <p:spPr>
          <a:xfrm>
            <a:off x="7265439" y="2467782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北回归线</a:t>
            </a:r>
            <a:endParaRPr lang="en-US" altLang="zh-CN" sz="2800" dirty="0"/>
          </a:p>
        </p:txBody>
      </p:sp>
      <p:sp>
        <p:nvSpPr>
          <p:cNvPr id="10" name="QB_7_AN.21_1#ff648bef0.blank?vaa=1&amp;vcp=1&amp;vis=1&amp;pid=710be4bee&amp;color=0,0,0&amp;vpa=18&amp;vtp=1&amp;vaab=1&amp;bbb=1"/>
          <p:cNvSpPr/>
          <p:nvPr/>
        </p:nvSpPr>
        <p:spPr>
          <a:xfrm>
            <a:off x="2312438" y="358697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台湾</a:t>
            </a:r>
            <a:endParaRPr lang="en-US" altLang="zh-CN" sz="2800" dirty="0"/>
          </a:p>
        </p:txBody>
      </p:sp>
      <p:sp>
        <p:nvSpPr>
          <p:cNvPr id="11" name="QB_7_AN.22_1#ff648bef0.blank?vaa=1&amp;vcp=1&amp;vis=1&amp;pid=710be4bee&amp;color=0,0,0&amp;vpa=19&amp;vtp=1&amp;vaab=1"/>
          <p:cNvSpPr/>
          <p:nvPr/>
        </p:nvSpPr>
        <p:spPr>
          <a:xfrm>
            <a:off x="5855738" y="4125704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</a:t>
            </a:r>
            <a:endParaRPr lang="en-US" altLang="zh-CN" sz="2800" dirty="0"/>
          </a:p>
        </p:txBody>
      </p:sp>
      <p:sp>
        <p:nvSpPr>
          <p:cNvPr id="12" name="QB_7_AN.23_1#ff648bef0.blank?vaa=1&amp;vcp=1&amp;vis=1&amp;pid=710be4bee&amp;color=0,0,0&amp;vpa=20&amp;vtp=1&amp;vaab=1&amp;bbb=1"/>
          <p:cNvSpPr/>
          <p:nvPr/>
        </p:nvSpPr>
        <p:spPr>
          <a:xfrm>
            <a:off x="2312438" y="470615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山地</a:t>
            </a:r>
            <a:endParaRPr lang="en-US" altLang="zh-CN" sz="2800" dirty="0"/>
          </a:p>
        </p:txBody>
      </p:sp>
      <p:sp>
        <p:nvSpPr>
          <p:cNvPr id="13" name="QB_7_AN.24_1#ff648bef0.blank?vaa=1&amp;vcp=1&amp;vis=1&amp;pid=710be4bee&amp;color=0,0,0&amp;vpa=21&amp;vtp=1&amp;vaab=1"/>
          <p:cNvSpPr/>
          <p:nvPr/>
        </p:nvSpPr>
        <p:spPr>
          <a:xfrm>
            <a:off x="7989339" y="4706158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</a:t>
            </a:r>
            <a:endParaRPr lang="en-US" altLang="zh-CN" sz="2800" dirty="0"/>
          </a:p>
        </p:txBody>
      </p:sp>
      <p:sp>
        <p:nvSpPr>
          <p:cNvPr id="14" name="QB_7_AN.25_1#ff648bef0.blank?vaa=1&amp;vcp=1&amp;vis=1&amp;pid=710be4bee&amp;color=0,0,0&amp;vpa=22&amp;vtp=1&amp;vaab=1&amp;bbb=1"/>
          <p:cNvSpPr/>
          <p:nvPr/>
        </p:nvSpPr>
        <p:spPr>
          <a:xfrm>
            <a:off x="6566939" y="526495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欧亚</a:t>
            </a:r>
            <a:endParaRPr lang="en-US" altLang="zh-CN" sz="2800" dirty="0"/>
          </a:p>
        </p:txBody>
      </p:sp>
      <p:sp>
        <p:nvSpPr>
          <p:cNvPr id="15" name="QB_7_AN.26_1#ff648bef0.blank?vaa=1&amp;vcp=1&amp;vis=1&amp;pid=710be4bee&amp;color=0,0,0&amp;vpa=23&amp;vtp=1&amp;vaab=1&amp;bbb=1"/>
          <p:cNvSpPr/>
          <p:nvPr/>
        </p:nvSpPr>
        <p:spPr>
          <a:xfrm>
            <a:off x="8700539" y="5264958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太平洋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4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jUwNTliYzEyZDM2ODgwMWQzM2IxMjdhMDQyMTNlODY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2913</Words>
  <Application>Microsoft Office PowerPoint</Application>
  <PresentationFormat>宽屏</PresentationFormat>
  <Paragraphs>737</Paragraphs>
  <Slides>70</Slides>
  <Notes>61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70</vt:i4>
      </vt:variant>
    </vt:vector>
  </HeadingPairs>
  <TitlesOfParts>
    <vt:vector size="80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12</cp:revision>
  <dcterms:created xsi:type="dcterms:W3CDTF">2024-11-23T06:59:00Z</dcterms:created>
  <dcterms:modified xsi:type="dcterms:W3CDTF">2025-07-28T01:00:54Z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C7D09C43B3684EF4BD2EE9D43997EA86_12</vt:lpwstr>
  </property>
  <property fmtid="{D5CDD505-2E9C-101B-9397-08002B2CF9AE}" pid="3" name="KSOProductBuildVer">
    <vt:lpwstr>2052-12.1.0.17147</vt:lpwstr>
  </property>
</Properties>
</file>