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sldIdLst>
    <p:sldId id="271" r:id="rId3"/>
    <p:sldId id="272" r:id="rId4"/>
    <p:sldId id="273" r:id="rId5"/>
    <p:sldId id="274" r:id="rId6"/>
    <p:sldId id="275" r:id="rId7"/>
    <p:sldId id="277" r:id="rId8"/>
    <p:sldId id="276" r:id="rId9"/>
    <p:sldId id="279" r:id="rId10"/>
  </p:sldIdLst>
  <p:sldSz cx="12192000" cy="6858000"/>
  <p:notesSz cx="6858000" cy="9144000"/>
  <p:custDataLst>
    <p:tags r:id="rId1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3" userDrawn="1">
          <p15:clr>
            <a:srgbClr val="A4A3A4"/>
          </p15:clr>
        </p15:guide>
        <p15:guide id="2" pos="388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3"/>
        <p:guide pos="388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63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8.tif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9.tif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11.png"/><Relationship Id="rId1" Type="http://schemas.openxmlformats.org/officeDocument/2006/relationships/image" Target="../media/image10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2" name="图片 1" descr="2第10课时_00"/>
          <p:cNvPicPr>
            <a:picLocks noChangeAspect="1"/>
          </p:cNvPicPr>
          <p:nvPr/>
        </p:nvPicPr>
        <p:blipFill>
          <a:blip r:embed="rId1"/>
          <a:srcRect l="12067" t="2466" r="11283" b="36087"/>
          <a:stretch>
            <a:fillRect/>
          </a:stretch>
        </p:blipFill>
        <p:spPr>
          <a:xfrm>
            <a:off x="284480" y="725805"/>
            <a:ext cx="11400790" cy="320929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419100" y="3935095"/>
            <a:ext cx="4166235" cy="1938655"/>
          </a:xfrm>
          <a:prstGeom prst="rect">
            <a:avLst/>
          </a:prstGeom>
        </p:spPr>
        <p:txBody>
          <a:bodyPr wrap="square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l"/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解：</a:t>
            </a:r>
            <a:r>
              <a:rPr lang="en-US" altLang="zh-CN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  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</a:t>
            </a:r>
            <a:r>
              <a:rPr lang="en-US" altLang="zh-CN" sz="2400" i="1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x</a:t>
            </a:r>
            <a:r>
              <a:rPr lang="en-US" altLang="zh-CN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  <a:sym typeface="+mn-ea"/>
              </a:rPr>
              <a:t>-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10=20</a:t>
            </a:r>
            <a:endParaRPr lang="zh-CN" altLang="en-US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algn="l"/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    6</a:t>
            </a:r>
            <a:r>
              <a:rPr lang="en-US" altLang="zh-CN" sz="2400" i="1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x</a:t>
            </a:r>
            <a:r>
              <a:rPr lang="en-US" altLang="zh-CN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-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10+10=20+10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  <a:p>
            <a:pPr algn="l"/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                 6</a:t>
            </a:r>
            <a:r>
              <a:rPr lang="en-US" altLang="zh-CN" sz="2400" i="1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x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=30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  <a:p>
            <a:pPr algn="l"/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            6</a:t>
            </a:r>
            <a:r>
              <a:rPr lang="en-US" altLang="zh-CN" sz="2400" i="1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x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÷6=30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÷6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  <a:sym typeface="+mn-ea"/>
            </a:endParaRPr>
          </a:p>
          <a:p>
            <a:pPr algn="l"/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                   </a:t>
            </a:r>
            <a:r>
              <a:rPr lang="en-US" altLang="zh-CN" sz="2400" i="1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x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=5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678045" y="3935095"/>
            <a:ext cx="4166235" cy="1938655"/>
          </a:xfrm>
          <a:prstGeom prst="rect">
            <a:avLst/>
          </a:prstGeom>
        </p:spPr>
        <p:txBody>
          <a:bodyPr wrap="square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l"/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解：</a:t>
            </a:r>
            <a:r>
              <a:rPr lang="en-US" altLang="zh-CN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  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</a:t>
            </a:r>
            <a:r>
              <a:rPr lang="en-US" altLang="zh-CN" sz="2400" i="1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x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+21=36</a:t>
            </a:r>
            <a:endParaRPr lang="zh-CN" altLang="en-US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algn="l"/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    3</a:t>
            </a:r>
            <a:r>
              <a:rPr lang="en-US" altLang="zh-CN" sz="2400" i="1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x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+21</a:t>
            </a:r>
            <a:r>
              <a:rPr lang="en-US" altLang="zh-CN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  <a:sym typeface="+mn-ea"/>
              </a:rPr>
              <a:t>-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21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=36</a:t>
            </a:r>
            <a:r>
              <a:rPr lang="en-US" altLang="zh-CN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-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21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  <a:p>
            <a:pPr algn="l"/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                  3</a:t>
            </a:r>
            <a:r>
              <a:rPr lang="en-US" altLang="zh-CN" sz="2400" i="1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x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=15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  <a:p>
            <a:pPr algn="l"/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             3</a:t>
            </a:r>
            <a:r>
              <a:rPr lang="en-US" altLang="zh-CN" sz="2400" i="1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x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÷3=15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÷3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  <a:sym typeface="+mn-ea"/>
            </a:endParaRPr>
          </a:p>
          <a:p>
            <a:pPr algn="l"/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                    </a:t>
            </a:r>
            <a:r>
              <a:rPr lang="en-US" altLang="zh-CN" sz="2400" i="1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x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=5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182100" y="4018280"/>
            <a:ext cx="2935605" cy="1640840"/>
          </a:xfrm>
          <a:prstGeom prst="rect">
            <a:avLst/>
          </a:prstGeom>
        </p:spPr>
        <p:txBody>
          <a:bodyPr wrap="square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l"/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解：</a:t>
            </a:r>
            <a:r>
              <a:rPr lang="en-US" altLang="zh-CN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  </a:t>
            </a:r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3.5</a:t>
            </a:r>
            <a:r>
              <a:rPr lang="en-US" altLang="zh-CN" sz="2400" i="1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x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=14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  <a:p>
            <a:pPr algn="l"/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      3.5</a:t>
            </a:r>
            <a:r>
              <a:rPr lang="en-US" altLang="zh-CN" sz="2400" i="1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x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÷3.5=14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÷3.5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  <a:sym typeface="+mn-ea"/>
            </a:endParaRPr>
          </a:p>
          <a:p>
            <a:pPr algn="l"/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                   </a:t>
            </a:r>
            <a:r>
              <a:rPr lang="en-US" altLang="zh-CN" sz="2400" i="1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x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=4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7" grpId="0"/>
      <p:bldP spid="7" grpId="1"/>
      <p:bldP spid="9" grpId="0"/>
      <p:bldP spid="9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2第10课时_01"/>
          <p:cNvPicPr>
            <a:picLocks noChangeAspect="1"/>
          </p:cNvPicPr>
          <p:nvPr/>
        </p:nvPicPr>
        <p:blipFill>
          <a:blip r:embed="rId1"/>
          <a:srcRect l="11936" t="12207" r="24788"/>
          <a:stretch>
            <a:fillRect/>
          </a:stretch>
        </p:blipFill>
        <p:spPr>
          <a:xfrm>
            <a:off x="113665" y="972820"/>
            <a:ext cx="11411585" cy="5076825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3710305" y="4716145"/>
            <a:ext cx="15817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Arial" panose="020B0604020202020204" pitchFamily="34" charset="0"/>
              </a:rPr>
              <a:t>快车速度</a:t>
            </a:r>
            <a:endParaRPr lang="zh-CN" altLang="en-US" sz="2400" b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172200" y="4716145"/>
            <a:ext cx="1551305" cy="4667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 indent="0"/>
            <a:r>
              <a:rPr lang="zh-CN" sz="2400" b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Arial" panose="020B0604020202020204" pitchFamily="34" charset="0"/>
              </a:rPr>
              <a:t>慢车速度</a:t>
            </a:r>
            <a:endParaRPr lang="zh-CN" altLang="en-US" sz="2400" b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384925" y="5343525"/>
            <a:ext cx="31159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330200" indent="-330200"/>
            <a:r>
              <a:rPr lang="zh-CN" altLang="en-US" sz="2400" b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（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120+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x</a:t>
            </a:r>
            <a:r>
              <a:rPr lang="zh-CN" altLang="en-US" sz="2400" b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）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×1.8=378</a:t>
            </a:r>
            <a:endParaRPr lang="en-US" altLang="en-US" sz="2400" b="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00" grpId="1"/>
      <p:bldP spid="2" grpId="0"/>
      <p:bldP spid="2" grpId="1"/>
      <p:bldP spid="4" grpId="0"/>
      <p:bldP spid="4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2第10课时_02"/>
          <p:cNvPicPr>
            <a:picLocks noChangeAspect="1"/>
          </p:cNvPicPr>
          <p:nvPr/>
        </p:nvPicPr>
        <p:blipFill>
          <a:blip r:embed="rId1"/>
          <a:srcRect l="14714" r="10098"/>
          <a:stretch>
            <a:fillRect/>
          </a:stretch>
        </p:blipFill>
        <p:spPr>
          <a:xfrm>
            <a:off x="183515" y="1289050"/>
            <a:ext cx="11618595" cy="431800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1950720" y="4551045"/>
            <a:ext cx="26517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Arial" panose="020B0604020202020204" pitchFamily="34" charset="0"/>
              </a:rPr>
              <a:t>小汽车行驶的路程</a:t>
            </a:r>
            <a:endParaRPr lang="zh-CN" altLang="en-US" sz="2400" b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840095" y="4551045"/>
            <a:ext cx="23228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Arial" panose="020B0604020202020204" pitchFamily="34" charset="0"/>
              </a:rPr>
              <a:t>客车行驶的路程</a:t>
            </a:r>
            <a:endParaRPr lang="zh-CN" altLang="en-US" sz="2400" b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160510" y="4551045"/>
            <a:ext cx="23329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Arial" panose="020B0604020202020204" pitchFamily="34" charset="0"/>
              </a:rPr>
              <a:t>两车之间的距离</a:t>
            </a:r>
            <a:endParaRPr lang="zh-CN" altLang="en-US" sz="2400" b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841875" y="5106670"/>
            <a:ext cx="19215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3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x</a:t>
            </a:r>
            <a:r>
              <a:rPr lang="en-US" sz="2400" b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-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80×3=60</a:t>
            </a:r>
            <a:endParaRPr lang="en-US" altLang="en-US" sz="2400" b="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00" grpId="1"/>
      <p:bldP spid="2" grpId="0"/>
      <p:bldP spid="2" grpId="1"/>
      <p:bldP spid="3" grpId="0"/>
      <p:bldP spid="3" grpId="1"/>
      <p:bldP spid="4" grpId="0"/>
      <p:bldP spid="4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2第10课时_03"/>
          <p:cNvPicPr>
            <a:picLocks noChangeAspect="1"/>
          </p:cNvPicPr>
          <p:nvPr/>
        </p:nvPicPr>
        <p:blipFill>
          <a:blip r:embed="rId1"/>
          <a:srcRect l="11936" r="9959" b="56945"/>
          <a:stretch>
            <a:fillRect/>
          </a:stretch>
        </p:blipFill>
        <p:spPr>
          <a:xfrm>
            <a:off x="69215" y="1248410"/>
            <a:ext cx="11910060" cy="151003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3247390" y="3009265"/>
            <a:ext cx="4998720" cy="1633220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p>
            <a:pPr indent="0"/>
            <a:r>
              <a:rPr lang="zh-CN" sz="3200" b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解：设</a:t>
            </a:r>
            <a:r>
              <a:rPr lang="en-US" sz="3200" b="0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x</a:t>
            </a:r>
            <a:r>
              <a:rPr lang="zh-CN" sz="3200" b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小时后两车相遇。</a:t>
            </a:r>
            <a:endParaRPr lang="en-US" sz="3200" b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0"/>
            <a:r>
              <a:rPr lang="en-US" altLang="zh-CN" sz="3200" b="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     </a:t>
            </a:r>
            <a:r>
              <a:rPr lang="zh-CN" altLang="en-US" sz="3200" b="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（</a:t>
            </a:r>
            <a:r>
              <a:rPr lang="en-US" sz="3200" b="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80+90</a:t>
            </a:r>
            <a:r>
              <a:rPr lang="zh-CN" altLang="en-US" sz="3200" b="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）</a:t>
            </a:r>
            <a:r>
              <a:rPr lang="en-US" sz="3200" b="0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x</a:t>
            </a:r>
            <a:r>
              <a:rPr lang="en-US" sz="3200" b="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=340   </a:t>
            </a:r>
            <a:endParaRPr lang="en-US" sz="3200" b="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indent="0"/>
            <a:r>
              <a:rPr lang="en-US" altLang="en-US" sz="3200" b="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                       </a:t>
            </a:r>
            <a:r>
              <a:rPr lang="en-US" altLang="en-US" sz="3200" b="0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x</a:t>
            </a:r>
            <a:r>
              <a:rPr lang="en-US" altLang="en-US" sz="3200" b="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=2</a:t>
            </a:r>
            <a:endParaRPr lang="en-US" altLang="en-US" sz="3200" b="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00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2第10课时2_00"/>
          <p:cNvPicPr>
            <a:picLocks noChangeAspect="1"/>
          </p:cNvPicPr>
          <p:nvPr/>
        </p:nvPicPr>
        <p:blipFill>
          <a:blip r:embed="rId1"/>
          <a:srcRect l="14052" r="11683" b="69160"/>
          <a:stretch>
            <a:fillRect/>
          </a:stretch>
        </p:blipFill>
        <p:spPr>
          <a:xfrm>
            <a:off x="100330" y="1281430"/>
            <a:ext cx="11805920" cy="108712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3495040" y="3225165"/>
            <a:ext cx="4554220" cy="1683385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p>
            <a:pPr indent="0"/>
            <a:r>
              <a:rPr lang="zh-CN" sz="3200" b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解：设乙队每天挖</a:t>
            </a:r>
            <a:r>
              <a:rPr lang="en-US" altLang="zh-CN" sz="3200" b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zh-CN" sz="3200" b="0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x</a:t>
            </a:r>
            <a:r>
              <a:rPr lang="en-US" altLang="zh-CN" sz="3200" b="0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</a:t>
            </a:r>
            <a:r>
              <a:rPr lang="zh-CN" sz="3200" b="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m</a:t>
            </a:r>
            <a:r>
              <a:rPr lang="zh-CN" sz="3200" b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</a:t>
            </a:r>
            <a:endParaRPr lang="en-US" sz="3200" b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0"/>
            <a:r>
              <a:rPr lang="en-US" altLang="zh-CN" sz="3200" b="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     </a:t>
            </a:r>
            <a:r>
              <a:rPr lang="zh-CN" altLang="en-US" sz="3200" b="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（</a:t>
            </a:r>
            <a:r>
              <a:rPr lang="en-US" sz="3200" b="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26+</a:t>
            </a:r>
            <a:r>
              <a:rPr lang="en-US" sz="3200" b="0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x</a:t>
            </a:r>
            <a:r>
              <a:rPr lang="zh-CN" altLang="en-US" sz="3200" b="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）</a:t>
            </a:r>
            <a:r>
              <a:rPr lang="en-US" sz="3200" b="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×9=486  </a:t>
            </a:r>
            <a:endParaRPr lang="en-US" sz="3200" b="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indent="0"/>
            <a:r>
              <a:rPr lang="en-US" altLang="en-US" sz="3200" b="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                         </a:t>
            </a:r>
            <a:r>
              <a:rPr lang="en-US" altLang="en-US" sz="3200" b="0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x</a:t>
            </a:r>
            <a:r>
              <a:rPr lang="en-US" altLang="en-US" sz="3200" b="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=28</a:t>
            </a:r>
            <a:endParaRPr lang="en-US" altLang="en-US" sz="3200" b="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00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 descr="2第10课时2_01"/>
          <p:cNvPicPr>
            <a:picLocks noChangeAspect="1"/>
          </p:cNvPicPr>
          <p:nvPr/>
        </p:nvPicPr>
        <p:blipFill>
          <a:blip r:embed="rId1"/>
          <a:srcRect l="12598" r="11152" b="33316"/>
          <a:stretch>
            <a:fillRect/>
          </a:stretch>
        </p:blipFill>
        <p:spPr>
          <a:xfrm>
            <a:off x="203200" y="1034415"/>
            <a:ext cx="11785600" cy="3268345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748030" y="3810000"/>
            <a:ext cx="5594350" cy="1755775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p>
            <a:pPr indent="0"/>
            <a:r>
              <a:rPr lang="zh-CN" sz="3200" b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解：设乙游艇每小时行</a:t>
            </a:r>
            <a:r>
              <a:rPr lang="en-US" altLang="zh-CN" sz="3200" b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en-US" sz="3200" b="0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x</a:t>
            </a:r>
            <a:r>
              <a:rPr lang="en-US" sz="3200" b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en-US" sz="3200" b="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km</a:t>
            </a:r>
            <a:r>
              <a:rPr lang="zh-CN" sz="3200" b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</a:t>
            </a:r>
            <a:r>
              <a:rPr lang="en-US" sz="3200" b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    </a:t>
            </a:r>
            <a:r>
              <a:rPr lang="en-US" sz="3200" b="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</a:t>
            </a:r>
            <a:r>
              <a:rPr lang="en-US" sz="3200" b="0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x</a:t>
            </a:r>
            <a:r>
              <a:rPr lang="en-US" sz="3200" b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-</a:t>
            </a:r>
            <a:r>
              <a:rPr lang="en-US" sz="3200" b="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52×3=16.5</a:t>
            </a:r>
            <a:endParaRPr lang="en-US" sz="3200" b="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indent="0"/>
            <a:r>
              <a:rPr lang="en-US" altLang="en-US" sz="3200" b="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                     </a:t>
            </a:r>
            <a:r>
              <a:rPr lang="en-US" altLang="en-US" sz="3200" b="0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x</a:t>
            </a:r>
            <a:r>
              <a:rPr lang="en-US" altLang="en-US" sz="3200" b="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=57.5</a:t>
            </a:r>
            <a:endParaRPr lang="en-US" altLang="en-US" sz="3200" b="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00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2第10课时2_02"/>
          <p:cNvPicPr>
            <a:picLocks noChangeAspect="1"/>
          </p:cNvPicPr>
          <p:nvPr/>
        </p:nvPicPr>
        <p:blipFill>
          <a:blip r:embed="rId1"/>
          <a:srcRect l="11936" r="11552" b="67490"/>
          <a:stretch>
            <a:fillRect/>
          </a:stretch>
        </p:blipFill>
        <p:spPr>
          <a:xfrm>
            <a:off x="133350" y="1220470"/>
            <a:ext cx="11924665" cy="1189355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2105660" y="2677795"/>
            <a:ext cx="6807835" cy="1663700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p>
            <a:pPr marL="380365" indent="-380365"/>
            <a:r>
              <a:rPr lang="zh-CN" sz="3200" b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解：设徒弟平均每小时加工</a:t>
            </a:r>
            <a:r>
              <a:rPr lang="en-US" sz="3200" b="0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x</a:t>
            </a:r>
            <a:r>
              <a:rPr lang="zh-CN" sz="3200" b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个零件。</a:t>
            </a:r>
            <a:endParaRPr lang="zh-CN" sz="3200" b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380365" indent="-380365"/>
            <a:r>
              <a:rPr lang="zh-CN" sz="3200" b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en-US" altLang="zh-CN" sz="3200" b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</a:t>
            </a:r>
            <a:r>
              <a:rPr lang="zh-CN" altLang="en-US" sz="3200" b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（</a:t>
            </a:r>
            <a:r>
              <a:rPr lang="en-US" sz="3200" b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30+</a:t>
            </a:r>
            <a:r>
              <a:rPr lang="en-US" sz="3200" b="0" i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x</a:t>
            </a:r>
            <a:r>
              <a:rPr lang="zh-CN" altLang="en-US" sz="3200" b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）</a:t>
            </a:r>
            <a:r>
              <a:rPr lang="en-US" sz="3200" b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×9=570</a:t>
            </a:r>
            <a:r>
              <a:rPr lang="en-US" sz="3200" b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-</a:t>
            </a:r>
            <a:r>
              <a:rPr lang="en-US" sz="3200" b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120  </a:t>
            </a:r>
            <a:endParaRPr lang="en-US" sz="3200" b="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pPr marL="380365" indent="-380365"/>
            <a:r>
              <a:rPr lang="en-US" sz="3200" b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                         </a:t>
            </a:r>
            <a:r>
              <a:rPr lang="en-US" sz="3200" b="0" i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x</a:t>
            </a:r>
            <a:r>
              <a:rPr lang="en-US" sz="3200" b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=20</a:t>
            </a:r>
            <a:endParaRPr lang="en-US" altLang="en-US" sz="3200" b="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00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 descr="2第10课时2_03"/>
          <p:cNvPicPr>
            <a:picLocks noChangeAspect="1"/>
          </p:cNvPicPr>
          <p:nvPr/>
        </p:nvPicPr>
        <p:blipFill>
          <a:blip r:embed="rId1"/>
          <a:srcRect l="10082" r="11552" b="34064"/>
          <a:stretch>
            <a:fillRect/>
          </a:stretch>
        </p:blipFill>
        <p:spPr>
          <a:xfrm>
            <a:off x="118110" y="754380"/>
            <a:ext cx="11809095" cy="362966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613410" y="3178810"/>
            <a:ext cx="5676900" cy="17354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 indent="0"/>
            <a:r>
              <a:rPr lang="zh-CN" sz="3200" b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解：设乙车每小时行</a:t>
            </a:r>
            <a:r>
              <a:rPr lang="en-US" altLang="zh-CN" sz="3200" b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en-US" sz="3200" b="0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x</a:t>
            </a:r>
            <a:r>
              <a:rPr lang="en-US" sz="3200" b="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km</a:t>
            </a:r>
            <a:r>
              <a:rPr lang="zh-CN" sz="3200" b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</a:t>
            </a:r>
            <a:r>
              <a:rPr lang="en-US" sz="3200" b="0">
                <a:solidFill>
                  <a:srgbClr val="FF0000"/>
                </a:solidFill>
                <a:latin typeface="Times New Roman" panose="02020603050405020304" charset="0"/>
              </a:rPr>
              <a:t>        90×1.8</a:t>
            </a:r>
            <a:r>
              <a:rPr lang="en-US" sz="3200" b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-</a:t>
            </a:r>
            <a:r>
              <a:rPr lang="en-US" sz="3200" b="0">
                <a:solidFill>
                  <a:srgbClr val="FF0000"/>
                </a:solidFill>
                <a:latin typeface="Times New Roman" panose="02020603050405020304" charset="0"/>
              </a:rPr>
              <a:t>1.8</a:t>
            </a:r>
            <a:r>
              <a:rPr lang="en-US" sz="3200" b="0" i="1">
                <a:solidFill>
                  <a:srgbClr val="FF0000"/>
                </a:solidFill>
                <a:latin typeface="Times New Roman" panose="02020603050405020304" charset="0"/>
              </a:rPr>
              <a:t>x</a:t>
            </a:r>
            <a:r>
              <a:rPr lang="en-US" sz="3200" b="0">
                <a:solidFill>
                  <a:srgbClr val="FF0000"/>
                </a:solidFill>
                <a:latin typeface="Times New Roman" panose="02020603050405020304" charset="0"/>
              </a:rPr>
              <a:t>=13.5×2 </a:t>
            </a:r>
            <a:endParaRPr lang="en-US" sz="3200" b="0">
              <a:solidFill>
                <a:srgbClr val="FF0000"/>
              </a:solidFill>
              <a:latin typeface="Times New Roman" panose="02020603050405020304" charset="0"/>
            </a:endParaRPr>
          </a:p>
          <a:p>
            <a:pPr indent="0"/>
            <a:r>
              <a:rPr lang="en-US" sz="3200" b="0">
                <a:solidFill>
                  <a:srgbClr val="FF0000"/>
                </a:solidFill>
                <a:latin typeface="Times New Roman" panose="02020603050405020304" charset="0"/>
              </a:rPr>
              <a:t>                          </a:t>
            </a:r>
            <a:r>
              <a:rPr lang="en-US" sz="3200" b="0" i="1">
                <a:solidFill>
                  <a:srgbClr val="FF0000"/>
                </a:solidFill>
                <a:latin typeface="Times New Roman" panose="02020603050405020304" charset="0"/>
              </a:rPr>
              <a:t>x</a:t>
            </a:r>
            <a:r>
              <a:rPr lang="en-US" sz="3200" b="0">
                <a:solidFill>
                  <a:srgbClr val="FF0000"/>
                </a:solidFill>
                <a:latin typeface="Times New Roman" panose="02020603050405020304" charset="0"/>
              </a:rPr>
              <a:t>=75</a:t>
            </a:r>
            <a:endParaRPr lang="en-US" altLang="en-US" sz="3200" b="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3410" y="4914265"/>
            <a:ext cx="11268710" cy="9956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00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NTIwNDE2OGEyNTVlZDYyNGFhMWVkYzEzMzA2NWYzN2Y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641</Words>
  <Application>WPS 演示</Application>
  <PresentationFormat>宽屏</PresentationFormat>
  <Paragraphs>52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8" baseType="lpstr">
      <vt:lpstr>Arial</vt:lpstr>
      <vt:lpstr>宋体</vt:lpstr>
      <vt:lpstr>Wingdings</vt:lpstr>
      <vt:lpstr>Wingdings</vt:lpstr>
      <vt:lpstr>黑体</vt:lpstr>
      <vt:lpstr>Times New Roman</vt:lpstr>
      <vt:lpstr>微软雅黑</vt:lpstr>
      <vt:lpstr>Arial Unicode MS</vt:lpstr>
      <vt:lpstr>Calibri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WPS_1700618520</cp:lastModifiedBy>
  <cp:revision>174</cp:revision>
  <dcterms:created xsi:type="dcterms:W3CDTF">2019-06-19T02:08:00Z</dcterms:created>
  <dcterms:modified xsi:type="dcterms:W3CDTF">2024-08-29T07:05:54Z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D0EC5A890DFE498992C0610496027FE6_13</vt:lpwstr>
  </property>
</Properties>
</file>