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sldIdLst>
    <p:sldId id="271" r:id="rId3"/>
    <p:sldId id="272" r:id="rId4"/>
    <p:sldId id="273" r:id="rId5"/>
    <p:sldId id="274" r:id="rId6"/>
    <p:sldId id="276" r:id="rId7"/>
    <p:sldId id="278" r:id="rId8"/>
    <p:sldId id="277" r:id="rId9"/>
  </p:sldIdLst>
  <p:sldSz cx="12192000" cy="6858000"/>
  <p:notesSz cx="6858000" cy="9144000"/>
  <p:custDataLst>
    <p:tags r:id="rId1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4" userDrawn="1">
          <p15:clr>
            <a:srgbClr val="A4A3A4"/>
          </p15:clr>
        </p15:guide>
        <p15:guide id="2" pos="388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34"/>
        <p:guide pos="3886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63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tif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tif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132730" y="3648636"/>
            <a:ext cx="2723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二千六百零七万五千零四</a:t>
            </a:r>
            <a:endParaRPr lang="zh-CN" altLang="en-US" dirty="0"/>
          </a:p>
        </p:txBody>
      </p:sp>
      <p:pic>
        <p:nvPicPr>
          <p:cNvPr id="2" name="图片 1" descr="2第4课时_00"/>
          <p:cNvPicPr>
            <a:picLocks noChangeAspect="1"/>
          </p:cNvPicPr>
          <p:nvPr/>
        </p:nvPicPr>
        <p:blipFill>
          <a:blip r:embed="rId1"/>
          <a:srcRect l="11895" t="1281" r="11569" b="2737"/>
          <a:stretch>
            <a:fillRect/>
          </a:stretch>
        </p:blipFill>
        <p:spPr>
          <a:xfrm>
            <a:off x="651510" y="1006475"/>
            <a:ext cx="11038205" cy="4503420"/>
          </a:xfrm>
          <a:prstGeom prst="rect">
            <a:avLst/>
          </a:prstGeom>
        </p:spPr>
      </p:pic>
      <p:cxnSp>
        <p:nvCxnSpPr>
          <p:cNvPr id="7" name="直接连接符 6"/>
          <p:cNvCxnSpPr/>
          <p:nvPr/>
        </p:nvCxnSpPr>
        <p:spPr>
          <a:xfrm flipV="1">
            <a:off x="2286635" y="4288790"/>
            <a:ext cx="5031105" cy="626745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2586990" y="4218940"/>
            <a:ext cx="4601210" cy="757555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5520055" y="4237990"/>
            <a:ext cx="4552950" cy="738505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V="1">
            <a:off x="5443220" y="4180840"/>
            <a:ext cx="4409440" cy="84328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2第4课时_01"/>
          <p:cNvPicPr>
            <a:picLocks noChangeAspect="1"/>
          </p:cNvPicPr>
          <p:nvPr/>
        </p:nvPicPr>
        <p:blipFill>
          <a:blip r:embed="rId1"/>
          <a:srcRect l="11634" r="30645" b="68618"/>
          <a:stretch>
            <a:fillRect/>
          </a:stretch>
        </p:blipFill>
        <p:spPr>
          <a:xfrm>
            <a:off x="869950" y="1198245"/>
            <a:ext cx="9732645" cy="121158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18440" y="2409825"/>
            <a:ext cx="4396740" cy="115189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解：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3.6</a:t>
            </a:r>
            <a:r>
              <a:rPr lang="en-US" altLang="zh-CN" sz="2400" i="1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x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÷3.6=10.8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÷3.6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         </a:t>
            </a:r>
            <a:r>
              <a:rPr lang="en-US" altLang="zh-CN" sz="2400" i="1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             x=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 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     </a:t>
            </a:r>
            <a:r>
              <a:rPr lang="en-US" altLang="zh-CN" sz="2000">
                <a:solidFill>
                  <a:srgbClr val="00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                                                      </a:t>
            </a:r>
            <a:endParaRPr lang="en-US" altLang="zh-CN" sz="2000">
              <a:solidFill>
                <a:srgbClr val="00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539990" y="2542540"/>
            <a:ext cx="4387215" cy="329755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     </a:t>
            </a:r>
            <a:r>
              <a:rPr lang="zh-CN" altLang="en-US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解：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9.8</a:t>
            </a:r>
            <a:r>
              <a:rPr lang="en-US" altLang="zh-CN" sz="24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-</a:t>
            </a:r>
            <a:r>
              <a:rPr lang="en-US" altLang="zh-CN" sz="2400" i="1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x+x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=6.7+</a:t>
            </a:r>
            <a:r>
              <a:rPr lang="en-US" altLang="zh-CN" sz="2400" i="1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x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         </a:t>
            </a:r>
            <a:r>
              <a:rPr lang="en-US" altLang="zh-CN" sz="2400" i="1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            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9.8</a:t>
            </a:r>
            <a:r>
              <a:rPr lang="en-US" altLang="zh-CN" sz="2400" i="1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=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6.7</a:t>
            </a:r>
            <a:r>
              <a:rPr lang="en-US" altLang="zh-CN" sz="2400" i="1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+x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  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              9.8</a:t>
            </a:r>
            <a:r>
              <a:rPr lang="en-US" altLang="zh-CN" sz="24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-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6.7=6.7+</a:t>
            </a:r>
            <a:r>
              <a:rPr lang="en-US" altLang="zh-CN" sz="2400" i="1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x</a:t>
            </a:r>
            <a:r>
              <a:rPr lang="en-US" altLang="zh-CN" sz="24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-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6.7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                        </a:t>
            </a:r>
            <a:r>
              <a:rPr lang="en-US" altLang="zh-CN" sz="2400" i="1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x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=3.1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  <a:p>
            <a:r>
              <a:rPr lang="zh-CN" altLang="en-US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检验：把</a:t>
            </a:r>
            <a:r>
              <a:rPr lang="en-US" altLang="zh-CN" sz="2400" i="1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x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=3.1</a:t>
            </a:r>
            <a:r>
              <a:rPr lang="zh-CN" altLang="en-US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代入原方程得：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            </a:t>
            </a:r>
            <a:r>
              <a:rPr lang="zh-CN" altLang="en-US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左边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=9.8</a:t>
            </a:r>
            <a:r>
              <a:rPr lang="en-US" altLang="zh-CN" sz="24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-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3.1=6.7=</a:t>
            </a:r>
            <a:r>
              <a:rPr lang="zh-CN" altLang="en-US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右边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 </a:t>
            </a:r>
            <a:endParaRPr lang="en-US" altLang="zh-CN" sz="28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  <a:p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          </a:t>
            </a:r>
            <a:r>
              <a:rPr lang="zh-CN" altLang="en-US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所以</a:t>
            </a:r>
            <a:r>
              <a:rPr lang="en-US" altLang="zh-CN" sz="2400" i="1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x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=3.1</a:t>
            </a:r>
            <a:r>
              <a:rPr lang="zh-CN" altLang="en-US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是原方程的解。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  </a:t>
            </a:r>
            <a:r>
              <a:rPr lang="en-US" altLang="zh-CN" sz="2000">
                <a:solidFill>
                  <a:srgbClr val="00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                                                         </a:t>
            </a:r>
            <a:endParaRPr lang="en-US" altLang="zh-CN" sz="2000">
              <a:solidFill>
                <a:srgbClr val="00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2" grpId="0"/>
      <p:bldP spid="2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2第4课时_02"/>
          <p:cNvPicPr>
            <a:picLocks noChangeAspect="1"/>
          </p:cNvPicPr>
          <p:nvPr/>
        </p:nvPicPr>
        <p:blipFill>
          <a:blip r:embed="rId1"/>
          <a:srcRect l="11765" r="16593" b="16355"/>
          <a:stretch>
            <a:fillRect/>
          </a:stretch>
        </p:blipFill>
        <p:spPr>
          <a:xfrm>
            <a:off x="833755" y="668020"/>
            <a:ext cx="9749790" cy="298005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818515" y="3718560"/>
            <a:ext cx="4319905" cy="169862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00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                   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      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  4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x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=12</a:t>
            </a:r>
            <a:endParaRPr lang="en-US" altLang="zh-CN" sz="28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  <a:p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        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解：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x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÷4=12÷4</a:t>
            </a:r>
            <a:endParaRPr lang="en-US" altLang="zh-CN" sz="28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  <a:p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                        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x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=3 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        </a:t>
            </a:r>
            <a:r>
              <a:rPr lang="en-US" altLang="zh-CN" sz="2000">
                <a:solidFill>
                  <a:srgbClr val="00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                                                   </a:t>
            </a:r>
            <a:endParaRPr lang="en-US" altLang="zh-CN" sz="2000">
              <a:solidFill>
                <a:srgbClr val="00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292340" y="3845560"/>
            <a:ext cx="4587240" cy="157162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00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                  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x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÷5=80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  <a:p>
            <a:r>
              <a:rPr lang="zh-CN" altLang="en-US" sz="28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解：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x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÷5</a:t>
            </a:r>
            <a:r>
              <a:rPr lang="en-US" altLang="zh-CN" sz="2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+mn-ea"/>
              </a:rPr>
              <a:t>×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  <a:sym typeface="+mn-ea"/>
              </a:rPr>
              <a:t>5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=80</a:t>
            </a:r>
            <a:r>
              <a:rPr lang="en-US" altLang="zh-CN" sz="2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+mn-ea"/>
              </a:rPr>
              <a:t>×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  <a:sym typeface="+mn-ea"/>
              </a:rPr>
              <a:t>5</a:t>
            </a:r>
            <a:endParaRPr lang="en-US" altLang="zh-CN" sz="28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  <a:p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                   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x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=400 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                   </a:t>
            </a:r>
            <a:r>
              <a:rPr lang="en-US" altLang="zh-CN" sz="2000">
                <a:solidFill>
                  <a:srgbClr val="00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                                        </a:t>
            </a:r>
            <a:endParaRPr lang="en-US" altLang="zh-CN" sz="2000">
              <a:solidFill>
                <a:srgbClr val="00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2第4课时_03"/>
          <p:cNvPicPr>
            <a:picLocks noChangeAspect="1"/>
          </p:cNvPicPr>
          <p:nvPr/>
        </p:nvPicPr>
        <p:blipFill>
          <a:blip r:embed="rId1"/>
          <a:srcRect l="14477" t="30437" r="21773" b="38390"/>
          <a:stretch>
            <a:fillRect/>
          </a:stretch>
        </p:blipFill>
        <p:spPr>
          <a:xfrm>
            <a:off x="628015" y="1247140"/>
            <a:ext cx="10595610" cy="178308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628015" y="3718560"/>
            <a:ext cx="6131560" cy="169862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00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                   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       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 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x+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110=250(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或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250</a:t>
            </a:r>
            <a:r>
              <a:rPr lang="en-US" altLang="zh-CN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-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x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=110)</a:t>
            </a:r>
            <a:endParaRPr lang="en-US" altLang="zh-CN" sz="28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  <a:p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       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解：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x+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110</a:t>
            </a:r>
            <a:r>
              <a:rPr lang="en-US" altLang="zh-CN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-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110=250</a:t>
            </a:r>
            <a:r>
              <a:rPr lang="en-US" altLang="zh-CN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-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110</a:t>
            </a:r>
            <a:endParaRPr lang="en-US" altLang="zh-CN" sz="28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  <a:p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                               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x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=140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    </a:t>
            </a:r>
            <a:r>
              <a:rPr lang="en-US" altLang="zh-CN" sz="2000">
                <a:solidFill>
                  <a:srgbClr val="00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                                                      </a:t>
            </a:r>
            <a:endParaRPr lang="en-US" altLang="zh-CN" sz="2000">
              <a:solidFill>
                <a:srgbClr val="00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280910" y="3718560"/>
            <a:ext cx="4655820" cy="169862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00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               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     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       3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x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=12.6</a:t>
            </a:r>
            <a:endParaRPr lang="en-US" altLang="zh-CN" sz="28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  <a:p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       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解：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3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x</a:t>
            </a:r>
            <a:r>
              <a:rPr lang="en-US" altLang="zh-CN" sz="28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  <a:cs typeface="Times New Roman" panose="02020603050405020304" charset="0"/>
              </a:rPr>
              <a:t>÷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3=12.6</a:t>
            </a:r>
            <a:r>
              <a:rPr lang="en-US" altLang="zh-CN" sz="28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  <a:cs typeface="Times New Roman" panose="02020603050405020304" charset="0"/>
              </a:rPr>
              <a:t>÷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</a:t>
            </a:r>
            <a:endParaRPr lang="en-US" altLang="zh-CN" sz="28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  <a:p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                       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x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=4.2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   </a:t>
            </a:r>
            <a:r>
              <a:rPr lang="en-US" altLang="zh-CN" sz="2000">
                <a:solidFill>
                  <a:srgbClr val="00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                                                      </a:t>
            </a:r>
            <a:endParaRPr lang="en-US" altLang="zh-CN" sz="2000">
              <a:solidFill>
                <a:srgbClr val="00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2第4课时2_00"/>
          <p:cNvPicPr>
            <a:picLocks noChangeAspect="1"/>
          </p:cNvPicPr>
          <p:nvPr/>
        </p:nvPicPr>
        <p:blipFill>
          <a:blip r:embed="rId1"/>
          <a:srcRect l="10335" r="25817" b="3891"/>
          <a:stretch>
            <a:fillRect/>
          </a:stretch>
        </p:blipFill>
        <p:spPr>
          <a:xfrm>
            <a:off x="550545" y="1127760"/>
            <a:ext cx="11090275" cy="4311650"/>
          </a:xfrm>
          <a:prstGeom prst="rect">
            <a:avLst/>
          </a:prstGeom>
        </p:spPr>
      </p:pic>
      <p:sp>
        <p:nvSpPr>
          <p:cNvPr id="5" name="椭圆 4"/>
          <p:cNvSpPr/>
          <p:nvPr/>
        </p:nvSpPr>
        <p:spPr>
          <a:xfrm>
            <a:off x="9660255" y="2141855"/>
            <a:ext cx="393700" cy="370840"/>
          </a:xfrm>
          <a:prstGeom prst="ellipse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1509395" y="3984625"/>
            <a:ext cx="306705" cy="381000"/>
          </a:xfrm>
          <a:prstGeom prst="ellipse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1509395" y="2141855"/>
            <a:ext cx="306705" cy="313690"/>
          </a:xfrm>
          <a:prstGeom prst="ellipse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9565005" y="4613275"/>
            <a:ext cx="393700" cy="388620"/>
          </a:xfrm>
          <a:prstGeom prst="ellipse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7" grpId="1" animBg="1"/>
      <p:bldP spid="5" grpId="0" bldLvl="0" animBg="1"/>
      <p:bldP spid="5" grpId="1" animBg="1"/>
      <p:bldP spid="6" grpId="0" bldLvl="0" animBg="1"/>
      <p:bldP spid="6" grpId="1" animBg="1"/>
      <p:bldP spid="8" grpId="0" bldLvl="0" animBg="1"/>
      <p:bldP spid="8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 descr="2第4课时2_01"/>
          <p:cNvPicPr>
            <a:picLocks noChangeAspect="1"/>
          </p:cNvPicPr>
          <p:nvPr/>
        </p:nvPicPr>
        <p:blipFill>
          <a:blip r:embed="rId1"/>
          <a:srcRect l="10335" t="219" r="26193" b="38041"/>
          <a:stretch>
            <a:fillRect/>
          </a:stretch>
        </p:blipFill>
        <p:spPr>
          <a:xfrm>
            <a:off x="1869440" y="759460"/>
            <a:ext cx="7938770" cy="374332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810385" y="2000885"/>
            <a:ext cx="4024630" cy="12604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>
                <a:solidFill>
                  <a:srgbClr val="00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            </a:t>
            </a:r>
            <a:r>
              <a:rPr lang="en-US" altLang="zh-CN" sz="2400">
                <a:solidFill>
                  <a:srgbClr val="00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 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  0.8</a:t>
            </a:r>
            <a:r>
              <a:rPr lang="en-US" altLang="zh-CN" sz="2400" i="1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x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=0.48 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  <a:sym typeface="+mn-ea"/>
            </a:endParaRPr>
          </a:p>
          <a:p>
            <a:r>
              <a:rPr lang="zh-CN" altLang="en-US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解：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0.8</a:t>
            </a:r>
            <a:r>
              <a:rPr lang="en-US" altLang="zh-CN" sz="2400" i="1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x</a:t>
            </a:r>
            <a:r>
              <a:rPr lang="en-US" altLang="zh-CN" sz="24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÷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0.8=0.48</a:t>
            </a:r>
            <a:r>
              <a:rPr lang="en-US" altLang="zh-CN" sz="24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÷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0.8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                     </a:t>
            </a:r>
            <a:r>
              <a:rPr lang="en-US" altLang="zh-CN" sz="2400" i="1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 x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=0.6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889750" y="2127885"/>
            <a:ext cx="4024630" cy="12604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>
                <a:solidFill>
                  <a:srgbClr val="00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           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 </a:t>
            </a:r>
            <a:r>
              <a:rPr lang="en-US" altLang="zh-CN" sz="2400" i="1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y</a:t>
            </a:r>
            <a:r>
              <a:rPr lang="en-US" altLang="zh-CN" sz="24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÷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7=0.28 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  <a:sym typeface="+mn-ea"/>
            </a:endParaRPr>
          </a:p>
          <a:p>
            <a:r>
              <a:rPr lang="zh-CN" altLang="en-US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解：</a:t>
            </a:r>
            <a:r>
              <a:rPr lang="en-US" altLang="zh-CN" sz="2400" i="1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y</a:t>
            </a:r>
            <a:r>
              <a:rPr lang="en-US" altLang="zh-CN" sz="24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÷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7×7=0.28×7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                    </a:t>
            </a:r>
            <a:r>
              <a:rPr lang="en-US" altLang="zh-CN" sz="2400" i="1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y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=1.96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869440" y="4502785"/>
            <a:ext cx="4032885" cy="192913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en-US" altLang="zh-CN" sz="2800">
                <a:solidFill>
                  <a:srgbClr val="00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           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 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87</a:t>
            </a:r>
            <a:r>
              <a:rPr lang="en-US" altLang="zh-CN" sz="24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÷</a:t>
            </a:r>
            <a:r>
              <a:rPr lang="en-US" altLang="zh-CN" sz="2400" i="1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n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=2.9 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  <a:sym typeface="+mn-ea"/>
            </a:endParaRPr>
          </a:p>
          <a:p>
            <a:r>
              <a:rPr lang="zh-CN" altLang="en-US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解：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87</a:t>
            </a:r>
            <a:r>
              <a:rPr lang="en-US" altLang="zh-CN" sz="24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÷</a:t>
            </a:r>
            <a:r>
              <a:rPr lang="en-US" altLang="zh-CN" sz="2400" i="1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n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×</a:t>
            </a:r>
            <a:r>
              <a:rPr lang="en-US" altLang="zh-CN" sz="2400" i="1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n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=2.9×</a:t>
            </a:r>
            <a:r>
              <a:rPr lang="en-US" altLang="zh-CN" sz="2400" i="1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n</a:t>
            </a:r>
            <a:endParaRPr lang="en-US" altLang="zh-CN" sz="2400" i="1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  <a:sym typeface="+mn-ea"/>
            </a:endParaRPr>
          </a:p>
          <a:p>
            <a:r>
              <a:rPr lang="en-US" altLang="zh-CN" sz="2400" i="1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                   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87</a:t>
            </a:r>
            <a:r>
              <a:rPr lang="en-US" altLang="zh-CN" sz="2400" i="1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=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2.9×</a:t>
            </a:r>
            <a:r>
              <a:rPr lang="en-US" altLang="zh-CN" sz="2400" i="1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n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           87÷2.9=2.9×</a:t>
            </a:r>
            <a:r>
              <a:rPr lang="en-US" altLang="zh-CN" sz="2400" i="1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n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÷2.9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  <a:sym typeface="+mn-ea"/>
            </a:endParaRPr>
          </a:p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                      </a:t>
            </a:r>
            <a:r>
              <a:rPr lang="en-US" altLang="zh-CN" sz="2400" i="1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n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=30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889750" y="4502785"/>
            <a:ext cx="4023995" cy="204533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en-US" altLang="zh-CN" sz="2800">
                <a:solidFill>
                  <a:srgbClr val="00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        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  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 12.9</a:t>
            </a:r>
            <a:r>
              <a:rPr lang="en-US" altLang="zh-CN" sz="24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-</a:t>
            </a:r>
            <a:r>
              <a:rPr lang="en-US" altLang="zh-CN" sz="2400" i="1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x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=5.7 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  <a:sym typeface="+mn-ea"/>
            </a:endParaRPr>
          </a:p>
          <a:p>
            <a:r>
              <a:rPr lang="zh-CN" altLang="en-US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解：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12.9</a:t>
            </a:r>
            <a:r>
              <a:rPr lang="en-US" altLang="zh-CN" sz="24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-</a:t>
            </a:r>
            <a:r>
              <a:rPr lang="en-US" altLang="zh-CN" sz="2400" i="1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x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+</a:t>
            </a:r>
            <a:r>
              <a:rPr lang="en-US" altLang="zh-CN" sz="2400" i="1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x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=5.7+</a:t>
            </a:r>
            <a:r>
              <a:rPr lang="en-US" altLang="zh-CN" sz="2400" i="1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x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               12.9</a:t>
            </a:r>
            <a:r>
              <a:rPr lang="en-US" altLang="zh-CN" sz="2400" i="1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=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5.7</a:t>
            </a:r>
            <a:r>
              <a:rPr lang="en-US" altLang="zh-CN" sz="2400" i="1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+x</a:t>
            </a:r>
            <a:endParaRPr lang="en-US" altLang="zh-CN" sz="2400" i="1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  <a:sym typeface="+mn-ea"/>
            </a:endParaRPr>
          </a:p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         12.9</a:t>
            </a:r>
            <a:r>
              <a:rPr lang="en-US" altLang="zh-CN" sz="24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-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5.7=5.7+</a:t>
            </a:r>
            <a:r>
              <a:rPr lang="en-US" altLang="zh-CN" sz="2400" i="1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x</a:t>
            </a:r>
            <a:r>
              <a:rPr lang="en-US" altLang="zh-CN" sz="24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-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5.7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  <a:sym typeface="+mn-ea"/>
            </a:endParaRPr>
          </a:p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                     </a:t>
            </a:r>
            <a:r>
              <a:rPr lang="en-US" altLang="zh-CN" sz="2400" i="1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x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=7.2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4" grpId="0"/>
      <p:bldP spid="4" grpId="1"/>
      <p:bldP spid="5" grpId="0"/>
      <p:bldP spid="5" grpId="1"/>
      <p:bldP spid="6" grpId="0"/>
      <p:bldP spid="6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2第4课时2_02"/>
          <p:cNvPicPr>
            <a:picLocks noChangeAspect="1"/>
          </p:cNvPicPr>
          <p:nvPr/>
        </p:nvPicPr>
        <p:blipFill>
          <a:blip r:embed="rId1"/>
          <a:srcRect l="8840" t="2749" r="13472" b="50000"/>
          <a:stretch>
            <a:fillRect/>
          </a:stretch>
        </p:blipFill>
        <p:spPr>
          <a:xfrm>
            <a:off x="281940" y="749300"/>
            <a:ext cx="10619740" cy="251523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2101215" y="2211070"/>
            <a:ext cx="449580" cy="51117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en-US" altLang="zh-CN" sz="2800">
                <a:solidFill>
                  <a:srgbClr val="00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 </a:t>
            </a:r>
            <a:r>
              <a:rPr lang="en-US" altLang="zh-CN" sz="2400">
                <a:solidFill>
                  <a:srgbClr val="00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9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   </a:t>
            </a:r>
            <a:endParaRPr lang="en-US" altLang="zh-CN" sz="2400">
              <a:solidFill>
                <a:srgbClr val="00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211570" y="2211070"/>
            <a:ext cx="643255" cy="45275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en-US" altLang="zh-CN" sz="2400">
                <a:solidFill>
                  <a:srgbClr val="00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5.4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   </a:t>
            </a:r>
            <a:endParaRPr lang="en-US" altLang="zh-CN" sz="2400">
              <a:solidFill>
                <a:srgbClr val="00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73760" y="3264535"/>
            <a:ext cx="10887710" cy="193484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en-US" altLang="zh-CN" sz="2400" i="1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                                        x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=11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  <a:sym typeface="+mn-ea"/>
            </a:endParaRPr>
          </a:p>
          <a:p>
            <a:r>
              <a:rPr lang="en-US" altLang="zh-CN" sz="2400" i="1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                                        y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=7.5</a:t>
            </a:r>
            <a:endParaRPr lang="zh-CN" altLang="en-US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  <a:sym typeface="+mn-ea"/>
            </a:endParaRPr>
          </a:p>
          <a:p>
            <a:r>
              <a:rPr lang="zh-CN" altLang="en-US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解析：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将两个等式对比，发现左边的等式多加一个</a:t>
            </a:r>
            <a:r>
              <a:rPr lang="en-US" altLang="zh-CN" sz="2400" i="1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x</a:t>
            </a:r>
            <a:r>
              <a:rPr lang="zh-CN" altLang="en-US" sz="2400" i="1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，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结果就大11</a:t>
            </a:r>
            <a:r>
              <a:rPr lang="zh-CN" altLang="en-US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，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所以</a:t>
            </a:r>
            <a:r>
              <a:rPr lang="en-US" altLang="zh-CN" sz="2400" i="1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x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等于11</a:t>
            </a:r>
            <a:r>
              <a:rPr lang="zh-CN" altLang="en-US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。</a:t>
            </a:r>
            <a:endParaRPr lang="zh-CN" altLang="en-US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  <a:sym typeface="+mn-ea"/>
            </a:endParaRPr>
          </a:p>
          <a:p>
            <a:r>
              <a:rPr lang="zh-CN" altLang="en-US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 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       将</a:t>
            </a:r>
            <a:r>
              <a:rPr lang="en-US" altLang="zh-CN" sz="2400" i="1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x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=11代入</a:t>
            </a:r>
            <a:r>
              <a:rPr lang="en-US" altLang="zh-CN" sz="2400" i="1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x+x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+</a:t>
            </a:r>
            <a:r>
              <a:rPr lang="en-US" altLang="zh-CN" sz="2400" i="1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x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+</a:t>
            </a:r>
            <a:r>
              <a:rPr lang="en-US" altLang="zh-CN" sz="2400" i="1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y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+</a:t>
            </a:r>
            <a:r>
              <a:rPr lang="en-US" altLang="zh-CN" sz="2400" i="1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y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=48</a:t>
            </a:r>
            <a:r>
              <a:rPr lang="zh-CN" altLang="en-US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，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求出</a:t>
            </a:r>
            <a:r>
              <a:rPr lang="en-US" altLang="zh-CN" sz="2400" i="1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y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=7.5</a:t>
            </a:r>
            <a:r>
              <a:rPr lang="zh-CN" altLang="en-US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。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        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5" grpId="0"/>
      <p:bldP spid="5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NTIwNDE2OGEyNTVlZDYyNGFhMWVkYzEzMzA2NWYzN2Y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1469</Words>
  <Application>WPS 演示</Application>
  <PresentationFormat>宽屏</PresentationFormat>
  <Paragraphs>58</Paragraphs>
  <Slides>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7" baseType="lpstr">
      <vt:lpstr>Arial</vt:lpstr>
      <vt:lpstr>宋体</vt:lpstr>
      <vt:lpstr>Wingdings</vt:lpstr>
      <vt:lpstr>Wingdings</vt:lpstr>
      <vt:lpstr>Times New Roman</vt:lpstr>
      <vt:lpstr>黑体</vt:lpstr>
      <vt:lpstr>微软雅黑</vt:lpstr>
      <vt:lpstr>Arial Unicode MS</vt:lpstr>
      <vt:lpstr>Calibri</vt:lpstr>
      <vt:lpstr>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WPS_1700618520</cp:lastModifiedBy>
  <cp:revision>176</cp:revision>
  <dcterms:created xsi:type="dcterms:W3CDTF">2019-06-19T02:08:00Z</dcterms:created>
  <dcterms:modified xsi:type="dcterms:W3CDTF">2024-08-29T04:59:26Z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2052-12.1.0.17857</vt:lpwstr>
  </property>
  <property fmtid="{D5CDD505-2E9C-101B-9397-08002B2CF9AE}" pid="3" name="ICV">
    <vt:lpwstr>9AD514D3359C4EA7B79D758DB788FCBE_13</vt:lpwstr>
  </property>
</Properties>
</file>