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415" r:id="rId11"/>
    <p:sldId id="265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6" r:id="rId21"/>
    <p:sldId id="277" r:id="rId22"/>
    <p:sldId id="280" r:id="rId23"/>
    <p:sldId id="281" r:id="rId24"/>
    <p:sldId id="282" r:id="rId25"/>
    <p:sldId id="283" r:id="rId26"/>
    <p:sldId id="284" r:id="rId27"/>
    <p:sldId id="286" r:id="rId28"/>
    <p:sldId id="287" r:id="rId29"/>
    <p:sldId id="288" r:id="rId30"/>
    <p:sldId id="289" r:id="rId31"/>
    <p:sldId id="291" r:id="rId32"/>
    <p:sldId id="292" r:id="rId33"/>
    <p:sldId id="293" r:id="rId34"/>
    <p:sldId id="294" r:id="rId35"/>
    <p:sldId id="295" r:id="rId36"/>
    <p:sldId id="296" r:id="rId37"/>
    <p:sldId id="299" r:id="rId38"/>
    <p:sldId id="300" r:id="rId39"/>
    <p:sldId id="301" r:id="rId40"/>
    <p:sldId id="302" r:id="rId41"/>
    <p:sldId id="303" r:id="rId42"/>
    <p:sldId id="305" r:id="rId43"/>
    <p:sldId id="306" r:id="rId44"/>
    <p:sldId id="307" r:id="rId45"/>
    <p:sldId id="308" r:id="rId46"/>
    <p:sldId id="309" r:id="rId47"/>
    <p:sldId id="311" r:id="rId48"/>
    <p:sldId id="312" r:id="rId49"/>
    <p:sldId id="313" r:id="rId50"/>
    <p:sldId id="315" r:id="rId51"/>
    <p:sldId id="316" r:id="rId52"/>
    <p:sldId id="317" r:id="rId53"/>
    <p:sldId id="318" r:id="rId54"/>
    <p:sldId id="319" r:id="rId55"/>
    <p:sldId id="320" r:id="rId56"/>
    <p:sldId id="321" r:id="rId57"/>
    <p:sldId id="323" r:id="rId58"/>
    <p:sldId id="324" r:id="rId59"/>
    <p:sldId id="325" r:id="rId60"/>
    <p:sldId id="326" r:id="rId61"/>
    <p:sldId id="327" r:id="rId62"/>
    <p:sldId id="328" r:id="rId63"/>
    <p:sldId id="329" r:id="rId64"/>
    <p:sldId id="330" r:id="rId65"/>
    <p:sldId id="331" r:id="rId66"/>
    <p:sldId id="417" r:id="rId67"/>
    <p:sldId id="332" r:id="rId68"/>
    <p:sldId id="333" r:id="rId69"/>
    <p:sldId id="334" r:id="rId70"/>
    <p:sldId id="335" r:id="rId71"/>
    <p:sldId id="336" r:id="rId72"/>
    <p:sldId id="337" r:id="rId73"/>
    <p:sldId id="338" r:id="rId74"/>
    <p:sldId id="339" r:id="rId75"/>
    <p:sldId id="340" r:id="rId76"/>
    <p:sldId id="341" r:id="rId77"/>
    <p:sldId id="342" r:id="rId78"/>
    <p:sldId id="343" r:id="rId79"/>
    <p:sldId id="344" r:id="rId80"/>
    <p:sldId id="418" r:id="rId81"/>
    <p:sldId id="345" r:id="rId82"/>
    <p:sldId id="346" r:id="rId83"/>
    <p:sldId id="347" r:id="rId84"/>
    <p:sldId id="348" r:id="rId85"/>
    <p:sldId id="349" r:id="rId86"/>
    <p:sldId id="350" r:id="rId87"/>
    <p:sldId id="351" r:id="rId88"/>
    <p:sldId id="352" r:id="rId89"/>
    <p:sldId id="419" r:id="rId90"/>
    <p:sldId id="353" r:id="rId91"/>
    <p:sldId id="354" r:id="rId92"/>
    <p:sldId id="355" r:id="rId93"/>
    <p:sldId id="420" r:id="rId94"/>
    <p:sldId id="356" r:id="rId95"/>
    <p:sldId id="357" r:id="rId96"/>
    <p:sldId id="358" r:id="rId97"/>
    <p:sldId id="359" r:id="rId98"/>
    <p:sldId id="421" r:id="rId99"/>
    <p:sldId id="360" r:id="rId100"/>
    <p:sldId id="361" r:id="rId101"/>
    <p:sldId id="362" r:id="rId102"/>
    <p:sldId id="363" r:id="rId103"/>
    <p:sldId id="422" r:id="rId104"/>
    <p:sldId id="364" r:id="rId105"/>
    <p:sldId id="365" r:id="rId106"/>
    <p:sldId id="366" r:id="rId107"/>
    <p:sldId id="367" r:id="rId108"/>
    <p:sldId id="423" r:id="rId109"/>
    <p:sldId id="368" r:id="rId110"/>
    <p:sldId id="369" r:id="rId111"/>
    <p:sldId id="370" r:id="rId112"/>
    <p:sldId id="424" r:id="rId113"/>
    <p:sldId id="371" r:id="rId114"/>
    <p:sldId id="372" r:id="rId115"/>
    <p:sldId id="373" r:id="rId116"/>
    <p:sldId id="374" r:id="rId117"/>
    <p:sldId id="375" r:id="rId118"/>
    <p:sldId id="376" r:id="rId11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theme" Target="theme/theme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tableStyles" Target="tableStyle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presProps" Target="presProps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6183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58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58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58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58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73ce3659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3A92E42-0DE0-46E0-8653-1F51EF09AEF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第45讲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书面表达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73ce3659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F5DDBC8-3186-4625-83FD-DEACA8FC6AD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9c08dea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5b5cb44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1ed35a2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c9c08dea5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65b5cb44f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9" name="MasterShapeName?linknodeid=11ed35a2b&amp;color=RGB(64,64,64)">
            <a:hlinkClick r:id="rId6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第45讲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书面表达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73ce3659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F60BC9C-1EC2-4806-8256-90DCCED99D5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9c08dea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5b5cb44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1ed35a2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c9c08dea5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65b5cb44f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9" name="MasterShapeName?linknodeid=11ed35a2b&amp;color=RGB(64,64,64)">
            <a:hlinkClick r:id="rId6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第45讲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书面表达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bf38e380009f4dc2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20780CE-1BC4-73F5-3171-272C98F5CD90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1267571-69E1-4762-AE99-A8219086412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DC457B9-80B1-4D81-ADB7-91523A07BCB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9c08dea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5b5cb44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1ed35a2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c9c08dea5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65b5cb44f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9" name="MasterShapeName?linknodeid=11ed35a2b&amp;color=RGB(64,64,64)">
            <a:hlinkClick r:id="rId6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70AF9B1-AAD9-424C-AEDC-12238EED177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9c08dea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5b5cb44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1ed35a2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c9c08dea5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65b5cb44f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9" name="MasterShapeName?linknodeid=11ed35a2b&amp;color=RGB(64,64,64)">
            <a:hlinkClick r:id="rId6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3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3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3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3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13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13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13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13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13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13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13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13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13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13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3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3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3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3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3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3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3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3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3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3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3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3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3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3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3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3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3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_8#d3c093a47?sp=1&amp;vaa=1&amp;vcp=1&amp;pid=f4ae11d2a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CD492F56-CCFB-51A5-6650-027693181A17}"/>
              </a:ext>
            </a:extLst>
          </p:cNvPr>
          <p:cNvSpPr/>
          <p:nvPr/>
        </p:nvSpPr>
        <p:spPr>
          <a:xfrm>
            <a:off x="539496" y="1194428"/>
            <a:ext cx="11109960" cy="45918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</p:txBody>
      </p:sp>
      <p:sp>
        <p:nvSpPr>
          <p:cNvPr id="5" name="QB_6_AN.1_8#d3c093a47?sp=1&amp;vaa=1&amp;vcp=1&amp;pid=f4ae11d2a&amp;color=0,0,0&amp;mp=1&amp;vtp=1&amp;vaab=1&amp;bt=1&amp;bbb=1&amp;hb=1&amp;hltap=1&amp;hla=1">
            <a:extLst>
              <a:ext uri="{FF2B5EF4-FFF2-40B4-BE49-F238E27FC236}">
                <a16:creationId xmlns:a16="http://schemas.microsoft.com/office/drawing/2014/main" id="{D9831EA2-7965-D17F-E83C-E45160E0C243}"/>
              </a:ext>
            </a:extLst>
          </p:cNvPr>
          <p:cNvSpPr/>
          <p:nvPr/>
        </p:nvSpPr>
        <p:spPr>
          <a:xfrm>
            <a:off x="539496" y="1136703"/>
            <a:ext cx="11109960" cy="39792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full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Besides,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travelling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  another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choice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holiday.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neighborhood.</a:t>
            </a: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memories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  my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holiday.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completing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joy,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return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connected,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648642722"/>
      </p:ext>
    </p:extLst>
  </p:cSld>
  <p:clrMapOvr>
    <a:masterClrMapping/>
  </p:clrMapOvr>
  <p:transition>
    <p:split dir="in"/>
  </p:transition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6&amp;si=1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5_2#490aa0f9c?vaa=1&amp;vcp=1&amp;pid=126a6dfa8&amp;color=0,0,0&amp;mp=1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内容提示：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（1）上周四，王红在回家途中看到一位上了年纪的盲人在街角徘徊；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（2）王红与老人交流后，主动帮助他过马路；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（3）路上的司机都停下车耐心等候；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（4）王红将老人带到马路对面并向他告别；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（5）你认为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7&amp;si=1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5_8#490aa0f9c?vaa=1&amp;vcp=1&amp;pid=126a6dfa8&amp;color=0,0,0&amp;mp=1&amp;vtp=1&amp;vaab=1&amp;bt=1&amp;bbb=1"/>
          <p:cNvSpPr/>
          <p:nvPr/>
        </p:nvSpPr>
        <p:spPr>
          <a:xfrm>
            <a:off x="539496" y="185877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参考词语：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盲人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徘徊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sp>
        <p:nvSpPr>
          <p:cNvPr id="3" name="QB_7_BD.45_9#490aa0f9c?sp=1&amp;vaa=1&amp;vcp=1&amp;pid=126a6dfa8&amp;color=0,0,0&amp;mp=1&amp;vtp=1&amp;vaab=1&amp;bbb=1"/>
          <p:cNvSpPr/>
          <p:nvPr/>
        </p:nvSpPr>
        <p:spPr>
          <a:xfrm>
            <a:off x="539496" y="313366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（1）80~100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词；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（2）开头和结尾已给出，不计入总词数；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（3）要点齐全，行文连贯，可适当发挥。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8&amp;si=1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5_12#490aa0f9c?vaa=1&amp;vcp=1&amp;pid=126a6dfa8&amp;color=0,0,0&amp;mp=1&amp;vtp=1&amp;vaab=1&amp;bt=1&amp;bbb=1&amp;hb=1&amp;hltap=1"/>
          <p:cNvSpPr/>
          <p:nvPr/>
        </p:nvSpPr>
        <p:spPr>
          <a:xfrm>
            <a:off x="539496" y="866140"/>
            <a:ext cx="11109960" cy="5060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Peter,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wrote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classmate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Hong.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Thursday,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45_12#490aa0f9c?vaa=1&amp;vcp=1&amp;pid=126a6dfa8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8759C1B2-0B26-C615-BEE3-54F9EDBE39DB}"/>
              </a:ext>
            </a:extLst>
          </p:cNvPr>
          <p:cNvSpPr/>
          <p:nvPr/>
        </p:nvSpPr>
        <p:spPr>
          <a:xfrm>
            <a:off x="539496" y="2755948"/>
            <a:ext cx="11109960" cy="3238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             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elderly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blind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wandering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corner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offered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cross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communicating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crossed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stopped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patiently.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across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5_12#490aa0f9c?vaa=1&amp;vcp=1&amp;pid=126a6dfa8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A2B34752-7E77-7190-1185-7884B426DD63}"/>
              </a:ext>
            </a:extLst>
          </p:cNvPr>
          <p:cNvSpPr/>
          <p:nvPr/>
        </p:nvSpPr>
        <p:spPr>
          <a:xfrm>
            <a:off x="539496" y="185518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story?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reply!</a:t>
            </a:r>
            <a:endParaRPr lang="en-US" altLang="zh-CN" sz="2800" dirty="0"/>
          </a:p>
          <a:p>
            <a:pPr algn="r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endParaRPr lang="en-US" altLang="zh-CN" sz="2800" dirty="0"/>
          </a:p>
          <a:p>
            <a:pPr algn="r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</a:t>
            </a:r>
            <a:endParaRPr lang="en-US" altLang="zh-CN" sz="2800" dirty="0"/>
          </a:p>
        </p:txBody>
      </p:sp>
      <p:sp>
        <p:nvSpPr>
          <p:cNvPr id="3" name="QB_7_AN.45_12#490aa0f9c?vaa=1&amp;vcp=1&amp;pid=126a6dfa8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272091E0-F03A-AE35-8136-9431ABB0FF36}"/>
              </a:ext>
            </a:extLst>
          </p:cNvPr>
          <p:cNvSpPr/>
          <p:nvPr/>
        </p:nvSpPr>
        <p:spPr>
          <a:xfrm>
            <a:off x="539496" y="179427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goodbye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warm-hearted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051986464"/>
      </p:ext>
    </p:extLst>
  </p:cSld>
  <p:clrMapOvr>
    <a:masterClrMapping/>
  </p:clrMapOvr>
  <p:transition>
    <p:split dir="in"/>
  </p:transition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9&amp;si=1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6_1#03c6cb66d?sp=1&amp;vaa=1&amp;vcp=1&amp;pid=126a6dfa8&amp;color=0,0,0&amp;vtp=1&amp;vaab=1&amp;bt=1&amp;bbb=1&amp;hb=1"/>
          <p:cNvSpPr/>
          <p:nvPr/>
        </p:nvSpPr>
        <p:spPr>
          <a:xfrm>
            <a:off x="539496" y="892048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（2024·重庆·中考题B卷）（人与社会——社会服务与人际沟通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——跨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文化沟通与交流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，语言与文化）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以英语为母语的汉语初学者往往对含义丰富的汉语表达产生困惑，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请你讲述一件这样的趣事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：举例谈谈语言发展中的“词汇互借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”，赞赏语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言在促进交流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（增进了解）中的积极作用或表达你的感悟。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sp>
        <p:nvSpPr>
          <p:cNvPr id="3" name="QB_7_BD.46_2#03c6cb66d?sp=1&amp;vaa=1&amp;vcp=1&amp;pid=126a6dfa8&amp;color=0,0,0&amp;vtp=1&amp;vaab=1&amp;bbb=1"/>
          <p:cNvSpPr/>
          <p:nvPr/>
        </p:nvSpPr>
        <p:spPr>
          <a:xfrm>
            <a:off x="539496" y="47334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80~120词。开头已给出，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不计入总词数；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（2）文中不能出现自己的姓名和所在学校的名称。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0&amp;si=1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6_4#03c6cb66d?vaa=1&amp;vcp=1&amp;pid=126a6dfa8&amp;color=0,0,0&amp;mp=1&amp;vtp=1&amp;vaab=1&amp;bt=1&amp;bbb=1"/>
          <p:cNvSpPr/>
          <p:nvPr/>
        </p:nvSpPr>
        <p:spPr>
          <a:xfrm>
            <a:off x="539496" y="83537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参考信息：</a:t>
            </a:r>
            <a:endParaRPr lang="en-US" altLang="zh-CN" sz="2800" dirty="0"/>
          </a:p>
        </p:txBody>
      </p:sp>
      <p:graphicFrame>
        <p:nvGraphicFramePr>
          <p:cNvPr id="111" name="QB_7_BD.46_5#03c6cb66d?colgroup=14,8,6&amp;vaa=1&amp;vcp=1&amp;pid=126a6dfa8&amp;color=0,0,0&amp;mp=1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0456944"/>
              </p:ext>
            </p:extLst>
          </p:nvPr>
        </p:nvGraphicFramePr>
        <p:xfrm>
          <a:off x="539496" y="1521555"/>
          <a:ext cx="11073384" cy="4487736"/>
        </p:xfrm>
        <a:graphic>
          <a:graphicData uri="http://schemas.openxmlformats.org/drawingml/2006/table">
            <a:tbl>
              <a:tblPr/>
              <a:tblGrid>
                <a:gridCol w="53583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27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87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87736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加油（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jiayou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add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oil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on）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纸老虎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zhilaohu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paper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tiger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something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powerful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he/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looks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coffee→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咖啡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sofa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→沙发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endParaRPr lang="en-US" altLang="zh-CN" sz="1200" dirty="0">
                        <a:latin typeface="SimSun" panose="02010600030101010101" pitchFamily="2" charset="-122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豆腐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→tofu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功夫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→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kung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endParaRPr lang="en-US" altLang="zh-CN" sz="120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barrier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carrier;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attention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to;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cultural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meanings;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understand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better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1&amp;si=1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" name="QB_7_BD.46_6#03c6cb66d?colgroup=14,8,6&amp;vaa=1&amp;vcp=1&amp;pid=126a6dfa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4793859"/>
              </p:ext>
            </p:extLst>
          </p:nvPr>
        </p:nvGraphicFramePr>
        <p:xfrm>
          <a:off x="539496" y="1537430"/>
          <a:ext cx="11073384" cy="4487736"/>
        </p:xfrm>
        <a:graphic>
          <a:graphicData uri="http://schemas.openxmlformats.org/drawingml/2006/table">
            <a:tbl>
              <a:tblPr/>
              <a:tblGrid>
                <a:gridCol w="53583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27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87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87736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day;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basketball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game;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Jiayou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!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Jiayou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!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around;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surprise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;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add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oil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history;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communications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between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;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take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from;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…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barrier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carrier;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attention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;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cultural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meanings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;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understand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better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QB_7_BD.46_6#03c6cb66d?colgroup=14,8,6&amp;vaa=1&amp;vcp=1&amp;pid=126a6dfa8&amp;color=0,0,0&amp;mp=1&amp;vtp=1&amp;vaab=1&amp;bt=1&amp;bbb=1">
            <a:extLst>
              <a:ext uri="{FF2B5EF4-FFF2-40B4-BE49-F238E27FC236}">
                <a16:creationId xmlns:a16="http://schemas.microsoft.com/office/drawing/2014/main" id="{6CABEF00-EDD7-F847-8C28-9358577853EC}"/>
              </a:ext>
            </a:extLst>
          </p:cNvPr>
          <p:cNvSpPr txBox="1"/>
          <p:nvPr/>
        </p:nvSpPr>
        <p:spPr>
          <a:xfrm>
            <a:off x="10894735" y="8290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2&amp;si=1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6_7#03c6cb66d?vaa=1&amp;vcp=1&amp;pid=126a6dfa8&amp;color=0,0,0&amp;mp=1&amp;vtp=1&amp;vaab=1&amp;bt=1&amp;bbb=1&amp;hb=1&amp;hltap=1"/>
          <p:cNvSpPr/>
          <p:nvPr/>
        </p:nvSpPr>
        <p:spPr>
          <a:xfrm>
            <a:off x="539496" y="1193800"/>
            <a:ext cx="11109960" cy="44129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language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extensive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profound.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beginners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confused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expressions.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funny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46_7#03c6cb66d?vaa=1&amp;vcp=1&amp;pid=126a6dfa8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2AC01497-5452-BF81-5B47-559F4ACF95A4}"/>
              </a:ext>
            </a:extLst>
          </p:cNvPr>
          <p:cNvSpPr/>
          <p:nvPr/>
        </p:nvSpPr>
        <p:spPr>
          <a:xfrm>
            <a:off x="539496" y="2421926"/>
            <a:ext cx="11109960" cy="3238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       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shouted,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Jiayou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!</a:t>
            </a:r>
            <a:r>
              <a:rPr lang="en-US" altLang="zh-CN" sz="2800" b="0" i="1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Jiayou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!”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foreign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surprise,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“There’s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oil.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‘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Jiayou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!’?”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laughing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explained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reason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6_7#03c6cb66d?vaa=1&amp;vcp=1&amp;pid=126a6dfa8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B0140A53-9B3D-50E4-C4FD-11576BA1FD87}"/>
              </a:ext>
            </a:extLst>
          </p:cNvPr>
          <p:cNvSpPr/>
          <p:nvPr/>
        </p:nvSpPr>
        <p:spPr>
          <a:xfrm>
            <a:off x="539496" y="1890744"/>
            <a:ext cx="11109960" cy="3117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46_7#03c6cb66d?vaa=1&amp;vcp=1&amp;pid=126a6dfa8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8AB18572-422D-F269-B519-71B6E71CCEE1}"/>
              </a:ext>
            </a:extLst>
          </p:cNvPr>
          <p:cNvSpPr/>
          <p:nvPr/>
        </p:nvSpPr>
        <p:spPr>
          <a:xfrm>
            <a:off x="539496" y="182095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examples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between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communications,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coffee,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kung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Language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positive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promoting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communication.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attention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meanings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behind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barrier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carrier.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160613021"/>
      </p:ext>
    </p:extLst>
  </p:cSld>
  <p:clrMapOvr>
    <a:masterClrMapping/>
  </p:clrMapOvr>
  <p:transition>
    <p:split dir="in"/>
  </p:transition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3&amp;si=1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7_1#3f5c57a4b?sp=1&amp;vaa=1&amp;vcp=1&amp;pid=126a6dfa8&amp;color=0,0,0&amp;vtp=1&amp;vaab=1&amp;bt=1&amp;bbb=1&amp;h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（2024·江苏无锡·中考）（人与社会——历史、社会与文化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——世界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主要国家的文化习俗与文化景观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、节假日与庆祝活动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；身份认同与文化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传统节日是中华文化的重要组成部分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。学校正开展“中华文化周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”活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，今年的主题是“交朋友，传文化”。假设你是李华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，请你给国外的笔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Tom发一封英文邮件，向他介绍一个中国传统节日（时间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、庆祝方式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d3c093a47?vaa=1&amp;vcp=1&amp;pid=f4ae11d2a&amp;color=0,0,0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本题的情境属于“人与自我”主题范畴的“生活与学习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”主题群中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的子主题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“丰富、充实、积极向上的生活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”。本题考查考生对思维导图的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观察能力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，能通过整合图中的信息，得出一个完整的计划。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由本文的题目中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my可知，应以第一人称为主来写作。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写的是计划，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应该主要使用一般将来时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。短文第一段可以围绕“What’s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holiday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?”引出主题，第二段结合思维导图介绍自己的假期计划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。可适当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增加一些细节内容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，使行文更连贯，内容更充实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。最后要表达自己对假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期的期望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4&amp;si=1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7_2#3f5c57a4b?vaa=1&amp;vcp=1&amp;pid=126a6dfa8&amp;color=0,0,0&amp;mp=1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注意事项：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（1）邮件内容须自拟，要求语句通顺、意思连贯、符合题意；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（2）词数不少于90。邮件开头与结尾已给出，不计入总词数；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（3）邮件中不得使用真实的个人姓名或学校名称。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5&amp;si=1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7_6#3f5c57a4b?vaa=1&amp;vcp=1&amp;pid=126a6dfa8&amp;color=0,0,0&amp;mp=1&amp;vtp=1&amp;vaab=1&amp;bt=1&amp;bbb=1&amp;hb=1&amp;hltap=1"/>
          <p:cNvSpPr/>
          <p:nvPr/>
        </p:nvSpPr>
        <p:spPr>
          <a:xfrm>
            <a:off x="539496" y="862330"/>
            <a:ext cx="11109960" cy="5060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Tom,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47_6#3f5c57a4b?vaa=1&amp;vcp=1&amp;pid=126a6dfa8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F140841A-2AC7-AD92-0BA6-5F992C721B5C}"/>
              </a:ext>
            </a:extLst>
          </p:cNvPr>
          <p:cNvSpPr/>
          <p:nvPr/>
        </p:nvSpPr>
        <p:spPr>
          <a:xfrm>
            <a:off x="539496" y="2098100"/>
            <a:ext cx="11109960" cy="3886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falls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lunar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calendar.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thorough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couplets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doors.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faraway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they’ll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return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7_6#3f5c57a4b?vaa=1&amp;vcp=1&amp;pid=126a6dfa8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04F6BA66-0A50-B039-ACCD-0B3A4F5CD54A}"/>
              </a:ext>
            </a:extLst>
          </p:cNvPr>
          <p:cNvSpPr/>
          <p:nvPr/>
        </p:nvSpPr>
        <p:spPr>
          <a:xfrm>
            <a:off x="539496" y="89506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country?</a:t>
            </a:r>
            <a:endParaRPr lang="en-US" altLang="zh-CN" sz="2800" dirty="0"/>
          </a:p>
          <a:p>
            <a:pPr algn="r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truly,</a:t>
            </a:r>
            <a:endParaRPr lang="en-US" altLang="zh-CN" sz="2800" dirty="0"/>
          </a:p>
          <a:p>
            <a:pPr algn="r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</a:t>
            </a:r>
            <a:endParaRPr lang="en-US" altLang="zh-CN" sz="2800" dirty="0"/>
          </a:p>
        </p:txBody>
      </p:sp>
      <p:sp>
        <p:nvSpPr>
          <p:cNvPr id="3" name="QB_7_AN.47_6#3f5c57a4b?vaa=1&amp;vcp=1&amp;pid=126a6dfa8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CD2BCA6A-766A-1D73-551B-C1758D3C3EF2}"/>
              </a:ext>
            </a:extLst>
          </p:cNvPr>
          <p:cNvSpPr/>
          <p:nvPr/>
        </p:nvSpPr>
        <p:spPr>
          <a:xfrm>
            <a:off x="539496" y="82527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dinner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Gala.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fireworks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celebrate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beginning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relatives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142845129"/>
      </p:ext>
    </p:extLst>
  </p:cSld>
  <p:clrMapOvr>
    <a:masterClrMapping/>
  </p:clrMapOvr>
  <p:transition>
    <p:split dir="in"/>
  </p:transition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6&amp;si=1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73fd34a8?sp=1&amp;vcp=1&amp;pid=d77874c31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三、主题范畴三：人与自然</a:t>
            </a:r>
            <a:endParaRPr lang="en-US" altLang="zh-CN" sz="3200" dirty="0"/>
          </a:p>
        </p:txBody>
      </p:sp>
      <p:sp>
        <p:nvSpPr>
          <p:cNvPr id="3" name="QB_7_BD.48_1#2e0779773?sp=1&amp;vaa=1&amp;vcp=1&amp;pid=a73fd34a8&amp;color=0,0,0&amp;vtp=1&amp;vaab=1&amp;bbb=1&amp;h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（2024·云南·中考）（人与自然——自然生态——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热爱与敬畏自然，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与自然和谐共生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你校校刊英语专栏正在开展以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“Getting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”为题的征文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。请你用英语写一篇短文，向专栏投稿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，叙述一次你接近自然的经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历及感悟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（如郊游、研学、劳动实践等），或谈谈接近自然的好处。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7&amp;si=1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8_2#2e0779773?vaa=1&amp;vcp=1&amp;pid=a73fd34a8&amp;color=0,0,0&amp;mp=1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（1）根据所给题目，写一篇短文，词数不少于80；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（2）语言流畅、书写规范、卷面整洁；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（3）文中不得使用真实姓名、校名，否则以零分计。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8&amp;si=1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8_6#2e0779773?sp=1&amp;vaa=1&amp;vcp=1&amp;pid=a73fd34a8&amp;color=0,0,0&amp;mp=1&amp;vtp=1&amp;vaab=1&amp;bt=1&amp;bbb=1&amp;hb=1&amp;hltap=1"/>
          <p:cNvSpPr/>
          <p:nvPr/>
        </p:nvSpPr>
        <p:spPr>
          <a:xfrm>
            <a:off x="539496" y="554400"/>
            <a:ext cx="11109960" cy="58607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Getting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Nature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48_6#2e0779773?sp=1&amp;vaa=1&amp;vcp=1&amp;pid=a73fd34a8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51507111-25E6-E02E-7A3F-AF9130A94FF4}"/>
              </a:ext>
            </a:extLst>
          </p:cNvPr>
          <p:cNvSpPr/>
          <p:nvPr/>
        </p:nvSpPr>
        <p:spPr>
          <a:xfrm>
            <a:off x="539496" y="1095087"/>
            <a:ext cx="11109960" cy="53144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Nature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greatest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gift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human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beings.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source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scenery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nature.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lifestyle.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Finally,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appreciate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nature.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conclusion,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9&amp;si=1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9_1#a05661e3c?sp=1&amp;vaa=1&amp;vcp=1&amp;pid=a73fd34a8&amp;color=0,0,0&amp;vtp=1&amp;vaab=1&amp;bt=1&amp;bbb=1&amp;hb=1"/>
          <p:cNvSpPr/>
          <p:nvPr/>
        </p:nvSpPr>
        <p:spPr>
          <a:xfrm>
            <a:off x="539496" y="1209548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（2024·内蒙古包头·中考）（人与自然——环境保护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——环境污染及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，环保意识和行为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人与社会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——社会服务与人际沟通——志愿服务与公共服务）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你校英语报社组织同学们分享自己在社区进行志愿活动的经历，请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你根据以下提示写一篇短文投稿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。内容包括：</a:t>
            </a:r>
            <a:endParaRPr lang="en-US" altLang="zh-CN" sz="2800" dirty="0"/>
          </a:p>
        </p:txBody>
      </p:sp>
      <p:sp>
        <p:nvSpPr>
          <p:cNvPr id="3" name="QB_7_BD.49_2#a05661e3c?sp=1&amp;vaa=1&amp;vcp=1&amp;pid=a73fd34a8&amp;color=0,0,0&amp;vtp=1&amp;vaab=1&amp;bbb=1"/>
          <p:cNvSpPr/>
          <p:nvPr/>
        </p:nvSpPr>
        <p:spPr>
          <a:xfrm>
            <a:off x="539496" y="4415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简要描述;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（2）体验和感受。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0&amp;si=1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" name="QB_7_BD.49_4#a05661e3c?colgroup=5,24&amp;vaa=1&amp;vcp=1&amp;pid=a73fd34a8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046916"/>
              </p:ext>
            </p:extLst>
          </p:nvPr>
        </p:nvGraphicFramePr>
        <p:xfrm>
          <a:off x="539496" y="554400"/>
          <a:ext cx="11082528" cy="2934272"/>
        </p:xfrm>
        <a:graphic>
          <a:graphicData uri="http://schemas.openxmlformats.org/drawingml/2006/table">
            <a:tbl>
              <a:tblPr/>
              <a:tblGrid>
                <a:gridCol w="2093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88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87121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Topic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Volunteer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Hongxing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Community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7121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Time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Sunday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6003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Activities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eco-friendly（环保的）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products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6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gave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reusable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bottles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bags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worked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learning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stalls（摊位）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7_BD.49_5#a05661e3c?vaa=1&amp;vcp=1&amp;pid=a73fd34a8&amp;color=0,0,0&amp;mp=1&amp;vtp=1&amp;vaab=1&amp;bbb=1"/>
          <p:cNvSpPr/>
          <p:nvPr/>
        </p:nvSpPr>
        <p:spPr>
          <a:xfrm>
            <a:off x="539496" y="3616116"/>
            <a:ext cx="11109960" cy="2842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注意：</a:t>
            </a:r>
          </a:p>
          <a:p>
            <a:pPr>
              <a:lnSpc>
                <a:spcPts val="46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（1）80词左右；</a:t>
            </a:r>
          </a:p>
          <a:p>
            <a:pPr>
              <a:lnSpc>
                <a:spcPts val="46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（2）可适当增加细节，以使行文连贯；</a:t>
            </a:r>
          </a:p>
          <a:p>
            <a:pPr>
              <a:lnSpc>
                <a:spcPts val="46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（3）文中不能出现真实姓名及学校名称；</a:t>
            </a:r>
          </a:p>
          <a:p>
            <a:pPr>
              <a:lnSpc>
                <a:spcPts val="44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（4）短文的题目和开头已给出，不计入总词数。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1&amp;si=1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9_10#a05661e3c?sp=1&amp;vaa=1&amp;vcp=1&amp;pid=a73fd34a8&amp;color=0,0,0&amp;mp=1&amp;vtp=1&amp;vaab=1&amp;bt=1&amp;bbb=1&amp;hb=1&amp;hltap=1"/>
          <p:cNvSpPr/>
          <p:nvPr/>
        </p:nvSpPr>
        <p:spPr>
          <a:xfrm>
            <a:off x="539496" y="554400"/>
            <a:ext cx="11109960" cy="58607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Hongxing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Community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Hongxing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volunteer.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49_10#a05661e3c?sp=1&amp;vaa=1&amp;vcp=1&amp;pid=a73fd34a8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C0CA5A50-8866-13BF-C8B6-6655D0AB6A0C}"/>
              </a:ext>
            </a:extLst>
          </p:cNvPr>
          <p:cNvSpPr/>
          <p:nvPr/>
        </p:nvSpPr>
        <p:spPr>
          <a:xfrm>
            <a:off x="539496" y="1687808"/>
            <a:ext cx="11109960" cy="4693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began,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gathered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entrance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Hongxing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o’clock.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divided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eco-friendly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products.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reusable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bottles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bags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stalls,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neighbors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properly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recycle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reduce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town.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through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caring.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earth.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_1#39d3ec151?sp=1&amp;vaa=1&amp;vcp=1&amp;pid=f4ae11d2a&amp;color=0,0,0&amp;vtp=1&amp;vaab=1&amp;bt=1&amp;bbb=1&amp;hb=1"/>
          <p:cNvSpPr/>
          <p:nvPr/>
        </p:nvSpPr>
        <p:spPr>
          <a:xfrm>
            <a:off x="539496" y="895858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（2024·江西·中考）我国义务教育阶段实施“双减”政策以来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，学生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拥有了更多的课余时间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。为了引导学生更好地利用课余时间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，增强时间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管理意识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，学校英语社团以“Making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”为题向学生征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。请你根据下列写作要点写一篇短文投稿。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写作要点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sp>
        <p:nvSpPr>
          <p:cNvPr id="3" name="QB_6_BD.5_2#39d3ec151?sp=1&amp;vaa=1&amp;vcp=1&amp;pid=f4ae11d2a&amp;color=0,0,0&amp;vtp=1&amp;vaab=1&amp;bbb=1"/>
          <p:cNvSpPr/>
          <p:nvPr/>
        </p:nvSpPr>
        <p:spPr>
          <a:xfrm>
            <a:off x="539496" y="41022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time?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2.What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time?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（Give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examples）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used?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not?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_5#39d3ec151?vaa=1&amp;vcp=1&amp;pid=f4ae11d2a&amp;color=0,0,0&amp;mp=1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1.短文应包括所有的写作要点，条理清楚，行文连贯，可适当发挥；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2.短文中不能出现真实的人名、校名、地名等信息；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3.80~120词，短文开头已给出，不计入总词数。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_9#39d3ec151?sp=1&amp;vaa=1&amp;vcp=1&amp;pid=f4ae11d2a&amp;color=0,0,0&amp;mp=1&amp;vtp=1&amp;vaab=1&amp;bt=1&amp;bbb=1&amp;hb=1&amp;hltap=1"/>
          <p:cNvSpPr/>
          <p:nvPr/>
        </p:nvSpPr>
        <p:spPr>
          <a:xfrm>
            <a:off x="539496" y="554400"/>
            <a:ext cx="11109960" cy="56488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ct val="130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endParaRPr lang="en-US" altLang="zh-CN" sz="2800" dirty="0"/>
          </a:p>
          <a:p>
            <a:pPr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junior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</a:t>
            </a:r>
            <a:endParaRPr lang="en-US" altLang="zh-CN" sz="2800" dirty="0"/>
          </a:p>
          <a:p>
            <a:pPr>
              <a:lnSpc>
                <a:spcPct val="130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ct val="130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ct val="130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ct val="130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ct val="130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ct val="130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ct val="130000"/>
              </a:lnSpc>
            </a:pP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5" name="QB_6_AN.1_1#39d3ec151?vaa=1&amp;vcp=1&amp;pid=f4ae11d2a&amp;color=0,0,0&amp;vtp=1&amp;vaab=1&amp;bt=1&amp;bbb=1&amp;hb=1">
            <a:extLst>
              <a:ext uri="{FF2B5EF4-FFF2-40B4-BE49-F238E27FC236}">
                <a16:creationId xmlns:a16="http://schemas.microsoft.com/office/drawing/2014/main" id="{195F6D64-C09E-4781-53E0-CDF02BDB8C8D}"/>
              </a:ext>
            </a:extLst>
          </p:cNvPr>
          <p:cNvSpPr/>
          <p:nvPr/>
        </p:nvSpPr>
        <p:spPr>
          <a:xfrm>
            <a:off x="539496" y="1596398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              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weekends.</a:t>
            </a:r>
          </a:p>
          <a:p>
            <a:pPr algn="l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piano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football.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football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football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piano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lessons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twice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plenty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evening.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Sometimes,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outside.</a:t>
            </a:r>
          </a:p>
          <a:p>
            <a:pPr algn="l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balance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entertainment.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39d3ec151?vaa=1&amp;vcp=1&amp;pid=f4ae11d2a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本文的情境属于“人与自我”主题范畴中的主题群“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生活与学习”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“做人与做事”，涉及子主题“多彩、安全、有意义的学校生活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”“积极的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学习体验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，恰当的学习方法与策略，勤学善思”“自我认识，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自我管理，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自我提升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”。本文是一篇材料作文，并且题目已给出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。考生应该围绕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Time”这个主题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，在回答题目给出的三个问题的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基础上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，组织一篇完整的短文。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39d3ec151?vaa=1&amp;vcp=1&amp;pid=f4ae11d2a&amp;color=0,0,0&amp;mp=1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本文属于说明文，应该用一般现在时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。从已给出的第一句中的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years.”可知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，该短文要以第一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人称来写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。要按题目中的三个问题的先后来回答。写作中要注意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：一是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不能机械地回答问题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，否则文章会显得呆板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；二是要注意短文的要点要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，如第二个问题要求给出三个例子，最后一个问题还要回答“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not?”，一定不能缺少要点。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_1#77b88c70b?sp=1&amp;vaa=1&amp;vcp=1&amp;pid=f4ae11d2a&amp;color=0,0,0&amp;vtp=1&amp;vaab=1&amp;bt=1&amp;bbb=1&amp;hb=1"/>
          <p:cNvSpPr/>
          <p:nvPr/>
        </p:nvSpPr>
        <p:spPr>
          <a:xfrm>
            <a:off x="539496" y="89728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（2024·山东东营·中考）假如你校校报英语专栏正在以“Take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（照顾好自己）”为题举办征文活动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，请根据以下内容要点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和要求写一篇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100词左右的短文投稿。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内容要点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sp>
        <p:nvSpPr>
          <p:cNvPr id="3" name="QB_6_BD.9_2#77b88c70b?sp=1&amp;vaa=1&amp;vcp=1&amp;pid=f4ae11d2a&amp;color=0,0,0&amp;vtp=1&amp;vaab=1&amp;bbb=1&amp;hb=1"/>
          <p:cNvSpPr/>
          <p:nvPr/>
        </p:nvSpPr>
        <p:spPr>
          <a:xfrm>
            <a:off x="539496" y="3468719"/>
            <a:ext cx="11109960" cy="24983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1.我们应从哪些方面做起，比如：身体健康（饮食、锻炼等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），生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活技能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（洗衣、做饭等），心理健康（心态、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抗挫等）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2.具体应该怎么做；</a:t>
            </a:r>
          </a:p>
          <a:p>
            <a:pPr>
              <a:lnSpc>
                <a:spcPts val="50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3.这样做的好处是什么。</a:t>
            </a:r>
            <a:endParaRPr lang="en-US" altLang="zh-CN" sz="2800" dirty="0"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_5#77b88c70b?vaa=1&amp;vcp=1&amp;pid=f4ae11d2a&amp;color=0,0,0&amp;mp=1&amp;vtp=1&amp;vaab=1&amp;bt=1&amp;bbb=1"/>
          <p:cNvSpPr/>
          <p:nvPr/>
        </p:nvSpPr>
        <p:spPr>
          <a:xfrm>
            <a:off x="539496" y="153492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1.至少从两个方面给出自己的看法；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2.文中不得出现考生姓名、学校及其他相关信息；</a:t>
            </a:r>
            <a:endParaRPr lang="en-US" altLang="zh-CN" sz="2800" dirty="0"/>
          </a:p>
        </p:txBody>
      </p:sp>
      <p:sp>
        <p:nvSpPr>
          <p:cNvPr id="5" name="QB_6_BD.9_8#77b88c70b?sp=1&amp;vaa=1&amp;vcp=1&amp;pid=f4ae11d2a&amp;color=0,0,0&amp;mp=1&amp;vtp=1&amp;vaab=1&amp;bbb=1&amp;hb=1"/>
          <p:cNvSpPr/>
          <p:nvPr/>
        </p:nvSpPr>
        <p:spPr>
          <a:xfrm>
            <a:off x="539496" y="346322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3.照抄试卷内容不得分。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bank：physical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health身体健康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skills生活技能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mental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心理健康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_9#77b88c70b?sp=1&amp;vaa=1&amp;vcp=1&amp;pid=f4ae11d2a&amp;color=0,0,0&amp;mp=1&amp;vtp=1&amp;vaab=1&amp;bt=1&amp;bbb=1&amp;hb=1&amp;hltap=1"/>
          <p:cNvSpPr/>
          <p:nvPr/>
        </p:nvSpPr>
        <p:spPr>
          <a:xfrm>
            <a:off x="541020" y="2402808"/>
            <a:ext cx="11109960" cy="18221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Yourself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6_AN.1_1#77b88c70b?vaa=1&amp;vcp=1&amp;pid=f4ae11d2a&amp;color=0,0,0&amp;vtp=1&amp;vaab=1&amp;bt=1&amp;bbb=1&amp;hb=1">
            <a:extLst>
              <a:ext uri="{FF2B5EF4-FFF2-40B4-BE49-F238E27FC236}">
                <a16:creationId xmlns:a16="http://schemas.microsoft.com/office/drawing/2014/main" id="{C9838A5D-97AF-5B9F-0602-2CC256301B66}"/>
              </a:ext>
            </a:extLst>
          </p:cNvPr>
          <p:cNvSpPr/>
          <p:nvPr/>
        </p:nvSpPr>
        <p:spPr>
          <a:xfrm>
            <a:off x="541020" y="2964600"/>
            <a:ext cx="11109960" cy="1254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yourself.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24f6e1525.fixed?vcp=1&amp;pid=ea4cf00f4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24f6e1525.fixed?vcp=1&amp;pid=ea4cf00f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24f6e1525.fixed?vcp=1&amp;pid=ea4cf00f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专题复习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_10#77b88c70b?vaa=1&amp;vcp=1&amp;pid=f4ae11d2a&amp;color=0,0,0&amp;mp=1&amp;vtp=1&amp;vaab=1&amp;bt=1&amp;bbb=1&amp;hb=1&amp;hltap=1"/>
          <p:cNvSpPr/>
          <p:nvPr/>
        </p:nvSpPr>
        <p:spPr>
          <a:xfrm>
            <a:off x="539496" y="700704"/>
            <a:ext cx="11109960" cy="54660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ct val="13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ct val="13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ct val="13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ct val="13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ct val="13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ct val="13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ct val="13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ct val="13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ct val="13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</p:txBody>
      </p:sp>
      <p:sp>
        <p:nvSpPr>
          <p:cNvPr id="4" name="QB_6_AN.1_1#77b88c70b?vaa=1&amp;vcp=1&amp;pid=f4ae11d2a&amp;color=0,0,0&amp;vtp=1&amp;vaab=1&amp;bt=1&amp;bbb=1&amp;hb=1"/>
          <p:cNvSpPr/>
          <p:nvPr/>
        </p:nvSpPr>
        <p:spPr>
          <a:xfrm>
            <a:off x="539496" y="633558"/>
            <a:ext cx="11109960" cy="54202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physical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diet.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enough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</a:t>
            </a:r>
          </a:p>
          <a:p>
            <a:pPr algn="l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necessary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strong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body.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skills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</a:p>
          <a:p>
            <a:pPr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importance.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</a:p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independent.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mental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attitude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failures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courage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challenges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ahead.</a:t>
            </a:r>
          </a:p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Take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yourself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future!</a:t>
            </a:r>
            <a:endParaRPr lang="en-US" altLang="zh-CN" sz="2800" dirty="0"/>
          </a:p>
          <a:p>
            <a:pPr>
              <a:lnSpc>
                <a:spcPct val="13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77b88c70b?vaa=1&amp;vcp=1&amp;pid=f4ae11d2a&amp;color=0,0,0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本文的情境属于“人与自我”主题范畴中的“生活与学习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”这一主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题群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，涉及子主题中的“身心健康，抗挫能力，珍爱生命的意识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”“勤于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，乐于实践，敢于创新”。本文同样是材料作文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，主要考查考生能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不能很好地理解材料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，并用英语表达出保持健康的方法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，旨在提高考生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的健康意识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写作时一定要注意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，要从身体健康（饮食、锻炼等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）、生活技能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洗衣、做饭等）和心理健康这三个方面中至少选择两个方面来写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项内容都要写出具体做法和有什么好处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，以保证内容的完整性。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2_1#8eeb8b22b?sp=1&amp;vaa=1&amp;vcp=1&amp;pid=f4ae11d2a&amp;color=0,0,0&amp;vtp=1&amp;vaab=1&amp;bt=1&amp;bbb=1&amp;hb=1"/>
          <p:cNvSpPr/>
          <p:nvPr/>
        </p:nvSpPr>
        <p:spPr>
          <a:xfrm>
            <a:off x="539496" y="5544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（2024·四川德阳·中考）假如你是李华，你校正在举办题为“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Teenager”的英语演讲比赛，你有意参加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。请根据以下要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，写一篇演讲稿。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内容包括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sp>
        <p:nvSpPr>
          <p:cNvPr id="3" name="QB_6_BD.12_2#8eeb8b22b?sp=1&amp;vaa=1&amp;vcp=1&amp;pid=f4ae11d2a&amp;color=0,0,0&amp;vtp=1&amp;vaab=1&amp;bbb=1"/>
          <p:cNvSpPr/>
          <p:nvPr/>
        </p:nvSpPr>
        <p:spPr>
          <a:xfrm>
            <a:off x="539496" y="3125832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1.树立正确的价值观，热爱祖国，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传播中国文化；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2.保持健康，多锻炼，保证充足睡眠；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3.努力学习，积极加入各种社团；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4.与人友好相处，帮助有需要的人；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5.保护环境，不浪费水和食物等。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2_7#8eeb8b22b?vaa=1&amp;vcp=1&amp;pid=f4ae11d2a&amp;color=0,0,0&amp;mp=1&amp;vtp=1&amp;vaab=1&amp;bt=1&amp;bbb=1"/>
          <p:cNvSpPr/>
          <p:nvPr/>
        </p:nvSpPr>
        <p:spPr>
          <a:xfrm>
            <a:off x="539496" y="185496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1.80词左右。开头和结尾已给出，不计入总词数；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2.可以适当增加细节，以使行文连贯;</a:t>
            </a:r>
            <a:endParaRPr lang="en-US" altLang="zh-CN" sz="2800" dirty="0"/>
          </a:p>
        </p:txBody>
      </p:sp>
      <p:sp>
        <p:nvSpPr>
          <p:cNvPr id="5" name="QB_6_BD.12_10#8eeb8b22b?sp=1&amp;vaa=1&amp;vcp=1&amp;pid=f4ae11d2a&amp;color=0,0,0&amp;mp=1&amp;vtp=1&amp;vaab=1&amp;bbb=1"/>
          <p:cNvSpPr/>
          <p:nvPr/>
        </p:nvSpPr>
        <p:spPr>
          <a:xfrm>
            <a:off x="539496" y="378326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3.不能出现自己真实信息。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参考词语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establish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correct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values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树立正确的价值观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2_11#8eeb8b22b?sp=1&amp;vaa=1&amp;vcp=1&amp;pid=f4ae11d2a&amp;color=0,0,0&amp;mp=1&amp;vtp=1&amp;vaab=1&amp;bt=1&amp;bbb=1&amp;hb=1"/>
          <p:cNvSpPr/>
          <p:nvPr/>
        </p:nvSpPr>
        <p:spPr>
          <a:xfrm>
            <a:off x="539496" y="21726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Teenager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Hello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everyone!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honor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speech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Teenagers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flowers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teenagers?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2_12#8eeb8b22b?vaa=1&amp;vcp=1&amp;pid=f4ae11d2a&amp;color=0,0,0&amp;mp=1&amp;vtp=1&amp;vaab=1&amp;bt=1&amp;bbb=1&amp;hb=1&amp;hltap=1"/>
          <p:cNvSpPr/>
          <p:nvPr/>
        </p:nvSpPr>
        <p:spPr>
          <a:xfrm>
            <a:off x="539496" y="912336"/>
            <a:ext cx="11109960" cy="5060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6_AN.1_1#8eeb8b22b?vaa=1&amp;vcp=1&amp;pid=f4ae11d2a&amp;color=0,0,0&amp;vtp=1&amp;vaab=1&amp;bt=1&amp;bbb=1&amp;hb=1"/>
          <p:cNvSpPr/>
          <p:nvPr/>
        </p:nvSpPr>
        <p:spPr>
          <a:xfrm>
            <a:off x="539496" y="853816"/>
            <a:ext cx="11109960" cy="51702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First,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correct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values,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motherland,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spread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enough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various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actively.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Fourth,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Fifth,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teenager.</a:t>
            </a:r>
          </a:p>
          <a:p>
            <a:pPr>
              <a:lnSpc>
                <a:spcPts val="49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teenager.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8eeb8b22b?vaa=1&amp;vcp=1&amp;pid=f4ae11d2a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本文的情境属于“人与自我”主题范畴中的“生活与学习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”这一主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题群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，涉及子主题“身心健康，抗挫能力，珍爱生命的意识”“丰富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、充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、积极向上的生活”和“自我认识，自我管理，自我提升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”。本题主要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考查考生能否根据所给材料内容，用自己所学知识来谈谈怎样成为一名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优秀的青少年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本文是说明文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，应该用一般现在时。由标题可知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，本文应该用第一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人称复数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。本题中给出了五点中文内容提示，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一定不能缺少任何一点。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首段引入话题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，已给出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。第二段直接根据内容提示从五个方面进行论述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如何成为一名好少年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。最后一段表态，已给出。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5_1#5c8f52c1f?vaa=1&amp;vcp=1&amp;pid=f4ae11d2a&amp;color=0,0,0&amp;vtp=1&amp;vaab=1&amp;bt=1&amp;bbb=1&amp;hb=1"/>
          <p:cNvSpPr/>
          <p:nvPr/>
        </p:nvSpPr>
        <p:spPr>
          <a:xfrm>
            <a:off x="539496" y="154355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（2024·广东深圳·中考）假如你是李华，你的作品在“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Nature”主题摄影展上获得了一等奖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。你的英语老师邀请你在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英语一分钟演讲”上与同学们分享。要点如下：</a:t>
            </a:r>
            <a:endParaRPr lang="en-US" altLang="zh-CN" sz="2800" dirty="0"/>
          </a:p>
        </p:txBody>
      </p:sp>
      <p:sp>
        <p:nvSpPr>
          <p:cNvPr id="3" name="QB_6_BD.15_2#5c8f52c1f?sp=1&amp;vaa=1&amp;vcp=1&amp;pid=f4ae11d2a&amp;color=0,0,0&amp;vtp=1&amp;vaab=1&amp;bbb=1"/>
          <p:cNvSpPr/>
          <p:nvPr/>
        </p:nvSpPr>
        <p:spPr>
          <a:xfrm>
            <a:off x="539496" y="34672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1.拍摄的时间、地点、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内容；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2.选择这张照片的原因；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3.参赛感受。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5_5#5c8f52c1f?vaa=1&amp;vcp=1&amp;pid=f4ae11d2a&amp;color=0,0,0&amp;mp=1&amp;vtp=1&amp;vaab=1&amp;bt=1&amp;bbb=1&amp;hb=1&amp;hltap=1"/>
          <p:cNvSpPr/>
          <p:nvPr/>
        </p:nvSpPr>
        <p:spPr>
          <a:xfrm>
            <a:off x="539496" y="1226026"/>
            <a:ext cx="11109960" cy="44129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classmates,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6_AN.1_1#5c8f52c1f?vaa=1&amp;vcp=1&amp;pid=f4ae11d2a&amp;color=0,0,0&amp;vtp=1&amp;vaab=1&amp;bt=1&amp;bbb=1&amp;hb=1">
            <a:extLst>
              <a:ext uri="{FF2B5EF4-FFF2-40B4-BE49-F238E27FC236}">
                <a16:creationId xmlns:a16="http://schemas.microsoft.com/office/drawing/2014/main" id="{0F086226-E9A7-01C8-27A9-681994B9256E}"/>
              </a:ext>
            </a:extLst>
          </p:cNvPr>
          <p:cNvSpPr/>
          <p:nvPr/>
        </p:nvSpPr>
        <p:spPr>
          <a:xfrm>
            <a:off x="539496" y="1787046"/>
            <a:ext cx="11109960" cy="38639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photography.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picture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picture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Shenzhen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April,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colorful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flowers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grass.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enough,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jumping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picture.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5_6#5c8f52c1f?vaa=1&amp;vcp=1&amp;pid=f4ae11d2a&amp;color=0,0,0&amp;mp=1&amp;vtp=1&amp;vaab=1&amp;bt=1&amp;bbb=1&amp;hb=1&amp;hltap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you!</a:t>
            </a:r>
            <a:endParaRPr lang="en-US" altLang="zh-CN" sz="2800" dirty="0"/>
          </a:p>
        </p:txBody>
      </p:sp>
      <p:sp>
        <p:nvSpPr>
          <p:cNvPr id="3" name="QB_6_AN.1_1#5c8f52c1f?vaa=1&amp;vcp=1&amp;pid=f4ae11d2a&amp;color=0,0,0&amp;vtp=1&amp;vaab=1&amp;bt=1&amp;bbb=1&amp;hb=1"/>
          <p:cNvSpPr/>
          <p:nvPr/>
        </p:nvSpPr>
        <p:spPr>
          <a:xfrm>
            <a:off x="539496" y="1779163"/>
            <a:ext cx="11109960" cy="263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picture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photographic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contest.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Actually,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harmony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between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animals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competition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realize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beauty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together!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9c08dea5.fixed?vcp=1&amp;pid=73ce3659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书面表达</a:t>
            </a:r>
            <a:endParaRPr lang="en-US" altLang="zh-CN" sz="4000" dirty="0"/>
          </a:p>
        </p:txBody>
      </p:sp>
      <p:sp>
        <p:nvSpPr>
          <p:cNvPr id="3" name="C_4_BD#c9c08dea5.fixed?vcp=1&amp;pid=73ce3659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专题概述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5c8f52c1f?vaa=1&amp;vcp=1&amp;pid=f4ae11d2a&amp;color=0,0,0&amp;vtp=1&amp;vaab=1&amp;bt=1&amp;bbb=1&amp;h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本文的情境属于“人与自我”主题范畴中的“生活与学习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”“做人与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”两个主题群，涉及“丰富、充实、积极向上的生活”“勤于动手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，乐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于实践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，敢于创新”子主题群。本题只给了要点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，要求考生根据要点自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己组织材料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，主要考查考生的材料组织能力和英语表达能力。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本文是说明文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，叙述选择这张照片的原因应该用一般现在时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，但涉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及拍照等发生在以前的事情应该用一般过去时。短文的主体是选择这张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照片的原因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，要在这方面多用些笔墨。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af24e427?vcp=1&amp;pid=65b5cb44f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主题范畴二：人与社会</a:t>
            </a:r>
            <a:endParaRPr lang="en-US" altLang="zh-CN" sz="3000" dirty="0"/>
          </a:p>
        </p:txBody>
      </p:sp>
      <p:sp>
        <p:nvSpPr>
          <p:cNvPr id="3" name="QB_6_BD.18_1#55b1cb759?sp=1&amp;vaa=1&amp;vcp=1&amp;pid=6af24e427&amp;color=0,0,0&amp;vtp=1&amp;vaab=1&amp;bbb=1&amp;hb=1"/>
          <p:cNvSpPr/>
          <p:nvPr/>
        </p:nvSpPr>
        <p:spPr>
          <a:xfrm>
            <a:off x="539496" y="121124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（2024·江苏扬州·中考）端午节是中国四大传统节日之一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。为加深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对中华文化的理解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，激发爱国主义情怀，某英语报“Culture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”专栏正面向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中学生举行以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“Duanwu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Festival—A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Celebration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Patriotism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”为题的征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文比赛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。请根据以下问题提示，写一篇英语短文投稿。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8_2#55b1cb759?vaa=1&amp;vcp=1&amp;pid=6af24e427&amp;color=0,0,0&amp;mp=1&amp;vtp=1&amp;vaab=1&amp;bt=1&amp;bbb=1"/>
          <p:cNvSpPr/>
          <p:nvPr/>
        </p:nvSpPr>
        <p:spPr>
          <a:xfrm>
            <a:off x="539496" y="122005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1.What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Duanwu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Festival?（importance,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date,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dumplings,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dragon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races）</a:t>
            </a:r>
            <a:endParaRPr lang="en-US" altLang="zh-CN" sz="2800" dirty="0"/>
          </a:p>
        </p:txBody>
      </p:sp>
      <p:sp>
        <p:nvSpPr>
          <p:cNvPr id="4" name="QB_6_BD.18_4#55b1cb759?sp=1&amp;vaa=1&amp;vcp=1&amp;pid=6af24e427&amp;color=0,0,0&amp;mp=1&amp;vtp=1&amp;vaab=1&amp;bbb=1&amp;hb=1"/>
          <p:cNvSpPr/>
          <p:nvPr/>
        </p:nvSpPr>
        <p:spPr>
          <a:xfrm>
            <a:off x="539496" y="314836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Duanwu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widely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accepted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celebration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patriotism?（spirit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behind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Yuan,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spirit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dragon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racing）</a:t>
            </a:r>
            <a:endParaRPr lang="en-US" altLang="zh-CN" sz="2800" dirty="0"/>
          </a:p>
        </p:txBody>
      </p:sp>
      <p:sp>
        <p:nvSpPr>
          <p:cNvPr id="5" name="QB_6_BD.18_5#55b1cb759?sp=1&amp;vaa=1&amp;vcp=1&amp;pid=6af24e427&amp;color=0,0,0&amp;mp=1&amp;vtp=1&amp;vaab=1&amp;bbb=1"/>
          <p:cNvSpPr/>
          <p:nvPr/>
        </p:nvSpPr>
        <p:spPr>
          <a:xfrm>
            <a:off x="539496" y="50709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teenager,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spirit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patriotism?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8_6#55b1cb759?vaa=1&amp;vcp=1&amp;pid=6af24e427&amp;color=0,0,0&amp;mp=1&amp;vtp=1&amp;vaab=1&amp;bt=1&amp;bbb=1&amp;hb=1"/>
          <p:cNvSpPr/>
          <p:nvPr/>
        </p:nvSpPr>
        <p:spPr>
          <a:xfrm>
            <a:off x="539496" y="89103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参考词语：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patriotism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爱国主义；patriotic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爱国的；poet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诗人；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ethnic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全民族；the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lunar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fifth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农历五月初五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sp>
        <p:nvSpPr>
          <p:cNvPr id="3" name="QB_6_BD.18_7#55b1cb759?sp=1&amp;vaa=1&amp;vcp=1&amp;pid=6af24e427&amp;color=0,0,0&amp;mp=1&amp;vtp=1&amp;vaab=1&amp;bbb=1"/>
          <p:cNvSpPr/>
          <p:nvPr/>
        </p:nvSpPr>
        <p:spPr>
          <a:xfrm>
            <a:off x="539496" y="345433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1.表达清楚，语法正确，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上下文连贯；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2.必须包括提示中的所有信息，并按要求适当发挥；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3.100词左右（开头已给出，不计入总词数）；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4.不得使用真实姓名、校名和地名等。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8_11#55b1cb759?sp=1&amp;vaa=1&amp;vcp=1&amp;pid=6af24e427&amp;color=0,0,0&amp;mp=1&amp;vtp=1&amp;vaab=1&amp;bt=1&amp;bbb=1&amp;hb=1&amp;hltap=1"/>
          <p:cNvSpPr/>
          <p:nvPr/>
        </p:nvSpPr>
        <p:spPr>
          <a:xfrm>
            <a:off x="539496" y="554400"/>
            <a:ext cx="11109960" cy="51057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Duanwu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Festival—A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Celebration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Patriotism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Duanwu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Dragon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</p:txBody>
      </p:sp>
      <p:sp>
        <p:nvSpPr>
          <p:cNvPr id="3" name="QB_6_AN.1_1#55b1cb759?vaa=1&amp;vcp=1&amp;pid=6af24e427&amp;color=0,0,0&amp;vtp=1&amp;vaab=1&amp;bt=1&amp;bbb=1&amp;hb=1">
            <a:extLst>
              <a:ext uri="{FF2B5EF4-FFF2-40B4-BE49-F238E27FC236}">
                <a16:creationId xmlns:a16="http://schemas.microsoft.com/office/drawing/2014/main" id="{AE4CB6F7-0623-D387-57FF-C856321FF60C}"/>
              </a:ext>
            </a:extLst>
          </p:cNvPr>
          <p:cNvSpPr/>
          <p:nvPr/>
        </p:nvSpPr>
        <p:spPr>
          <a:xfrm>
            <a:off x="539496" y="1153441"/>
            <a:ext cx="11109960" cy="38862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                                                                                                   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falls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lunar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fifth.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across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dumplings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dragon</a:t>
            </a:r>
            <a:endParaRPr lang="en-US" altLang="zh-CN" sz="2800" dirty="0">
              <a:solidFill>
                <a:srgbClr val="FF0000"/>
              </a:solidFill>
              <a:latin typeface="SimSun" pitchFamily="34" charset="0"/>
              <a:ea typeface="SimSun" pitchFamily="34" charset="-122"/>
              <a:cs typeface="Times New Roman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races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remember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ancient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patriotic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Yuan.;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sacrificed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spirit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patriotism.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dragon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racing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honor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Yuan.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8_12#55b1cb759?vaa=1&amp;vcp=1&amp;pid=6af24e427&amp;color=0,0,0&amp;mp=1&amp;vtp=1&amp;vaab=1&amp;bt=1&amp;bbb=1&amp;hb=1&amp;hltap=1"/>
          <p:cNvSpPr/>
          <p:nvPr/>
        </p:nvSpPr>
        <p:spPr>
          <a:xfrm>
            <a:off x="539496" y="1558766"/>
            <a:ext cx="11109960" cy="37652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6_AN.1_1#55b1cb759?vaa=1&amp;vcp=1&amp;pid=6af24e427&amp;color=0,0,0&amp;vtp=1&amp;vaab=1&amp;bt=1&amp;bbb=1&amp;hb=1"/>
          <p:cNvSpPr/>
          <p:nvPr/>
        </p:nvSpPr>
        <p:spPr>
          <a:xfrm>
            <a:off x="539496" y="1471558"/>
            <a:ext cx="11109960" cy="37991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teenager,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responsibility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strive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prosperity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strength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motherland.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First,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by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pursuing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excellence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studies,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significant</a:t>
            </a: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impact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development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dedicating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ourselves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earth,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country.</a:t>
            </a:r>
            <a:endParaRPr lang="en-US" altLang="zh-CN" sz="2800" dirty="0"/>
          </a:p>
          <a:p>
            <a:pPr algn="l">
              <a:lnSpc>
                <a:spcPts val="5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55b1cb759?vaa=1&amp;vcp=1&amp;pid=6af24e427&amp;color=0,0,0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本文的情境属于“人与社会”主题范畴中的“社会与文化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”这一主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题群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，涉及“世界主要国家的文化习俗与文化景观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、节假日与庆祝活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”“身份认同与文化自信”等子主题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。本文主要考查考生能不能通过题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目所给的问题和信息提示，用英语介绍端午节并谈谈中学生应该怎么爱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。通过写作这一短文可以提升考生的文化自信及爱国情怀。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短文的时态应以一般现在时为主。短文要围绕题目所给的三个问题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来展开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，其中，回答第二个和第三个问题是本文的重点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，要着重写好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和how。写作时，要注意使用适当的连接词，使语言流畅、逻辑清晰。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1_1#cafcd8d22?sp=1&amp;vaa=1&amp;vcp=1&amp;pid=6af24e427&amp;color=0,0,0&amp;vtp=1&amp;vaab=1&amp;bt=1&amp;bbb=1&amp;hb=1"/>
          <p:cNvSpPr/>
          <p:nvPr/>
        </p:nvSpPr>
        <p:spPr>
          <a:xfrm>
            <a:off x="539496" y="66243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（2024·广东·中考）假设你叫李明，你校交换生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Ethan在阅读中国古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诗词的过程中遇到了困难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，他通过学校广播节目寻找共读伙伴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。请你根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据以下思维导图的提示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，用英文写一封邮件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，表示愿意成为他的共读伙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，并提供帮助。</a:t>
            </a:r>
            <a:endParaRPr lang="en-US" altLang="zh-CN" sz="2800" dirty="0"/>
          </a:p>
        </p:txBody>
      </p:sp>
      <p:pic>
        <p:nvPicPr>
          <p:cNvPr id="3" name="QB_6_BD.21_2#cafcd8d22?vaa=1&amp;vcp=1&amp;pid=6af24e42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89504" y="3287776"/>
            <a:ext cx="6419088" cy="290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1_3#cafcd8d22?vaa=1&amp;vcp=1&amp;pid=6af24e427&amp;color=0,0,0&amp;mp=1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1.可在思维导图内容提示的基础上适当拓展信息；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2.不能照抄原文；不得在作文中出现真实校名和考生的真实姓名；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3.语句连贯，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80词左右。作文开头和结尾已经给出，不计入总词数。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1_7#cafcd8d22?vaa=1&amp;vcp=1&amp;pid=6af24e427&amp;color=0,0,0&amp;mp=1&amp;vtp=1&amp;vaab=1&amp;bt=1&amp;bbb=1&amp;hb=1&amp;hltap=1"/>
          <p:cNvSpPr/>
          <p:nvPr/>
        </p:nvSpPr>
        <p:spPr>
          <a:xfrm>
            <a:off x="539496" y="912336"/>
            <a:ext cx="11109960" cy="5060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Ethan,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radio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program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ancient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poems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buddy.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6_AN.1_1#cafcd8d22?vaa=1&amp;vcp=1&amp;pid=6af24e427&amp;color=0,0,0&amp;vtp=1&amp;vaab=1&amp;bt=1&amp;bbb=1&amp;hb=1">
            <a:extLst>
              <a:ext uri="{FF2B5EF4-FFF2-40B4-BE49-F238E27FC236}">
                <a16:creationId xmlns:a16="http://schemas.microsoft.com/office/drawing/2014/main" id="{CB29C515-CD04-C24A-E3D7-6E524F343C22}"/>
              </a:ext>
            </a:extLst>
          </p:cNvPr>
          <p:cNvSpPr/>
          <p:nvPr/>
        </p:nvSpPr>
        <p:spPr>
          <a:xfrm>
            <a:off x="539496" y="2778713"/>
            <a:ext cx="11109960" cy="33028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buddy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ancient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poems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deep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ancient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poems,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explain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radio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voice,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poems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aloud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correctly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beautifully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d5c4b6d2a?vcp=1&amp;pid=c9c08dea5&amp;color=0,0,0&amp;vtp=1&amp;vaab=1&amp;bt=1&amp;bbb=1&amp;h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书面表达一直是初中英语学业水平考试中重要的组成部分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，其主要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考查学生运用所学语言知识与技能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，以书面的形式完成信息沟通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、再现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生活经历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、描述周围事物、发表意见和观点的能力。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书面表达考查的体裁通常有记叙文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、说明文、议论文等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，常要求以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书信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、通知、发言稿等应用文的形式呈现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，也有以看图表或提示性材料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写作的命题形式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，通常选用旧课标要求的常用话题。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从近年来各地市考查的话题和体裁可以看出，书面表达在命题时有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以下特征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1_8#cafcd8d22?vaa=1&amp;vcp=1&amp;pid=6af24e427&amp;color=0,0,0&amp;mp=1&amp;vtp=1&amp;vaab=1&amp;bt=1&amp;bbb=1&amp;hb=1"/>
          <p:cNvSpPr/>
          <p:nvPr/>
        </p:nvSpPr>
        <p:spPr>
          <a:xfrm>
            <a:off x="539496" y="15262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</a:t>
            </a:r>
          </a:p>
          <a:p>
            <a:pPr algn="l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reply.</a:t>
            </a:r>
            <a:endParaRPr lang="en-US" altLang="zh-CN" sz="2800" dirty="0"/>
          </a:p>
          <a:p>
            <a:pPr algn="r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wishes,</a:t>
            </a:r>
            <a:endParaRPr lang="en-US" altLang="zh-CN" sz="2800" dirty="0"/>
          </a:p>
          <a:p>
            <a:pPr algn="r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Ming</a:t>
            </a:r>
            <a:endParaRPr lang="en-US" altLang="zh-CN" sz="2800" dirty="0"/>
          </a:p>
        </p:txBody>
      </p:sp>
      <p:sp>
        <p:nvSpPr>
          <p:cNvPr id="3" name="QB_6_AN.1_1#cafcd8d22?vaa=1&amp;vcp=1&amp;pid=6af24e427&amp;color=0,0,0&amp;vtp=1&amp;vaab=1&amp;bt=1&amp;bbb=1&amp;hb=1">
            <a:extLst>
              <a:ext uri="{FF2B5EF4-FFF2-40B4-BE49-F238E27FC236}">
                <a16:creationId xmlns:a16="http://schemas.microsoft.com/office/drawing/2014/main" id="{00995E6C-8AC3-E542-82EA-BDDA6D7D560E}"/>
              </a:ext>
            </a:extLst>
          </p:cNvPr>
          <p:cNvSpPr/>
          <p:nvPr/>
        </p:nvSpPr>
        <p:spPr>
          <a:xfrm>
            <a:off x="539496" y="1452601"/>
            <a:ext cx="11109960" cy="19349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If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agree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garden.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Perhaps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poems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cafcd8d22?vaa=1&amp;vcp=1&amp;pid=6af24e427&amp;color=0,0,0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本文的情境属于“人与社会”主题范畴中的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“社会服务与人际沟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”这一主题群，涉及“良好的人际关系与人际交往”“交流与合作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，团队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精神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”等子主题。本文侧重考查把思维导图转换成短文的能力。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本文是一封电子邮件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，谈论计划，主要用一般现在时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。需要谈论自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己的想法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，所以短文以第一称为主。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思维导图给出的邮件分为三个部分：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共读意愿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、个人优势和共读计划。其中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，个人优势和共读计划是本文的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。题目中没有给出共读计划的内容，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可以写一些符合现实的计划，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如读什么内容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、在什么地方读和怎样读等。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5_1#59734ef50?sp=1&amp;vaa=1&amp;vcp=1&amp;pid=6af24e427&amp;color=0,0,0&amp;vtp=1&amp;vaab=1&amp;bt=1&amp;bbb=1&amp;hb=1"/>
          <p:cNvSpPr/>
          <p:nvPr/>
        </p:nvSpPr>
        <p:spPr>
          <a:xfrm>
            <a:off x="539496" y="89331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（2024·湖北武汉·中考）本周英语课学习围绕主题“Tomorrow’s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Life”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展开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。请你根据以下提示问题从生活、工作、家庭等方面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，写一篇英语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，描绘25年后你的生活。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sp>
        <p:nvSpPr>
          <p:cNvPr id="3" name="QB_6_BD.25_2#59734ef50?sp=1&amp;vaa=1&amp;vcp=1&amp;pid=6af24e427&amp;color=0,0,0&amp;vtp=1&amp;vaab=1&amp;bbb=1"/>
          <p:cNvSpPr/>
          <p:nvPr/>
        </p:nvSpPr>
        <p:spPr>
          <a:xfrm>
            <a:off x="539496" y="346475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work?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2.What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like?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3.How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time?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4.Something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5_6#59734ef50?vaa=1&amp;vcp=1&amp;pid=6af24e427&amp;color=0,0,0&amp;mp=1&amp;vtp=1&amp;vaab=1&amp;bt=1&amp;bb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1.文中不得透露个人真实信息；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2.100词左右。开头已给出，不计入总词数。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5_9#59734ef50?vaa=1&amp;vcp=1&amp;pid=6af24e427&amp;color=0,0,0&amp;mp=1&amp;vtp=1&amp;vaab=1&amp;bt=1&amp;bbb=1&amp;hb=1&amp;hltap=1"/>
          <p:cNvSpPr/>
          <p:nvPr/>
        </p:nvSpPr>
        <p:spPr>
          <a:xfrm>
            <a:off x="539496" y="592296"/>
            <a:ext cx="11109960" cy="57083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6_AN.1_1#59734ef50?vaa=1&amp;vcp=1&amp;pid=6af24e427&amp;color=0,0,0&amp;vtp=1&amp;vaab=1&amp;bt=1&amp;bbb=1&amp;hb=1">
            <a:extLst>
              <a:ext uri="{FF2B5EF4-FFF2-40B4-BE49-F238E27FC236}">
                <a16:creationId xmlns:a16="http://schemas.microsoft.com/office/drawing/2014/main" id="{C77F0CB5-077D-9734-59B3-E0B446E300A6}"/>
              </a:ext>
            </a:extLst>
          </p:cNvPr>
          <p:cNvSpPr/>
          <p:nvPr/>
        </p:nvSpPr>
        <p:spPr>
          <a:xfrm>
            <a:off x="539496" y="1183008"/>
            <a:ext cx="11109960" cy="51295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reporter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apartment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sister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apartment.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themselves.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another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business.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pets.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turtle.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shopping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sister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London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vacation.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5_10#59734ef50?sp=1&amp;vaa=1&amp;vcp=1&amp;pid=6af24e427&amp;color=0,0,0&amp;mp=1&amp;vtp=1&amp;vaab=1&amp;bt=1&amp;bbb=1&amp;hb=1&amp;hltap=1"/>
          <p:cNvSpPr/>
          <p:nvPr/>
        </p:nvSpPr>
        <p:spPr>
          <a:xfrm>
            <a:off x="539496" y="2838926"/>
            <a:ext cx="11109960" cy="11744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6_AN.1_1#59734ef50?vaa=1&amp;vcp=1&amp;pid=6af24e427&amp;color=0,0,0&amp;vtp=1&amp;vaab=1&amp;bt=1&amp;bbb=1&amp;hb=1">
            <a:extLst>
              <a:ext uri="{FF2B5EF4-FFF2-40B4-BE49-F238E27FC236}">
                <a16:creationId xmlns:a16="http://schemas.microsoft.com/office/drawing/2014/main" id="{57FCD9F1-9039-69A7-01DF-7F6364CD9F0A}"/>
              </a:ext>
            </a:extLst>
          </p:cNvPr>
          <p:cNvSpPr/>
          <p:nvPr/>
        </p:nvSpPr>
        <p:spPr>
          <a:xfrm>
            <a:off x="539496" y="2785667"/>
            <a:ext cx="11109960" cy="12963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I’ll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achieve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wonderful!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59734ef50?vaa=1&amp;vcp=1&amp;pid=6af24e427&amp;color=0,0,0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本文的情境属于“人与社会”主题范畴中的“文学、艺术与体育</a:t>
            </a: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”这</a:t>
            </a:r>
          </a:p>
          <a:p>
            <a:pPr>
              <a:lnSpc>
                <a:spcPts val="5100"/>
              </a:lnSpc>
            </a:pP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一主题群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，涉及子主题“家乡和社会的变迁，历史的发展</a:t>
            </a: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，对未来的畅</a:t>
            </a:r>
          </a:p>
          <a:p>
            <a:pPr>
              <a:lnSpc>
                <a:spcPts val="5100"/>
              </a:lnSpc>
            </a:pP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想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”。本文考查能否根据提示内容，用英语写一篇关于未来生活的短文。</a:t>
            </a:r>
            <a:endParaRPr lang="en-US" altLang="zh-CN" sz="2800" spc="-5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本文内容涉及将来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，应用一般将来时，以第一人称为主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。题目中的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三个问句即是对短文内容的提示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，写作要紧紧围绕这三个问题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。除了回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答这三个问题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，还可以适当增加一些与未来生活有关的内容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。写这一主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题的短文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，可以充分发挥想象，把你了解的科学知识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，看的科幻小说及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影视作品里的内容融入写作中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。特别需要注意的是，所写内容要合理。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8_1#d05f27d7b?vaa=1&amp;vcp=1&amp;pid=6af24e427&amp;color=0,0,0&amp;vtp=1&amp;vaab=1&amp;bt=1&amp;bbb=1&amp;hb=1"/>
          <p:cNvSpPr/>
          <p:nvPr/>
        </p:nvSpPr>
        <p:spPr>
          <a:xfrm>
            <a:off x="539496" y="120954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（2024·吉林长春·中考）新西兰某中学现招募志愿者，为其参加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“汉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”（Chinese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Bridge）中文演讲比赛的选手进行线上辅导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。假如你是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李华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，请根据下面要点和要求，用英语写一封不少于40词的自荐信。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sp>
        <p:nvSpPr>
          <p:cNvPr id="3" name="QB_6_BD.28_2#d05f27d7b?sp=1&amp;vaa=1&amp;vcp=1&amp;pid=6af24e427&amp;color=0,0,0&amp;vtp=1&amp;vaab=1&amp;bbb=1"/>
          <p:cNvSpPr/>
          <p:nvPr/>
        </p:nvSpPr>
        <p:spPr>
          <a:xfrm>
            <a:off x="539496" y="377317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1.表达意愿；</a:t>
            </a:r>
            <a:endParaRPr lang="en-US" altLang="zh-CN" sz="2800" dirty="0"/>
          </a:p>
        </p:txBody>
      </p:sp>
      <p:sp>
        <p:nvSpPr>
          <p:cNvPr id="4" name="QB_6_BD.28_3#d05f27d7b?sp=1&amp;vaa=1&amp;vcp=1&amp;pid=6af24e427&amp;color=0,0,0&amp;vtp=1&amp;vaab=1&amp;bbb=1"/>
          <p:cNvSpPr/>
          <p:nvPr/>
        </p:nvSpPr>
        <p:spPr>
          <a:xfrm>
            <a:off x="539496" y="44026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2.说明优势。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：要点齐全；表述通顺；简洁得体。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8_4#d05f27d7b?vaa=1&amp;vcp=1&amp;pid=6af24e427&amp;color=0,0,0&amp;mp=1&amp;vtp=1&amp;vaab=1&amp;bt=1&amp;bbb=1&amp;hb=1&amp;hltap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Madam,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 algn="r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endParaRPr lang="en-US" altLang="zh-CN" sz="2800" dirty="0"/>
          </a:p>
          <a:p>
            <a:pPr algn="r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</a:t>
            </a:r>
            <a:endParaRPr lang="en-US" altLang="zh-CN" sz="2800" dirty="0"/>
          </a:p>
        </p:txBody>
      </p:sp>
      <p:sp>
        <p:nvSpPr>
          <p:cNvPr id="3" name="QB_6_AN.1_1#d05f27d7b?vaa=1&amp;vcp=1&amp;pid=6af24e427&amp;color=0,0,0&amp;vtp=1&amp;vaab=1&amp;bt=1&amp;bbb=1&amp;hb=1"/>
          <p:cNvSpPr/>
          <p:nvPr/>
        </p:nvSpPr>
        <p:spPr>
          <a:xfrm>
            <a:off x="539496" y="1118194"/>
            <a:ext cx="11109960" cy="38478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 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provide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online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tutoring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contestants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speech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contest.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speech,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foreigners.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outgoing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warm-hearted.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qualified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job.</a:t>
            </a: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reply.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d05f27d7b?vaa=1&amp;vcp=1&amp;pid=6af24e427&amp;color=0,0,0&amp;vtp=1&amp;vaab=1&amp;bt=1&amp;bbb=1&amp;h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本文的情境属于“人与社会”主题范畴中的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“社会服务与人际沟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”这一主题群，涉及“志愿服务与公共服务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”“良好的人际关系与人际交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”“交流与合作，团队精神”“跨文化沟通与交流，语言与文化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”等子主题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。本题重点考查考生能否根据提示写一篇英语短文。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根据题目要求可知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，本文应用第一人称来写。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本题给出两个要点，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写作的重点在第二个要点上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，突出自己成为志愿者的优势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。成为优秀的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志愿者条件有很多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，如性格外向、友善、热心肠、英语和汉语讲得好等。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d5c4b6d2a?sp=1&amp;vcp=1&amp;pid=c9c08dea5&amp;color=0,0,0&amp;vtp=1&amp;vaab=1&amp;bt=1&amp;bbb=1&amp;hb=1"/>
          <p:cNvSpPr/>
          <p:nvPr/>
        </p:nvSpPr>
        <p:spPr>
          <a:xfrm>
            <a:off x="539496" y="554400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挖掘学科育人价值，体现立德树人的时代特征。近年来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，书面表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达的考查紧扣时事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，注重巩固德育智育教育，渗透引导体美劳教育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，促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进五育并举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并注重实用性。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书面表达的选材一般都与考生的日常生活息息相关，尤其是校园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生活，注重培养学生的创造性思维，这符合初中生的词汇量，能满足不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同层次的学生的写作需求，保证学生有话可写。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书面表达的命题紧密围绕“人与自我”“人与社会”“人与自然”三大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主题进行真实情境的创设，并以具体情境为载体，考查学生在解决真实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问题、完成真实任务的过程中体现出的语言能力、文化意识、思维品质</a:t>
            </a:r>
          </a:p>
          <a:p>
            <a:pPr marL="0" marR="0" lvl="0" indent="0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和学习能力。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1b78b0b5?vcp=1&amp;pid=65b5cb44f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主题范畴三：人与自然</a:t>
            </a:r>
            <a:endParaRPr lang="en-US" altLang="zh-CN" sz="3000" dirty="0"/>
          </a:p>
        </p:txBody>
      </p:sp>
      <p:sp>
        <p:nvSpPr>
          <p:cNvPr id="3" name="QB_6_BD.31_1#3ee9053bb?sp=1&amp;vaa=1&amp;vcp=1&amp;pid=41b78b0b5&amp;color=0,0,0&amp;vtp=1&amp;vaab=1&amp;bbb=1&amp;h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（2024·四川内江·中考）假定你是李华，你的外国朋友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Alan上周来你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校参观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。回去后，他给你发来邮件想了解一些信息。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请根据以下内容，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给他回复一封邮件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1_2#3ee9053bb?vaa=1&amp;vcp=1&amp;pid=41b78b0b5&amp;color=0,0,0&amp;mp=1&amp;vtp=1&amp;vaab=1&amp;bt=1&amp;bbb=1&amp;hb=1"/>
          <p:cNvSpPr/>
          <p:nvPr/>
        </p:nvSpPr>
        <p:spPr>
          <a:xfrm>
            <a:off x="539496" y="185496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Hua,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students.</a:t>
            </a:r>
            <a:endParaRPr lang="en-US" altLang="zh-CN" sz="2800" dirty="0"/>
          </a:p>
        </p:txBody>
      </p:sp>
      <p:sp>
        <p:nvSpPr>
          <p:cNvPr id="3" name="QB_6_BD.31_3#3ee9053bb?sp=1&amp;vaa=1&amp;vcp=1&amp;pid=41b78b0b5&amp;color=0,0,0&amp;mp=1&amp;vtp=1&amp;vaab=1&amp;bbb=1"/>
          <p:cNvSpPr/>
          <p:nvPr/>
        </p:nvSpPr>
        <p:spPr>
          <a:xfrm>
            <a:off x="539496" y="378326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green；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2.How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1_5#3ee9053bb?sp=1&amp;vaa=1&amp;vcp=1&amp;pid=41b78b0b5&amp;color=0,0,0&amp;mp=1&amp;vtp=1&amp;vaab=1&amp;bt=1&amp;bb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waste；</a:t>
            </a:r>
            <a:endParaRPr lang="en-US" altLang="zh-CN" sz="2800" dirty="0"/>
          </a:p>
        </p:txBody>
      </p:sp>
      <p:sp>
        <p:nvSpPr>
          <p:cNvPr id="3" name="QB_6_BD.31_6#3ee9053bb?sp=1&amp;vaa=1&amp;vcp=1&amp;pid=41b78b0b5&amp;color=0,0,0&amp;mp=1&amp;vtp=1&amp;vaab=1&amp;bbb=1"/>
          <p:cNvSpPr/>
          <p:nvPr/>
        </p:nvSpPr>
        <p:spPr>
          <a:xfrm>
            <a:off x="539496" y="247580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energy；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soon.</a:t>
            </a:r>
            <a:endParaRPr lang="en-US" altLang="zh-CN" sz="2800" dirty="0"/>
          </a:p>
          <a:p>
            <a:pPr algn="r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endParaRPr lang="en-US" altLang="zh-CN" sz="2800" dirty="0"/>
          </a:p>
          <a:p>
            <a:pPr algn="r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Alan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1_7#3ee9053bb?vaa=1&amp;vcp=1&amp;pid=41b78b0b5&amp;color=0,0,0&amp;mp=1&amp;vtp=1&amp;vaab=1&amp;bt=1&amp;bbb=1&amp;hb=1"/>
          <p:cNvSpPr/>
          <p:nvPr/>
        </p:nvSpPr>
        <p:spPr>
          <a:xfrm>
            <a:off x="539496" y="121107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参考词语：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种植；植物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environment环境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throw扔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bin垃圾桶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rubbish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垃圾分类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关闭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水龙头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sp>
        <p:nvSpPr>
          <p:cNvPr id="3" name="QB_6_BD.31_8#3ee9053bb?sp=1&amp;vaa=1&amp;vcp=1&amp;pid=41b78b0b5&amp;color=0,0,0&amp;mp=1&amp;vtp=1&amp;vaab=1&amp;bbb=1"/>
          <p:cNvSpPr/>
          <p:nvPr/>
        </p:nvSpPr>
        <p:spPr>
          <a:xfrm>
            <a:off x="539496" y="37743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1.所写内容应包括以上邮件询问的内容，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并进行合理拓展；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2.文章中不得出现真实姓名和校名；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3.100词左右。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1_11#3ee9053bb?vaa=1&amp;vcp=1&amp;pid=41b78b0b5&amp;color=0,0,0&amp;mp=1&amp;vtp=1&amp;vaab=1&amp;bt=1&amp;bbb=1&amp;hb=1&amp;hltap=1"/>
          <p:cNvSpPr/>
          <p:nvPr/>
        </p:nvSpPr>
        <p:spPr>
          <a:xfrm>
            <a:off x="539496" y="554400"/>
            <a:ext cx="11109960" cy="58607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6_AN.1_1#3ee9053bb?vaa=1&amp;vcp=1&amp;pid=41b78b0b5&amp;color=0,0,0&amp;vtp=1&amp;vaab=1&amp;bt=1&amp;bbb=1&amp;hb=1">
            <a:extLst>
              <a:ext uri="{FF2B5EF4-FFF2-40B4-BE49-F238E27FC236}">
                <a16:creationId xmlns:a16="http://schemas.microsoft.com/office/drawing/2014/main" id="{4C51B19A-C49C-F8E3-7008-866C308C23A2}"/>
              </a:ext>
            </a:extLst>
          </p:cNvPr>
          <p:cNvSpPr/>
          <p:nvPr/>
        </p:nvSpPr>
        <p:spPr>
          <a:xfrm>
            <a:off x="539496" y="447864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Alan,</a:t>
            </a:r>
          </a:p>
          <a:p>
            <a:pPr algn="l">
              <a:lnSpc>
                <a:spcPts val="47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</a:p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flowers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cleaner.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garbage,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actively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avoid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waste,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textbooks.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items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reusable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items,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holders.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Finally,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save</a:t>
            </a:r>
          </a:p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energy,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brushing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teeth.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classroom,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power.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approaches.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too?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1_12#3ee9053bb?vaa=1&amp;vcp=1&amp;pid=41b78b0b5&amp;color=0,0,0&amp;mp=1&amp;vtp=1&amp;vaab=1&amp;bt=1&amp;bbb=1&amp;hltap=1"/>
          <p:cNvSpPr/>
          <p:nvPr/>
        </p:nvSpPr>
        <p:spPr>
          <a:xfrm>
            <a:off x="539496" y="2506186"/>
            <a:ext cx="11109960" cy="18221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6_AN.1_1#3ee9053bb?vaa=1&amp;vcp=1&amp;pid=41b78b0b5&amp;color=0,0,0&amp;vtp=1&amp;vaab=1&amp;bt=1&amp;bbb=1&amp;hb=1">
            <a:extLst>
              <a:ext uri="{FF2B5EF4-FFF2-40B4-BE49-F238E27FC236}">
                <a16:creationId xmlns:a16="http://schemas.microsoft.com/office/drawing/2014/main" id="{796DA584-02E2-ACA3-E6F0-D51856D10A7C}"/>
              </a:ext>
            </a:extLst>
          </p:cNvPr>
          <p:cNvSpPr/>
          <p:nvPr/>
        </p:nvSpPr>
        <p:spPr>
          <a:xfrm>
            <a:off x="539496" y="2488237"/>
            <a:ext cx="11109960" cy="18221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reply.</a:t>
            </a:r>
          </a:p>
          <a:p>
            <a:pPr algn="r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Yours,</a:t>
            </a:r>
          </a:p>
          <a:p>
            <a:pPr algn="r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3ee9053bb?vaa=1&amp;vcp=1&amp;pid=41b78b0b5&amp;color=0,0,0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本文的情境属于“人与自然”主题范畴中的“环境保护”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主题群，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涉及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“热爱与敬畏自然，与自然和谐共生”“环境污染及原因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，环保意识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和行为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”等子主题内容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。本题主要考查考生能否对校园中的环保话题展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开论述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本题要回复一封电子邮件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。首先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，要仔细看一下收到的邮件谈到了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什么内容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。收到的邮件中提出了四个关于学生如何保护环境的问题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，回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信中要按照四个问题的先后顺序逐一进行回复。要注意尽可能用上参考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，要注意书信的格式。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&amp;si=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a0ba902b?vcp=1&amp;pid=41b78b0b5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学习至此，请完成第45讲备考练习（第354页）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9&amp;si=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1ed35a2b.fixed?vcp=1&amp;pid=73ce3659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书面表达</a:t>
            </a:r>
            <a:endParaRPr lang="en-US" altLang="zh-CN" sz="4000" dirty="0"/>
          </a:p>
        </p:txBody>
      </p:sp>
      <p:sp>
        <p:nvSpPr>
          <p:cNvPr id="3" name="C_4_BD#11ed35a2b.fixed?vcp=1&amp;pid=73ce3659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第45讲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书面表达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0&amp;si=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_6_BD#c4fefea9a?sp=1&amp;vcp=1&amp;pid=d77874c31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一、主题范畴一：人与自我</a:t>
            </a:r>
            <a:endParaRPr lang="en-US" altLang="zh-CN" sz="3200" dirty="0"/>
          </a:p>
        </p:txBody>
      </p:sp>
      <p:sp>
        <p:nvSpPr>
          <p:cNvPr id="4" name="QB_7_BD.34_1#19beb6e72?sp=1&amp;vaa=1&amp;vcp=1&amp;pid=c4fefea9a&amp;color=0,0,0&amp;vtp=1&amp;vaab=1&amp;bbb=1&amp;hb=1"/>
          <p:cNvSpPr/>
          <p:nvPr/>
        </p:nvSpPr>
        <p:spPr>
          <a:xfrm>
            <a:off x="539496" y="19816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（2024·安徽·中考）（人与自我——生活与学习——多彩、安全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、有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意义的学校生活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5b5cb44f.fixed?vcp=1&amp;pid=73ce3659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书面表达</a:t>
            </a:r>
            <a:endParaRPr lang="en-US" altLang="zh-CN" sz="4000" dirty="0"/>
          </a:p>
        </p:txBody>
      </p:sp>
      <p:sp>
        <p:nvSpPr>
          <p:cNvPr id="3" name="C_4_BD#65b5cb44f.fixed?vcp=1&amp;pid=73ce3659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典例精析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1&amp;si=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4_2#19beb6e72?vaa=1&amp;vcp=1&amp;pid=c4fefea9a&amp;color=0,0,0&amp;mp=1&amp;vtp=1&amp;vaab=1&amp;bt=1&amp;bbb=1&amp;hb=1"/>
          <p:cNvSpPr/>
          <p:nvPr/>
        </p:nvSpPr>
        <p:spPr>
          <a:xfrm>
            <a:off x="539496" y="15090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假设你是李辉，上周你在学校举行的“消防安全日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”活动中学会了灭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火器的使用方法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。请结合下图信息，写一篇英语短文，给校英文报投稿。</a:t>
            </a:r>
            <a:endParaRPr lang="en-US" altLang="zh-CN" sz="2800" dirty="0"/>
          </a:p>
        </p:txBody>
      </p:sp>
      <p:pic>
        <p:nvPicPr>
          <p:cNvPr id="3" name="QB_7_BD.34_3#19beb6e72?vaa=1&amp;vcp=1&amp;pid=c4fefea9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2464" y="2837815"/>
            <a:ext cx="4773168" cy="250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2&amp;si=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4_4#19beb6e72?vaa=1&amp;vcp=1&amp;pid=c4fefea9a&amp;color=0,0,0&amp;vtp=1&amp;vaab=1&amp;bt=1&amp;bbb=1"/>
          <p:cNvSpPr/>
          <p:nvPr/>
        </p:nvSpPr>
        <p:spPr>
          <a:xfrm>
            <a:off x="539496" y="89357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要点: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（1）活动目的；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（2）灭火器的使用方法；</a:t>
            </a:r>
            <a:endParaRPr lang="en-US" altLang="zh-CN" sz="2800" dirty="0"/>
          </a:p>
        </p:txBody>
      </p:sp>
      <p:sp>
        <p:nvSpPr>
          <p:cNvPr id="5" name="QB_7_BD.34_7#19beb6e72?sp=1&amp;vaa=1&amp;vcp=1&amp;pid=c4fefea9a&amp;color=0,0,0&amp;vtp=1&amp;vaab=1&amp;bbb=1"/>
          <p:cNvSpPr/>
          <p:nvPr/>
        </p:nvSpPr>
        <p:spPr>
          <a:xfrm>
            <a:off x="539496" y="282187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（3）你的体会。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endParaRPr lang="en-US" altLang="zh-CN" sz="2800" dirty="0"/>
          </a:p>
        </p:txBody>
      </p:sp>
      <p:sp>
        <p:nvSpPr>
          <p:cNvPr id="6" name="QB_7_BD.34_8#19beb6e72?sp=1&amp;vaa=1&amp;vcp=1&amp;pid=c4fefea9a&amp;color=0,0,0&amp;vtp=1&amp;vaab=1&amp;bbb=1"/>
          <p:cNvSpPr/>
          <p:nvPr/>
        </p:nvSpPr>
        <p:spPr>
          <a:xfrm>
            <a:off x="539496" y="409886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（1）短文须包含上述要点，可适当增加细节，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以使行文连贯；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文中不能出现真实姓名和学校名称；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（3）80~100词。首句已为你写好，不计入总词数。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3&amp;si=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4_11#19beb6e72?vaa=1&amp;vcp=1&amp;pid=c4fefea9a&amp;color=0,0,0&amp;mp=1&amp;vtp=1&amp;vaab=1&amp;bt=1&amp;bbb=1&amp;hb=1&amp;hltap=1"/>
          <p:cNvSpPr/>
          <p:nvPr/>
        </p:nvSpPr>
        <p:spPr>
          <a:xfrm>
            <a:off x="539496" y="579800"/>
            <a:ext cx="11109960" cy="58607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carried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34_11#19beb6e72?vaa=1&amp;vcp=1&amp;pid=c4fefea9a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95AE303C-0EF8-4272-7364-FEB40EB257C0}"/>
              </a:ext>
            </a:extLst>
          </p:cNvPr>
          <p:cNvSpPr/>
          <p:nvPr/>
        </p:nvSpPr>
        <p:spPr>
          <a:xfrm>
            <a:off x="539496" y="496943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                                                     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purpose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attention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safety.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Among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extinguisher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most.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extinguisher,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picking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quickly.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point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expected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until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period,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enough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hurt.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realized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safety.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4&amp;si=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5_1#818b9166b?sp=1&amp;vaa=1&amp;vcp=1&amp;pid=c4fefea9a&amp;color=0,0,0&amp;vtp=1&amp;vaab=1&amp;bt=1&amp;bbb=1&amp;hb=1"/>
          <p:cNvSpPr/>
          <p:nvPr/>
        </p:nvSpPr>
        <p:spPr>
          <a:xfrm>
            <a:off x="539496" y="55440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（2024·福建·中考）（人与自我——生活与学习——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积极的学习体验，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恰当的学习方法与策略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，勤学善思）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假设你是李华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，学校上周五开展了为期一天的实践活动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。你的笔友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Henry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对这次活动很感兴趣。请你结合以下提示，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用英语给他写一封信，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谈谈活动过程及你的感想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。80词左右。</a:t>
            </a:r>
            <a:endParaRPr lang="en-US" altLang="zh-CN" sz="2800" dirty="0"/>
          </a:p>
        </p:txBody>
      </p:sp>
      <p:pic>
        <p:nvPicPr>
          <p:cNvPr id="3" name="QB_7_BD.35_2#818b9166b?vaa=1&amp;vcp=1&amp;pid=c4fefea9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7792" y="3814744"/>
            <a:ext cx="6382512" cy="25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5&amp;si=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5_3#818b9166b?vaa=1&amp;vcp=1&amp;pid=c4fefea9a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（1）必须包含所有提示信息，可适当发挥，开头与结尾已给出，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不计入总词数；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（2）意思清楚，表达通顺，行文连贯，书写规范；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（3）请勿在文中使用真实的姓名、校名和地名。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6&amp;si=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5_7#818b9166b?vaa=1&amp;vcp=1&amp;pid=c4fefea9a&amp;color=0,0,0&amp;mp=1&amp;vtp=1&amp;vaab=1&amp;bt=1&amp;bbb=1&amp;hb=1&amp;hltap=1"/>
          <p:cNvSpPr/>
          <p:nvPr/>
        </p:nvSpPr>
        <p:spPr>
          <a:xfrm>
            <a:off x="539496" y="858520"/>
            <a:ext cx="11109960" cy="5060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Henry,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Friday.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35_7#818b9166b?vaa=1&amp;vcp=1&amp;pid=c4fefea9a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741FFB6D-B3AC-CF22-0110-468E7CD20F1C}"/>
              </a:ext>
            </a:extLst>
          </p:cNvPr>
          <p:cNvSpPr/>
          <p:nvPr/>
        </p:nvSpPr>
        <p:spPr>
          <a:xfrm>
            <a:off x="539496" y="2093008"/>
            <a:ext cx="11109960" cy="3886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  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History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history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March.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Army,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touched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lunch,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Center,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paper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cutting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local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opera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performances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educational.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5_7#818b9166b?vaa=1&amp;vcp=1&amp;pid=c4fefea9a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AA6A9A88-BE9B-95A1-0FFA-B18E5C50B4B8}"/>
              </a:ext>
            </a:extLst>
          </p:cNvPr>
          <p:cNvSpPr/>
          <p:nvPr/>
        </p:nvSpPr>
        <p:spPr>
          <a:xfrm>
            <a:off x="539496" y="186280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endParaRPr lang="en-US" altLang="zh-CN" sz="2800" dirty="0"/>
          </a:p>
          <a:p>
            <a:pPr algn="r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</a:t>
            </a:r>
            <a:endParaRPr lang="en-US" altLang="zh-CN" sz="2800" dirty="0"/>
          </a:p>
        </p:txBody>
      </p:sp>
      <p:sp>
        <p:nvSpPr>
          <p:cNvPr id="3" name="QB_7_AN.35_7#818b9166b?vaa=1&amp;vcp=1&amp;pid=c4fefea9a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4844F66E-EE08-11FB-0FC7-AD7EDD007D5D}"/>
              </a:ext>
            </a:extLst>
          </p:cNvPr>
          <p:cNvSpPr/>
          <p:nvPr/>
        </p:nvSpPr>
        <p:spPr>
          <a:xfrm>
            <a:off x="539496" y="180189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deepens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enriches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art!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wishes!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947745515"/>
      </p:ext>
    </p:extLst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7&amp;si=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6_1#10075722b?sp=1&amp;vaa=1&amp;vcp=1&amp;pid=c4fefea9a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（2024·贵州·中考）（人与自我——生活与学习——自我认识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，自我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管理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，自我提升）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成长的道路上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，我们努力改变以提升自我。假如你是李华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，你校英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语广播站正在开展主题为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改变让我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的征文活动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。请参考图文信息，积极投稿。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8&amp;si=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36_2#10075722b?vaa=1&amp;vcp=1&amp;pid=c4fefea9a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1920" y="554400"/>
            <a:ext cx="4325112" cy="300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36_3#10075722b?vaa=1&amp;vcp=1&amp;pid=c4fefea9a&amp;color=0,0,0&amp;mp=1&amp;vtp=1&amp;vaab=1&amp;bbb=1"/>
          <p:cNvSpPr/>
          <p:nvPr/>
        </p:nvSpPr>
        <p:spPr>
          <a:xfrm>
            <a:off x="539496" y="369485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（1）补全标题；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（2）内容积极向上，不少于80词；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（3）文中不得出现真实的人名和校名。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9&amp;si=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6_7#10075722b?vaa=1&amp;vcp=1&amp;pid=c4fefea9a&amp;color=0,0,0&amp;mp=1&amp;vtp=1&amp;vaab=1&amp;bt=1&amp;bbb=1&amp;hb=1&amp;hltap=1"/>
          <p:cNvSpPr/>
          <p:nvPr/>
        </p:nvSpPr>
        <p:spPr>
          <a:xfrm>
            <a:off x="539496" y="411484"/>
            <a:ext cx="11109960" cy="59940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37_1#10075722b.blank?vaa=1&amp;vcp=1&amp;pid=c4fefea9a&amp;color=0,0,0&amp;mp=1&amp;vpa=4&amp;vtp=1&amp;vaab=1&amp;bbb=1"/>
          <p:cNvSpPr/>
          <p:nvPr/>
        </p:nvSpPr>
        <p:spPr>
          <a:xfrm>
            <a:off x="7309389" y="422150"/>
            <a:ext cx="11255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endParaRPr lang="en-US" altLang="zh-CN" sz="2800" dirty="0"/>
          </a:p>
        </p:txBody>
      </p:sp>
      <p:sp>
        <p:nvSpPr>
          <p:cNvPr id="4" name="QB_7_AN.36_7#10075722b?vaa=1&amp;vcp=1&amp;pid=c4fefea9a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CBF0F76E-7E73-2691-73A6-03D6AF5C8493}"/>
              </a:ext>
            </a:extLst>
          </p:cNvPr>
          <p:cNvSpPr/>
          <p:nvPr/>
        </p:nvSpPr>
        <p:spPr>
          <a:xfrm>
            <a:off x="539496" y="947113"/>
            <a:ext cx="11109960" cy="54018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opinion,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habits.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communicating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regularly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strong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careless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mistakes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advised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check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answers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habits.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enough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challenges.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4ae11d2a?vcp=1&amp;pid=65b5cb44f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主题范畴一：人与自我</a:t>
            </a:r>
            <a:endParaRPr lang="en-US" altLang="zh-CN" sz="3000" dirty="0"/>
          </a:p>
        </p:txBody>
      </p:sp>
      <p:sp>
        <p:nvSpPr>
          <p:cNvPr id="3" name="QB_6_BD.1_1#d3c093a47?sp=1&amp;vaa=1&amp;vcp=1&amp;pid=f4ae11d2a&amp;color=0,0,0&amp;vtp=1&amp;vaab=1&amp;bbb=1&amp;hb=1"/>
          <p:cNvSpPr/>
          <p:nvPr/>
        </p:nvSpPr>
        <p:spPr>
          <a:xfrm>
            <a:off x="539496" y="121124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（2024·甘肃定西·中考）假期对学生来说是一段放松自己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、关心家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、充实自我的时间。对于即将到来的暑假你有什么计划和安排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？根据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以下思维导图提示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，以“My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Holiday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Plans”为题，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用英语写一篇80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词左右的假期计划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0&amp;si=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8_1#11b449815?sp=1&amp;vaa=1&amp;vcp=1&amp;pid=c4fefea9a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（2024·河北·中考）（人与自我——生活与学习——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积极的学习体验，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恰当的学习方法与策略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，勤学善思）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假定英语课上你们正在就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“课堂表现”开展同伴互评活动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，下面是你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的同伴张军的自我课堂表现记录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（Class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Record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），请你根据记录内容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写一篇短文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，总结他五个方面的课堂表现并进行简单评价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，然后就他需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要改进的两个方面提出建议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1&amp;si=8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" name="QB_7_BD.38_2#11b449815?colgroup=30&amp;vaa=1&amp;vcp=1&amp;pid=c4fefea9a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1735862"/>
              </p:ext>
            </p:extLst>
          </p:nvPr>
        </p:nvGraphicFramePr>
        <p:xfrm>
          <a:off x="539496" y="1153128"/>
          <a:ext cx="11082528" cy="4551744"/>
        </p:xfrm>
        <a:graphic>
          <a:graphicData uri="http://schemas.openxmlformats.org/drawingml/2006/table">
            <a:tbl>
              <a:tblPr/>
              <a:tblGrid>
                <a:gridCol w="7680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75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939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8546"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Class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Record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gridSpan="3"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Name: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Zhang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Jun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Questions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listen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teacher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carefully?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answer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questions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actively?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questions?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group?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notes?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2&amp;si=8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8_3#11b449815?vaa=1&amp;vcp=1&amp;pid=c4fefea9a&amp;color=0,0,0&amp;mp=1&amp;vtp=1&amp;vaab=1&amp;bt=1&amp;bb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（1）短文中不得出现真实的地名、校名和人名;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80词左右。开头已给出，不计入总词数。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3&amp;si=8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8_6#11b449815?vaa=1&amp;vcp=1&amp;pid=c4fefea9a&amp;color=0,0,0&amp;mp=1&amp;vtp=1&amp;vaab=1&amp;bt=1&amp;bbb=1&amp;hb=1&amp;hltap=1"/>
          <p:cNvSpPr/>
          <p:nvPr/>
        </p:nvSpPr>
        <p:spPr>
          <a:xfrm>
            <a:off x="539496" y="554400"/>
            <a:ext cx="11109960" cy="57083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Jun!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38_6#11b449815?vaa=1&amp;vcp=1&amp;pid=c4fefea9a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ECD334CF-C0E7-1E0F-23A8-1C4B72CE6FBA}"/>
              </a:ext>
            </a:extLst>
          </p:cNvPr>
          <p:cNvSpPr/>
          <p:nvPr/>
        </p:nvSpPr>
        <p:spPr>
          <a:xfrm>
            <a:off x="539496" y="1124690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     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answered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questions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actively.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marks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subjects.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ability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However,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questions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opinion,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questions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solve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review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digest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advice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4&amp;si=8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9_1#d4c746145?sp=1&amp;vaa=1&amp;vcp=1&amp;pid=c4fefea9a&amp;color=0,0,0&amp;vtp=1&amp;vaab=1&amp;bt=1&amp;bbb=1&amp;h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（2024·河南·中考）（人与自我——生活与学习——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积极的学习体验，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恰当的学习方法与策略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，勤学善思）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在日常学习中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，有的学生喜欢独自学习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，有的则喜欢和大家一起学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。你更喜欢哪一种学习方式？校刊英语专栏正在以“Studying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Group?”为题开展征文活动，请你根据写作要求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，结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合自身实际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，从以下两种学习方式中任选其一，用英语写一篇短文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，陈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述你的理由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，向专栏投稿。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5&amp;si=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" name="QB_7_BD.39_2#d4c746145?colgroup=13,15&amp;vaa=1&amp;vcp=1&amp;pid=c4fefea9a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159184"/>
              </p:ext>
            </p:extLst>
          </p:nvPr>
        </p:nvGraphicFramePr>
        <p:xfrm>
          <a:off x="539496" y="1270476"/>
          <a:ext cx="11091672" cy="1699452"/>
        </p:xfrm>
        <a:graphic>
          <a:graphicData uri="http://schemas.openxmlformats.org/drawingml/2006/table">
            <a:tbl>
              <a:tblPr/>
              <a:tblGrid>
                <a:gridCol w="5212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795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Studying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along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Studying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group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solve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problems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own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others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keep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schoolwork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ideas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group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members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7_BD.39_3#d4c746145?vaa=1&amp;vcp=1&amp;pid=c4fefea9a&amp;color=0,0,0&amp;mp=1&amp;vtp=1&amp;vaab=1&amp;bbb=1"/>
          <p:cNvSpPr/>
          <p:nvPr/>
        </p:nvSpPr>
        <p:spPr>
          <a:xfrm>
            <a:off x="539496" y="310029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（1）文中须包含所选学习方式的要点提示，可适当发挥；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（2）文中不得出现考生的真实姓名和学校名称；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（3）100词左右。开头已给出，不计入总词数。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6&amp;si=8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9_7#d4c746145?sp=1&amp;vaa=1&amp;vcp=1&amp;pid=c4fefea9a&amp;color=0,0,0&amp;mp=1&amp;vtp=1&amp;vaab=1&amp;bt=1&amp;bbb=1&amp;hb=1&amp;hltap=1"/>
          <p:cNvSpPr/>
          <p:nvPr/>
        </p:nvSpPr>
        <p:spPr>
          <a:xfrm>
            <a:off x="539496" y="554400"/>
            <a:ext cx="11109960" cy="57972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Studying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Alone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Studying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Group?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39_7#d4c746145?sp=1&amp;vaa=1&amp;vcp=1&amp;pid=c4fefea9a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78308E1B-6CD5-5CAD-1077-B541AE5ADECC}"/>
              </a:ext>
            </a:extLst>
          </p:cNvPr>
          <p:cNvSpPr/>
          <p:nvPr/>
        </p:nvSpPr>
        <p:spPr>
          <a:xfrm>
            <a:off x="539496" y="1555232"/>
            <a:ext cx="11109960" cy="4754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  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solve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ability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quickly.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gradually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habit.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benefit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7&amp;si=8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0_1#06a70fa35?sp=1&amp;vaa=1&amp;vcp=1&amp;pid=c4fefea9a&amp;color=0,0,0&amp;vtp=1&amp;vaab=1&amp;bt=1&amp;bbb=1&amp;hb=1"/>
          <p:cNvSpPr/>
          <p:nvPr/>
        </p:nvSpPr>
        <p:spPr>
          <a:xfrm>
            <a:off x="539496" y="554400"/>
            <a:ext cx="11109960" cy="57368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（2024·陕西·中考）（人与自我——做人与做事——劳动实践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，劳动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品质与工匠精神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假如你是李斌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，开学初老师在劳动实践课（labor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）上布置了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一项作业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，内容是栽培一种植物（绿植、花、水果、蔬菜等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），观察并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记录它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（们）的生长变化。你完成了这项作业并且觉得很有趣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，打算写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一封邮件和你的笔友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Tom分享此次经历和感受。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参考词语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record（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记录）,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satisfaction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8&amp;si=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0_2#06a70fa35?vaa=1&amp;vcp=1&amp;pid=c4fefea9a&amp;color=0,0,0&amp;mp=1&amp;vtp=1&amp;vaab=1&amp;bt=1&amp;bbb=1"/>
          <p:cNvSpPr/>
          <p:nvPr/>
        </p:nvSpPr>
        <p:spPr>
          <a:xfrm>
            <a:off x="539496" y="1213612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邮件应包含题目要求所给的关键信息，选择使用参考词语，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可适当发挥；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语句通顺，意思连贯，书写工整；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邮件中不得出现你的任何真实信息（姓名、校名和地名等）；</a:t>
            </a:r>
            <a:endParaRPr lang="en-US" altLang="zh-CN" sz="2800" dirty="0"/>
          </a:p>
        </p:txBody>
      </p:sp>
      <p:sp>
        <p:nvSpPr>
          <p:cNvPr id="6" name="QB_7_BD.40_6#06a70fa35?sp=1&amp;vaa=1&amp;vcp=1&amp;pid=c4fefea9a&amp;color=0,0,0&amp;mp=1&amp;vtp=1&amp;vaab=1&amp;bbb=1"/>
          <p:cNvSpPr/>
          <p:nvPr/>
        </p:nvSpPr>
        <p:spPr>
          <a:xfrm>
            <a:off x="539496" y="442461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（4）不少于70词。开头和结尾已给出，但不计入总词数。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Tom,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9&amp;si=8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0_7#06a70fa35?vaa=1&amp;vcp=1&amp;pid=c4fefea9a&amp;color=0,0,0&amp;mp=1&amp;vtp=1&amp;vaab=1&amp;bt=1&amp;bbb=1&amp;hb=1&amp;hltap=1"/>
          <p:cNvSpPr/>
          <p:nvPr/>
        </p:nvSpPr>
        <p:spPr>
          <a:xfrm>
            <a:off x="539496" y="554400"/>
            <a:ext cx="11109960" cy="57083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labor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40_7#06a70fa35?vaa=1&amp;vcp=1&amp;pid=c4fefea9a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61B01FAE-1C7B-446C-ACB1-90D269781212}"/>
              </a:ext>
            </a:extLst>
          </p:cNvPr>
          <p:cNvSpPr/>
          <p:nvPr/>
        </p:nvSpPr>
        <p:spPr>
          <a:xfrm>
            <a:off x="539496" y="1777470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term,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assigned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project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record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sunflower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Sunny.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container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recorded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fascinating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slowly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taller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stronger.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sunflower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strong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satisfaction.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shape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sunflower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deeply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BD.1_2#d3c093a47?vaa=1&amp;vcp=1&amp;pid=f4ae11d2a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72968" y="554400"/>
            <a:ext cx="5843016" cy="237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1_3#d3c093a47?vaa=1&amp;vcp=1&amp;pid=f4ae11d2a&amp;color=0,0,0&amp;mp=1&amp;vtp=1&amp;vaab=1&amp;bbb=1"/>
          <p:cNvSpPr/>
          <p:nvPr/>
        </p:nvSpPr>
        <p:spPr>
          <a:xfrm>
            <a:off x="539496" y="305985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1.先补全题目，并将题目抄写在书面表达作答区域；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2.内容包括提示中所有的写作要点；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3.条理清楚，行文连贯，可适当发挥；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4.文中不能出现真实的人名、学校等信息。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0_7#06a70fa35?vaa=1&amp;vcp=1&amp;pid=c4fefea9a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E7D4D35C-9E31-A83E-B97B-B663DBDDAF73}"/>
              </a:ext>
            </a:extLst>
          </p:cNvPr>
          <p:cNvSpPr/>
          <p:nvPr/>
        </p:nvSpPr>
        <p:spPr>
          <a:xfrm>
            <a:off x="539496" y="186280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reply.</a:t>
            </a:r>
            <a:endParaRPr lang="en-US" altLang="zh-CN" sz="2800" dirty="0"/>
          </a:p>
          <a:p>
            <a:pPr algn="r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Bin</a:t>
            </a:r>
            <a:endParaRPr lang="en-US" altLang="zh-CN" sz="2800" dirty="0"/>
          </a:p>
        </p:txBody>
      </p:sp>
      <p:sp>
        <p:nvSpPr>
          <p:cNvPr id="3" name="QB_7_AN.40_7#06a70fa35?vaa=1&amp;vcp=1&amp;pid=c4fefea9a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D6D40713-CBC1-F30C-898C-B2B2A585354E}"/>
              </a:ext>
            </a:extLst>
          </p:cNvPr>
          <p:cNvSpPr/>
          <p:nvPr/>
        </p:nvSpPr>
        <p:spPr>
          <a:xfrm>
            <a:off x="539496" y="181077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taught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patience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too!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228417918"/>
      </p:ext>
    </p:extLst>
  </p:cSld>
  <p:clrMapOvr>
    <a:masterClrMapping/>
  </p:clrMapOvr>
  <p:transition>
    <p:split dir="in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0&amp;si=9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1_1#20b1d0a53?sp=1&amp;vaa=1&amp;vcp=1&amp;pid=c4fefea9a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（2024·黑龙江齐齐哈尔·中考）（人与自我——生活和学习——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丰富、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充实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、积极向上的生活）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时光飞逝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，难忘的初中生活即将结束，你们将迎来一个轻松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、愉快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的假期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。如何能让你的假期更加丰富多彩？请根据下面的思维导图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Meaningful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Vacation”为题目写一篇短文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，合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理规划一下你的假期生活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1&amp;si=9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" name="QB_7_BD.41_2#20b1d0a53?colgroup=30&amp;vaa=1&amp;vcp=1&amp;pid=c4fefea9a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4379473"/>
              </p:ext>
            </p:extLst>
          </p:nvPr>
        </p:nvGraphicFramePr>
        <p:xfrm>
          <a:off x="539496" y="1157414"/>
          <a:ext cx="11091672" cy="4543172"/>
        </p:xfrm>
        <a:graphic>
          <a:graphicData uri="http://schemas.openxmlformats.org/drawingml/2006/table">
            <a:tbl>
              <a:tblPr/>
              <a:tblGrid>
                <a:gridCol w="6099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92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Meaningful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Summer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Vacation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Relax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yourself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Travel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Exercise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86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lnSpc>
                          <a:spcPts val="4300"/>
                        </a:lnSpc>
                      </a:pPr>
                      <a:r>
                        <a:rPr lang="en-US" altLang="zh-CN" sz="2800" b="0" i="0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···</a:t>
                      </a: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119"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Improve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yourself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Read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111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Learn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286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···</a:t>
                      </a: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term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···</a:t>
                      </a: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2&amp;si=9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1_3#20b1d0a53?vaa=1&amp;vcp=1&amp;pid=c4fefea9a&amp;color=0,0,0&amp;mp=1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（1）字迹工整，段落清晰，表达清楚，语法正确，行文连贯；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（2）要点必须包含所有相关信息，并适当发挥；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（3）80~100词。首段已给出，不计入总词数；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3&amp;si=9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1_7#20b1d0a53?sp=1&amp;vaa=1&amp;vcp=1&amp;pid=c4fefea9a&amp;color=0,0,0&amp;mp=1&amp;vtp=1&amp;vaab=1&amp;bt=1&amp;bbb=1&amp;hb=1&amp;hltap=1"/>
          <p:cNvSpPr/>
          <p:nvPr/>
        </p:nvSpPr>
        <p:spPr>
          <a:xfrm>
            <a:off x="539496" y="554400"/>
            <a:ext cx="11109960" cy="58099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Meaningful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Vacation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graduate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junior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vacation,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meaningful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prepare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future.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41_7#20b1d0a53?sp=1&amp;vaa=1&amp;vcp=1&amp;pid=c4fefea9a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82CEEEFD-0503-E010-66BF-1BFDA623F28E}"/>
              </a:ext>
            </a:extLst>
          </p:cNvPr>
          <p:cNvSpPr/>
          <p:nvPr/>
        </p:nvSpPr>
        <p:spPr>
          <a:xfrm>
            <a:off x="539496" y="2101332"/>
            <a:ext cx="11109960" cy="422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energy.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order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Besides,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community.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term,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perfect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vacation.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4&amp;si=9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26a6dfa8?sp=1&amp;vcp=1&amp;pid=d77874c31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二、主题范畴二：人与社会</a:t>
            </a:r>
            <a:endParaRPr lang="en-US" altLang="zh-CN" sz="3200" dirty="0"/>
          </a:p>
        </p:txBody>
      </p:sp>
      <p:sp>
        <p:nvSpPr>
          <p:cNvPr id="3" name="QB_7_BD.42_1#2eb5ba494?sp=1&amp;vaa=1&amp;vcp=1&amp;pid=126a6dfa8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（2024·吉林·中考）（人与社会——社会服务与人际沟通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——良好的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人际关系与人际交往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；交流与合作，团队精神）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当我们遇到自己无法解决的问题或烦恼时，应该学会积极向他人寻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求帮助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。请以“Asking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Help”为题，用英语写一篇短文。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5&amp;si=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2_2#2eb5ba494?vaa=1&amp;vcp=1&amp;pid=126a6dfa8&amp;color=0,0,0&amp;mp=1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内容包括：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（1）积极应对问题或烦恼的必要性；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（2）寻求帮助的益处；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（3）结合生活经历，简述你或他人寻求帮助的一个事例；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（4）提供寻求帮助的方法（至少两个）。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6&amp;si=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2_7#2eb5ba494?vaa=1&amp;vcp=1&amp;pid=126a6dfa8&amp;color=0,0,0&amp;mp=1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写作要求：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（1）语言流畅，层次清晰，内容可以适当发挥；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（2）90~100词。开头部分已给出，不计入总词数；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（3）书写规范，卷面整洁；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（4）文中不能出现考生姓名和学校名称。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7&amp;si=9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2_12#2eb5ba494?sp=1&amp;vaa=1&amp;vcp=1&amp;pid=126a6dfa8&amp;color=0,0,0&amp;mp=1&amp;vtp=1&amp;vaab=1&amp;bt=1&amp;bbb=1&amp;hb=1&amp;hltap=1"/>
          <p:cNvSpPr/>
          <p:nvPr/>
        </p:nvSpPr>
        <p:spPr>
          <a:xfrm>
            <a:off x="539496" y="868680"/>
            <a:ext cx="11109960" cy="5060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Asking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worries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42_12#2eb5ba494?sp=1&amp;vaa=1&amp;vcp=1&amp;pid=126a6dfa8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75B051E0-E495-41E1-EAC9-B12DF3332DFE}"/>
              </a:ext>
            </a:extLst>
          </p:cNvPr>
          <p:cNvSpPr/>
          <p:nvPr/>
        </p:nvSpPr>
        <p:spPr>
          <a:xfrm>
            <a:off x="539496" y="1451670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                                            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encounter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solve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ourselves,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actively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grammar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weak.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efforts,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2_12#2eb5ba494?sp=1&amp;vaa=1&amp;vcp=1&amp;pid=126a6dfa8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F8801FEB-2154-DC04-AF3B-BA6E24657E76}"/>
              </a:ext>
            </a:extLst>
          </p:cNvPr>
          <p:cNvSpPr/>
          <p:nvPr/>
        </p:nvSpPr>
        <p:spPr>
          <a:xfrm>
            <a:off x="539496" y="1560767"/>
            <a:ext cx="11109960" cy="37652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42_12#2eb5ba494?sp=1&amp;vaa=1&amp;vcp=1&amp;pid=126a6dfa8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D686125B-4E7F-AC02-0B1D-AFA5CA898A79}"/>
              </a:ext>
            </a:extLst>
          </p:cNvPr>
          <p:cNvSpPr/>
          <p:nvPr/>
        </p:nvSpPr>
        <p:spPr>
          <a:xfrm>
            <a:off x="539496" y="1499855"/>
            <a:ext cx="11109960" cy="38063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gradually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lessons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normal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classmates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addition,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search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solutions.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403839478"/>
      </p:ext>
    </p:extLst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_8#d3c093a47?sp=1&amp;vaa=1&amp;vcp=1&amp;pid=f4ae11d2a&amp;color=0,0,0&amp;mp=1&amp;vtp=1&amp;vaab=1&amp;bt=1&amp;bbb=1&amp;hb=1&amp;hltap=1"/>
          <p:cNvSpPr/>
          <p:nvPr/>
        </p:nvSpPr>
        <p:spPr>
          <a:xfrm>
            <a:off x="539496" y="605333"/>
            <a:ext cx="11109960" cy="56930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Holiday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Plans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5" name="QB_6_AN.1_8#d3c093a47?sp=1&amp;vaa=1&amp;vcp=1&amp;pid=f4ae11d2a&amp;color=0,0,0&amp;mp=1&amp;vtp=1&amp;vaab=1&amp;bt=1&amp;bbb=1&amp;hb=1&amp;hltap=1&amp;hla=1">
            <a:extLst>
              <a:ext uri="{FF2B5EF4-FFF2-40B4-BE49-F238E27FC236}">
                <a16:creationId xmlns:a16="http://schemas.microsoft.com/office/drawing/2014/main" id="{476004D1-EDB5-E7CE-963F-6F69D3B9BD8C}"/>
              </a:ext>
            </a:extLst>
          </p:cNvPr>
          <p:cNvSpPr/>
          <p:nvPr/>
        </p:nvSpPr>
        <p:spPr>
          <a:xfrm>
            <a:off x="539496" y="1153176"/>
            <a:ext cx="11109960" cy="51032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holiday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special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break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chance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classes.</a:t>
            </a: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holiday,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wonderful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picnics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board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together,and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cooking</a:t>
            </a: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meals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formy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household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chores,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washing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dishes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tidying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Additionally,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>
              <a:solidFill>
                <a:srgbClr val="FF0000"/>
              </a:solidFill>
              <a:latin typeface="SimSun" pitchFamily="34" charset="0"/>
              <a:ea typeface="SimSun" pitchFamily="34" charset="-122"/>
              <a:cs typeface="SimSun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4" name="QB_6_AN.1_1#d3c093a47?vaa=1&amp;vcp=1&amp;pid=f4ae11d2a&amp;color=0,0,0&amp;vtp=1&amp;vaab=1&amp;bt=1&amp;bbb=1&amp;hb=1">
            <a:extLst>
              <a:ext uri="{FF2B5EF4-FFF2-40B4-BE49-F238E27FC236}">
                <a16:creationId xmlns:a16="http://schemas.microsoft.com/office/drawing/2014/main" id="{FD5E84EC-876F-CBF1-3AAF-65CEA78FB773}"/>
              </a:ext>
            </a:extLst>
          </p:cNvPr>
          <p:cNvSpPr/>
          <p:nvPr/>
        </p:nvSpPr>
        <p:spPr>
          <a:xfrm>
            <a:off x="4416552" y="612649"/>
            <a:ext cx="1786738" cy="5285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Wonderful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4" grpId="0" build="p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8&amp;si=9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3_1#3ff00b9d2?sp=1&amp;vaa=1&amp;vcp=1&amp;pid=126a6dfa8&amp;color=0,0,0&amp;vtp=1&amp;vaab=1&amp;bt=1&amp;bbb=1&amp;hb=1"/>
          <p:cNvSpPr/>
          <p:nvPr/>
        </p:nvSpPr>
        <p:spPr>
          <a:xfrm>
            <a:off x="539496" y="895858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（2024·辽宁·中考）（人与社会——社会服务与人际沟通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——良好的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人际关系与人际交往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假定你是李辉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，你组建的社团打算在暑假期间设计、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制作飞机模型。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你的英国朋友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Eric有意参与。请你用英文给他写一封电子邮件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，内容包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sp>
        <p:nvSpPr>
          <p:cNvPr id="3" name="QB_7_BD.43_2#3ff00b9d2?sp=1&amp;vaa=1&amp;vcp=1&amp;pid=126a6dfa8&amp;color=0,0,0&amp;vtp=1&amp;vaab=1&amp;bbb=1"/>
          <p:cNvSpPr/>
          <p:nvPr/>
        </p:nvSpPr>
        <p:spPr>
          <a:xfrm>
            <a:off x="539496" y="41022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告知他你的打算；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（2）询问他的想法；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（3）期待回复。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9&amp;si=9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3_5#3ff00b9d2?vaa=1&amp;vcp=1&amp;pid=126a6dfa8&amp;color=0,0,0&amp;mp=1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（1）80~100词。开头和结尾已给出，不计入总词数；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（2）可适当增加细节，以使行文连贯；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（3）邮件中不能出现真实姓名及学校名称。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0&amp;si=1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3_9#3ff00b9d2?vaa=1&amp;vcp=1&amp;pid=126a6dfa8&amp;color=0,0,0&amp;mp=1&amp;vtp=1&amp;vaab=1&amp;bt=1&amp;bbb=1&amp;hb=1&amp;hltap=1"/>
          <p:cNvSpPr/>
          <p:nvPr/>
        </p:nvSpPr>
        <p:spPr>
          <a:xfrm>
            <a:off x="539496" y="1818640"/>
            <a:ext cx="11109960" cy="3117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Eric,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43_9#3ff00b9d2?vaa=1&amp;vcp=1&amp;pid=126a6dfa8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FF8422A1-1B55-E927-3F18-2E2D17B73985}"/>
              </a:ext>
            </a:extLst>
          </p:cNvPr>
          <p:cNvSpPr/>
          <p:nvPr/>
        </p:nvSpPr>
        <p:spPr>
          <a:xfrm>
            <a:off x="539496" y="3015100"/>
            <a:ext cx="11109960" cy="1943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project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vacation.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design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model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airplanes.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3_9#3ff00b9d2?vaa=1&amp;vcp=1&amp;pid=126a6dfa8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FB7192BB-99C2-D3DF-8C61-C5A07801A083}"/>
              </a:ext>
            </a:extLst>
          </p:cNvPr>
          <p:cNvSpPr/>
          <p:nvPr/>
        </p:nvSpPr>
        <p:spPr>
          <a:xfrm>
            <a:off x="539496" y="89506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wishes!</a:t>
            </a:r>
            <a:endParaRPr lang="en-US" altLang="zh-CN" sz="2800" dirty="0"/>
          </a:p>
          <a:p>
            <a:pPr algn="r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endParaRPr lang="en-US" altLang="zh-CN" sz="2800" dirty="0"/>
          </a:p>
          <a:p>
            <a:pPr algn="r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Hui</a:t>
            </a:r>
            <a:endParaRPr lang="en-US" altLang="zh-CN" sz="2800" dirty="0"/>
          </a:p>
        </p:txBody>
      </p:sp>
      <p:sp>
        <p:nvSpPr>
          <p:cNvPr id="3" name="QB_7_AN.43_9#3ff00b9d2?vaa=1&amp;vcp=1&amp;pid=126a6dfa8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50C56EF1-7B35-8A81-FD4B-B4E8BF28C286}"/>
              </a:ext>
            </a:extLst>
          </p:cNvPr>
          <p:cNvSpPr/>
          <p:nvPr/>
        </p:nvSpPr>
        <p:spPr>
          <a:xfrm>
            <a:off x="539496" y="82527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aviation,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might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skills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participation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reply.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829779900"/>
      </p:ext>
    </p:extLst>
  </p:cSld>
  <p:clrMapOvr>
    <a:masterClrMapping/>
  </p:clrMapOvr>
  <p:transition>
    <p:split dir="in"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1&amp;si=1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4_1#bb79b6f53?sp=1&amp;vaa=1&amp;vcp=1&amp;pid=126a6dfa8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（2024·四川成都·中考）（人与社会——社会服务与人际沟通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——交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流与合作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，团队精神）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你校英语报就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“团队合作”这一话题征稿。请根据以下图示，以“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Member”为题投稿。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2&amp;si=1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4_2#bb79b6f53?sp=1&amp;vaa=1&amp;vcp=1&amp;pid=126a6dfa8&amp;color=0,0,0&amp;mp=1&amp;vtp=1&amp;vaab=1&amp;bt=1&amp;bbb=1"/>
          <p:cNvSpPr/>
          <p:nvPr/>
        </p:nvSpPr>
        <p:spPr>
          <a:xfrm>
            <a:off x="539496" y="6812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Member</a:t>
            </a:r>
            <a:endParaRPr lang="en-US" altLang="zh-CN" sz="2800" dirty="0"/>
          </a:p>
        </p:txBody>
      </p:sp>
      <p:pic>
        <p:nvPicPr>
          <p:cNvPr id="3" name="QB_7_BD.44_3#bb79b6f53?vaa=1&amp;vcp=1&amp;pid=126a6dfa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3048" y="1362837"/>
            <a:ext cx="4562856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3&amp;si=1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4_4#bb79b6f53?vaa=1&amp;vcp=1&amp;pid=126a6dfa8&amp;color=0,0,0&amp;vtp=1&amp;vaab=1&amp;bt=1&amp;bb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（1）80词左右；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（2）文中不能出现真实姓名及学校名称。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4&amp;si=1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4_7#bb79b6f53?sp=1&amp;vaa=1&amp;vcp=1&amp;pid=126a6dfa8&amp;color=0,0,0&amp;mp=1&amp;vtp=1&amp;vaab=1&amp;bt=1&amp;bbb=1"/>
          <p:cNvSpPr/>
          <p:nvPr/>
        </p:nvSpPr>
        <p:spPr>
          <a:xfrm>
            <a:off x="539496" y="87328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Member</a:t>
            </a:r>
            <a:endParaRPr lang="en-US" altLang="zh-CN" sz="2800" dirty="0"/>
          </a:p>
        </p:txBody>
      </p:sp>
      <p:sp>
        <p:nvSpPr>
          <p:cNvPr id="3" name="QB_7_BD.44_8#bb79b6f53?sp=1&amp;vaa=1&amp;vcp=1&amp;pid=126a6dfa8&amp;color=0,0,0&amp;mp=1&amp;vtp=1&amp;vaab=1&amp;bbb=1&amp;hb=1&amp;hltap=1"/>
          <p:cNvSpPr/>
          <p:nvPr/>
        </p:nvSpPr>
        <p:spPr>
          <a:xfrm>
            <a:off x="539496" y="1500981"/>
            <a:ext cx="11109960" cy="44129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4" name="QB_7_AN.44_8#bb79b6f53?sp=1&amp;vaa=1&amp;vcp=1&amp;pid=126a6dfa8&amp;color=0,0,0&amp;mp=1&amp;vtp=1&amp;vaab=1&amp;bbb=1&amp;hb=1&amp;hla=1">
            <a:extLst>
              <a:ext uri="{FF2B5EF4-FFF2-40B4-BE49-F238E27FC236}">
                <a16:creationId xmlns:a16="http://schemas.microsoft.com/office/drawing/2014/main" id="{9AEA2BF3-5DC4-5B33-A6DD-23CFFA8C683E}"/>
              </a:ext>
            </a:extLst>
          </p:cNvPr>
          <p:cNvSpPr/>
          <p:nvPr/>
        </p:nvSpPr>
        <p:spPr>
          <a:xfrm>
            <a:off x="539496" y="1431191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“Unity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strength.”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teamwork.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discussing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members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member?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tips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endParaRPr lang="en-US" altLang="zh-CN" sz="1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communicate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doubt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communication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teammates.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actively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express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ourselves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bravely.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4_8#bb79b6f53?sp=1&amp;vaa=1&amp;vcp=1&amp;pid=126a6dfa8&amp;color=0,0,0&amp;mp=1&amp;vtp=1&amp;vaab=1&amp;bbb=1&amp;hb=1&amp;hltap=1">
            <a:extLst>
              <a:ext uri="{FF2B5EF4-FFF2-40B4-BE49-F238E27FC236}">
                <a16:creationId xmlns:a16="http://schemas.microsoft.com/office/drawing/2014/main" id="{44142675-B3F6-2DD5-95D1-2BED551D4E55}"/>
              </a:ext>
            </a:extLst>
          </p:cNvPr>
          <p:cNvSpPr/>
          <p:nvPr/>
        </p:nvSpPr>
        <p:spPr>
          <a:xfrm>
            <a:off x="539496" y="2203164"/>
            <a:ext cx="11109960" cy="24698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44_8#bb79b6f53?sp=1&amp;vaa=1&amp;vcp=1&amp;pid=126a6dfa8&amp;color=0,0,0&amp;mp=1&amp;vtp=1&amp;vaab=1&amp;bbb=1&amp;hb=1&amp;hla=1">
            <a:extLst>
              <a:ext uri="{FF2B5EF4-FFF2-40B4-BE49-F238E27FC236}">
                <a16:creationId xmlns:a16="http://schemas.microsoft.com/office/drawing/2014/main" id="{8BD1286E-BF3F-1B05-EBC4-D9837BBE98A7}"/>
              </a:ext>
            </a:extLst>
          </p:cNvPr>
          <p:cNvSpPr/>
          <p:nvPr/>
        </p:nvSpPr>
        <p:spPr>
          <a:xfrm>
            <a:off x="539496" y="214225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projects.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everybody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fuel,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flames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Finally,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teammates.</a:t>
            </a:r>
            <a:endParaRPr lang="en-US" altLang="zh-CN" sz="1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teamwork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daily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brighter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future.</a:t>
            </a:r>
            <a:endParaRPr lang="en-US" altLang="zh-CN" sz="100" dirty="0"/>
          </a:p>
        </p:txBody>
      </p:sp>
    </p:spTree>
    <p:extLst>
      <p:ext uri="{BB962C8B-B14F-4D97-AF65-F5344CB8AC3E}">
        <p14:creationId xmlns:p14="http://schemas.microsoft.com/office/powerpoint/2010/main" val="558890795"/>
      </p:ext>
    </p:extLst>
  </p:cSld>
  <p:clrMapOvr>
    <a:masterClrMapping/>
  </p:clrMapOvr>
  <p:transition>
    <p:split dir="in"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5&amp;si=1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5_1#490aa0f9c?sp=1&amp;vaa=1&amp;vcp=1&amp;pid=126a6dfa8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（2024·天津·中考）（人与社会——社会服务与人际沟通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——志愿服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务与公共服务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假如你是李华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，请根据以下内容提示，给你的笔友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Peter用英文写一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封邮件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，向他讲述你班同学王红所做的一件好事，并谈谈感受。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6975</Words>
  <Application>Microsoft Office PowerPoint</Application>
  <PresentationFormat>宽屏</PresentationFormat>
  <Paragraphs>1134</Paragraphs>
  <Slides>118</Slides>
  <Notes>109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118</vt:i4>
      </vt:variant>
    </vt:vector>
  </HeadingPairs>
  <TitlesOfParts>
    <vt:vector size="125" baseType="lpstr">
      <vt:lpstr>Arial (正文)</vt:lpstr>
      <vt:lpstr>华文隶书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9</cp:revision>
  <dcterms:created xsi:type="dcterms:W3CDTF">2024-11-20T05:32:16Z</dcterms:created>
  <dcterms:modified xsi:type="dcterms:W3CDTF">2025-07-25T08:44:26Z</dcterms:modified>
  <cp:category/>
  <cp:contentStatus/>
</cp:coreProperties>
</file>