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90" r:id="rId34"/>
    <p:sldId id="288" r:id="rId35"/>
    <p:sldId id="289" r:id="rId36"/>
    <p:sldId id="307" r:id="rId37"/>
    <p:sldId id="293" r:id="rId38"/>
    <p:sldId id="292" r:id="rId39"/>
    <p:sldId id="308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6523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40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2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fcf6d09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84AB1BCF-2F2D-4730-AAF8-7151DF56630A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人体的营养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fcf6d09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EE3134B6-B0D0-4773-8976-DEA28FB9AE2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2abb169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5476b2f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2a13557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3085317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2abb1697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05476b2fe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02a135575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530853170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第二章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人体的营养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b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503C90B-4E1E-1CD6-5CEC-C8B1E7C86BB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97B6AC56-F347-48CB-B3D8-3F54D162C5E4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4054061-F69C-478A-B290-EEF7692EC73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82abb1697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05476b2fe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2a135575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530853170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82abb1697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05476b2fe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02a135575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530853170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2.png"/><Relationship Id="rId4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_1#3b34cb00d?sp=1&amp;vaa=1&amp;vcp=1&amp;vis=1&amp;pid=96daa7543&amp;color=0,0,0&amp;vtp=1&amp;vaab=1&amp;bt=1&amp;bbb=1&amp;hb=1"/>
          <p:cNvSpPr/>
          <p:nvPr/>
        </p:nvSpPr>
        <p:spPr>
          <a:xfrm>
            <a:off x="539496" y="130270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不是构成细胞的主要原料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，不为人体提供能量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，人体每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日对它们的需要量也很小，但是它们对人体的重要作用是其他营养物质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所不能代替的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几种维生素缺乏时的症状和食物来源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graphicFrame>
        <p:nvGraphicFramePr>
          <p:cNvPr id="11" name="QB_7_BD.14_2#3b34cb00d?colgroup=7,11,11&amp;vaa=1&amp;vcp=1&amp;vis=1&amp;pid=96daa754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922786"/>
              </p:ext>
            </p:extLst>
          </p:nvPr>
        </p:nvGraphicFramePr>
        <p:xfrm>
          <a:off x="539496" y="3919918"/>
          <a:ext cx="11073384" cy="1660780"/>
        </p:xfrm>
        <a:graphic>
          <a:graphicData uri="http://schemas.openxmlformats.org/drawingml/2006/table">
            <a:tbl>
              <a:tblPr/>
              <a:tblGrid>
                <a:gridCol w="273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96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缺乏时的症状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食物来源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维生素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皮肤干燥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夜盲症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干眼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症等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肝脏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玉米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猪肝等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QB_7_AN.15_1#3b34cb00d.blank?vaa=1&amp;vcp=1&amp;vis=1&amp;pid=96daa7543&amp;color=0,0,0&amp;vpa=8&amp;vtp=1&amp;vaab=1&amp;bbb=1"/>
          <p:cNvSpPr/>
          <p:nvPr/>
        </p:nvSpPr>
        <p:spPr>
          <a:xfrm>
            <a:off x="1438815" y="1272222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维生素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QB_7_BD.16_1#3b34cb00d?colgroup=7,11,11&amp;vaa=1&amp;vcp=1&amp;vis=1&amp;pid=96daa7543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5654471"/>
                  </p:ext>
                </p:extLst>
              </p:nvPr>
            </p:nvGraphicFramePr>
            <p:xfrm>
              <a:off x="539496" y="2384424"/>
              <a:ext cx="11073384" cy="2793748"/>
            </p:xfrm>
            <a:graphic>
              <a:graphicData uri="http://schemas.openxmlformats.org/drawingml/2006/table">
                <a:tbl>
                  <a:tblPr/>
                  <a:tblGrid>
                    <a:gridCol w="27340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696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1696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缺乏时的症状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食物来源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维生素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B</m:t>
                                  </m:r>
                                </m:e>
                                <m:sub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神经炎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脚气病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消化不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良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食欲不振等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牛肉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肾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含种皮和胚的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大米和面粉等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维生素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坏血病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抵抗力下降等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新鲜蔬菜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水果等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维生素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佝偻病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骨质疏松症等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动物肝脏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鱼肝油等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QB_7_BD.16_1#3b34cb00d?colgroup=7,11,11&amp;vaa=1&amp;vcp=1&amp;vis=1&amp;pid=96daa7543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5654471"/>
                  </p:ext>
                </p:extLst>
              </p:nvPr>
            </p:nvGraphicFramePr>
            <p:xfrm>
              <a:off x="539496" y="2384424"/>
              <a:ext cx="11073384" cy="2793748"/>
            </p:xfrm>
            <a:graphic>
              <a:graphicData uri="http://schemas.openxmlformats.org/drawingml/2006/table">
                <a:tbl>
                  <a:tblPr/>
                  <a:tblGrid>
                    <a:gridCol w="27340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696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16966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缺乏时的症状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食物来源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2122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23" t="-52174" r="-305122" b="-1168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神经炎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脚气病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消化不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良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食欲不振等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牛肉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肾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含种皮和胚的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大米和面粉等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维生素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C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坏血病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抵抗力下降等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新鲜蔬菜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水果等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维生素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D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佝偻病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骨质疏松症等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动物肝脏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鱼肝油等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QB_7_BD.16_1#3b34cb00d?colgroup=7,11,11&amp;vaa=1&amp;vcp=1&amp;vis=1&amp;pid=96daa7543&amp;color=0,0,0&amp;mp=1&amp;vtp=1&amp;vaab=1&amp;bt=1&amp;bbb=1">
            <a:extLst>
              <a:ext uri="{FF2B5EF4-FFF2-40B4-BE49-F238E27FC236}">
                <a16:creationId xmlns:a16="http://schemas.microsoft.com/office/drawing/2014/main" id="{630D9627-17B3-A115-73F3-EA3DECB7F4F3}"/>
              </a:ext>
            </a:extLst>
          </p:cNvPr>
          <p:cNvSpPr txBox="1"/>
          <p:nvPr/>
        </p:nvSpPr>
        <p:spPr>
          <a:xfrm>
            <a:off x="10894735" y="1676018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7_1#fb4b2abb0?vaa=1&amp;vcp=1&amp;vis=1&amp;pid=455ddb1d3&amp;color=0,0,0&amp;vtp=1&amp;vaab=1&amp;bt=1&amp;bbb=1"/>
          <p:cNvSpPr/>
          <p:nvPr/>
        </p:nvSpPr>
        <p:spPr>
          <a:xfrm>
            <a:off x="539496" y="12197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人体消化系统。</a:t>
            </a:r>
            <a:endParaRPr lang="en-US" altLang="zh-CN" sz="2800" dirty="0"/>
          </a:p>
        </p:txBody>
      </p:sp>
      <p:sp>
        <p:nvSpPr>
          <p:cNvPr id="3" name="QB_7_BD.18_1#3b09a532a?vaa=1&amp;vcp=1&amp;vis=1&amp;pid=fb4b2abb0&amp;color=0,0,0&amp;vtp=1&amp;vaab=1&amp;bbb=1&amp;hb=1"/>
          <p:cNvSpPr/>
          <p:nvPr/>
        </p:nvSpPr>
        <p:spPr>
          <a:xfrm>
            <a:off x="539496" y="18474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（1）人体消化系统包括消化道、消化腺两部分。消化道包括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等器官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功能是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3b09a532a.blank?vaa=1&amp;vcp=1&amp;vis=1&amp;pid=fb4b2abb0&amp;color=0,0,0&amp;vpa=9&amp;vtp=1&amp;vaab=1&amp;bbb=1&amp;hb=1"/>
          <p:cNvSpPr/>
          <p:nvPr/>
        </p:nvSpPr>
        <p:spPr>
          <a:xfrm>
            <a:off x="539496" y="1816925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口腔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咽、食道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、胃、小肠、大肠、肛门</a:t>
            </a:r>
            <a:endParaRPr lang="en-US" altLang="zh-CN" sz="2800" dirty="0"/>
          </a:p>
        </p:txBody>
      </p:sp>
      <p:sp>
        <p:nvSpPr>
          <p:cNvPr id="5" name="QB_7_AN.2_1#3b09a532a.blank?vaa=1&amp;vcp=1&amp;vis=1&amp;pid=fb4b2abb0&amp;color=0,0,0&amp;vpa=10&amp;vtp=1&amp;vaab=1&amp;bbb=1&amp;hb=1"/>
          <p:cNvSpPr/>
          <p:nvPr/>
        </p:nvSpPr>
        <p:spPr>
          <a:xfrm>
            <a:off x="539496" y="2464625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容纳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、磨碎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、搅拌和运输食物</a:t>
            </a:r>
            <a:endParaRPr lang="en-US" altLang="zh-CN" sz="2800" dirty="0"/>
          </a:p>
        </p:txBody>
      </p:sp>
      <p:sp>
        <p:nvSpPr>
          <p:cNvPr id="6" name="QB_7_BD.21_1#e2c834d5b?vaa=1&amp;vcp=1&amp;vis=1&amp;pid=fb4b2abb0&amp;color=0,0,0&amp;vtp=1&amp;vaab=1&amp;bbb=1&amp;hb=1"/>
          <p:cNvSpPr/>
          <p:nvPr/>
        </p:nvSpPr>
        <p:spPr>
          <a:xfrm>
            <a:off x="539496" y="37778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（2）消化腺由唾液腺、胃腺、肝脏、胰腺、肠腺等器官组成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能分泌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（3）人体最大的消化腺是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，不含消化酶的消化液是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3_1#e2c834d5b.blank?vaa=1&amp;vcp=1&amp;vis=1&amp;pid=fb4b2abb0&amp;color=0,0,0&amp;vpa=11&amp;vtp=1&amp;vaab=1&amp;bbb=1"/>
          <p:cNvSpPr/>
          <p:nvPr/>
        </p:nvSpPr>
        <p:spPr>
          <a:xfrm>
            <a:off x="549815" y="439502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消化液</a:t>
            </a:r>
            <a:endParaRPr lang="en-US" altLang="zh-CN" sz="2800" dirty="0"/>
          </a:p>
        </p:txBody>
      </p:sp>
      <p:sp>
        <p:nvSpPr>
          <p:cNvPr id="9" name="QB_7_AN.24_1#e2c834d5b.blank?vaa=1&amp;vcp=1&amp;vis=1&amp;pid=fb4b2abb0&amp;color=0,0,0&amp;vpa=12&amp;vtp=1&amp;vaab=1&amp;bbb=1"/>
          <p:cNvSpPr/>
          <p:nvPr/>
        </p:nvSpPr>
        <p:spPr>
          <a:xfrm>
            <a:off x="4639215" y="502177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肝脏</a:t>
            </a:r>
            <a:endParaRPr lang="en-US" altLang="zh-CN" sz="2800" dirty="0"/>
          </a:p>
        </p:txBody>
      </p:sp>
      <p:sp>
        <p:nvSpPr>
          <p:cNvPr id="10" name="QB_7_AN.25_1#e2c834d5b.blank?vaa=1&amp;vcp=1&amp;vis=1&amp;pid=fb4b2abb0&amp;color=0,0,0&amp;vpa=13&amp;vtp=1&amp;vaab=1&amp;bbb=1"/>
          <p:cNvSpPr/>
          <p:nvPr/>
        </p:nvSpPr>
        <p:spPr>
          <a:xfrm>
            <a:off x="9617614" y="502177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胆汁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9" grpId="0" build="p" animBg="1"/>
      <p:bldP spid="10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26_1#73c2a10c7?sp=1&amp;vaa=1&amp;vcp=1&amp;vis=1&amp;pid=455ddb1d3&amp;color=0,0,0&amp;vtp=1&amp;vaab=1&amp;bt=1&amp;bbb=1&amp;hb=1"/>
          <p:cNvSpPr/>
          <p:nvPr/>
        </p:nvSpPr>
        <p:spPr>
          <a:xfrm>
            <a:off x="539496" y="557783"/>
            <a:ext cx="11109960" cy="2792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：食物的营养成分在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内被分解成可被细胞吸收的小分子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有机物的过程。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（1）物理性消化：牙齿的咀嚼、舌的搅拌和胃、肠的蠕动。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（2）化学性消化：通过各种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的作用，使食物中各种成分分解</a:t>
            </a: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为可被吸收的营养物质。</a:t>
            </a:r>
            <a:endParaRPr lang="en-US" altLang="zh-CN" sz="2800" dirty="0"/>
          </a:p>
        </p:txBody>
      </p:sp>
      <p:graphicFrame>
        <p:nvGraphicFramePr>
          <p:cNvPr id="14" name="QB_6_BD.26_4#73c2a10c7?colgroup=5,7,7,7&amp;vaa=1&amp;vcp=1&amp;vis=1&amp;pid=455ddb1d3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793976"/>
              </p:ext>
            </p:extLst>
          </p:nvPr>
        </p:nvGraphicFramePr>
        <p:xfrm>
          <a:off x="539496" y="3454400"/>
          <a:ext cx="11073384" cy="2827909"/>
        </p:xfrm>
        <a:graphic>
          <a:graphicData uri="http://schemas.openxmlformats.org/drawingml/2006/table">
            <a:tbl>
              <a:tblPr/>
              <a:tblGrid>
                <a:gridCol w="2185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2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2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626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597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营养物质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开始消化的地方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最终消化的场所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消化的终产物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89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淀粉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289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蛋白质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614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脂肪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⑦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⑧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⑨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QB_6_AN.27_1#73c2a10c7.blank?vaa=1&amp;vcp=1&amp;vis=1&amp;pid=455ddb1d3&amp;color=0,0,0&amp;vpa=14&amp;vtp=1&amp;vaab=1&amp;bbb=1"/>
          <p:cNvSpPr/>
          <p:nvPr/>
        </p:nvSpPr>
        <p:spPr>
          <a:xfrm>
            <a:off x="4728115" y="52793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消化道</a:t>
            </a:r>
            <a:endParaRPr lang="en-US" altLang="zh-CN" sz="2800" dirty="0"/>
          </a:p>
        </p:txBody>
      </p:sp>
      <p:sp>
        <p:nvSpPr>
          <p:cNvPr id="7" name="QB_6_AN.28_1#73c2a10c7.blank?vaa=1&amp;vcp=1&amp;vis=1&amp;pid=455ddb1d3&amp;color=0,0,0&amp;vpa=15&amp;vtp=1&amp;vaab=1&amp;bbb=1"/>
          <p:cNvSpPr/>
          <p:nvPr/>
        </p:nvSpPr>
        <p:spPr>
          <a:xfrm>
            <a:off x="4994815" y="224243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消化酶</a:t>
            </a:r>
            <a:endParaRPr lang="en-US" altLang="zh-CN" sz="2800" dirty="0"/>
          </a:p>
        </p:txBody>
      </p:sp>
      <p:sp>
        <p:nvSpPr>
          <p:cNvPr id="8" name="QB_6_AN.29_1#73c2a10c7.blank?vaa=1&amp;vcp=1&amp;vis=1&amp;pid=455ddb1d3&amp;color=0,0,0&amp;vpa=16&amp;vtp=1&amp;vaab=1&amp;bbb=1"/>
          <p:cNvSpPr/>
          <p:nvPr/>
        </p:nvSpPr>
        <p:spPr>
          <a:xfrm>
            <a:off x="3860959" y="3992340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口腔</a:t>
            </a:r>
            <a:endParaRPr lang="en-US" altLang="zh-CN" sz="2800" dirty="0"/>
          </a:p>
        </p:txBody>
      </p:sp>
      <p:sp>
        <p:nvSpPr>
          <p:cNvPr id="9" name="QB_6_AN.30_1#73c2a10c7.blank?vaa=1&amp;vcp=1&amp;vis=1&amp;pid=455ddb1d3&amp;color=0,0,0&amp;vpa=17&amp;vtp=1&amp;vaab=1&amp;bbb=1"/>
          <p:cNvSpPr/>
          <p:nvPr/>
        </p:nvSpPr>
        <p:spPr>
          <a:xfrm>
            <a:off x="6823614" y="3992340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</a:t>
            </a:r>
            <a:endParaRPr lang="en-US" altLang="zh-CN" sz="2800" dirty="0"/>
          </a:p>
        </p:txBody>
      </p:sp>
      <p:sp>
        <p:nvSpPr>
          <p:cNvPr id="10" name="QB_6_AN.31_1#73c2a10c7.blank?vaa=1&amp;vcp=1&amp;vis=1&amp;pid=455ddb1d3&amp;color=0,0,0&amp;vpa=18&amp;vtp=1&amp;vaab=1&amp;bbb=1"/>
          <p:cNvSpPr/>
          <p:nvPr/>
        </p:nvSpPr>
        <p:spPr>
          <a:xfrm>
            <a:off x="9608471" y="3992340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葡萄糖</a:t>
            </a:r>
            <a:endParaRPr lang="en-US" altLang="zh-CN" sz="2800" dirty="0"/>
          </a:p>
        </p:txBody>
      </p:sp>
      <p:sp>
        <p:nvSpPr>
          <p:cNvPr id="11" name="QB_6_AN.32_1#73c2a10c7.blank?vaa=1&amp;vcp=1&amp;vis=1&amp;pid=455ddb1d3&amp;color=0,0,0&amp;vpa=19&amp;vtp=1&amp;vaab=1"/>
          <p:cNvSpPr/>
          <p:nvPr/>
        </p:nvSpPr>
        <p:spPr>
          <a:xfrm>
            <a:off x="4038759" y="4565238"/>
            <a:ext cx="614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胃</a:t>
            </a:r>
            <a:endParaRPr lang="en-US" altLang="zh-CN" sz="2800" dirty="0"/>
          </a:p>
        </p:txBody>
      </p:sp>
      <p:sp>
        <p:nvSpPr>
          <p:cNvPr id="12" name="QB_6_AN.33_1#73c2a10c7.blank?vaa=1&amp;vcp=1&amp;vis=1&amp;pid=455ddb1d3&amp;color=0,0,0&amp;vpa=20&amp;vtp=1&amp;vaab=1&amp;bbb=1"/>
          <p:cNvSpPr/>
          <p:nvPr/>
        </p:nvSpPr>
        <p:spPr>
          <a:xfrm>
            <a:off x="6823614" y="456523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</a:t>
            </a:r>
            <a:endParaRPr lang="en-US" altLang="zh-CN" sz="2800" dirty="0"/>
          </a:p>
        </p:txBody>
      </p:sp>
      <p:sp>
        <p:nvSpPr>
          <p:cNvPr id="13" name="QB_6_AN.34_1#73c2a10c7.blank?vaa=1&amp;vcp=1&amp;vis=1&amp;pid=455ddb1d3&amp;color=0,0,0&amp;vpa=21&amp;vtp=1&amp;vaab=1&amp;bbb=1"/>
          <p:cNvSpPr/>
          <p:nvPr/>
        </p:nvSpPr>
        <p:spPr>
          <a:xfrm>
            <a:off x="9608471" y="4565238"/>
            <a:ext cx="13255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氨基酸</a:t>
            </a:r>
            <a:endParaRPr lang="en-US" altLang="zh-CN" sz="2800" dirty="0"/>
          </a:p>
        </p:txBody>
      </p:sp>
      <p:sp>
        <p:nvSpPr>
          <p:cNvPr id="5" name="QB_6_AN.35_1#73c2a10c7.blank?vaa=1&amp;vcp=1&amp;vis=1&amp;pid=455ddb1d3&amp;color=0,0,0&amp;vpa=22&amp;vtp=1&amp;vaab=1&amp;bbb=1"/>
          <p:cNvSpPr/>
          <p:nvPr/>
        </p:nvSpPr>
        <p:spPr>
          <a:xfrm>
            <a:off x="3860959" y="541975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</a:t>
            </a:r>
            <a:endParaRPr lang="en-US" altLang="zh-CN" sz="2800" dirty="0"/>
          </a:p>
        </p:txBody>
      </p:sp>
      <p:sp>
        <p:nvSpPr>
          <p:cNvPr id="15" name="QB_6_AN.36_1#73c2a10c7.blank?vaa=1&amp;vcp=1&amp;vis=1&amp;pid=455ddb1d3&amp;color=0,0,0&amp;vpa=23&amp;vtp=1&amp;vaab=1&amp;bbb=1"/>
          <p:cNvSpPr/>
          <p:nvPr/>
        </p:nvSpPr>
        <p:spPr>
          <a:xfrm>
            <a:off x="6823614" y="5419758"/>
            <a:ext cx="9699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</a:t>
            </a:r>
            <a:endParaRPr lang="en-US" altLang="zh-CN" sz="2800" dirty="0"/>
          </a:p>
        </p:txBody>
      </p:sp>
      <p:sp>
        <p:nvSpPr>
          <p:cNvPr id="16" name="QB_6_AN.37_1#73c2a10c7.blank?vaa=1&amp;vcp=1&amp;vis=1&amp;pid=455ddb1d3&amp;color=0,0,0&amp;vpa=24&amp;vtp=1&amp;vaab=1&amp;bbb=1"/>
          <p:cNvSpPr/>
          <p:nvPr/>
        </p:nvSpPr>
        <p:spPr>
          <a:xfrm>
            <a:off x="9075071" y="5419758"/>
            <a:ext cx="2392363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甘油和脂肪酸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5" grpId="0" build="p" animBg="1"/>
      <p:bldP spid="15" grpId="0" build="p" animBg="1"/>
      <p:bldP spid="16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38_1#6f58852a6?sp=1&amp;vaa=1&amp;vcp=1&amp;vis=1&amp;pid=455ddb1d3&amp;color=0,0,0&amp;vtp=1&amp;vaab=1&amp;bt=1&amp;bbb=1&amp;hb=1"/>
          <p:cNvSpPr/>
          <p:nvPr/>
        </p:nvSpPr>
        <p:spPr>
          <a:xfrm>
            <a:off x="539496" y="15603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：指食物中的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，以及食物经过消化后形成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的小分子物质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，如葡萄糖、氨基酸、甘油、脂肪酸等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，通过消化管的黏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膜上皮细胞进入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6_BD.38_2#6f58852a6?sp=1&amp;vaa=1&amp;vcp=1&amp;vis=1&amp;pid=455ddb1d3&amp;color=0,0,0&amp;vtp=1&amp;vaab=1&amp;bbb=1"/>
          <p:cNvSpPr/>
          <p:nvPr/>
        </p:nvSpPr>
        <p:spPr>
          <a:xfrm>
            <a:off x="539496" y="348862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胃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：吸收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小肠：吸收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大肠：吸收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6_AN.39_1#6f58852a6.blank?vaa=1&amp;vcp=1&amp;vis=1&amp;pid=455ddb1d3&amp;color=0,0,0&amp;vpa=25&amp;vtp=1&amp;vaab=1&amp;bbb=1"/>
          <p:cNvSpPr/>
          <p:nvPr/>
        </p:nvSpPr>
        <p:spPr>
          <a:xfrm>
            <a:off x="3661315" y="1529842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水、无机盐、维生素</a:t>
            </a:r>
            <a:endParaRPr lang="en-US" altLang="zh-CN" sz="2800" dirty="0"/>
          </a:p>
        </p:txBody>
      </p:sp>
      <p:sp>
        <p:nvSpPr>
          <p:cNvPr id="7" name="QB_6_AN.40_1#6f58852a6.blank?vaa=1&amp;vcp=1&amp;vis=1&amp;pid=455ddb1d3&amp;color=0,0,0&amp;vpa=26&amp;vtp=1&amp;vaab=1&amp;bbb=1"/>
          <p:cNvSpPr/>
          <p:nvPr/>
        </p:nvSpPr>
        <p:spPr>
          <a:xfrm>
            <a:off x="3039014" y="280428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血液</a:t>
            </a:r>
            <a:endParaRPr lang="en-US" altLang="zh-CN" sz="2800" dirty="0"/>
          </a:p>
        </p:txBody>
      </p:sp>
      <p:sp>
        <p:nvSpPr>
          <p:cNvPr id="8" name="QB_6_AN.41_1#6f58852a6.blank?vaa=1&amp;vcp=1&amp;vis=1&amp;pid=455ddb1d3&amp;color=0,0,0&amp;vpa=27&amp;vtp=1&amp;vaab=1&amp;bbb=1"/>
          <p:cNvSpPr/>
          <p:nvPr/>
        </p:nvSpPr>
        <p:spPr>
          <a:xfrm>
            <a:off x="1972214" y="3458146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部分的水和酒精</a:t>
            </a:r>
            <a:endParaRPr lang="en-US" altLang="zh-CN" sz="2800" dirty="0"/>
          </a:p>
        </p:txBody>
      </p:sp>
      <p:sp>
        <p:nvSpPr>
          <p:cNvPr id="9" name="QB_6_AN.42_1#6f58852a6.blank?vaa=1&amp;vcp=1&amp;vis=1&amp;pid=455ddb1d3&amp;color=0,0,0&amp;vpa=28&amp;vtp=1&amp;vaab=1&amp;bbb=1"/>
          <p:cNvSpPr/>
          <p:nvPr/>
        </p:nvSpPr>
        <p:spPr>
          <a:xfrm>
            <a:off x="2327814" y="4105846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绝大部分的营养物质</a:t>
            </a:r>
            <a:endParaRPr lang="en-US" altLang="zh-CN" sz="2800" dirty="0"/>
          </a:p>
        </p:txBody>
      </p:sp>
      <p:sp>
        <p:nvSpPr>
          <p:cNvPr id="10" name="QB_6_AN.43_1#6f58852a6.blank?vaa=1&amp;vcp=1&amp;vis=1&amp;pid=455ddb1d3&amp;color=0,0,0&amp;vpa=29&amp;vtp=1&amp;vaab=1&amp;bbb=1"/>
          <p:cNvSpPr/>
          <p:nvPr/>
        </p:nvSpPr>
        <p:spPr>
          <a:xfrm>
            <a:off x="2327814" y="4732591"/>
            <a:ext cx="5237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少量的水、无机盐和部分维生素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4_1#71c550ec7?sp=1&amp;vaa=1&amp;vcp=1&amp;vis=1&amp;pid=455ddb1d3&amp;color=0,0,0&amp;vtp=1&amp;vaab=1&amp;bt=1&amp;bbb=1"/>
          <p:cNvSpPr/>
          <p:nvPr/>
        </p:nvSpPr>
        <p:spPr>
          <a:xfrm>
            <a:off x="539496" y="121462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消化和吸收的主要器官是小肠。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小肠适于消化和吸收的结构特点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3" name="QB_7_BD.45_1#82db33233?vaa=1&amp;vcp=1&amp;vis=1&amp;pid=71c550ec7&amp;color=0,0,0&amp;vtp=1&amp;vaab=1&amp;bbb=1&amp;hb=1"/>
          <p:cNvSpPr/>
          <p:nvPr/>
        </p:nvSpPr>
        <p:spPr>
          <a:xfrm>
            <a:off x="539496" y="249764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消化道中最长的一段，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可增大消化和吸收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的面积。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（2）有丰富的毛细血管，绒毛壁、毛细血管壁只由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成，有利于营养物质的吸收。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（3）含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等消化液，可消化糖类、蛋白质、脂肪。</a:t>
            </a:r>
            <a:endParaRPr lang="en-US" altLang="zh-CN" sz="2800" dirty="0"/>
          </a:p>
        </p:txBody>
      </p:sp>
      <p:sp>
        <p:nvSpPr>
          <p:cNvPr id="4" name="QB_7_AN.1_1#82db33233.blank?vaa=1&amp;vcp=1&amp;vis=1&amp;pid=71c550ec7&amp;color=0,0,0&amp;vpa=30&amp;vtp=1&amp;vaab=1&amp;bbb=1"/>
          <p:cNvSpPr/>
          <p:nvPr/>
        </p:nvSpPr>
        <p:spPr>
          <a:xfrm>
            <a:off x="4994815" y="2467165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环形皱襞、小肠绒毛</a:t>
            </a:r>
            <a:endParaRPr lang="en-US" altLang="zh-CN" sz="2800" dirty="0"/>
          </a:p>
        </p:txBody>
      </p:sp>
      <p:sp>
        <p:nvSpPr>
          <p:cNvPr id="6" name="QB_7_AN.2_1#82db33233.blank?vaa=1&amp;vcp=1&amp;vis=1&amp;pid=71c550ec7&amp;color=0,0,0&amp;vpa=31&amp;vtp=1&amp;vaab=1&amp;bbb=1"/>
          <p:cNvSpPr/>
          <p:nvPr/>
        </p:nvSpPr>
        <p:spPr>
          <a:xfrm>
            <a:off x="8550814" y="376256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一层上皮</a:t>
            </a:r>
            <a:endParaRPr lang="en-US" altLang="zh-CN" sz="2800" dirty="0"/>
          </a:p>
        </p:txBody>
      </p:sp>
      <p:sp>
        <p:nvSpPr>
          <p:cNvPr id="8" name="QB_7_AN.50_1#82db33233.blank?vaa=1&amp;vcp=1&amp;vis=1&amp;pid=71c550ec7&amp;color=0,0,0&amp;vpa=32&amp;vtp=1&amp;vaab=1&amp;bbb=1"/>
          <p:cNvSpPr/>
          <p:nvPr/>
        </p:nvSpPr>
        <p:spPr>
          <a:xfrm>
            <a:off x="1794414" y="5037010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肠液、胰液、胆汁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8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1_1#687520fd9?sp=1&amp;vaa=1&amp;vcp=1&amp;vis=1&amp;pid=455ddb1d3&amp;color=0,0,0&amp;vtp=1&amp;vaab=1&amp;bt=1&amp;bbb=1"/>
          <p:cNvSpPr/>
          <p:nvPr/>
        </p:nvSpPr>
        <p:spPr>
          <a:xfrm>
            <a:off x="539496" y="218490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合理营养和食品安全。</a:t>
            </a:r>
            <a:endParaRPr lang="en-US" altLang="zh-CN" sz="2800" dirty="0"/>
          </a:p>
        </p:txBody>
      </p:sp>
      <p:sp>
        <p:nvSpPr>
          <p:cNvPr id="3" name="QB_6_BD.51_2#687520fd9?sp=1&amp;vaa=1&amp;vcp=1&amp;vis=1&amp;pid=455ddb1d3&amp;color=0,0,0&amp;vtp=1&amp;vaab=1&amp;bbb=1&amp;hb=1"/>
          <p:cNvSpPr/>
          <p:nvPr/>
        </p:nvSpPr>
        <p:spPr>
          <a:xfrm>
            <a:off x="539496" y="281260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）合理营养是指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的营养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。“全面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”是指摄取的营养素种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类要齐全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；“平衡”是指摄取的各种营养素的量要合适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，与身体的需要保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持平衡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52_1#687520fd9.blank?vaa=1&amp;vcp=1&amp;vis=1&amp;pid=455ddb1d3&amp;color=0,0,0&amp;vpa=33&amp;vtp=1&amp;vaab=1&amp;bbb=1"/>
          <p:cNvSpPr/>
          <p:nvPr/>
        </p:nvSpPr>
        <p:spPr>
          <a:xfrm>
            <a:off x="3572415" y="2782125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全面而平衡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3_1#687520fd9?sp=1&amp;vaa=1&amp;vcp=1&amp;vis=1&amp;pid=455ddb1d3&amp;color=0,0,0&amp;mp=1&amp;vtp=1&amp;vaab=1&amp;bt=1&amp;bbb=1"/>
          <p:cNvSpPr/>
          <p:nvPr/>
        </p:nvSpPr>
        <p:spPr>
          <a:xfrm>
            <a:off x="539496" y="11000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（2）中国居民的“平衡膳食宝塔”：</a:t>
            </a:r>
            <a:endParaRPr lang="en-US" altLang="zh-CN" sz="2800" dirty="0"/>
          </a:p>
        </p:txBody>
      </p:sp>
      <p:pic>
        <p:nvPicPr>
          <p:cNvPr id="3" name="QB_6_BD.53_2#687520fd9?iti=1&amp;vaa=1&amp;vcp=1&amp;vis=1&amp;pid=455ddb1d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6976" y="1786223"/>
            <a:ext cx="5715000" cy="32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BD.53_3#687520fd9?iti=1&amp;vaa=1&amp;vcp=1&amp;vis=1&amp;pid=455ddb1d3&amp;color=0,0,0&amp;vtp=1&amp;vaab=1&amp;bbb=1"/>
          <p:cNvSpPr/>
          <p:nvPr/>
        </p:nvSpPr>
        <p:spPr>
          <a:xfrm>
            <a:off x="3941032" y="5177631"/>
            <a:ext cx="4306887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中国居民的“平衡膳食宝塔”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BD.53_4#687520fd9?sp=1&amp;vaa=1&amp;vcp=1&amp;vis=1&amp;pid=455ddb1d3&amp;color=0,0,0&amp;vtp=1&amp;vaab=1&amp;bt=1&amp;bbb=1&amp;hb=1"/>
          <p:cNvSpPr/>
          <p:nvPr/>
        </p:nvSpPr>
        <p:spPr>
          <a:xfrm>
            <a:off x="539496" y="93646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3）食品安全问题，关乎公民的生命安全和身体健康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。食品生产许可证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编号由“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”（“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生产”的汉语拼音字母缩写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）和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位阿拉伯数字组成。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（4）绿色食品：产自良好生态环境的，无污染、安全、优质的食品。</a:t>
            </a:r>
            <a:endParaRPr lang="en-US" altLang="zh-CN" sz="2800" spc="-5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6_AN.54_1#687520fd9.blank?vaa=1&amp;vcp=1&amp;vis=1&amp;pid=455ddb1d3&amp;color=0,0,0&amp;vpa=34&amp;vtp=1&amp;vaab=1&amp;bbb=1"/>
              <p:cNvSpPr/>
              <p:nvPr/>
            </p:nvSpPr>
            <p:spPr>
              <a:xfrm>
                <a:off x="1812671" y="1676558"/>
                <a:ext cx="544513" cy="402844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spc="-5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SC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4" name="QB_6_AN.54_1#687520fd9.blank?vaa=1&amp;vcp=1&amp;vis=1&amp;pid=455ddb1d3&amp;color=0,0,0&amp;vpa=34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2671" y="1676558"/>
                <a:ext cx="544513" cy="4028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6_AN.56_1#687520fd9.blank?vaa=1&amp;vcp=1&amp;vis=1&amp;pid=455ddb1d3&amp;color=0,0,0&amp;vpa=35&amp;vtp=1&amp;vaab=1&amp;bbb=1"/>
          <p:cNvSpPr/>
          <p:nvPr/>
        </p:nvSpPr>
        <p:spPr>
          <a:xfrm>
            <a:off x="7779289" y="1553686"/>
            <a:ext cx="59531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14</a:t>
            </a:r>
            <a:endParaRPr lang="en-US" altLang="zh-CN" sz="2800" spc="-50" dirty="0">
              <a:solidFill>
                <a:srgbClr val="FF0000"/>
              </a:solidFill>
            </a:endParaRPr>
          </a:p>
        </p:txBody>
      </p:sp>
      <p:pic>
        <p:nvPicPr>
          <p:cNvPr id="6" name="QB_6_BD.55_1#687520fd9?iti=2&amp;vaa=1&amp;vcp=1&amp;vis=1&amp;pid=455ddb1d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080" y="2914110"/>
            <a:ext cx="4059936" cy="231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6_BD.55_2#687520fd9?iti=2&amp;vaa=1&amp;vcp=1&amp;vis=1&amp;pid=455ddb1d3&amp;color=0,0,0&amp;vtp=1&amp;vaab=1&amp;bbb=1"/>
          <p:cNvSpPr/>
          <p:nvPr/>
        </p:nvSpPr>
        <p:spPr>
          <a:xfrm>
            <a:off x="3945604" y="5354542"/>
            <a:ext cx="4306887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中国居民的“平衡膳食宝塔”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6_BD.57_1#18fd49c79?colgroup=3,11,15&amp;vaa=1&amp;vcp=1&amp;vis=1&amp;pid=f1da020ec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43092"/>
              </p:ext>
            </p:extLst>
          </p:nvPr>
        </p:nvGraphicFramePr>
        <p:xfrm>
          <a:off x="539497" y="1327576"/>
          <a:ext cx="11112012" cy="3629724"/>
        </p:xfrm>
        <a:graphic>
          <a:graphicData uri="http://schemas.openxmlformats.org/drawingml/2006/table">
            <a:tbl>
              <a:tblPr/>
              <a:tblGrid>
                <a:gridCol w="1378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2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60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901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系统部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分器官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图中属于消化道的是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填序号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其中最膨大的部分是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可以暂时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食物和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QB_6_AN.58_1#18fd49c79.blank?vaa=1&amp;vcp=1&amp;vis=1&amp;pid=f1da020ec&amp;color=0,0,0&amp;vpa=36&amp;vtp=1&amp;vaab=1&amp;bbb=1&amp;hb=1"/>
          <p:cNvSpPr/>
          <p:nvPr/>
        </p:nvSpPr>
        <p:spPr>
          <a:xfrm>
            <a:off x="6252940" y="2003422"/>
            <a:ext cx="5433512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</a:t>
            </a:r>
          </a:p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④③⑥</a:t>
            </a:r>
            <a:endParaRPr lang="en-US" altLang="zh-CN" sz="2800" dirty="0"/>
          </a:p>
        </p:txBody>
      </p:sp>
      <p:sp>
        <p:nvSpPr>
          <p:cNvPr id="2" name="C_5_BD#f1da020ec?vcp=1&amp;pid=05476b2f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pic>
        <p:nvPicPr>
          <p:cNvPr id="4" name="QB_6_BD.57_2#18fd49c79.table_image?tii=1&amp;vaa=1&amp;vcp=1&amp;vis=1&amp;pid=f1da020e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8215" y="1985754"/>
            <a:ext cx="285292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6_AN.59_1#18fd49c79.blank?vaa=1&amp;vcp=1&amp;vis=1&amp;pid=f1da020ec&amp;color=0,0,0&amp;vpa=37&amp;vtp=1&amp;vaab=1"/>
          <p:cNvSpPr/>
          <p:nvPr/>
        </p:nvSpPr>
        <p:spPr>
          <a:xfrm>
            <a:off x="8708105" y="3123134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7" name="QB_6_AN.60_1#18fd49c79.blank?vaa=1&amp;vcp=1&amp;vis=1&amp;pid=f1da020ec&amp;color=0,0,0&amp;vpa=38&amp;vtp=1&amp;vaab=1"/>
          <p:cNvSpPr/>
          <p:nvPr/>
        </p:nvSpPr>
        <p:spPr>
          <a:xfrm>
            <a:off x="9733367" y="3125353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胃</a:t>
            </a:r>
            <a:endParaRPr lang="en-US" altLang="zh-CN" sz="2800" dirty="0"/>
          </a:p>
        </p:txBody>
      </p:sp>
      <p:sp>
        <p:nvSpPr>
          <p:cNvPr id="8" name="QB_6_AN.61_1#18fd49c79.blank?vaa=1&amp;vcp=1&amp;vis=1&amp;pid=f1da020ec&amp;color=0,0,0&amp;vpa=39&amp;vtp=1&amp;vaab=1&amp;bbb=1"/>
          <p:cNvSpPr/>
          <p:nvPr/>
        </p:nvSpPr>
        <p:spPr>
          <a:xfrm>
            <a:off x="6984879" y="3709334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储存</a:t>
            </a:r>
            <a:endParaRPr lang="en-US" altLang="zh-CN" sz="2800" dirty="0"/>
          </a:p>
        </p:txBody>
      </p:sp>
      <p:sp>
        <p:nvSpPr>
          <p:cNvPr id="9" name="QB_6_AN.62_1#18fd49c79.blank?vaa=1&amp;vcp=1&amp;vis=1&amp;pid=f1da020ec&amp;color=0,0,0&amp;vpa=40&amp;vtp=1&amp;vaab=1&amp;bbb=1"/>
          <p:cNvSpPr/>
          <p:nvPr/>
        </p:nvSpPr>
        <p:spPr>
          <a:xfrm>
            <a:off x="9147236" y="3693872"/>
            <a:ext cx="16811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初步消化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757485e8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3757485e8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3757485e8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生物圈中的人</a:t>
            </a:r>
            <a:endParaRPr lang="en-US" altLang="zh-CN" sz="4000" dirty="0"/>
          </a:p>
        </p:txBody>
      </p:sp>
      <p:sp>
        <p:nvSpPr>
          <p:cNvPr id="5" name="C_2#3757485e8.fixed?vcp=1&amp;pid=1ecd7ee21&amp;color=0,0,0&amp;vtp=1&amp;vaab=1&amp;bbb=1">
            <a:extLst>
              <a:ext uri="{FF2B5EF4-FFF2-40B4-BE49-F238E27FC236}">
                <a16:creationId xmlns:a16="http://schemas.microsoft.com/office/drawing/2014/main" id="{55B0D5C6-7A87-35A8-146D-3373DE18F55C}"/>
              </a:ext>
            </a:extLst>
          </p:cNvPr>
          <p:cNvSpPr/>
          <p:nvPr/>
        </p:nvSpPr>
        <p:spPr>
          <a:xfrm>
            <a:off x="303276" y="4421125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 人的营养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B_6_BD.63_1#18fd49c79?colgroup=3,11,15&amp;vaa=1&amp;vcp=1&amp;vis=1&amp;pid=f1da020e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243133"/>
              </p:ext>
            </p:extLst>
          </p:nvPr>
        </p:nvGraphicFramePr>
        <p:xfrm>
          <a:off x="539994" y="1842992"/>
          <a:ext cx="11112012" cy="3876612"/>
        </p:xfrm>
        <a:graphic>
          <a:graphicData uri="http://schemas.openxmlformats.org/drawingml/2006/table">
            <a:tbl>
              <a:tblPr/>
              <a:tblGrid>
                <a:gridCol w="1378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2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60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705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消化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系统部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分器官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结构示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意图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5400"/>
                        </a:lnSpc>
                      </a:pPr>
                      <a:r>
                        <a:rPr lang="en-US" altLang="zh-CN" sz="14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消化和吸收的主要场所是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其内含有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分泌的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分泌的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分泌的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等多种消化液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图中既能消化食物也可以吸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收营养物质的器官有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63_2#18fd49c79.table_image?tii=2&amp;vaa=1&amp;vcp=1&amp;vis=1&amp;pid=f1da020e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8215" y="2624614"/>
            <a:ext cx="2852928" cy="2852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64_1#18fd49c79.blank?vaa=1&amp;vcp=1&amp;vis=1&amp;pid=f1da020ec&amp;color=0,0,0&amp;mp=1&amp;vpa=41&amp;vtp=1&amp;vaab=1"/>
          <p:cNvSpPr/>
          <p:nvPr/>
        </p:nvSpPr>
        <p:spPr>
          <a:xfrm>
            <a:off x="6632282" y="2858770"/>
            <a:ext cx="6143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5" name="QB_6_AN.65_1#18fd49c79.blank?vaa=1&amp;vcp=1&amp;vis=1&amp;pid=f1da020ec&amp;color=0,0,0&amp;mp=1&amp;vpa=42&amp;vtp=1&amp;vaab=1&amp;bbb=1"/>
          <p:cNvSpPr/>
          <p:nvPr/>
        </p:nvSpPr>
        <p:spPr>
          <a:xfrm>
            <a:off x="7571362" y="2863504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</a:t>
            </a:r>
            <a:endParaRPr lang="en-US" altLang="zh-CN" sz="2800" dirty="0"/>
          </a:p>
        </p:txBody>
      </p:sp>
      <p:sp>
        <p:nvSpPr>
          <p:cNvPr id="6" name="QB_6_AN.66_1#18fd49c79.blank?vaa=1&amp;vcp=1&amp;vis=1&amp;pid=f1da020ec&amp;color=0,0,0&amp;mp=1&amp;vpa=43&amp;vtp=1&amp;vaab=1"/>
          <p:cNvSpPr/>
          <p:nvPr/>
        </p:nvSpPr>
        <p:spPr>
          <a:xfrm>
            <a:off x="10626182" y="2836574"/>
            <a:ext cx="6143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7" name="QB_6_AN.67_1#18fd49c79.blank?vaa=1&amp;vcp=1&amp;vis=1&amp;pid=f1da020ec&amp;color=0,0,0&amp;mp=1&amp;vpa=44&amp;vtp=1&amp;vaab=1&amp;bbb=1"/>
          <p:cNvSpPr/>
          <p:nvPr/>
        </p:nvSpPr>
        <p:spPr>
          <a:xfrm>
            <a:off x="6226480" y="3332168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肝脏</a:t>
            </a:r>
            <a:endParaRPr lang="en-US" altLang="zh-CN" sz="2800" dirty="0"/>
          </a:p>
        </p:txBody>
      </p:sp>
      <p:sp>
        <p:nvSpPr>
          <p:cNvPr id="8" name="QB_6_AN.68_1#18fd49c79.blank?vaa=1&amp;vcp=1&amp;vis=1&amp;pid=f1da020ec&amp;color=0,0,0&amp;mp=1&amp;vpa=45&amp;vtp=1&amp;vaab=1&amp;bbb=1"/>
          <p:cNvSpPr/>
          <p:nvPr/>
        </p:nvSpPr>
        <p:spPr>
          <a:xfrm>
            <a:off x="8541324" y="3331037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胆汁</a:t>
            </a:r>
            <a:endParaRPr lang="en-US" altLang="zh-CN" sz="2800" dirty="0"/>
          </a:p>
        </p:txBody>
      </p:sp>
      <p:sp>
        <p:nvSpPr>
          <p:cNvPr id="9" name="QB_6_AN.69_1#18fd49c79.blank?vaa=1&amp;vcp=1&amp;vis=1&amp;pid=f1da020ec&amp;color=0,0,0&amp;mp=1&amp;vpa=46&amp;vtp=1&amp;vaab=1"/>
          <p:cNvSpPr/>
          <p:nvPr/>
        </p:nvSpPr>
        <p:spPr>
          <a:xfrm>
            <a:off x="10421124" y="3322438"/>
            <a:ext cx="6143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endParaRPr lang="en-US" altLang="zh-CN" sz="2800" dirty="0"/>
          </a:p>
        </p:txBody>
      </p:sp>
      <p:sp>
        <p:nvSpPr>
          <p:cNvPr id="10" name="QB_6_AN.70_1#18fd49c79.blank?vaa=1&amp;vcp=1&amp;vis=1&amp;pid=f1da020ec&amp;color=0,0,0&amp;mp=1&amp;vpa=47&amp;vtp=1&amp;vaab=1&amp;bbb=1"/>
          <p:cNvSpPr/>
          <p:nvPr/>
        </p:nvSpPr>
        <p:spPr>
          <a:xfrm>
            <a:off x="6211632" y="3779907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胰腺</a:t>
            </a:r>
            <a:endParaRPr lang="en-US" altLang="zh-CN" sz="2800" dirty="0"/>
          </a:p>
        </p:txBody>
      </p:sp>
      <p:sp>
        <p:nvSpPr>
          <p:cNvPr id="11" name="QB_6_AN.71_1#18fd49c79.blank?vaa=1&amp;vcp=1&amp;vis=1&amp;pid=f1da020ec&amp;color=0,0,0&amp;mp=1&amp;vpa=48&amp;vtp=1&amp;vaab=1&amp;bbb=1"/>
          <p:cNvSpPr/>
          <p:nvPr/>
        </p:nvSpPr>
        <p:spPr>
          <a:xfrm>
            <a:off x="8317599" y="3798570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胰液</a:t>
            </a:r>
            <a:endParaRPr lang="en-US" altLang="zh-CN" sz="2800" dirty="0"/>
          </a:p>
        </p:txBody>
      </p:sp>
      <p:sp>
        <p:nvSpPr>
          <p:cNvPr id="12" name="QB_6_AN.72_1#18fd49c79.blank?vaa=1&amp;vcp=1&amp;vis=1&amp;pid=f1da020ec&amp;color=0,0,0&amp;mp=1&amp;vpa=49&amp;vtp=1&amp;vaab=1&amp;bbb=1"/>
          <p:cNvSpPr/>
          <p:nvPr/>
        </p:nvSpPr>
        <p:spPr>
          <a:xfrm>
            <a:off x="9729315" y="3798570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肠腺</a:t>
            </a:r>
            <a:endParaRPr lang="en-US" altLang="zh-CN" sz="2800" dirty="0"/>
          </a:p>
        </p:txBody>
      </p:sp>
      <p:sp>
        <p:nvSpPr>
          <p:cNvPr id="13" name="QB_6_AN.73_1#18fd49c79.blank?vaa=1&amp;vcp=1&amp;vis=1&amp;pid=f1da020ec&amp;color=0,0,0&amp;mp=1&amp;vpa=50&amp;vtp=1&amp;vaab=1&amp;bbb=1"/>
          <p:cNvSpPr/>
          <p:nvPr/>
        </p:nvSpPr>
        <p:spPr>
          <a:xfrm>
            <a:off x="6541522" y="4264972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肠液</a:t>
            </a:r>
            <a:endParaRPr lang="en-US" altLang="zh-CN" sz="2800" dirty="0"/>
          </a:p>
        </p:txBody>
      </p:sp>
      <p:sp>
        <p:nvSpPr>
          <p:cNvPr id="14" name="QB_6_AN.74_1#18fd49c79.blank?vaa=1&amp;vcp=1&amp;vis=1&amp;pid=f1da020ec&amp;color=0,0,0&amp;mp=1&amp;vpa=51&amp;vtp=1&amp;vaab=1&amp;bbb=1"/>
          <p:cNvSpPr/>
          <p:nvPr/>
        </p:nvSpPr>
        <p:spPr>
          <a:xfrm>
            <a:off x="9729315" y="5198618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③④</a:t>
            </a:r>
            <a:endParaRPr lang="en-US" altLang="zh-CN" sz="2800" dirty="0"/>
          </a:p>
        </p:txBody>
      </p:sp>
      <p:sp>
        <p:nvSpPr>
          <p:cNvPr id="2" name="QB_6_BD.63_1#18fd49c79?colgroup=3,11,15&amp;vaa=1&amp;vcp=1&amp;vis=1&amp;pid=f1da020ec&amp;color=0,0,0&amp;mp=1&amp;vtp=1&amp;vaab=1&amp;bt=1&amp;bbb=1">
            <a:extLst>
              <a:ext uri="{FF2B5EF4-FFF2-40B4-BE49-F238E27FC236}">
                <a16:creationId xmlns:a16="http://schemas.microsoft.com/office/drawing/2014/main" id="{976F0371-BFB6-9F2F-8351-AC87F19E71BC}"/>
              </a:ext>
            </a:extLst>
          </p:cNvPr>
          <p:cNvSpPr txBox="1"/>
          <p:nvPr/>
        </p:nvSpPr>
        <p:spPr>
          <a:xfrm>
            <a:off x="10933364" y="113458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2" name="QB_6_BD.75_1#18fd49c79?colgroup=3,11,15&amp;vaa=1&amp;vcp=1&amp;vis=1&amp;pid=f1da020ec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7992427"/>
                  </p:ext>
                </p:extLst>
              </p:nvPr>
            </p:nvGraphicFramePr>
            <p:xfrm>
              <a:off x="539497" y="1370012"/>
              <a:ext cx="11112012" cy="4822572"/>
            </p:xfrm>
            <a:graphic>
              <a:graphicData uri="http://schemas.openxmlformats.org/drawingml/2006/table">
                <a:tbl>
                  <a:tblPr/>
                  <a:tblGrid>
                    <a:gridCol w="13788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726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56051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8301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肠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皱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襞及小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肠绒毛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结构图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3400"/>
                            </a:lnSpc>
                          </a:pPr>
                          <a:r>
                            <a:rPr lang="en-US" altLang="zh-CN" sz="74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______________________________________________________________________</a:t>
                          </a: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小肠长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5∼6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米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小肠内表面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有环形皱襞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皱襞上有小肠绒毛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增加了小肠的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面积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小肠绒毛壁和绒毛内的毛细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血管壁都很薄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由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细胞构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成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有利于营养物质的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小肠内的多种消化液含有多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种消化酶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有利于营养物质的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2" name="QB_6_BD.75_1#18fd49c79?colgroup=3,11,15&amp;vaa=1&amp;vcp=1&amp;vis=1&amp;pid=f1da020ec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7992427"/>
                  </p:ext>
                </p:extLst>
              </p:nvPr>
            </p:nvGraphicFramePr>
            <p:xfrm>
              <a:off x="539497" y="1370012"/>
              <a:ext cx="11112012" cy="4822572"/>
            </p:xfrm>
            <a:graphic>
              <a:graphicData uri="http://schemas.openxmlformats.org/drawingml/2006/table">
                <a:tbl>
                  <a:tblPr/>
                  <a:tblGrid>
                    <a:gridCol w="13788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726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56051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8301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肠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皱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襞及小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肠绒毛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结构图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3400"/>
                            </a:lnSpc>
                          </a:pPr>
                          <a:r>
                            <a:rPr lang="en-US" altLang="zh-CN" sz="74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______________________________________________________________________</a:t>
                          </a:r>
                        </a:p>
                        <a:p>
                          <a:pPr algn="ctr" latinLnBrk="1" hangingPunct="0">
                            <a:lnSpc>
                              <a:spcPct val="150000"/>
                            </a:lnSpc>
                          </a:pP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9890" t="-13656" r="-110" b="-32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6_BD.75_2#18fd49c79.table_image?tii=3&amp;vaa=1&amp;vcp=1&amp;vis=1&amp;pid=f1da020ec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9575" y="3205258"/>
            <a:ext cx="3950208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76_1#18fd49c79.blank?vaa=1&amp;vcp=1&amp;vis=1&amp;pid=f1da020ec&amp;color=0,0,0&amp;mp=1&amp;vpa=52&amp;vtp=1&amp;vaab=1&amp;bbb=1"/>
          <p:cNvSpPr/>
          <p:nvPr/>
        </p:nvSpPr>
        <p:spPr>
          <a:xfrm>
            <a:off x="8306915" y="2858770"/>
            <a:ext cx="20367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消化和吸收</a:t>
            </a:r>
            <a:endParaRPr lang="en-US" altLang="zh-CN" sz="2800" dirty="0"/>
          </a:p>
        </p:txBody>
      </p:sp>
      <p:sp>
        <p:nvSpPr>
          <p:cNvPr id="5" name="QB_6_AN.77_1#18fd49c79.blank?vaa=1&amp;vcp=1&amp;vis=1&amp;pid=f1da020ec&amp;color=0,0,0&amp;mp=1&amp;vpa=53&amp;vtp=1&amp;vaab=1&amp;bbb=1"/>
          <p:cNvSpPr/>
          <p:nvPr/>
        </p:nvSpPr>
        <p:spPr>
          <a:xfrm>
            <a:off x="9005415" y="3798570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一层</a:t>
            </a:r>
            <a:endParaRPr lang="en-US" altLang="zh-CN" sz="2800" dirty="0"/>
          </a:p>
        </p:txBody>
      </p:sp>
      <p:sp>
        <p:nvSpPr>
          <p:cNvPr id="6" name="QB_6_AN.78_1#18fd49c79.blank?vaa=1&amp;vcp=1&amp;vis=1&amp;pid=f1da020ec&amp;color=0,0,0&amp;mp=1&amp;vpa=54&amp;vtp=1&amp;vaab=1&amp;bbb=1"/>
          <p:cNvSpPr/>
          <p:nvPr/>
        </p:nvSpPr>
        <p:spPr>
          <a:xfrm>
            <a:off x="9716615" y="4268470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吸收</a:t>
            </a:r>
            <a:endParaRPr lang="en-US" altLang="zh-CN" sz="2800" dirty="0"/>
          </a:p>
        </p:txBody>
      </p:sp>
      <p:sp>
        <p:nvSpPr>
          <p:cNvPr id="7" name="QB_6_AN.79_1#18fd49c79.blank?vaa=1&amp;vcp=1&amp;vis=1&amp;pid=f1da020ec&amp;color=0,0,0&amp;mp=1&amp;vpa=55&amp;vtp=1&amp;vaab=1&amp;bbb=1"/>
          <p:cNvSpPr/>
          <p:nvPr/>
        </p:nvSpPr>
        <p:spPr>
          <a:xfrm>
            <a:off x="6262216" y="5668518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</a:t>
            </a:r>
            <a:endParaRPr lang="en-US" altLang="zh-CN" sz="2800" dirty="0"/>
          </a:p>
        </p:txBody>
      </p:sp>
      <p:sp>
        <p:nvSpPr>
          <p:cNvPr id="2" name="QB_6_BD.75_1#18fd49c79?colgroup=3,11,15&amp;vaa=1&amp;vcp=1&amp;vis=1&amp;pid=f1da020ec&amp;color=0,0,0&amp;mp=1&amp;vtp=1&amp;vaab=1&amp;bt=1&amp;bbb=1">
            <a:extLst>
              <a:ext uri="{FF2B5EF4-FFF2-40B4-BE49-F238E27FC236}">
                <a16:creationId xmlns:a16="http://schemas.microsoft.com/office/drawing/2014/main" id="{1181FCA4-B444-F717-E5D2-B6F8F92ED97D}"/>
              </a:ext>
            </a:extLst>
          </p:cNvPr>
          <p:cNvSpPr txBox="1"/>
          <p:nvPr/>
        </p:nvSpPr>
        <p:spPr>
          <a:xfrm>
            <a:off x="10933364" y="6616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3" name="QB_6_BD.80_1#18fd49c79?colgroup=3,11,15&amp;vaa=1&amp;vcp=1&amp;vis=1&amp;pid=f1da020ec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8364070"/>
                  </p:ext>
                </p:extLst>
              </p:nvPr>
            </p:nvGraphicFramePr>
            <p:xfrm>
              <a:off x="539497" y="1815560"/>
              <a:ext cx="11112012" cy="3931476"/>
            </p:xfrm>
            <a:graphic>
              <a:graphicData uri="http://schemas.openxmlformats.org/drawingml/2006/table">
                <a:tbl>
                  <a:tblPr/>
                  <a:tblGrid>
                    <a:gridCol w="13788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726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56051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191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营养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物质在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消化道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中被消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化的程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度图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7300"/>
                            </a:lnSpc>
                          </a:pPr>
                          <a:r>
                            <a:rPr lang="en-US" altLang="zh-CN" sz="97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（1）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曲线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Ⅰ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代表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的消化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曲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线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Ⅱ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代表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的消化</a:t>
                          </a:r>
                          <a:r>
                            <a:rPr lang="en-US" altLang="zh-CN" sz="2800" b="0" i="0" spc="-10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曲线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Ⅲ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代表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的消化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（2）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请写出图中消化道的结构名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称</a:t>
                          </a: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：A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B</m:t>
                              </m:r>
                            </m:oMath>
                          </a14:m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C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D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E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3" name="QB_6_BD.80_1#18fd49c79?colgroup=3,11,15&amp;vaa=1&amp;vcp=1&amp;vis=1&amp;pid=f1da020ec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8364070"/>
                  </p:ext>
                </p:extLst>
              </p:nvPr>
            </p:nvGraphicFramePr>
            <p:xfrm>
              <a:off x="539497" y="1815560"/>
              <a:ext cx="11112012" cy="3931476"/>
            </p:xfrm>
            <a:graphic>
              <a:graphicData uri="http://schemas.openxmlformats.org/drawingml/2006/table">
                <a:tbl>
                  <a:tblPr/>
                  <a:tblGrid>
                    <a:gridCol w="137886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726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56051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391916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营养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物质在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消化道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中被消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化的程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度图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7300"/>
                            </a:lnSpc>
                          </a:pPr>
                          <a:r>
                            <a:rPr lang="en-US" altLang="zh-CN" sz="97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 dirty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99890" t="-17235" r="-110" b="-48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6_BD.80_2#18fd49c79.table_image?tii=4&amp;vaa=1&amp;vcp=1&amp;vis=1&amp;pid=f1da020ec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4147" y="3077242"/>
            <a:ext cx="3941064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81_1#18fd49c79.blank?vaa=1&amp;vcp=1&amp;vis=1&amp;pid=f1da020ec&amp;color=0,0,0&amp;mp=1&amp;vpa=56&amp;vtp=1&amp;vaab=1&amp;bbb=1"/>
          <p:cNvSpPr/>
          <p:nvPr/>
        </p:nvSpPr>
        <p:spPr>
          <a:xfrm>
            <a:off x="8603779" y="23765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淀粉</a:t>
            </a:r>
            <a:endParaRPr lang="en-US" altLang="zh-CN" sz="2800" dirty="0"/>
          </a:p>
        </p:txBody>
      </p:sp>
      <p:sp>
        <p:nvSpPr>
          <p:cNvPr id="5" name="QB_6_AN.82_1#18fd49c79.blank?vaa=1&amp;vcp=1&amp;vis=1&amp;pid=f1da020ec&amp;color=0,0,0&amp;mp=1&amp;vpa=57&amp;vtp=1&amp;vaab=1&amp;bbb=1"/>
          <p:cNvSpPr/>
          <p:nvPr/>
        </p:nvSpPr>
        <p:spPr>
          <a:xfrm>
            <a:off x="7470304" y="29353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</a:t>
            </a:r>
            <a:endParaRPr lang="en-US" altLang="zh-CN" sz="2800" dirty="0"/>
          </a:p>
        </p:txBody>
      </p:sp>
      <p:sp>
        <p:nvSpPr>
          <p:cNvPr id="6" name="QB_6_AN.83_1#18fd49c79.blank?vaa=1&amp;vcp=1&amp;vis=1&amp;pid=f1da020ec&amp;color=0,0,0&amp;mp=1&amp;vpa=58&amp;vtp=1&amp;vaab=1&amp;bbb=1"/>
          <p:cNvSpPr/>
          <p:nvPr/>
        </p:nvSpPr>
        <p:spPr>
          <a:xfrm>
            <a:off x="6884515" y="34941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脂肪</a:t>
            </a:r>
            <a:endParaRPr lang="en-US" altLang="zh-CN" sz="2800" dirty="0"/>
          </a:p>
        </p:txBody>
      </p:sp>
      <p:sp>
        <p:nvSpPr>
          <p:cNvPr id="7" name="QB_6_AN.84_1#18fd49c79.blank?vaa=1&amp;vcp=1&amp;vis=1&amp;pid=f1da020ec&amp;color=0,0,0&amp;mp=1&amp;vpa=59&amp;vtp=1&amp;vaab=1&amp;bbb=1"/>
          <p:cNvSpPr/>
          <p:nvPr/>
        </p:nvSpPr>
        <p:spPr>
          <a:xfrm>
            <a:off x="7141690" y="46117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口腔</a:t>
            </a:r>
            <a:endParaRPr lang="en-US" altLang="zh-CN" sz="2800" dirty="0"/>
          </a:p>
        </p:txBody>
      </p:sp>
      <p:sp>
        <p:nvSpPr>
          <p:cNvPr id="8" name="QB_6_AN.85_1#18fd49c79.blank?vaa=1&amp;vcp=1&amp;vis=1&amp;pid=f1da020ec&amp;color=0,0,0&amp;mp=1&amp;vpa=60&amp;vtp=1&amp;vaab=1&amp;bbb=1"/>
          <p:cNvSpPr/>
          <p:nvPr/>
        </p:nvSpPr>
        <p:spPr>
          <a:xfrm>
            <a:off x="8821265" y="46117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食道</a:t>
            </a:r>
            <a:endParaRPr lang="en-US" altLang="zh-CN" sz="2800" dirty="0"/>
          </a:p>
        </p:txBody>
      </p:sp>
      <p:sp>
        <p:nvSpPr>
          <p:cNvPr id="9" name="QB_6_AN.86_1#18fd49c79.blank?vaa=1&amp;vcp=1&amp;vis=1&amp;pid=f1da020ec&amp;color=0,0,0&amp;mp=1&amp;vpa=61&amp;vtp=1&amp;vaab=1"/>
          <p:cNvSpPr/>
          <p:nvPr/>
        </p:nvSpPr>
        <p:spPr>
          <a:xfrm>
            <a:off x="10540316" y="46117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胃</a:t>
            </a:r>
            <a:endParaRPr lang="en-US" altLang="zh-CN" sz="2800" dirty="0"/>
          </a:p>
        </p:txBody>
      </p:sp>
      <p:sp>
        <p:nvSpPr>
          <p:cNvPr id="10" name="QB_6_AN.87_1#18fd49c79.blank?vaa=1&amp;vcp=1&amp;vis=1&amp;pid=f1da020ec&amp;color=0,0,0&amp;mp=1&amp;vpa=62&amp;vtp=1&amp;vaab=1&amp;bbb=1"/>
          <p:cNvSpPr/>
          <p:nvPr/>
        </p:nvSpPr>
        <p:spPr>
          <a:xfrm>
            <a:off x="6416158" y="516280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</a:t>
            </a:r>
            <a:endParaRPr lang="en-US" altLang="zh-CN" sz="2800" dirty="0"/>
          </a:p>
        </p:txBody>
      </p:sp>
      <p:sp>
        <p:nvSpPr>
          <p:cNvPr id="11" name="QB_6_AN.88_1#18fd49c79.blank?vaa=1&amp;vcp=1&amp;vis=1&amp;pid=f1da020ec&amp;color=0,0,0&amp;mp=1&amp;vpa=63&amp;vtp=1&amp;vaab=1&amp;bbb=1"/>
          <p:cNvSpPr/>
          <p:nvPr/>
        </p:nvSpPr>
        <p:spPr>
          <a:xfrm>
            <a:off x="8116460" y="5162803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大肠</a:t>
            </a:r>
            <a:endParaRPr lang="en-US" altLang="zh-CN" sz="2800" dirty="0"/>
          </a:p>
        </p:txBody>
      </p:sp>
      <p:sp>
        <p:nvSpPr>
          <p:cNvPr id="2" name="QB_6_BD.80_1#18fd49c79?colgroup=3,11,15&amp;vaa=1&amp;vcp=1&amp;vis=1&amp;pid=f1da020ec&amp;color=0,0,0&amp;mp=1&amp;vtp=1&amp;vaab=1&amp;bt=1&amp;bbb=1">
            <a:extLst>
              <a:ext uri="{FF2B5EF4-FFF2-40B4-BE49-F238E27FC236}">
                <a16:creationId xmlns:a16="http://schemas.microsoft.com/office/drawing/2014/main" id="{10FE9F35-178E-9421-C1D0-698C4EB73C13}"/>
              </a:ext>
            </a:extLst>
          </p:cNvPr>
          <p:cNvSpPr txBox="1"/>
          <p:nvPr/>
        </p:nvSpPr>
        <p:spPr>
          <a:xfrm>
            <a:off x="10933364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QB_6_BD.89_1#18fd49c79?colgroup=3,11,15&amp;vaa=1&amp;vcp=1&amp;vis=1&amp;pid=f1da020ec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770088"/>
              </p:ext>
            </p:extLst>
          </p:nvPr>
        </p:nvGraphicFramePr>
        <p:xfrm>
          <a:off x="539497" y="1370012"/>
          <a:ext cx="11112012" cy="4822572"/>
        </p:xfrm>
        <a:graphic>
          <a:graphicData uri="http://schemas.openxmlformats.org/drawingml/2006/table">
            <a:tbl>
              <a:tblPr/>
              <a:tblGrid>
                <a:gridCol w="1378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2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60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301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平衡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膳食宝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24500"/>
                        </a:lnSpc>
                      </a:pPr>
                      <a:r>
                        <a:rPr lang="en-US" altLang="zh-CN" sz="1365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位于中国居民的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平衡膳食宝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塔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中最上一层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而且摄入量不能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过多的是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糖类主要来源于平衡膳食宝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塔的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填代号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某学生因为偏食出现了牙龈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出血等症状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根据所学知识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建议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其多摄入图中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填代号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层的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食物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6_BD.89_2#18fd49c79.table_image?tii=5&amp;vaa=1&amp;vcp=1&amp;vis=1&amp;pid=f1da020ec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0723" y="2679478"/>
            <a:ext cx="386791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90_1#18fd49c79.blank?vaa=1&amp;vcp=1&amp;vis=1&amp;pid=f1da020ec&amp;color=0,0,0&amp;mp=1&amp;vpa=64&amp;vtp=1&amp;vaab=1&amp;bbb=1"/>
          <p:cNvSpPr/>
          <p:nvPr/>
        </p:nvSpPr>
        <p:spPr>
          <a:xfrm>
            <a:off x="7595715" y="2858770"/>
            <a:ext cx="13255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油脂类</a:t>
            </a:r>
            <a:endParaRPr lang="en-US" altLang="zh-CN" sz="2800" dirty="0"/>
          </a:p>
        </p:txBody>
      </p:sp>
      <p:sp>
        <p:nvSpPr>
          <p:cNvPr id="5" name="QB_6_AN.91_1#18fd49c79.blank?vaa=1&amp;vcp=1&amp;vis=1&amp;pid=f1da020ec&amp;color=0,0,0&amp;mp=1&amp;vpa=65&amp;vtp=1&amp;vaab=1"/>
          <p:cNvSpPr/>
          <p:nvPr/>
        </p:nvSpPr>
        <p:spPr>
          <a:xfrm>
            <a:off x="6884515" y="3798570"/>
            <a:ext cx="6143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6" name="QB_6_AN.92_1#18fd49c79.blank?vaa=1&amp;vcp=1&amp;vis=1&amp;pid=f1da020ec&amp;color=0,0,0&amp;mp=1&amp;vpa=66&amp;vtp=1&amp;vaab=1"/>
          <p:cNvSpPr/>
          <p:nvPr/>
        </p:nvSpPr>
        <p:spPr>
          <a:xfrm>
            <a:off x="8306915" y="5208270"/>
            <a:ext cx="6143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2" name="QB_6_BD.89_1#18fd49c79?colgroup=3,11,15&amp;vaa=1&amp;vcp=1&amp;vis=1&amp;pid=f1da020ec&amp;color=0,0,0&amp;mp=1&amp;vtp=1&amp;vaab=1&amp;bt=1&amp;bbb=1">
            <a:extLst>
              <a:ext uri="{FF2B5EF4-FFF2-40B4-BE49-F238E27FC236}">
                <a16:creationId xmlns:a16="http://schemas.microsoft.com/office/drawing/2014/main" id="{05FC0028-27EA-27AD-F526-9B4AD4F1189E}"/>
              </a:ext>
            </a:extLst>
          </p:cNvPr>
          <p:cNvSpPr txBox="1"/>
          <p:nvPr/>
        </p:nvSpPr>
        <p:spPr>
          <a:xfrm>
            <a:off x="10933364" y="66160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e366eea3?vcp=1&amp;pid=05476b2f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/>
          </a:p>
        </p:txBody>
      </p:sp>
      <p:pic>
        <p:nvPicPr>
          <p:cNvPr id="3" name="QO_6_BD.93_1#fbf390cba?htil=1&amp;vaa=1&amp;vcp=1&amp;vis=1&amp;pid=3e366eea3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1564" y="1285528"/>
            <a:ext cx="4233672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93_2#fbf390cba?htil=1&amp;sp=1&amp;vaa=1&amp;vcp=1&amp;vis=1&amp;pid=3e366eea3&amp;color=0,0,0&amp;vtp=1&amp;vaab=1&amp;bbb=1&amp;hb=1"/>
          <p:cNvSpPr/>
          <p:nvPr/>
        </p:nvSpPr>
        <p:spPr>
          <a:xfrm>
            <a:off x="539496" y="1267240"/>
            <a:ext cx="6748272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测定某种食物中的能量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食物所含能量的多少可以用热价表示，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食物的热价是指1克食物氧化分解或在体外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燃烧时所释放的热量，小明设计了如下装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置并对几种不同食物的热价进行测定，实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验结果如下表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QO_6_BD.93_3#fbf390cba?colgroup=8,6,6,3,3&amp;vaa=1&amp;vcp=1&amp;vis=1&amp;pid=3e366eea3&amp;color=0,0,0&amp;vtp=1&amp;vaab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3130725"/>
                  </p:ext>
                </p:extLst>
              </p:nvPr>
            </p:nvGraphicFramePr>
            <p:xfrm>
              <a:off x="539496" y="604266"/>
              <a:ext cx="11064240" cy="2240344"/>
            </p:xfrm>
            <a:graphic>
              <a:graphicData uri="http://schemas.openxmlformats.org/drawingml/2006/table">
                <a:tbl>
                  <a:tblPr/>
                  <a:tblGrid>
                    <a:gridCol w="33284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食物名称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花生仁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黄豆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核桃仁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大米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质量/克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20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水的体积/毫升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温度上升/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2.2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1.5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3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1.2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6" name="QO_6_BD.93_3#fbf390cba?colgroup=8,6,6,3,3&amp;vaa=1&amp;vcp=1&amp;vis=1&amp;pid=3e366eea3&amp;color=0,0,0&amp;vtp=1&amp;vaab=1&amp;bt=1&amp;bb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73130725"/>
                  </p:ext>
                </p:extLst>
              </p:nvPr>
            </p:nvGraphicFramePr>
            <p:xfrm>
              <a:off x="539496" y="604266"/>
              <a:ext cx="11064240" cy="2240344"/>
            </p:xfrm>
            <a:graphic>
              <a:graphicData uri="http://schemas.openxmlformats.org/drawingml/2006/table">
                <a:tbl>
                  <a:tblPr/>
                  <a:tblGrid>
                    <a:gridCol w="33284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32257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4533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食物名称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花生仁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黄豆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核桃仁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大米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质量/克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3194" t="-103226" r="-232984" b="-232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43832" t="-103226" r="-133596" b="-232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17787" t="-103226" r="-101186" b="-2322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A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水的体积/毫升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5854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83" t="-307609" r="-232967" b="-32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43194" t="-307609" r="-232984" b="-32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243832" t="-307609" r="-133596" b="-32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517787" t="-307609" r="-101186" b="-326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15354" t="-307609" r="-787" b="-326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O_6_BD.93_4#fbf390cba?htil=2&amp;vaa=1&amp;vcp=1&amp;vis=1&amp;pid=3e366eea3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6640" y="2980182"/>
            <a:ext cx="4233672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94_1#ddf7fbef6?htil=2&amp;vaa=1&amp;vcp=1&amp;vis=1&amp;pid=fbf390cba&amp;color=0,0,0&amp;vtp=1&amp;vaab=1&amp;bbb=1"/>
          <p:cNvSpPr/>
          <p:nvPr/>
        </p:nvSpPr>
        <p:spPr>
          <a:xfrm>
            <a:off x="539496" y="2980182"/>
            <a:ext cx="6748272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（1）表中的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A处应为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ddf7fbef6.blank?vaa=1&amp;vcp=1&amp;vis=1&amp;pid=fbf390cba&amp;color=0,0,0&amp;vpa=67&amp;vtp=1&amp;vaab=1&amp;bbb=1"/>
          <p:cNvSpPr/>
          <p:nvPr/>
        </p:nvSpPr>
        <p:spPr>
          <a:xfrm>
            <a:off x="3829590" y="2928747"/>
            <a:ext cx="614363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</a:t>
            </a:r>
            <a:endParaRPr lang="en-US" altLang="zh-CN" sz="2800" dirty="0"/>
          </a:p>
        </p:txBody>
      </p:sp>
      <p:sp>
        <p:nvSpPr>
          <p:cNvPr id="6" name="QB_7_BD.96_1#b273ef15b?htil=2&amp;vaa=1&amp;vcp=1&amp;vis=1&amp;pid=fbf390cba&amp;color=0,0,0&amp;vtp=1&amp;vaab=1&amp;bbb=1&amp;hb=1"/>
          <p:cNvSpPr/>
          <p:nvPr/>
        </p:nvSpPr>
        <p:spPr>
          <a:xfrm>
            <a:off x="539496" y="3611435"/>
            <a:ext cx="674827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（2）图示装置中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，用锡箔纸把加热和受热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部分围起来，可以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2_1#b273ef15b.blank?vaa=1&amp;vcp=1&amp;vis=1&amp;pid=fbf390cba&amp;color=0,0,0&amp;vpa=68&amp;vtp=1&amp;vaab=1&amp;bbb=1"/>
          <p:cNvSpPr/>
          <p:nvPr/>
        </p:nvSpPr>
        <p:spPr>
          <a:xfrm>
            <a:off x="3394615" y="4207700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减少热量散失</a:t>
            </a:r>
            <a:endParaRPr lang="en-US" altLang="zh-CN" sz="2800" dirty="0"/>
          </a:p>
        </p:txBody>
      </p:sp>
      <p:sp>
        <p:nvSpPr>
          <p:cNvPr id="8" name="QB_7_BD.98_1#c9026300b?htil=2&amp;vaa=1&amp;vcp=1&amp;vis=1&amp;pid=fbf390cba&amp;color=0,0,0&amp;vtp=1&amp;vaab=1&amp;bbb=1&amp;hb=1"/>
          <p:cNvSpPr/>
          <p:nvPr/>
        </p:nvSpPr>
        <p:spPr>
          <a:xfrm>
            <a:off x="539496" y="4888420"/>
            <a:ext cx="674827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（3）应该怎样改进实验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，得出的结果才更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9" name="QB_7_AN.99_1#c9026300b.blank?vaa=1&amp;vcp=1&amp;vis=1&amp;pid=fbf390cba&amp;color=0,0,0&amp;vpa=69&amp;vtp=1&amp;vaab=1&amp;bbb=1"/>
          <p:cNvSpPr/>
          <p:nvPr/>
        </p:nvSpPr>
        <p:spPr>
          <a:xfrm>
            <a:off x="1616614" y="5484685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重复多次实验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9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00_1#3ba355a48?htil=3&amp;vaa=1&amp;vcp=1&amp;vis=1&amp;pid=fbf390cb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7114" y="1697482"/>
            <a:ext cx="4233672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00_2#3ba355a48?htil=3&amp;vaa=1&amp;vcp=1&amp;vis=1&amp;pid=fbf390cba&amp;color=0,0,0&amp;vtp=1&amp;vaab=1&amp;bt=1&amp;bbb=1&amp;hb=1"/>
          <p:cNvSpPr/>
          <p:nvPr/>
        </p:nvSpPr>
        <p:spPr>
          <a:xfrm>
            <a:off x="539496" y="1560322"/>
            <a:ext cx="674827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（4）比较实验数据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，你得出的结论是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QB_7_AN.1_1#3ba355a48.blank?vaa=1&amp;vcp=1&amp;vis=1&amp;pid=fbf390cba&amp;color=0,0,0&amp;vpa=70&amp;vtp=1&amp;vaab=1&amp;bbb=1&amp;hb=1"/>
              <p:cNvSpPr/>
              <p:nvPr/>
            </p:nvSpPr>
            <p:spPr>
              <a:xfrm>
                <a:off x="539496" y="1529842"/>
                <a:ext cx="6748272" cy="1847152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ct val="1500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            </a:t>
                </a:r>
                <a:r>
                  <a:rPr lang="en-US" altLang="zh-CN" sz="2800" b="0" i="0" dirty="0" err="1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不同的食物所含能量不同，核桃仁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花生仁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黄豆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大米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B_7_AN.1_1#3ba355a48.blank?vaa=1&amp;vcp=1&amp;vis=1&amp;pid=fbf390cba&amp;color=0,0,0&amp;vpa=7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9842"/>
                <a:ext cx="6748272" cy="1847152"/>
              </a:xfrm>
              <a:prstGeom prst="rect">
                <a:avLst/>
              </a:prstGeom>
              <a:blipFill>
                <a:blip r:embed="rId4"/>
                <a:stretch>
                  <a:fillRect l="-3252" b="-1023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B_7_BD.102_1#69dc26c3a?htil=3&amp;vaa=1&amp;vcp=1&amp;vis=1&amp;pid=fbf390cba&amp;color=0,0,0&amp;vtp=1&amp;vaab=1&amp;bbb=1&amp;hb=1"/>
          <p:cNvSpPr/>
          <p:nvPr/>
        </p:nvSpPr>
        <p:spPr>
          <a:xfrm>
            <a:off x="539496" y="3488626"/>
            <a:ext cx="674827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（5）不同食物的热价差异较大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，实验测得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的食物热价与实际热价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填“相符”或“不相符”）。</a:t>
            </a:r>
            <a:endParaRPr lang="en-US" altLang="zh-CN" sz="2800" dirty="0"/>
          </a:p>
        </p:txBody>
      </p:sp>
      <p:sp>
        <p:nvSpPr>
          <p:cNvPr id="6" name="QB_7_AN.103_1#69dc26c3a.blank?vaa=1&amp;vcp=1&amp;vis=1&amp;pid=fbf390cba&amp;color=0,0,0&amp;vpa=71&amp;vtp=1&amp;vaab=1&amp;bbb=1"/>
          <p:cNvSpPr/>
          <p:nvPr/>
        </p:nvSpPr>
        <p:spPr>
          <a:xfrm>
            <a:off x="4105815" y="410584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不相符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04_1#f1461d6dc?sp=1&amp;vaa=1&amp;vcp=1&amp;vis=1&amp;pid=3e366eea3&amp;color=0,0,0&amp;vtp=1&amp;vaab=1&amp;bt=1&amp;bbb=1"/>
          <p:cNvSpPr/>
          <p:nvPr/>
        </p:nvSpPr>
        <p:spPr>
          <a:xfrm>
            <a:off x="539496" y="6174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2.探究发生在口腔中的化学消化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探究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“唾液对淀粉的消化作用”的实验设计如下图，请完善实验方案:</a:t>
            </a:r>
            <a:endParaRPr lang="en-US" altLang="zh-CN" sz="2800" dirty="0"/>
          </a:p>
        </p:txBody>
      </p:sp>
      <p:pic>
        <p:nvPicPr>
          <p:cNvPr id="3" name="QO_6_BD.104_2#f1461d6dc?vaa=1&amp;vcp=1&amp;vis=1&amp;pid=3e366eea3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240" y="1954371"/>
            <a:ext cx="8348472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BD.105_1#b4fcf1c49?vaa=1&amp;vcp=1&amp;vis=1&amp;pid=f1461d6dc&amp;color=0,0,0&amp;vtp=1&amp;vaab=1&amp;bbb=1"/>
          <p:cNvSpPr/>
          <p:nvPr/>
        </p:nvSpPr>
        <p:spPr>
          <a:xfrm>
            <a:off x="539496" y="5015071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提出问题：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?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（2）作出假设：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b4fcf1c49.blank?vaa=1&amp;vcp=1&amp;vis=1&amp;pid=f1461d6dc&amp;color=0,0,0&amp;vpa=72&amp;vtp=1&amp;vaab=1&amp;bbb=1"/>
          <p:cNvSpPr/>
          <p:nvPr/>
        </p:nvSpPr>
        <p:spPr>
          <a:xfrm>
            <a:off x="3216815" y="4984591"/>
            <a:ext cx="3103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唾液能消化淀粉吗</a:t>
            </a:r>
            <a:endParaRPr lang="en-US" altLang="zh-CN" sz="2800" dirty="0"/>
          </a:p>
        </p:txBody>
      </p:sp>
      <p:sp>
        <p:nvSpPr>
          <p:cNvPr id="7" name="QB_7_AN.108_1#b4fcf1c49.blank?vaa=1&amp;vcp=1&amp;vis=1&amp;pid=f1461d6dc&amp;color=0,0,0&amp;vpa=73&amp;vtp=1&amp;vaab=1&amp;bbb=1"/>
          <p:cNvSpPr/>
          <p:nvPr/>
        </p:nvSpPr>
        <p:spPr>
          <a:xfrm>
            <a:off x="3216815" y="5611336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唾液能消化淀粉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09_1#7b9663a59?sp=1&amp;vaa=1&amp;vcp=1&amp;vis=1&amp;pid=f1461d6dc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（3）制订并实施计划。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第一步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：取一小块馒头切成碎屑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份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，分别加入甲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、乙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两试管中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：收集唾液。用棉棒含在舌下收集唾液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，将唾液收集在一个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小烧杯中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第三步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：向试管甲中加入2毫升清水，振荡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。向试管乙中加入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振荡。</a:t>
            </a:r>
            <a:endParaRPr lang="en-US" altLang="zh-CN" sz="2800" dirty="0"/>
          </a:p>
        </p:txBody>
      </p:sp>
      <p:sp>
        <p:nvSpPr>
          <p:cNvPr id="3" name="QB_7_AN.110_1#7b9663a59.blank?vaa=1&amp;vcp=1&amp;vis=1&amp;pid=f1461d6dc&amp;color=0,0,0&amp;vpa=74&amp;vtp=1&amp;vaab=1&amp;bbb=1"/>
          <p:cNvSpPr/>
          <p:nvPr/>
        </p:nvSpPr>
        <p:spPr>
          <a:xfrm>
            <a:off x="7306214" y="182343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两等</a:t>
            </a:r>
            <a:endParaRPr lang="en-US" altLang="zh-CN" sz="2800" dirty="0"/>
          </a:p>
        </p:txBody>
      </p:sp>
      <p:sp>
        <p:nvSpPr>
          <p:cNvPr id="4" name="QB_7_AN.111_1#7b9663a59.blank?vaa=1&amp;vcp=1&amp;vis=1&amp;pid=f1461d6dc&amp;color=0,0,0&amp;vpa=75&amp;vtp=1&amp;vaab=1&amp;bbb=1&amp;hb=1"/>
          <p:cNvSpPr/>
          <p:nvPr/>
        </p:nvSpPr>
        <p:spPr>
          <a:xfrm>
            <a:off x="539496" y="4414234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2毫升唾液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12_1#7b9663a59?vaa=1&amp;vcp=1&amp;vis=1&amp;pid=f1461d6dc&amp;color=0,0,0&amp;mp=1&amp;vtp=1&amp;vaab=1&amp;bt=1&amp;bbb=1&amp;hb=1"/>
              <p:cNvSpPr/>
              <p:nvPr/>
            </p:nvSpPr>
            <p:spPr>
              <a:xfrm>
                <a:off x="539496" y="966216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第四步：用温度计测量，保持大烧杯水温为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37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，将两支试管放入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大烧杯中加热约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8分钟。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第五步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：取出试管，待冷却，分别滴加2滴稀碘液，振荡后观察。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12_1#7b9663a59?vaa=1&amp;vcp=1&amp;vis=1&amp;pid=f1461d6dc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966216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1756" b="-115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6_BD.112_2#7b9663a59?vaa=1&amp;vcp=1&amp;vis=1&amp;pid=f1461d6d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240" y="2953004"/>
            <a:ext cx="8348472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2abb1697.fixed?vcp=1&amp;pid=fcf6d0980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人体的营养</a:t>
            </a:r>
            <a:endParaRPr lang="en-US" altLang="zh-CN" sz="4000" dirty="0"/>
          </a:p>
        </p:txBody>
      </p:sp>
      <p:sp>
        <p:nvSpPr>
          <p:cNvPr id="3" name="C_4_BD#82abb1697.fixed?vcp=1&amp;pid=fcf6d098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3_1#bfd690d9c?vaa=1&amp;vcp=1&amp;vis=1&amp;pid=f1461d6dc&amp;color=0,0,0&amp;vtp=1&amp;vaab=1&amp;bt=1&amp;bbb=1&amp;hb=1"/>
          <p:cNvSpPr/>
          <p:nvPr/>
        </p:nvSpPr>
        <p:spPr>
          <a:xfrm>
            <a:off x="539496" y="6469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实验结果：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试管中的液体变蓝色，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试管中的液体不变蓝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色，该现象说明试管中的淀粉已经被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分解了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bfd690d9c.blank?vaa=1&amp;vcp=1&amp;vis=1&amp;pid=f1461d6dc&amp;color=0,0,0&amp;vpa=76&amp;vtp=1&amp;vaab=1"/>
          <p:cNvSpPr/>
          <p:nvPr/>
        </p:nvSpPr>
        <p:spPr>
          <a:xfrm>
            <a:off x="3216815" y="61642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4" name="QB_7_AN.2_1#bfd690d9c.blank?vaa=1&amp;vcp=1&amp;vis=1&amp;pid=f1461d6dc&amp;color=0,0,0&amp;vpa=77&amp;vtp=1&amp;vaab=1"/>
          <p:cNvSpPr/>
          <p:nvPr/>
        </p:nvSpPr>
        <p:spPr>
          <a:xfrm>
            <a:off x="7484014" y="616426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5" name="QB_7_AN.3_1#bfd690d9c.blank?vaa=1&amp;vcp=1&amp;vis=1&amp;pid=f1461d6dc&amp;color=0,0,0&amp;vpa=78&amp;vtp=1&amp;vaab=1&amp;bbb=1"/>
          <p:cNvSpPr/>
          <p:nvPr/>
        </p:nvSpPr>
        <p:spPr>
          <a:xfrm>
            <a:off x="6239415" y="1243171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唾液里的淀粉酶</a:t>
            </a:r>
            <a:endParaRPr lang="en-US" altLang="zh-CN" sz="2800" dirty="0"/>
          </a:p>
        </p:txBody>
      </p:sp>
      <p:pic>
        <p:nvPicPr>
          <p:cNvPr id="6" name="QO_6_BD.116_1#bfd690d9c?vaa=1&amp;vcp=1&amp;vis=1&amp;pid=f1461d6d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240" y="1975707"/>
            <a:ext cx="8348472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B_7_BD.118_1#b46a8571c?vaa=1&amp;vcp=1&amp;vis=1&amp;pid=f1461d6dc&amp;color=0,0,0&amp;vtp=1&amp;vaab=1&amp;bbb=1"/>
          <p:cNvSpPr/>
          <p:nvPr/>
        </p:nvSpPr>
        <p:spPr>
          <a:xfrm>
            <a:off x="539496" y="503640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得出结论：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（6）第三步中的振荡是模拟了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4_1#b46a8571c.blank?vaa=1&amp;vcp=1&amp;vis=1&amp;pid=f1461d6dc&amp;color=0,0,0&amp;vpa=79&amp;vtp=1&amp;vaab=1&amp;bbb=1"/>
          <p:cNvSpPr/>
          <p:nvPr/>
        </p:nvSpPr>
        <p:spPr>
          <a:xfrm>
            <a:off x="3216815" y="5005927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唾液能消化淀粉</a:t>
            </a:r>
            <a:endParaRPr lang="en-US" altLang="zh-CN" sz="2800" dirty="0"/>
          </a:p>
        </p:txBody>
      </p:sp>
      <p:sp>
        <p:nvSpPr>
          <p:cNvPr id="10" name="QB_7_AN.121_1#b46a8571c.blank?vaa=1&amp;vcp=1&amp;vis=1&amp;pid=f1461d6dc&amp;color=0,0,0&amp;vpa=80&amp;vtp=1&amp;vaab=1&amp;bbb=1"/>
          <p:cNvSpPr/>
          <p:nvPr/>
        </p:nvSpPr>
        <p:spPr>
          <a:xfrm>
            <a:off x="5350415" y="563267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舌的搅拌作用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8" grpId="0" build="p" animBg="1"/>
      <p:bldP spid="10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22_1#e03ef6b2f?vaa=1&amp;vcp=1&amp;vis=1&amp;pid=f1461d6dc&amp;color=0,0,0&amp;vtp=1&amp;vaab=1&amp;bt=1&amp;bbb=1&amp;hb=1"/>
          <p:cNvSpPr/>
          <p:nvPr/>
        </p:nvSpPr>
        <p:spPr>
          <a:xfrm>
            <a:off x="539496" y="97713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（7）若要探究牙齿的咀嚼是否与淀粉的消化有关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，应该再加一支试管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丙与试管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做对照，丙试管中装入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后振荡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，其余处理相同。</a:t>
            </a:r>
            <a:endParaRPr lang="en-US" altLang="zh-CN" sz="2800" dirty="0"/>
          </a:p>
        </p:txBody>
      </p:sp>
      <p:sp>
        <p:nvSpPr>
          <p:cNvPr id="3" name="QB_7_AN.123_1#e03ef6b2f.blank?vaa=1&amp;vcp=1&amp;vis=1&amp;pid=f1461d6dc&amp;color=0,0,0&amp;vpa=81&amp;vtp=1&amp;vaab=1"/>
          <p:cNvSpPr/>
          <p:nvPr/>
        </p:nvSpPr>
        <p:spPr>
          <a:xfrm>
            <a:off x="1972214" y="1594358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4" name="QB_7_AN.124_1#e03ef6b2f.blank?vaa=1&amp;vcp=1&amp;vis=1&amp;pid=f1461d6dc&amp;color=0,0,0&amp;vpa=82&amp;vtp=1&amp;vaab=1&amp;bbb=1"/>
          <p:cNvSpPr/>
          <p:nvPr/>
        </p:nvSpPr>
        <p:spPr>
          <a:xfrm>
            <a:off x="6239415" y="1594358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等量馒头块</a:t>
            </a:r>
            <a:endParaRPr lang="en-US" altLang="zh-CN" sz="2800" dirty="0"/>
          </a:p>
        </p:txBody>
      </p:sp>
      <p:sp>
        <p:nvSpPr>
          <p:cNvPr id="5" name="QB_7_AN.126_1#e03ef6b2f.blank?vaa=1&amp;vcp=1&amp;vis=1&amp;pid=f1461d6dc&amp;color=0,0,0&amp;vpa=83&amp;vtp=1&amp;vaab=1&amp;bbb=1"/>
          <p:cNvSpPr/>
          <p:nvPr/>
        </p:nvSpPr>
        <p:spPr>
          <a:xfrm>
            <a:off x="9439814" y="1594358"/>
            <a:ext cx="1858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2毫升唾液</a:t>
            </a:r>
            <a:endParaRPr lang="en-US" altLang="zh-CN" sz="2800" dirty="0"/>
          </a:p>
        </p:txBody>
      </p:sp>
      <p:pic>
        <p:nvPicPr>
          <p:cNvPr id="6" name="QO_6_BD.125_1#e03ef6b2f?vaa=1&amp;vcp=1&amp;vis=1&amp;pid=f1461d6d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240" y="2954782"/>
            <a:ext cx="8348472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2a135575.fixed?vcp=1&amp;pid=fcf6d0980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人体的营养</a:t>
            </a:r>
            <a:endParaRPr lang="en-US" altLang="zh-CN" sz="4000" dirty="0"/>
          </a:p>
        </p:txBody>
      </p:sp>
      <p:sp>
        <p:nvSpPr>
          <p:cNvPr id="3" name="C_4_BD#02a135575.fixed?vcp=1&amp;pid=fcf6d098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28_1#57470a339?vaa=1&amp;vcp=1&amp;vis=1&amp;pid=02a135575&amp;color=0,0,0&amp;vtp=1&amp;vaab=1&amp;bt=1&amp;bbb=1&amp;hb=1"/>
          <p:cNvSpPr/>
          <p:nvPr/>
        </p:nvSpPr>
        <p:spPr>
          <a:xfrm>
            <a:off x="539496" y="152196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人体生命活动的维持需要不断从外界摄取营养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，下列相关说法不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5_AN.129_1#57470a339.bracket?vaa=1&amp;vcp=1&amp;vis=1&amp;pid=02a135575&amp;color=0,0,0&amp;vpa=84&amp;vtp=1&amp;vaab=1"/>
          <p:cNvSpPr/>
          <p:nvPr/>
        </p:nvSpPr>
        <p:spPr>
          <a:xfrm>
            <a:off x="2238914" y="2156333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5_BD.128_2#57470a339.choices?vaa=1&amp;vcp=1&amp;vis=1&amp;pid=02a135575&amp;color=0,0,0&amp;vtp=1&amp;vaab=1&amp;bbb=1"/>
          <p:cNvSpPr/>
          <p:nvPr/>
        </p:nvSpPr>
        <p:spPr>
          <a:xfrm>
            <a:off x="539496" y="280498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A.青少年应选择含蛋白质、钙较丰富的食物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.米、面中含有淀粉，是人体主要的供能物质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.皮肤干燥、夜盲症患者多吃新鲜的柑橘可以大大缓解症状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.蛋白质是建造和修复身体的重要原料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57470a339?vaa=1&amp;vcp=1&amp;vis=1&amp;pid=02a135575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解答此类题目的关键是掌握各类营养物质的作用。食物中含有六大类营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：蛋白质、糖类、脂肪、维生素、水和无机盐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，每一类营养物质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都是人体所必需的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57470a339?vaa=1&amp;vcp=1&amp;vis=1&amp;pid=02a135575&amp;color=0,0,0&amp;mp=1&amp;vtp=1&amp;vaab=1&amp;bt=1&amp;bbb=1&amp;hb=1"/>
          <p:cNvSpPr/>
          <p:nvPr/>
        </p:nvSpPr>
        <p:spPr>
          <a:xfrm>
            <a:off x="539496" y="12252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蛋白质是构成人体细胞的基本物质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，人体的生长发育以及受损细胞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的修复和更新都离不开蛋白质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。钙是构成骨骼的重要成分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，青少年正处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于生长发育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、组织更新的黄金时期，因此青少年应选择含蛋白质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、钙较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丰富的食物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。米、面中含有淀粉（糖类），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糖类是人体主要的供能物质。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缺乏维生素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A易皮肤粗糙、患夜盲症，动物肝脏含丰富的维生素A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萝卜中含胡萝卜素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，在人体内能转化成维生素A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，而新鲜的柑橘中含有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较多的维生素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C，皮肤干燥、夜盲症患者多吃新鲜的柑橘不会缓解症状。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0_1#8c5429ff5?vaa=1&amp;vcp=1&amp;vis=1&amp;pid=02a135575&amp;color=0,0,0&amp;vtp=1&amp;vaab=1&amp;bbb=1&amp;hb=1">
            <a:extLst>
              <a:ext uri="{FF2B5EF4-FFF2-40B4-BE49-F238E27FC236}">
                <a16:creationId xmlns:a16="http://schemas.microsoft.com/office/drawing/2014/main" id="{8356F58A-03D8-3A3B-E860-33CFCB919519}"/>
              </a:ext>
            </a:extLst>
          </p:cNvPr>
          <p:cNvSpPr/>
          <p:nvPr/>
        </p:nvSpPr>
        <p:spPr>
          <a:xfrm>
            <a:off x="539496" y="554400"/>
            <a:ext cx="11109960" cy="112011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广西·中考）俗话说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：“民以食为天，食以安为先。”食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品安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全关乎全民生命安全和身体健康。下列不能销售的商品是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BD.130_2#8c5429ff5.choices?vaa=1&amp;vcp=1&amp;vis=1&amp;pid=02a135575&amp;color=0,0,0&amp;vtp=1&amp;vaab=1&amp;bbb=1">
            <a:extLst>
              <a:ext uri="{FF2B5EF4-FFF2-40B4-BE49-F238E27FC236}">
                <a16:creationId xmlns:a16="http://schemas.microsoft.com/office/drawing/2014/main" id="{DA1D7492-9AC8-75D7-97F5-20DB76FCD4C5}"/>
              </a:ext>
            </a:extLst>
          </p:cNvPr>
          <p:cNvSpPr/>
          <p:nvPr/>
        </p:nvSpPr>
        <p:spPr>
          <a:xfrm>
            <a:off x="539496" y="1719009"/>
            <a:ext cx="11109960" cy="1099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A.保质期内的果汁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B.有检疫印章的鲜肉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C.有生产许可证的面包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D.刚刚喷洒农药的蔬菜</a:t>
            </a:r>
            <a:endParaRPr lang="en-US" altLang="zh-CN" sz="2800" dirty="0"/>
          </a:p>
        </p:txBody>
      </p:sp>
      <p:sp>
        <p:nvSpPr>
          <p:cNvPr id="4" name="QC_5_BD.130_3#8c5429ff5.choices?vaa=1&amp;vcp=1&amp;vis=1&amp;pid=02a135575&amp;color=0,0,0&amp;vtp=1&amp;vaab=1&amp;bbb=1&amp;hb=1">
            <a:extLst>
              <a:ext uri="{FF2B5EF4-FFF2-40B4-BE49-F238E27FC236}">
                <a16:creationId xmlns:a16="http://schemas.microsoft.com/office/drawing/2014/main" id="{F775A3AA-A22F-D719-1C7D-ED3941B91CCE}"/>
              </a:ext>
            </a:extLst>
          </p:cNvPr>
          <p:cNvSpPr/>
          <p:nvPr/>
        </p:nvSpPr>
        <p:spPr>
          <a:xfrm>
            <a:off x="539496" y="2884615"/>
            <a:ext cx="11109960" cy="3436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了解食品安全的概念和行为是解题关键。食品安全指食品无毒、无害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符合应当有的营养要求，对人体健康不造成任何急性、亚急性或者慢性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危害。购买在保质期内的果汁、带有检疫合格标志的鲜肉、有生产许可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证的面包，都是符合食品安全的行为，刚刚喷洒农药的蔬菜有农药残留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人吃了容易中毒，因此不能销售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5_AN.131_1#8c5429ff5.bracket?vaa=1&amp;vcp=1&amp;vis=1&amp;pid=02a135575&amp;color=0,0,0&amp;vpa=85&amp;vtp=1&amp;vaab=1">
            <a:extLst>
              <a:ext uri="{FF2B5EF4-FFF2-40B4-BE49-F238E27FC236}">
                <a16:creationId xmlns:a16="http://schemas.microsoft.com/office/drawing/2014/main" id="{3695F677-E15F-99DC-39D8-78AD7ABEADB1}"/>
              </a:ext>
            </a:extLst>
          </p:cNvPr>
          <p:cNvSpPr/>
          <p:nvPr/>
        </p:nvSpPr>
        <p:spPr>
          <a:xfrm>
            <a:off x="9093926" y="1176570"/>
            <a:ext cx="515938" cy="5201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6" name="QC_5_BD.130_2#8c5429ff5?vaa=1&amp;vcp=1&amp;vis=1&amp;pid=02a135575&amp;color=0,0,0&amp;tib=255,255,255&amp;iip=1&amp;vtp=1&amp;vaab=1" descr="preencoded.png">
            <a:extLst>
              <a:ext uri="{FF2B5EF4-FFF2-40B4-BE49-F238E27FC236}">
                <a16:creationId xmlns:a16="http://schemas.microsoft.com/office/drawing/2014/main" id="{F3624B4A-6BC0-F84E-7FA1-5B1647DF44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65176" y="1936020"/>
            <a:ext cx="146304" cy="14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5_BD.130_2#8c5429ff5?vaa=1&amp;vcp=1&amp;vis=1&amp;pid=02a135575&amp;color=0,0,0&amp;tib=255,255,255&amp;iip=2&amp;vtp=1&amp;vaab=1" descr="preencoded.png">
            <a:extLst>
              <a:ext uri="{FF2B5EF4-FFF2-40B4-BE49-F238E27FC236}">
                <a16:creationId xmlns:a16="http://schemas.microsoft.com/office/drawing/2014/main" id="{94F8388D-FA47-34E9-4BC2-B09496E3C4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5739" y="2499996"/>
            <a:ext cx="146304" cy="14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3522222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BD.134_1#0fbecdc19?vaa=1&amp;vcp=1&amp;vis=1&amp;pid=02a135575&amp;color=0,0,0&amp;vtp=1&amp;vaab=1&amp;bt=1&amp;bbb=1&amp;hb=1"/>
          <p:cNvSpPr/>
          <p:nvPr/>
        </p:nvSpPr>
        <p:spPr>
          <a:xfrm>
            <a:off x="539496" y="554400"/>
            <a:ext cx="11109960" cy="128682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山东济南·中考）良好的饮食习惯与均衡的营养能够保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证身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体正常生长发育。图一为中国居民的“平衡膳食宝塔”，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图二曲线表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粉、脂肪和蛋白质在消化道中被消化的程度。下列叙述错误的是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5_AN.135_1#0fbecdc19.bracket?vaa=1&amp;vcp=1&amp;vis=1&amp;pid=02a135575&amp;color=0,0,0&amp;vpa=86&amp;vtp=1&amp;vaab=1"/>
          <p:cNvSpPr/>
          <p:nvPr/>
        </p:nvSpPr>
        <p:spPr>
          <a:xfrm>
            <a:off x="10242903" y="1470791"/>
            <a:ext cx="515938" cy="4154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5_BD.134_3#0fbecdc19?iti=7&amp;htil=1&amp;vaa=1&amp;vcp=1&amp;vis=1&amp;pid=02a135575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0918" y="2013646"/>
            <a:ext cx="3384042" cy="1932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C_5_BD.134_4#0fbecdc19?iti=8&amp;htil=1&amp;vaa=1&amp;vcp=1&amp;vis=1&amp;pid=02a135575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33232" y="2030506"/>
            <a:ext cx="3622695" cy="1915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5_BD.134_5#0fbecdc19?iti=7&amp;htil=1&amp;vaa=1&amp;vcp=1&amp;vis=1&amp;pid=02a135575&amp;color=0,0,0&amp;vtp=1&amp;vaab=1&amp;bbb=1"/>
          <p:cNvSpPr/>
          <p:nvPr/>
        </p:nvSpPr>
        <p:spPr>
          <a:xfrm>
            <a:off x="2923191" y="4072954"/>
            <a:ext cx="7921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7" name="QC_5_BD.134_6#0fbecdc19?iti=8&amp;htil=1&amp;vaa=1&amp;vcp=1&amp;vis=1&amp;pid=02a135575&amp;color=0,0,0&amp;vtp=1&amp;vaab=1&amp;bbb=1"/>
          <p:cNvSpPr/>
          <p:nvPr/>
        </p:nvSpPr>
        <p:spPr>
          <a:xfrm>
            <a:off x="8473599" y="4072954"/>
            <a:ext cx="792162" cy="4709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  <p:sp>
        <p:nvSpPr>
          <p:cNvPr id="8" name="QC_5_BD.134_7#0fbecdc19.choices?vaa=1&amp;vcp=1&amp;vis=1&amp;pid=02a135575&amp;color=0,0,0&amp;vtp=1&amp;vaab=1&amp;bbb=1"/>
          <p:cNvSpPr/>
          <p:nvPr/>
        </p:nvSpPr>
        <p:spPr>
          <a:xfrm>
            <a:off x="539496" y="4544042"/>
            <a:ext cx="11109960" cy="1715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A.图一Ⅰ层食物中淀粉的消化过程可用图二中曲线①表示</a:t>
            </a:r>
            <a:endParaRPr lang="en-US" altLang="zh-CN" sz="2800" dirty="0"/>
          </a:p>
          <a:p>
            <a:pPr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.图一Ⅱ层食物中含有丰富的维生素C，适量食用可预防坏血病</a:t>
            </a:r>
            <a:endParaRPr lang="en-US" altLang="zh-CN" sz="2800" dirty="0"/>
          </a:p>
          <a:p>
            <a:pPr latinLnBrk="1">
              <a:lnSpc>
                <a:spcPts val="3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.青少年正处于生长发育关键期，要适量多吃图一中Ⅲ、Ⅳ层食物</a:t>
            </a:r>
            <a:endParaRPr lang="en-US" altLang="zh-CN" sz="2800" dirty="0"/>
          </a:p>
          <a:p>
            <a:pPr latinLnBrk="1">
              <a:lnSpc>
                <a:spcPts val="3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.图一中Ⅴ层食物最初被消化的部位是图二中的乙部位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0fbecdc19?vaa=1&amp;vcp=1&amp;vis=1&amp;pid=02a135575&amp;color=0,0,0&amp;vtp=1&amp;vaab=1&amp;bt=1&amp;bbb=1&amp;hb=1"/>
          <p:cNvSpPr/>
          <p:nvPr/>
        </p:nvSpPr>
        <p:spPr>
          <a:xfrm>
            <a:off x="539496" y="862330"/>
            <a:ext cx="11109960" cy="51816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图二中横坐标依次表示消化道的各个器官，其中甲是咽和食道，乙是胃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丙是小肠；纵坐标表示食物未被消化的程度；曲线①表示淀粉的消化过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程、②表示蛋白质的消化过程、③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表示脂肪的消化过程。为了做到合理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营养，应按图一“平衡膳食宝塔”均衡摄取五类食物：Ⅰ层是谷类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分是淀粉，淀粉的消化开始于口腔，符合图二中的①曲线。Ⅱ层是蔬类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水果类，含有大量水分、丰富的维生素、无机盐和膳食纤维，适量食用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维生素C可预防坏血病；Ⅲ层是鱼、肉、蛋类，Ⅳ层是乳、豆类，富含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5_EX.1_1#0fbecdc19?vaa=1&amp;vcp=1&amp;vis=1&amp;pid=02a135575&amp;color=0,0,0&amp;vtp=1&amp;vaab=1&amp;bt=1&amp;bbb=1&amp;hb=1">
            <a:extLst>
              <a:ext uri="{FF2B5EF4-FFF2-40B4-BE49-F238E27FC236}">
                <a16:creationId xmlns:a16="http://schemas.microsoft.com/office/drawing/2014/main" id="{C5EC3C6F-7BCE-30AE-A0ED-E77926CF9B91}"/>
              </a:ext>
            </a:extLst>
          </p:cNvPr>
          <p:cNvSpPr/>
          <p:nvPr/>
        </p:nvSpPr>
        <p:spPr>
          <a:xfrm>
            <a:off x="539496" y="889308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，蛋白质是构成人体细胞的基本物质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，人体的生长发育以及受损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细胞的修复和更新都离不开蛋白质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。青少年正处于生长发育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、组织更新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的黄金时期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，因此青少年应选择含蛋白质丰富的食物。Ⅴ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层是油脂类，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脂肪最初被消化的部位是小肠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，即图二中的丙部位。</a:t>
            </a:r>
            <a:endParaRPr lang="en-US" altLang="zh-CN" sz="2800" dirty="0"/>
          </a:p>
        </p:txBody>
      </p:sp>
      <p:pic>
        <p:nvPicPr>
          <p:cNvPr id="3" name="QC_5_EX.1_1#0fbecdc19?iti=5&amp;htil=1&amp;vaa=1&amp;vcp=1&amp;vis=1&amp;pid=02a135575&amp;color=0,0,0&amp;tib=255,255,255&amp;vtp=1&amp;vaab=1" descr="preencoded.png">
            <a:extLst>
              <a:ext uri="{FF2B5EF4-FFF2-40B4-BE49-F238E27FC236}">
                <a16:creationId xmlns:a16="http://schemas.microsoft.com/office/drawing/2014/main" id="{E5F4D270-3E91-3CEF-5ED0-30EF880D2D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2808" y="3647068"/>
            <a:ext cx="2852928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C_5_EX.1_1#0fbecdc19?iti=6&amp;htil=1&amp;vaa=1&amp;vcp=1&amp;vis=1&amp;pid=02a135575&amp;color=0,0,0&amp;tib=255,255,255&amp;vtp=1&amp;vaab=1" descr="preencoded.png">
            <a:extLst>
              <a:ext uri="{FF2B5EF4-FFF2-40B4-BE49-F238E27FC236}">
                <a16:creationId xmlns:a16="http://schemas.microsoft.com/office/drawing/2014/main" id="{2A862497-7492-7A13-A825-894BD49CA7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4616" y="3509908"/>
            <a:ext cx="3319272" cy="1764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5_EX.1_1#0fbecdc19?iti=5&amp;htil=1&amp;vaa=1&amp;vcp=1&amp;vis=1&amp;pid=02a135575&amp;color=0,0,0&amp;vtp=1&amp;vaab=1&amp;bbb=1">
            <a:extLst>
              <a:ext uri="{FF2B5EF4-FFF2-40B4-BE49-F238E27FC236}">
                <a16:creationId xmlns:a16="http://schemas.microsoft.com/office/drawing/2014/main" id="{B7B323C3-98C3-B77C-1759-75F94AC7964C}"/>
              </a:ext>
            </a:extLst>
          </p:cNvPr>
          <p:cNvSpPr/>
          <p:nvPr/>
        </p:nvSpPr>
        <p:spPr>
          <a:xfrm>
            <a:off x="2923191" y="5401700"/>
            <a:ext cx="792162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图一</a:t>
            </a:r>
            <a:endParaRPr lang="en-US" altLang="zh-CN" sz="2800" dirty="0"/>
          </a:p>
        </p:txBody>
      </p:sp>
      <p:sp>
        <p:nvSpPr>
          <p:cNvPr id="6" name="QC_5_EX.1_1#0fbecdc19?iti=6&amp;htil=1&amp;vaa=1&amp;vcp=1&amp;vis=1&amp;pid=02a135575&amp;color=0,0,0&amp;vtp=1&amp;vaab=1&amp;bbb=1">
            <a:extLst>
              <a:ext uri="{FF2B5EF4-FFF2-40B4-BE49-F238E27FC236}">
                <a16:creationId xmlns:a16="http://schemas.microsoft.com/office/drawing/2014/main" id="{C02B1998-62F5-698C-BFFE-977401FD8849}"/>
              </a:ext>
            </a:extLst>
          </p:cNvPr>
          <p:cNvSpPr/>
          <p:nvPr/>
        </p:nvSpPr>
        <p:spPr>
          <a:xfrm>
            <a:off x="8478171" y="5401700"/>
            <a:ext cx="792162" cy="566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图二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13520960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0305090eb?vcp=1&amp;pid=82abb1697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656" y="754380"/>
            <a:ext cx="10826496" cy="534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530853170.fixed?vcp=1&amp;pid=fcf6d0980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人体的营养</a:t>
            </a:r>
            <a:endParaRPr lang="en-US" altLang="zh-CN" sz="4000" dirty="0"/>
          </a:p>
        </p:txBody>
      </p:sp>
      <p:sp>
        <p:nvSpPr>
          <p:cNvPr id="3" name="C_4_BD#530853170.fixed?vcp=1&amp;pid=fcf6d098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58c4b76b?vcp=1&amp;pid=530853170&amp;color=0,170,129&amp;vtp=1&amp;vaab=1&amp;bt=1&amp;bbb=1"/>
          <p:cNvSpPr/>
          <p:nvPr/>
        </p:nvSpPr>
        <p:spPr>
          <a:xfrm>
            <a:off x="539496" y="554400"/>
            <a:ext cx="11109960" cy="5768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136_1#396f18816?vaa=1&amp;vcp=1&amp;vis=1&amp;pid=858c4b76b&amp;color=0,0,0&amp;vtp=1&amp;vaab=1&amp;bbb=1"/>
          <p:cNvSpPr/>
          <p:nvPr/>
        </p:nvSpPr>
        <p:spPr>
          <a:xfrm>
            <a:off x="539496" y="1200293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我们看书、学习需要消耗大量能量，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能量的主要来源是(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_1#396f18816.bracket?vaa=1&amp;vcp=1&amp;vis=1&amp;pid=858c4b76b&amp;color=0,0,0&amp;vpa=87&amp;vtp=1&amp;vaab=1"/>
          <p:cNvSpPr/>
          <p:nvPr/>
        </p:nvSpPr>
        <p:spPr>
          <a:xfrm>
            <a:off x="9617614" y="1187466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6_BD.136_2#396f18816.choices?vaa=1&amp;vcp=1&amp;vis=1&amp;pid=858c4b76b&amp;color=0,0,0&amp;vtp=1&amp;vaab=1&amp;bbb=1"/>
          <p:cNvSpPr/>
          <p:nvPr/>
        </p:nvSpPr>
        <p:spPr>
          <a:xfrm>
            <a:off x="539496" y="1761598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2672715" algn="l"/>
                <a:tab pos="5662930" algn="l"/>
                <a:tab pos="82975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.糖类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B.蛋白质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C.脂肪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.维生素</a:t>
            </a:r>
            <a:endParaRPr lang="en-US" altLang="zh-CN" sz="2800" dirty="0"/>
          </a:p>
        </p:txBody>
      </p:sp>
      <p:sp>
        <p:nvSpPr>
          <p:cNvPr id="6" name="QB_6_BD.138_1#3f424e2c8?sp=1&amp;vaa=1&amp;vcp=1&amp;vis=1&amp;pid=858c4b76b&amp;color=0,0,0&amp;vtp=1&amp;vaab=1&amp;bbb=1&amp;hb=1"/>
          <p:cNvSpPr/>
          <p:nvPr/>
        </p:nvSpPr>
        <p:spPr>
          <a:xfrm>
            <a:off x="539496" y="2305666"/>
            <a:ext cx="11109960" cy="10457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维生素和无机盐在人体中需要量虽少，但作用很大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。下表中的疾病与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其致病原因不相符的一组是(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graphicFrame>
        <p:nvGraphicFramePr>
          <p:cNvPr id="41" name="QB_6_BD.138_2#3f424e2c8?colgroup=5,8,14&amp;vaa=1&amp;vcp=1&amp;vis=1&amp;pid=858c4b76b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758989"/>
              </p:ext>
            </p:extLst>
          </p:nvPr>
        </p:nvGraphicFramePr>
        <p:xfrm>
          <a:off x="539496" y="3482385"/>
          <a:ext cx="11082528" cy="2808161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385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选项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疾病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致病原因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人体内缺乏）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7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夜盲症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缺维生素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A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7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B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坏血病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缺维生素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C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大脖子病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缺含碘的无机盐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79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D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佝偻病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缺含铁的无机盐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QB_6_AN.139_1#3f424e2c8.bracket?vaa=1&amp;vcp=1&amp;vis=1&amp;pid=858c4b76b&amp;color=0,0,0&amp;vpa=88&amp;vtp=1&amp;vaab=1"/>
          <p:cNvSpPr/>
          <p:nvPr/>
        </p:nvSpPr>
        <p:spPr>
          <a:xfrm>
            <a:off x="4905915" y="2851640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8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0_1#95036c0c5?vaa=1&amp;vcp=1&amp;vis=1&amp;pid=858c4b76b&amp;color=0,0,0&amp;vtp=1&amp;vaab=1&amp;bt=1&amp;bbb=1"/>
          <p:cNvSpPr/>
          <p:nvPr/>
        </p:nvSpPr>
        <p:spPr>
          <a:xfrm>
            <a:off x="539496" y="15439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下列的食物成分，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不经消化即可被人体吸收的是(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95036c0c5.bracket?vaa=1&amp;vcp=1&amp;vis=1&amp;pid=858c4b76b&amp;color=0,0,0&amp;vpa=89&amp;vtp=1&amp;vaab=1"/>
          <p:cNvSpPr/>
          <p:nvPr/>
        </p:nvSpPr>
        <p:spPr>
          <a:xfrm>
            <a:off x="8550814" y="15305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40_2#95036c0c5.choices?vaa=1&amp;vcp=1&amp;vis=1&amp;pid=858c4b76b&amp;color=0,0,0&amp;vtp=1&amp;vaab=1&amp;bbb=1"/>
          <p:cNvSpPr/>
          <p:nvPr/>
        </p:nvSpPr>
        <p:spPr>
          <a:xfrm>
            <a:off x="539496" y="216836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.淀粉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B.脂肪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C.蛋白质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.葡萄糖</a:t>
            </a:r>
            <a:endParaRPr lang="en-US" altLang="zh-CN" sz="2800" dirty="0"/>
          </a:p>
        </p:txBody>
      </p:sp>
      <p:sp>
        <p:nvSpPr>
          <p:cNvPr id="5" name="QC_6_BD.142_1#ef224934a?vaa=1&amp;vcp=1&amp;vis=1&amp;pid=858c4b76b&amp;color=0,0,0&amp;vtp=1&amp;vaab=1&amp;bbb=1&amp;hb=1"/>
          <p:cNvSpPr/>
          <p:nvPr/>
        </p:nvSpPr>
        <p:spPr>
          <a:xfrm>
            <a:off x="539496" y="2797841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（广西北部湾·中考）中考第一天，妈妈特意为小君做了一份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午餐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有米饭、油焖大虾、清蒸鲈鱼、牛排。为了实现合理膳食，你认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份午餐还需增加的是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6_AN.143_1#ef224934a.bracket?vaa=1&amp;vcp=1&amp;vis=1&amp;pid=858c4b76b&amp;color=0,0,0&amp;vpa=90&amp;vtp=1&amp;vaab=1"/>
          <p:cNvSpPr/>
          <p:nvPr/>
        </p:nvSpPr>
        <p:spPr>
          <a:xfrm>
            <a:off x="3337091" y="4152614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6_BD.142_2#ef224934a.choices?vaa=1&amp;vcp=1&amp;vis=1&amp;pid=858c4b76b&amp;color=0,0,0&amp;vtp=1&amp;vaab=1&amp;bbb=1"/>
          <p:cNvSpPr/>
          <p:nvPr/>
        </p:nvSpPr>
        <p:spPr>
          <a:xfrm>
            <a:off x="539496" y="472043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837815" algn="l"/>
                <a:tab pos="5662930" algn="l"/>
                <a:tab pos="84880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.煎蛋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B.叉烧包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C.素炒青菜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.油条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4_1#95549f1f4?sp=1&amp;vaa=1&amp;vcp=1&amp;vis=1&amp;pid=858c4b76b&amp;color=0,0,0&amp;vtp=1&amp;vaab=1&amp;bt=1&amp;bbb=1"/>
          <p:cNvSpPr/>
          <p:nvPr/>
        </p:nvSpPr>
        <p:spPr>
          <a:xfrm>
            <a:off x="539496" y="120345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下图为人体消化系统的部分结构图，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下列说法不正确的是(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45_1#95549f1f4.bracket?vaa=1&amp;vcp=1&amp;vis=1&amp;pid=858c4b76b&amp;color=0,0,0&amp;vpa=91&amp;vtp=1&amp;vaab=1"/>
          <p:cNvSpPr/>
          <p:nvPr/>
        </p:nvSpPr>
        <p:spPr>
          <a:xfrm>
            <a:off x="9973214" y="1190117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4" name="QC_6_BD.144_2#95549f1f4?htil=7&amp;vaa=1&amp;vcp=1&amp;vis=1&amp;pid=858c4b76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56757" y="1889633"/>
            <a:ext cx="2990088" cy="3611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C_6_BD.144_3#95549f1f4.choices?htil=7&amp;vaa=1&amp;vcp=1&amp;vis=1&amp;pid=858c4b76b&amp;color=0,0,0&amp;vtp=1&amp;vaab=1&amp;bbb=1&amp;hb=1"/>
          <p:cNvSpPr/>
          <p:nvPr/>
        </p:nvSpPr>
        <p:spPr>
          <a:xfrm>
            <a:off x="539496" y="1835721"/>
            <a:ext cx="7991856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A.⑤食道能蠕动将食物推入胃中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.①分泌的胆汁中不含消化酶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，对脂肪只具有乳化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.⑥分泌胃液，胃液中有蛋白酶，可初步消化蛋白质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.③通过蠕动，促进消化、吸收营养物质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，并将剩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余物质推向大肠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46_1#3f3b919c3?vaa=1&amp;vcp=1&amp;vis=1&amp;pid=858c4b76b&amp;color=0,0,0&amp;vtp=1&amp;vaab=1&amp;bt=1&amp;bbb=1&amp;hb=1"/>
          <p:cNvSpPr/>
          <p:nvPr/>
        </p:nvSpPr>
        <p:spPr>
          <a:xfrm>
            <a:off x="539496" y="185724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6.创新题·易错知识点拨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结构与功能相适应是重要的生物学观点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。小肠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是人体消化食物和吸收营养物质的主要场所，下列不属于小肠适于吸收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的特点的是(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BD.146_2#3f3b919c3.choices?vaa=1&amp;vcp=1&amp;vis=1&amp;pid=858c4b76b&amp;color=0,0,0&amp;vtp=1&amp;vaab=1&amp;bbb=1"/>
          <p:cNvSpPr/>
          <p:nvPr/>
        </p:nvSpPr>
        <p:spPr>
          <a:xfrm>
            <a:off x="539496" y="378098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44068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.小肠内有许多消化酶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.小肠是人体消化道中最长的一段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44068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C.小肠内表面有许多皱襞和绒毛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.小肠绒毛内有丰富的毛细血管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C_6_AS.1_1#3f3b919c3?vaa=1&amp;vcp=1&amp;vis=1&amp;pid=858c4b76b&amp;color=0,0,0&amp;vtp=1&amp;vaab=1&amp;bt=1&amp;bbb=1&amp;hb=1"/>
              <p:cNvSpPr/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小肠有以下特点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小肠很长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成人小肠的长度一般为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5∼6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小肠有皱襞和小肠绒毛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使小肠的吸收面积大大增加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小肠内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的消化液多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小肠内含有肠液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胰液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胆汁等多种消化液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能对淀粉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脂肪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蛋白质进行消化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。④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小肠绒毛壁薄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小肠绒毛内有丰富的毛细血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管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小肠绒毛壁和毛细血管壁都仅由一层上皮细胞构成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利于营养物质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的吸收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其中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①②③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与消化功能相适应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，①②④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与吸收功能相适应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C_6_AS.1_1#3f3b919c3?vaa=1&amp;vcp=1&amp;vis=1&amp;pid=858c4b76b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878" b="-4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C_6_AN.147_1#3f3b919c3.bracket?vaa=1&amp;vcp=1&amp;vis=1&amp;pid=858c4b76b&amp;color=0,0,0&amp;vpa=92&amp;vtp=1&amp;vaab=1"/>
          <p:cNvSpPr/>
          <p:nvPr/>
        </p:nvSpPr>
        <p:spPr>
          <a:xfrm>
            <a:off x="979074" y="5337461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26e43f90?vcp=1&amp;pid=53085317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pic>
        <p:nvPicPr>
          <p:cNvPr id="3" name="QC_6_BD.149_1#6b1648aeb?htil=8&amp;vaa=1&amp;vcp=1&amp;vis=1&amp;pid=026e43f90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18" y="1285528"/>
            <a:ext cx="5422392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QC_6_BD.149_2#6b1648aeb?htil=8&amp;sp=1&amp;vaa=1&amp;vcp=1&amp;vis=1&amp;pid=026e43f90&amp;color=0,0,0&amp;vtp=1&amp;vaab=1&amp;bbb=1&amp;hb=1&amp;hs=1"/>
              <p:cNvSpPr/>
              <p:nvPr/>
            </p:nvSpPr>
            <p:spPr>
              <a:xfrm>
                <a:off x="539496" y="1267240"/>
                <a:ext cx="5559552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7.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右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图为“探究馒头在口腔中的变化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的实验设计，图中试管均置于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37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温水中加热10分钟，以下说法不正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确的是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(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)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QC_6_BD.149_2#6b1648aeb?htil=8&amp;sp=1&amp;vaa=1&amp;vcp=1&amp;vis=1&amp;pid=026e43f90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7240"/>
                <a:ext cx="5559552" cy="2496757"/>
              </a:xfrm>
              <a:prstGeom prst="rect">
                <a:avLst/>
              </a:prstGeom>
              <a:blipFill>
                <a:blip r:embed="rId4"/>
                <a:stretch>
                  <a:fillRect l="-3947" r="-3509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BD.149_3#6b1648aeb.choices?vaa=1&amp;vcp=1&amp;vis=1&amp;pid=026e43f90&amp;color=0,0,0&amp;vtp=1&amp;vaab=1&amp;bbb=1&amp;hs=1"/>
              <p:cNvSpPr/>
              <p:nvPr/>
            </p:nvSpPr>
            <p:spPr>
              <a:xfrm>
                <a:off x="539496" y="3827560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A.本实验只能形成一组对照实验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.置于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37 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温水中是模拟人体口腔温度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.③与①可形成对照，探究牙齿的咀嚼和舌的搅拌对馒头的消化作用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.若将唾液换为肠液，则三支试管内是否变蓝的现象不变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BD.149_3#6b1648aeb.choices?vaa=1&amp;vcp=1&amp;vis=1&amp;pid=026e43f90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827560"/>
                <a:ext cx="11109960" cy="2496757"/>
              </a:xfrm>
              <a:prstGeom prst="rect">
                <a:avLst/>
              </a:prstGeom>
              <a:blipFill>
                <a:blip r:embed="rId5"/>
                <a:stretch>
                  <a:fillRect l="-1976" b="-855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_1#6b1648aeb?vaa=1&amp;vcp=1&amp;vis=1&amp;pid=026e43f90&amp;color=0,0,0&amp;vtp=1&amp;vaab=1&amp;bt=1&amp;bbb=1&amp;hb=1"/>
          <p:cNvSpPr/>
          <p:nvPr/>
        </p:nvSpPr>
        <p:spPr>
          <a:xfrm>
            <a:off x="539496" y="139776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本实验有两组对照实验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对照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可探究唾液对馒头的消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化作用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；③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与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对照探究牙齿的咀嚼和舌的搅拌对馒头的消化作用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肠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液里有淀粉酶将淀粉消化分解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C_6_AS.1_1#6b1648aeb?vaa=1&amp;vcp=1&amp;vis=1&amp;pid=026e43f9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89504" y="3375406"/>
            <a:ext cx="6409944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AN.147_1#3f3b919c3.bracket?vaa=1&amp;vcp=1&amp;vis=1&amp;pid=858c4b76b&amp;color=0,0,0&amp;vpa=92&amp;vtp=1&amp;vaab=1">
            <a:extLst>
              <a:ext uri="{FF2B5EF4-FFF2-40B4-BE49-F238E27FC236}">
                <a16:creationId xmlns:a16="http://schemas.microsoft.com/office/drawing/2014/main" id="{6BC894A8-254A-C439-3C4C-603905C4EECA}"/>
              </a:ext>
            </a:extLst>
          </p:cNvPr>
          <p:cNvSpPr/>
          <p:nvPr/>
        </p:nvSpPr>
        <p:spPr>
          <a:xfrm>
            <a:off x="1040034" y="517632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答案：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build="p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52_1#10d9941bd?vaa=1&amp;vcp=1&amp;vis=1&amp;pid=026e43f90&amp;color=0,0,0&amp;vtp=1&amp;vaab=1&amp;bt=1&amp;bbb=1&amp;hb=1"/>
          <p:cNvSpPr/>
          <p:nvPr/>
        </p:nvSpPr>
        <p:spPr>
          <a:xfrm>
            <a:off x="539496" y="885793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（四川宜宾·中考）2023年5月10日，“太空快递小哥”天舟六号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货运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飞船发射圆满成功。快递中包括约70公斤新鲜水果，将保障中国空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间站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上航天员的营养需求。下列有关叙述错误的是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54_1#10d9941bd.bracket?vaa=1&amp;vcp=1&amp;vis=1&amp;pid=026e43f90&amp;color=0,0,0&amp;vpa=94&amp;vtp=1&amp;vaab=1"/>
          <p:cNvSpPr/>
          <p:nvPr/>
        </p:nvSpPr>
        <p:spPr>
          <a:xfrm>
            <a:off x="7584867" y="2248110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6_BD.152_2#10d9941bd.choices?vaa=1&amp;vcp=1&amp;vis=1&amp;pid=026e43f90&amp;color=0,0,0&amp;vtp=1&amp;vaab=1&amp;bbb=1"/>
          <p:cNvSpPr/>
          <p:nvPr/>
        </p:nvSpPr>
        <p:spPr>
          <a:xfrm>
            <a:off x="539496" y="280952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A.水果中的维生素C能有效预防坏血病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.水果中的部分糖类能为人体提供能量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.水果中的无机盐在小肠内被消化吸收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.水果中的铁可以成为血红蛋白的成分</a:t>
            </a:r>
            <a:endParaRPr lang="en-US" altLang="zh-CN" sz="2800" dirty="0"/>
          </a:p>
        </p:txBody>
      </p:sp>
      <p:sp>
        <p:nvSpPr>
          <p:cNvPr id="5" name="QC_6_AS.1_1#10d9941bd?vaa=1&amp;vcp=1&amp;vis=1&amp;pid=026e43f90&amp;color=0,0,0&amp;vtp=1&amp;vaab=1&amp;bbb=1"/>
          <p:cNvSpPr/>
          <p:nvPr/>
        </p:nvSpPr>
        <p:spPr>
          <a:xfrm>
            <a:off x="539496" y="53671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无机盐是小分子物质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不经过消化就可以直接被吸收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3496d5477?vcp=1&amp;pid=53085317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O_6_BD.155_1#36369714e?sp=1&amp;vaa=1&amp;vcp=1&amp;vis=1&amp;pid=3496d5477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下图是中国居民的“平衡膳食宝塔”图，请据图回答下列问题：</a:t>
            </a:r>
            <a:endParaRPr lang="en-US" altLang="zh-CN" sz="2800" dirty="0"/>
          </a:p>
        </p:txBody>
      </p:sp>
      <p:pic>
        <p:nvPicPr>
          <p:cNvPr id="4" name="QO_6_BD.155_2#36369714e?htil=9&amp;vaa=1&amp;vcp=1&amp;vis=1&amp;pid=3496d5477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4881" y="1961941"/>
            <a:ext cx="352044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BD.156_1#a14421d18?htil=9&amp;vaa=1&amp;vcp=1&amp;vis=1&amp;pid=36369714e&amp;color=0,0,0&amp;vtp=1&amp;vaab=1&amp;bbb=1&amp;hb=1&amp;hs=1"/>
          <p:cNvSpPr/>
          <p:nvPr/>
        </p:nvSpPr>
        <p:spPr>
          <a:xfrm>
            <a:off x="539496" y="1908029"/>
            <a:ext cx="74523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）图中第三层食物的主要成分消化后的产物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_1#a14421d18.blank?vaa=1&amp;vcp=1&amp;vis=1&amp;pid=36369714e&amp;color=0,0,0&amp;vpa=95&amp;vtp=1&amp;vaab=1&amp;bbb=1"/>
          <p:cNvSpPr/>
          <p:nvPr/>
        </p:nvSpPr>
        <p:spPr>
          <a:xfrm>
            <a:off x="905415" y="2504294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氨基酸</a:t>
            </a:r>
            <a:endParaRPr lang="en-US" altLang="zh-CN" sz="2800" dirty="0"/>
          </a:p>
        </p:txBody>
      </p:sp>
      <p:sp>
        <p:nvSpPr>
          <p:cNvPr id="7" name="QB_7_BD.158_1#32724ba7b?htil=9&amp;vaa=1&amp;vcp=1&amp;vis=1&amp;pid=36369714e&amp;color=0,0,0&amp;vtp=1&amp;vaab=1&amp;bbb=1&amp;hb=1&amp;hs=1"/>
          <p:cNvSpPr/>
          <p:nvPr/>
        </p:nvSpPr>
        <p:spPr>
          <a:xfrm>
            <a:off x="539496" y="3185014"/>
            <a:ext cx="74523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）图中的最底层食物的主要成分在消化道内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消化后主要被小肠绒毛内的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吸收进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入血液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8" name="QB_7_AN.2_1#32724ba7b.blank?vaa=1&amp;vcp=1&amp;vis=1&amp;pid=36369714e&amp;color=0,0,0&amp;vpa=96&amp;vtp=1&amp;vaab=1&amp;bbb=1"/>
          <p:cNvSpPr/>
          <p:nvPr/>
        </p:nvSpPr>
        <p:spPr>
          <a:xfrm>
            <a:off x="4817015" y="380223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</a:t>
            </a:r>
            <a:endParaRPr lang="en-US" altLang="zh-CN" sz="2800" dirty="0"/>
          </a:p>
        </p:txBody>
      </p:sp>
      <p:sp>
        <p:nvSpPr>
          <p:cNvPr id="9" name="QB_7_BD.160_1#fb31a3b1b?vaa=1&amp;vcp=1&amp;vis=1&amp;pid=36369714e&amp;color=0,0,0&amp;vtp=1&amp;vaab=1&amp;bbb=1&amp;hb=1&amp;hs=1"/>
          <p:cNvSpPr/>
          <p:nvPr/>
        </p:nvSpPr>
        <p:spPr>
          <a:xfrm>
            <a:off x="539496" y="511541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（3）“学生饮用奶”有利于中小学生发育和成长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，主要是因为牛奶中所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是构成人体细胞的基本物质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161_1#fb31a3b1b.blank?vaa=1&amp;vcp=1&amp;vis=1&amp;pid=36369714e&amp;color=0,0,0&amp;vpa=97&amp;vtp=1&amp;vaab=1&amp;bbb=1"/>
          <p:cNvSpPr/>
          <p:nvPr/>
        </p:nvSpPr>
        <p:spPr>
          <a:xfrm>
            <a:off x="1261015" y="571167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9A81797-9083-8D4F-7533-7DBA853C3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2171700"/>
            <a:ext cx="11591925" cy="2514600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7_BD.162_1#d1b55927b?vaa=1&amp;vcp=1&amp;vis=1&amp;pid=36369714e&amp;color=0,0,0&amp;vtp=1&amp;vaab=1&amp;bt=1&amp;bbb=1&amp;hb=1"/>
              <p:cNvSpPr/>
              <p:nvPr/>
            </p:nvSpPr>
            <p:spPr>
              <a:xfrm>
                <a:off x="539496" y="744728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（4）小娟是一名八年级的女生，平日很少运动，又喜爱甜食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，体重增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加很快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，她希望自己身材苗条，每天吃很少的米饭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，只吃零食和一些水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你认为她的做法对吗？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。请你给她提出一些建议：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写出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1∼2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条建议即可）。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7_BD.162_1#d1b55927b?vaa=1&amp;vcp=1&amp;vis=1&amp;pid=36369714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744728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r="-878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7_AN.163_1#d1b55927b.blank?vaa=1&amp;vcp=1&amp;vis=1&amp;pid=36369714e&amp;color=0,0,0&amp;vpa=98&amp;vtp=1&amp;vaab=1&amp;bbb=1"/>
          <p:cNvSpPr/>
          <p:nvPr/>
        </p:nvSpPr>
        <p:spPr>
          <a:xfrm>
            <a:off x="4817015" y="200964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不对</a:t>
            </a:r>
            <a:endParaRPr lang="en-US" altLang="zh-CN" sz="2800" dirty="0"/>
          </a:p>
        </p:txBody>
      </p:sp>
      <p:sp>
        <p:nvSpPr>
          <p:cNvPr id="4" name="QB_7_AN.165_1#d1b55927b.blank?vaa=1&amp;vcp=1&amp;vis=1&amp;pid=36369714e&amp;color=0,0,0&amp;vpa=99&amp;vtp=1&amp;vaab=1&amp;bbb=1&amp;hb=1"/>
          <p:cNvSpPr/>
          <p:nvPr/>
        </p:nvSpPr>
        <p:spPr>
          <a:xfrm>
            <a:off x="539496" y="2009648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均衡营养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，加强锻炼（合理即可）</a:t>
            </a:r>
            <a:endParaRPr lang="en-US" altLang="zh-CN" sz="2800" dirty="0"/>
          </a:p>
        </p:txBody>
      </p:sp>
      <p:pic>
        <p:nvPicPr>
          <p:cNvPr id="5" name="QO_6_BD.164_1#d1b55927b?vaa=1&amp;vcp=1&amp;vis=1&amp;pid=36369714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15968" y="3370072"/>
            <a:ext cx="356616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05476b2fe.fixed?vcp=1&amp;pid=fcf6d0980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第二章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人体的营养</a:t>
            </a:r>
            <a:endParaRPr lang="en-US" altLang="zh-CN" sz="4000" dirty="0"/>
          </a:p>
        </p:txBody>
      </p:sp>
      <p:sp>
        <p:nvSpPr>
          <p:cNvPr id="3" name="C_4_BD#05476b2fe.fixed?vcp=1&amp;pid=fcf6d0980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55ddb1d3?vcp=1&amp;pid=05476b2fe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96daa7543?vaa=1&amp;vcp=1&amp;vis=1&amp;pid=455ddb1d3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人体需要的主要营养物质。</a:t>
            </a:r>
            <a:endParaRPr lang="en-US" altLang="zh-CN" sz="2800" dirty="0"/>
          </a:p>
        </p:txBody>
      </p:sp>
      <p:sp>
        <p:nvSpPr>
          <p:cNvPr id="4" name="QB_7_BD.2_1#371525f93?vaa=1&amp;vcp=1&amp;vis=1&amp;pid=96daa7543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六类营养物质：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371525f93.blank?vaa=1&amp;vcp=1&amp;vis=1&amp;pid=96daa7543&amp;color=0,0,0&amp;vpa=1&amp;vtp=1&amp;vaab=1&amp;bbb=1"/>
          <p:cNvSpPr/>
          <p:nvPr/>
        </p:nvSpPr>
        <p:spPr>
          <a:xfrm>
            <a:off x="3928015" y="1848784"/>
            <a:ext cx="7015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糖类、脂肪、蛋白质、水、无机盐和维生素</a:t>
            </a:r>
            <a:endParaRPr lang="en-US" altLang="zh-CN" sz="2800" dirty="0"/>
          </a:p>
        </p:txBody>
      </p:sp>
      <p:sp>
        <p:nvSpPr>
          <p:cNvPr id="6" name="QB_7_BD.4_1#c241338dc?vaa=1&amp;vcp=1&amp;vis=1&amp;pid=96daa7543&amp;color=0,0,0&amp;vtp=1&amp;vaab=1&amp;bbb=1&amp;hb=1"/>
          <p:cNvSpPr/>
          <p:nvPr/>
        </p:nvSpPr>
        <p:spPr>
          <a:xfrm>
            <a:off x="539496" y="25296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三大产热营养素”：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。人体生命活动所需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要的能量，主要由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提供。贮存在人体内的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是重要的备用能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源物质。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是建造和修复身体的重要原料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2_1#c241338dc.blank?vaa=1&amp;vcp=1&amp;vis=1&amp;pid=96daa7543&amp;color=0,0,0&amp;vpa=2&amp;vtp=1&amp;vaab=1&amp;bbb=1"/>
          <p:cNvSpPr/>
          <p:nvPr/>
        </p:nvSpPr>
        <p:spPr>
          <a:xfrm>
            <a:off x="4597940" y="2499214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糖类、脂肪、蛋白质</a:t>
            </a:r>
            <a:endParaRPr lang="en-US" altLang="zh-CN" sz="2800" dirty="0"/>
          </a:p>
        </p:txBody>
      </p:sp>
      <p:sp>
        <p:nvSpPr>
          <p:cNvPr id="8" name="QB_7_AN.3_1#c241338dc.blank?vaa=1&amp;vcp=1&amp;vis=1&amp;pid=96daa7543&amp;color=0,0,0&amp;vpa=3&amp;vtp=1&amp;vaab=1&amp;bbb=1"/>
          <p:cNvSpPr/>
          <p:nvPr/>
        </p:nvSpPr>
        <p:spPr>
          <a:xfrm>
            <a:off x="3394615" y="314691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糖类</a:t>
            </a:r>
            <a:endParaRPr lang="en-US" altLang="zh-CN" sz="2800" dirty="0"/>
          </a:p>
        </p:txBody>
      </p:sp>
      <p:sp>
        <p:nvSpPr>
          <p:cNvPr id="9" name="QB_7_AN.4_1#c241338dc.blank?vaa=1&amp;vcp=1&amp;vis=1&amp;pid=96daa7543&amp;color=0,0,0&amp;vpa=4&amp;vtp=1&amp;vaab=1&amp;bbb=1"/>
          <p:cNvSpPr/>
          <p:nvPr/>
        </p:nvSpPr>
        <p:spPr>
          <a:xfrm>
            <a:off x="8017414" y="314691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脂肪</a:t>
            </a:r>
            <a:endParaRPr lang="en-US" altLang="zh-CN" sz="2800" dirty="0"/>
          </a:p>
        </p:txBody>
      </p:sp>
      <p:sp>
        <p:nvSpPr>
          <p:cNvPr id="10" name="QB_7_AN.5_1#c241338dc.blank?vaa=1&amp;vcp=1&amp;vis=1&amp;pid=96daa7543&amp;color=0,0,0&amp;vpa=5&amp;vtp=1&amp;vaab=1&amp;bbb=1"/>
          <p:cNvSpPr/>
          <p:nvPr/>
        </p:nvSpPr>
        <p:spPr>
          <a:xfrm>
            <a:off x="1972214" y="377365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</a:t>
            </a:r>
            <a:endParaRPr lang="en-US" altLang="zh-CN" sz="2800" dirty="0"/>
          </a:p>
        </p:txBody>
      </p:sp>
      <p:sp>
        <p:nvSpPr>
          <p:cNvPr id="11" name="QB_7_BD.9_1#5c03fca8b?vaa=1&amp;vcp=1&amp;vis=1&amp;pid=96daa7543&amp;color=0,0,0&amp;vtp=1&amp;vaab=1&amp;bbb=1&amp;hb=1"/>
          <p:cNvSpPr/>
          <p:nvPr/>
        </p:nvSpPr>
        <p:spPr>
          <a:xfrm>
            <a:off x="539496" y="446009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是人体细胞的主要成分之一，人体内的营养物质以及尿素等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，只有溶解在水中才能运输。</a:t>
            </a:r>
            <a:endParaRPr lang="en-US" altLang="zh-CN" sz="2800" dirty="0"/>
          </a:p>
        </p:txBody>
      </p:sp>
      <p:sp>
        <p:nvSpPr>
          <p:cNvPr id="12" name="QB_7_AN.10_1#5c03fca8b.blank?vaa=1&amp;vcp=1&amp;vis=1&amp;pid=96daa7543&amp;color=0,0,0&amp;vpa=6&amp;vtp=1&amp;vaab=1"/>
          <p:cNvSpPr/>
          <p:nvPr/>
        </p:nvSpPr>
        <p:spPr>
          <a:xfrm>
            <a:off x="1438815" y="4429614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1_1#be080bd2a?sp=1&amp;vaa=1&amp;vcp=1&amp;vis=1&amp;pid=96daa7543&amp;color=0,0,0&amp;vtp=1&amp;vaab=1&amp;bt=1&amp;bbb=1&amp;hb=1"/>
          <p:cNvSpPr/>
          <p:nvPr/>
        </p:nvSpPr>
        <p:spPr>
          <a:xfrm>
            <a:off x="539496" y="1097216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（4）无机盐的作用多种多样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，如含钙的无机盐是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的重要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组成成分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几种无机盐的缺乏症状和食物来源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QB_7_BD.11_2#be080bd2a?colgroup=5,14,9&amp;vaa=1&amp;vcp=1&amp;vis=1&amp;pid=96daa7543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0248212"/>
                  </p:ext>
                </p:extLst>
              </p:nvPr>
            </p:nvGraphicFramePr>
            <p:xfrm>
              <a:off x="539496" y="3079432"/>
              <a:ext cx="11082528" cy="2702942"/>
            </p:xfrm>
            <a:graphic>
              <a:graphicData uri="http://schemas.openxmlformats.org/drawingml/2006/table">
                <a:tbl>
                  <a:tblPr/>
                  <a:tblGrid>
                    <a:gridCol w="2313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212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5478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无机盐种类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缺乏时的症状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食物来源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含钙无机盐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儿童缺钙易患佝偻病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鸡胸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O</m:t>
                              </m:r>
                            </m:oMath>
                          </a14:m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形或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X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形腿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）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中老年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人特别是妇女缺钙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易患骨质疏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松症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奶类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绿叶蔬菜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豆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类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虾皮等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QB_7_BD.11_2#be080bd2a?colgroup=5,14,9&amp;vaa=1&amp;vcp=1&amp;vis=1&amp;pid=96daa7543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0248212"/>
                  </p:ext>
                </p:extLst>
              </p:nvPr>
            </p:nvGraphicFramePr>
            <p:xfrm>
              <a:off x="539496" y="3079432"/>
              <a:ext cx="11082528" cy="2702942"/>
            </p:xfrm>
            <a:graphic>
              <a:graphicData uri="http://schemas.openxmlformats.org/drawingml/2006/table">
                <a:tbl>
                  <a:tblPr/>
                  <a:tblGrid>
                    <a:gridCol w="2313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2122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54787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无机盐种类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缺乏时的症状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食物来源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63382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含钙无机盐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457" t="-27042" r="-68145" b="-87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奶类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绿叶蔬菜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豆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类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虾皮等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B_7_AN.12_1#be080bd2a.blank?vaa=1&amp;vcp=1&amp;vis=1&amp;pid=96daa7543&amp;color=0,0,0&amp;vpa=7&amp;vtp=1&amp;vaab=1&amp;bbb=1"/>
          <p:cNvSpPr/>
          <p:nvPr/>
        </p:nvSpPr>
        <p:spPr>
          <a:xfrm>
            <a:off x="8195214" y="1066736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骨骼和牙齿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QB_7_BD.13_1#be080bd2a?colgroup=5,14,9&amp;vaa=1&amp;vcp=1&amp;vis=1&amp;pid=96daa7543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735810"/>
              </p:ext>
            </p:extLst>
          </p:nvPr>
        </p:nvGraphicFramePr>
        <p:xfrm>
          <a:off x="539496" y="1546446"/>
          <a:ext cx="11082528" cy="4469704"/>
        </p:xfrm>
        <a:graphic>
          <a:graphicData uri="http://schemas.openxmlformats.org/drawingml/2006/table">
            <a:tbl>
              <a:tblPr/>
              <a:tblGrid>
                <a:gridCol w="23134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78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无机盐种类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缺乏时的症状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食物来源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含磷无机盐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厌食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贫血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肌无力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骨痛等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瘦肉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奶类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蛋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豆类等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含铁无机盐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缺铁性贫血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乏力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头晕等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肝脏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瘦肉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奶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含碘无机盐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地方性甲状腺肿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儿童的智力和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体格发育出现障碍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紫菜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海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盐等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含锌无机盐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生长发育不良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味觉发生障碍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肉类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蛋等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QB_7_BD.13_1#be080bd2a?colgroup=5,14,9&amp;vaa=1&amp;vcp=1&amp;vis=1&amp;pid=96daa7543&amp;color=0,0,0&amp;mp=1&amp;vtp=1&amp;vaab=1&amp;bt=1&amp;bbb=1">
            <a:extLst>
              <a:ext uri="{FF2B5EF4-FFF2-40B4-BE49-F238E27FC236}">
                <a16:creationId xmlns:a16="http://schemas.microsoft.com/office/drawing/2014/main" id="{E8BC663E-0E29-77B0-ADFA-BB155A6434DF}"/>
              </a:ext>
            </a:extLst>
          </p:cNvPr>
          <p:cNvSpPr txBox="1"/>
          <p:nvPr/>
        </p:nvSpPr>
        <p:spPr>
          <a:xfrm>
            <a:off x="10903879" y="83804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1863</Words>
  <Application>Microsoft Office PowerPoint</Application>
  <PresentationFormat>宽屏</PresentationFormat>
  <Paragraphs>535</Paragraphs>
  <Slides>50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9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13</cp:revision>
  <dcterms:created xsi:type="dcterms:W3CDTF">2024-11-18T02:45:16Z</dcterms:created>
  <dcterms:modified xsi:type="dcterms:W3CDTF">2025-07-23T10:39:57Z</dcterms:modified>
  <cp:category/>
  <cp:contentStatus/>
</cp:coreProperties>
</file>