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02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ee7bfd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750316-3047-4110-A46C-927D2ED417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要点速记3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中外历史上的重要法律文献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ee7bfd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27F6A3-3A5A-4C54-85AE-E84D9D4B9E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要点速记3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中外历史上的重要法律文献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ee7bfd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18755B6-2842-40CC-84AB-3AED6ED749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要点速记3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中外历史上的重要法律文献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B6996F-0A5A-F44E-E758-A502527003E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887E175-2202-46CD-A799-9F74524A5FC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773BE45-5505-454D-801A-0FFAD7EDA7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FD4D10-3CDA-4DE1-A2E5-809B8A1BAC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BCB4E8D-38AA-41A7-B111-5FF5C25E33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3_BD#d71dbb443?colgroup=8,11,9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069048"/>
              </p:ext>
            </p:extLst>
          </p:nvPr>
        </p:nvGraphicFramePr>
        <p:xfrm>
          <a:off x="539496" y="2201490"/>
          <a:ext cx="11073384" cy="3343276"/>
        </p:xfrm>
        <a:graphic>
          <a:graphicData uri="http://schemas.openxmlformats.org/drawingml/2006/table">
            <a:tbl>
              <a:tblPr/>
              <a:tblGrid>
                <a:gridCol w="3118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苏联新宪法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1936年公布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规定苏联是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工农社会主义国家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标志着苏联模式的形成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《中国人民政治协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商会议共同纲领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治协商会议第一届全体会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议讨论通过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起临时宪法的作用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8,11,9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DDDAD097-A728-E9A3-AB93-E072BEF06FCF}"/>
              </a:ext>
            </a:extLst>
          </p:cNvPr>
          <p:cNvSpPr txBox="1"/>
          <p:nvPr/>
        </p:nvSpPr>
        <p:spPr>
          <a:xfrm>
            <a:off x="10894735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3_BD#d71dbb443?colgroup=4,11,13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244285"/>
              </p:ext>
            </p:extLst>
          </p:nvPr>
        </p:nvGraphicFramePr>
        <p:xfrm>
          <a:off x="539496" y="2484732"/>
          <a:ext cx="11091672" cy="2776792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28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民共和国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1954年9月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第一届全国人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民代表大会第一次会议通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以根本法的形式确定了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是我国第一部社会主义类型的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也是我国有史以来真正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反映人民利益的宪法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4,11,13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8CDF5C09-C909-2B0D-432E-A35DDBE89BA1}"/>
              </a:ext>
            </a:extLst>
          </p:cNvPr>
          <p:cNvSpPr txBox="1"/>
          <p:nvPr/>
        </p:nvSpPr>
        <p:spPr>
          <a:xfrm>
            <a:off x="10913023" y="177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79538"/>
              </p:ext>
            </p:extLst>
          </p:nvPr>
        </p:nvGraphicFramePr>
        <p:xfrm>
          <a:off x="539496" y="1929996"/>
          <a:ext cx="11082528" cy="3879724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（1）法律文献是民主法治建设的重要保证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）从人治到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从专制到民主是历史发展的趋势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）要坚持走中国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特色社会主义法治道路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建设中国特色社会主义法治体系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建设社会主义法治国家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（4）要坚持中国共产党的领导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持人民主体地位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坚持法律面前人人平等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坚持依法治国和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以德治国相结合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F45042FC-6CEC-74A6-BFAD-C0CB01670519}"/>
              </a:ext>
            </a:extLst>
          </p:cNvPr>
          <p:cNvSpPr txBox="1"/>
          <p:nvPr/>
        </p:nvSpPr>
        <p:spPr>
          <a:xfrm>
            <a:off x="10903879" y="12215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ee7bfd57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bee7bfd57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bee7bfd57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中外历史上的重要法律文献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43224"/>
              </p:ext>
            </p:extLst>
          </p:nvPr>
        </p:nvGraphicFramePr>
        <p:xfrm>
          <a:off x="539496" y="739720"/>
          <a:ext cx="11073384" cy="556222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《汉谟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拉比法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颁布于古巴比伦国王汉谟拉比统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除前言外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正文共有282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内容十分广泛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从中可以清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晰地了解古巴比伦社会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是迄今已知世界上第一部较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为完整的成文法典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比伦王国留给人类的宝贵的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文化遗产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表明人类社会的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法制传统源远流长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《十二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铜表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公元前450年左右（罗马共和国时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期）颁布的成文法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涉及诉讼程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所有权和债务权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宗教法等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使定罪量刑有了文字依据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在一定程度上遏制了贵族对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法律的曲解和滥用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是罗马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法制建设的第一步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394338"/>
              </p:ext>
            </p:extLst>
          </p:nvPr>
        </p:nvGraphicFramePr>
        <p:xfrm>
          <a:off x="539496" y="2207364"/>
          <a:ext cx="11073384" cy="333152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《罗马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民法大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东罗马帝国皇帝查士丁尼时期编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由《查士丁尼法典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》《法学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汇纂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》《法理概要》《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新法典》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仍然承认奴隶制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但在一定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程度上改善了奴隶的地位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对财产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买卖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债务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关系等作出明确规定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了欧洲民法的基础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E5A2D953-8AA3-32A5-0868-5731B6132D8C}"/>
              </a:ext>
            </a:extLst>
          </p:cNvPr>
          <p:cNvSpPr txBox="1"/>
          <p:nvPr/>
        </p:nvSpPr>
        <p:spPr>
          <a:xfrm>
            <a:off x="10894735" y="149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3_BD#d71dbb443?colgroup=3,14,11&amp;vcp=1&amp;pid=bee7bfd5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033383"/>
              </p:ext>
            </p:extLst>
          </p:nvPr>
        </p:nvGraphicFramePr>
        <p:xfrm>
          <a:off x="539496" y="1646754"/>
          <a:ext cx="11073384" cy="445274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《大宪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英格兰于1215年颁布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维护教俗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贵族的特权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规定没有经过协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国王无权征税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逐渐确立了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“王权有限”和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“王在法下”的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《权利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英国议会通过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重申英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自古就有的权利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规定国王不经议会许可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不能随意废除法律等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英国议会的权力日益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超过国王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君主立宪制逐渐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mp=1&amp;vtp=1&amp;vaab=1&amp;bt=1&amp;bbb=1">
            <a:extLst>
              <a:ext uri="{FF2B5EF4-FFF2-40B4-BE49-F238E27FC236}">
                <a16:creationId xmlns:a16="http://schemas.microsoft.com/office/drawing/2014/main" id="{60DA4751-85E1-09BD-6139-341CCEC67157}"/>
              </a:ext>
            </a:extLst>
          </p:cNvPr>
          <p:cNvSpPr txBox="1"/>
          <p:nvPr/>
        </p:nvSpPr>
        <p:spPr>
          <a:xfrm>
            <a:off x="10894735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3_BD#d71dbb443?colgroup=3,14,11&amp;vcp=1&amp;pid=bee7bfd5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186517"/>
              </p:ext>
            </p:extLst>
          </p:nvPr>
        </p:nvGraphicFramePr>
        <p:xfrm>
          <a:off x="539496" y="2207364"/>
          <a:ext cx="11073384" cy="333152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《独立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1776年7月4日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大陆会议通过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宣布人人生而平等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享有生命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自由权和追求幸福的权利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宣告北美13个殖民地脱离英国而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是第一个以国家名义明确表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述资产阶级政治要求的纲领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性文献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权宣言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但没有宣布废除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mp=1&amp;vtp=1&amp;vaab=1&amp;bt=1&amp;bbb=1">
            <a:extLst>
              <a:ext uri="{FF2B5EF4-FFF2-40B4-BE49-F238E27FC236}">
                <a16:creationId xmlns:a16="http://schemas.microsoft.com/office/drawing/2014/main" id="{27E61369-FF12-E972-4AAF-0EA477C68D91}"/>
              </a:ext>
            </a:extLst>
          </p:cNvPr>
          <p:cNvSpPr txBox="1"/>
          <p:nvPr/>
        </p:nvSpPr>
        <p:spPr>
          <a:xfrm>
            <a:off x="10894735" y="149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270793"/>
              </p:ext>
            </p:extLst>
          </p:nvPr>
        </p:nvGraphicFramePr>
        <p:xfrm>
          <a:off x="539496" y="1266190"/>
          <a:ext cx="11073384" cy="5007484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制宪会议制定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权制衡原则设计了一个联邦制共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是世界上第一部资产阶级成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文宪法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但允许奴隶制的存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不承认妇女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黑人的政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《人权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1789年8月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法国制宪议会通过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宣告了人权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平等和保护私有财产等基本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否定了封建等级制度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了资本主义的一些根本原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有利于动员人民参加反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BA7F935E-7D51-75E6-FB92-7132DA182ECF}"/>
              </a:ext>
            </a:extLst>
          </p:cNvPr>
          <p:cNvSpPr txBox="1"/>
          <p:nvPr/>
        </p:nvSpPr>
        <p:spPr>
          <a:xfrm>
            <a:off x="10894735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58435"/>
              </p:ext>
            </p:extLst>
          </p:nvPr>
        </p:nvGraphicFramePr>
        <p:xfrm>
          <a:off x="539496" y="1646754"/>
          <a:ext cx="11082528" cy="4452748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《拿破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仑法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于1804年颁布实施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体现了自由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平等和私有财产神圣不可侵犯等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很多国家的民法都以它为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参照蓝本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除农奴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制的法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沙皇亚历山大二世颁布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促使俄国社会的各个方面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出现了新的气象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国走上了发展资本主义的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735C22FC-E006-04B7-668D-2D2599CC0593}"/>
              </a:ext>
            </a:extLst>
          </p:cNvPr>
          <p:cNvSpPr txBox="1"/>
          <p:nvPr/>
        </p:nvSpPr>
        <p:spPr>
          <a:xfrm>
            <a:off x="10903879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3_BD#d71dbb443?colgroup=3,14,11&amp;vcp=1&amp;pid=bee7bfd5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08512"/>
              </p:ext>
            </p:extLst>
          </p:nvPr>
        </p:nvGraphicFramePr>
        <p:xfrm>
          <a:off x="539496" y="1266190"/>
          <a:ext cx="11082528" cy="5007484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《解放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黑人奴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美国联邦政府颁布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1863年元旦起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南方叛乱地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区的奴隶永远获得自由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并可以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以自由人的身份加入北方军队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调动了黑人奴隶的积极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扭转了北方军队在战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场上的不利局面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1912年3月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南京临时政府颁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肯定了资产阶级民主共和制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度和民主自由原则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是中国历史上第一部具有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资产阶级共和国宪法性质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的重要文件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mp=1&amp;vtp=1&amp;vaab=1&amp;bt=1&amp;bbb=1">
            <a:extLst>
              <a:ext uri="{FF2B5EF4-FFF2-40B4-BE49-F238E27FC236}">
                <a16:creationId xmlns:a16="http://schemas.microsoft.com/office/drawing/2014/main" id="{EBEE706B-5792-2D49-F972-E23889B697E2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474</Words>
  <Application>Microsoft Office PowerPoint</Application>
  <PresentationFormat>宽屏</PresentationFormat>
  <Paragraphs>200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 (正文)</vt:lpstr>
      <vt:lpstr>等线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2024-11-29T07:56:33Z</dcterms:created>
  <dcterms:modified xsi:type="dcterms:W3CDTF">2025-07-28T01:02:14Z</dcterms:modified>
  <cp:category/>
  <cp:contentStatus/>
</cp:coreProperties>
</file>