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2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302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2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d7871b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9B5CF2-FCBE-443A-BCA6-22491DE66A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改革开放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7871b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126FBC-06F4-40DC-AA93-D9D74602CA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2299c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7ba32e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12d42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32299c7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07ba32e6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8e12d421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改革开放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d7871b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1D2DAC-A718-46A4-8185-D11A2710DE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2299c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7ba32e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12d42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32299c7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07ba32e6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8e12d421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改革开放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C82B68-9C3C-541A-F7DC-F457248C451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CB3056-B72B-46A9-A0D3-AC0A295C3E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6AA00E-C13D-4B54-B2AB-A0914BE4DA6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2299c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7ba32e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12d42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32299c7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07ba32e6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8e12d421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7A1787-DDFF-4E61-91E2-EC9677DA94C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2299c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7ba32e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e12d421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32299c7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07ba32e67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8e12d421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3104b86a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3104b86a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3104b86a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国情教育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8893bbaf?vcp=1&amp;pid=e32299c72&amp;color=0,0,0&amp;vtp=1&amp;vaab=1&amp;bt=1&amp;bbb=1"/>
          <p:cNvSpPr/>
          <p:nvPr/>
        </p:nvSpPr>
        <p:spPr>
          <a:xfrm>
            <a:off x="539496" y="63512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（1）中国共产党百年奋斗伟大成就</a:t>
            </a:r>
            <a:endParaRPr lang="en-US" altLang="zh-CN" sz="2800" dirty="0"/>
          </a:p>
        </p:txBody>
      </p:sp>
      <p:pic>
        <p:nvPicPr>
          <p:cNvPr id="4" name="P_5_BD#d8893bbaf?vcp=1&amp;pid=e32299c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2105406"/>
            <a:ext cx="8631936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8893bbaf?sp=1&amp;vcp=1&amp;pid=e32299c72&amp;color=0,0,0&amp;vtp=1&amp;vaab=1&amp;bt=1&amp;bbb=1"/>
          <p:cNvSpPr/>
          <p:nvPr/>
        </p:nvSpPr>
        <p:spPr>
          <a:xfrm>
            <a:off x="539496" y="6692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（2）进入新时代，改革面临的挑战与对策</a:t>
            </a:r>
            <a:endParaRPr lang="en-US" altLang="zh-CN" sz="2800" dirty="0"/>
          </a:p>
        </p:txBody>
      </p:sp>
      <p:graphicFrame>
        <p:nvGraphicFramePr>
          <p:cNvPr id="13" name="P_5_BD#d8893bbaf?colgroup=14,15&amp;vcp=1&amp;pid=e32299c7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06460"/>
              </p:ext>
            </p:extLst>
          </p:nvPr>
        </p:nvGraphicFramePr>
        <p:xfrm>
          <a:off x="353844" y="1355470"/>
          <a:ext cx="11481264" cy="4457956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0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挑战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全面深化改革的必要性）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人民日益增长的美好生活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需要和不平衡不充分的发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展之间的矛盾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将改革进行到底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开启全面深化改革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的新征程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新常态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由高速增长阶段转向高质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量发展阶段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转变发展方式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优化经济结构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建设现代化经济体系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区域发展不平衡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城乡发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展不平衡不协调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促进区域协调发展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坚持中国特色新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型城镇化道路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坚持城乡融合发展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8893bbaf?sp=1&amp;vcp=1&amp;pid=e32299c72&amp;color=0,0,0&amp;vtp=1&amp;vaab=1&amp;bt=1&amp;bbb=1&amp;hb=1"/>
          <p:cNvSpPr/>
          <p:nvPr/>
        </p:nvSpPr>
        <p:spPr>
          <a:xfrm>
            <a:off x="539496" y="10061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（3）易错点纠偏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第一，进入新时代，我国社会主要矛盾发生变化，但我国仍处于并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将长期处于社会主义初级阶段的基本国情没有变，我国是世界上最大发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展中国家的国际地位没有变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第二，改革是社会主义制度的自我完善和发展，不能认为“改革是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对原有制度的彻底否定”或“改革从根本上改变了我国的社会主义制度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第三，共同富裕不是同步富裕、同时富裕、同等富裕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8893bbaf?vcp=1&amp;pid=e32299c72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第四，改革开放是强国之路，是“关键抉择”，是“关键一招”。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第五，改革开放四十多年来我国取得巨大成就的根本原因：中国共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产党领导中国人民开辟了中国特色社会主义道路，形成了中国特色社会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主义理论体系，确立了中国特色社会主义制度，发展了中国特色社会主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。（坚持党的领导、坚持以经济建设为中心都不是根本原因）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7ba32e67.fixed?vcp=1&amp;pid=9d7871b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改革开放</a:t>
            </a:r>
            <a:endParaRPr lang="en-US" altLang="zh-CN" sz="4000" dirty="0"/>
          </a:p>
        </p:txBody>
      </p:sp>
      <p:sp>
        <p:nvSpPr>
          <p:cNvPr id="3" name="C_4_BD#07ba32e67.fixed?vcp=1&amp;pid=9d7871b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0350470c?vcp=1&amp;pid=07ba32e67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党的二十届三中全会审议通过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中共中央关于进一步全面深化改革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推进中国式现代化的决定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对进一步全面深化改革作出系统部署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调构建高水平社会主义市场经济体制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健全推动经济高质量发展体制机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构建支持全面创新体制机制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健全宏观经济治理体系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完善城乡融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合发展体制机制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完善高水平对外开放体制机制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健全全过程人民民主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制度体系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完善中国特色社会主义法治体系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深化文化体制机制改革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健全保障和改善民生制度体系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深化生态文明体制改革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推进国家安全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体系和能力现代化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持续深化国防和军队改革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提高党对进一步全面深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化改革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推进中国式现代化的领导水平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0350470c?sp=1&amp;vcp=1&amp;pid=07ba32e6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.全面深化改革需要坚持中国共产党全面领导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，贯彻党中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央决策部署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将党的领导落实到全面深化改革各领域各方面各环节。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.深化改革需要牢固树立全面的思想，统筹推进“五位一体”总体布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局，协调推进“四个全面”战略布局。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.改革的目的是完善和发展中国特色社会主义，坚持以人民为中心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的发展思想，让全体人民共享改革发展成果。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954833f?vcp=1&amp;pid=07ba32e67&amp;color=0,0,0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d5763ff7c?vaa=1&amp;vcp=1&amp;pid=9d954833f&amp;color=0,0,0&amp;vtp=1&amp;vaab=1&amp;bbb=1&amp;hb=1"/>
          <p:cNvSpPr/>
          <p:nvPr/>
        </p:nvSpPr>
        <p:spPr>
          <a:xfrm>
            <a:off x="539496" y="11815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（2024·山东烟台·中考）县域经济作为国民经济发展的基本单元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着至关重要的作用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。依据经济实力和生产总值进行评估，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2023年县域经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济百强县的分布情况如下图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6_BD.1_2#d5763ff7c?vaa=1&amp;vcp=1&amp;pid=9d95483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3124" y="3159551"/>
            <a:ext cx="6251848" cy="179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_3#d5763ff7c.choices?vaa=1&amp;vcp=1&amp;pid=9d954833f&amp;color=0,0,0&amp;vtp=1&amp;vaab=1&amp;bbb=1"/>
          <p:cNvSpPr/>
          <p:nvPr/>
        </p:nvSpPr>
        <p:spPr>
          <a:xfrm>
            <a:off x="539496" y="5089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.我国经济保持着高速发展态势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.城乡发展不平衡矛盾亟待解决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C.应保障东北地区经济优先发展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.需要进一步推动区域协调发展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d5763ff7c?vaa=1&amp;vcp=1&amp;pid=9d954833f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我国经济已由高速增长阶段转向高质量发展阶段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未直接体现城乡发展不平衡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保障东北地区经济优先发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说法错误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我们要推动各地区共同发展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  <p:sp>
        <p:nvSpPr>
          <p:cNvPr id="3" name="QC_6_AN.2_1#d5763ff7c?vaa=1&amp;vcp=1&amp;pid=9d954833f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0adf279d?vcp=1&amp;pid=9d954833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5fd438b5f?vaa=1&amp;vcp=1&amp;pid=80adf279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2024年3月5日，李强总理在代表国务院作政府工作报告时强调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续增进民生福祉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6_1#5fd438b5f.bracket?vaa=1&amp;vcp=1&amp;pid=80adf279d&amp;color=0,0,0&amp;vpa=2&amp;vtp=1&amp;vaab=1"/>
          <p:cNvSpPr/>
          <p:nvPr/>
        </p:nvSpPr>
        <p:spPr>
          <a:xfrm>
            <a:off x="54393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_2#5fd438b5f.choices?vaa=1&amp;vcp=1&amp;pid=80adf279d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A.坚持以人民为中心的发展思想，让人民共享改革发展成果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.实现发展成果绝对公平惠及全体人民，满足人民对美好生活的需要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.开启全面深化改革新征程，把新时代改革开放推向前进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.始终坚持以社会建设为中心，着力解决我国社会主要矛盾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29d9805a?vcp=1&amp;pid=e3104b86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内容概述</a:t>
            </a:r>
            <a:endParaRPr lang="en-US" altLang="zh-CN" sz="3200" dirty="0"/>
          </a:p>
        </p:txBody>
      </p:sp>
      <p:graphicFrame>
        <p:nvGraphicFramePr>
          <p:cNvPr id="4" name="P_4_BD#3dc23f45e?colgroup=5,12,2,4,2&amp;vcp=1&amp;pid=229d9805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297341"/>
              </p:ext>
            </p:extLst>
          </p:nvPr>
        </p:nvGraphicFramePr>
        <p:xfrm>
          <a:off x="539496" y="1327576"/>
          <a:ext cx="11064240" cy="2227264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我国仍处于并将长期处于社会主义初级阶段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我国是人口众多的国家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4d0baaccd?vaa=1&amp;vcp=1&amp;pid=80adf279d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2024年春节假期结束后，海南返程高峰仍在持续中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，出现离岛机票昂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、离岛车辆严重拥堵等现象。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4d0baaccd.bracket?vaa=1&amp;vcp=1&amp;pid=80adf279d&amp;color=0,0,0&amp;vpa=3&amp;vtp=1&amp;vaab=1"/>
          <p:cNvSpPr/>
          <p:nvPr/>
        </p:nvSpPr>
        <p:spPr>
          <a:xfrm>
            <a:off x="72173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_2#4d0baaccd.choices?vaa=1&amp;vcp=1&amp;pid=80adf279d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A.我国存在发展不平衡不充分问题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.公民不遵守交通规则导致交通拥堵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.汽车自驾游成为人们的新选择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.政府在资源配置中发挥决定性作用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54546055?vcp=1&amp;pid=80adf279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请完成第170~171页【备考练习】习题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e12d4219.fixed?vcp=1&amp;pid=9d7871b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改革开放</a:t>
            </a:r>
            <a:endParaRPr lang="en-US" altLang="zh-CN" sz="4000" dirty="0"/>
          </a:p>
        </p:txBody>
      </p:sp>
      <p:sp>
        <p:nvSpPr>
          <p:cNvPr id="3" name="C_4_BD#8e12d4219.fixed?vcp=1&amp;pid=9d7871b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改革开放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21dcc06a1?vaa=1&amp;vcp=1&amp;pid=8e12d4219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2023年是改革开放四十五周年，四十五载波澜壮阔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，四十五载砥砺奋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，社会主义中国实现了从“赶上时代”到“引领时代”的伟大跨越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。改革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开放(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21dcc06a1.bracket?vaa=1&amp;vcp=1&amp;pid=8e12d4219&amp;color=0,0,0&amp;vpa=4&amp;vtp=1&amp;vaab=1"/>
          <p:cNvSpPr/>
          <p:nvPr/>
        </p:nvSpPr>
        <p:spPr>
          <a:xfrm>
            <a:off x="15277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21dcc06a1.choices?vaa=1&amp;vcp=1&amp;pid=8e12d421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A.是推动人类社会向前发展的重要力量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.已经成为综合国力竞争的决定性因素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.解决了我国发展不平衡不充分的问题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.是决定实现中华民族伟大复兴的关键一招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c8a983266?sp=1&amp;vaa=1&amp;vcp=1&amp;pid=8e12d4219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2024年1月，中国亮出了2023年经济答卷。中国国内生产总值超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126万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，同比增长5.2%；全年全国居民人均可支配收入39218元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，比上年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名义增长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6.3%。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这一成绩表明(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c8a983266.bracket?vaa=1&amp;vcp=1&amp;pid=8e12d4219&amp;color=0,0,0&amp;vpa=5&amp;vtp=1&amp;vaab=1"/>
          <p:cNvSpPr/>
          <p:nvPr/>
        </p:nvSpPr>
        <p:spPr>
          <a:xfrm>
            <a:off x="5469477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_2#c8a983266?vaa=1&amp;vcp=1&amp;pid=8e12d4219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①我国已经基本实现社会主义现代化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②改革开放是当代中国最鲜明的特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</a:t>
            </a: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③中国特色社会主义制度具有优越性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④我国坚持同步富裕的基本方针</a:t>
            </a:r>
            <a:endParaRPr lang="en-US" altLang="zh-CN" sz="2800" spc="-100" dirty="0"/>
          </a:p>
        </p:txBody>
      </p:sp>
      <p:sp>
        <p:nvSpPr>
          <p:cNvPr id="5" name="QC_5_BD.11_3#c8a983266.choices?vaa=1&amp;vcp=1&amp;pid=8e12d4219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27c7ea85b?sp=1&amp;vaa=1&amp;vcp=1&amp;pid=8e12d4219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2024年国务院《政府工作报告》指出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：“我们要以更大的决心和力度深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化改革开放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，促进有效市场和有为政府更好结合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，持续激发和增强社会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这是因为(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27c7ea85b.bracket?vaa=1&amp;vcp=1&amp;pid=8e12d4219&amp;color=0,0,0&amp;vpa=6&amp;vtp=1&amp;vaab=1"/>
          <p:cNvSpPr/>
          <p:nvPr/>
        </p:nvSpPr>
        <p:spPr>
          <a:xfrm>
            <a:off x="3462877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3_2#27c7ea85b?vaa=1&amp;vcp=1&amp;pid=8e12d4219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①改革开放是决定当代中国命运的关键一招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②改革开放解决了发展中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存在的所有问题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③有效市场和有为政府结合能助推经济发展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④改革开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放让人民过上了幸福生活</a:t>
            </a:r>
            <a:endParaRPr lang="en-US" altLang="zh-CN" sz="2800" dirty="0"/>
          </a:p>
        </p:txBody>
      </p:sp>
      <p:sp>
        <p:nvSpPr>
          <p:cNvPr id="5" name="QC_5_BD.13_3#27c7ea85b.choices?vaa=1&amp;vcp=1&amp;pid=8e12d4219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c42129821?vaa=1&amp;vcp=1&amp;pid=8e12d4219&amp;color=0,0,0&amp;vtp=1&amp;vaab=1&amp;bt=1&amp;bbb=1&amp;hb=1"/>
          <p:cNvSpPr/>
          <p:nvPr/>
        </p:nvSpPr>
        <p:spPr>
          <a:xfrm>
            <a:off x="539496" y="5659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）下列选项能正确反映事件内在逻辑和时间顺序的是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6_1#c42129821.bracket?vaa=1&amp;vcp=1&amp;pid=8e12d4219&amp;color=0,0,0&amp;vpa=7&amp;vtp=1&amp;vaab=1"/>
          <p:cNvSpPr/>
          <p:nvPr/>
        </p:nvSpPr>
        <p:spPr>
          <a:xfrm>
            <a:off x="816515" y="12002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5_2#c42129821.choices?vaa=1&amp;vcp=1&amp;pid=8e12d4219&amp;color=0,0,0&amp;vtp=1&amp;vaab=1&amp;bbb=1&amp;hb=1"/>
          <p:cNvSpPr/>
          <p:nvPr/>
        </p:nvSpPr>
        <p:spPr>
          <a:xfrm>
            <a:off x="539496" y="1840801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A.坚持中国特色新型城镇化道路→推动城乡融合发展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→有利于实现共同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.坚持改革开放不动摇→中华民族站起来了→中国发生了翻天覆地的变化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.坚持公有制经济为主体→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经济由高质量发展阶段转向高速发展阶段→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建立现代化经济体系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.坚持中国特色社会主义道路→实现中华民族伟大复兴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→全面建成小康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f7cf4ecbd?vaa=1&amp;vcp=1&amp;pid=8e12d4219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品牌是企业乃至国家竞争力的综合体现。2023年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，中国自主品牌产品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出口增长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9.3%。品牌对提升产品附加值作用显著。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f7cf4ecbd.bracket?vaa=1&amp;vcp=1&amp;pid=8e12d4219&amp;color=0,0,0&amp;vpa=8&amp;vtp=1&amp;vaab=1"/>
          <p:cNvSpPr/>
          <p:nvPr/>
        </p:nvSpPr>
        <p:spPr>
          <a:xfrm>
            <a:off x="10092278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7_2#f7cf4ecbd.choices?vaa=1&amp;vcp=1&amp;pid=8e12d421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A.优化经济结构，确保经济高速发展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.促进经济全球化、国际关系民主化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.坚持对话协商，建设普遍安全的世界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.激发创新活力，推动经济高质量发展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90a9ff03?vcp=1&amp;pid=8e12d4219&amp;color=0,0,0&amp;vtp=1&amp;vaab=1&amp;bt=1&amp;bbb=1"/>
          <p:cNvSpPr/>
          <p:nvPr/>
        </p:nvSpPr>
        <p:spPr>
          <a:xfrm>
            <a:off x="539496" y="18625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【奋进新征程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建功新时代】</a:t>
            </a:r>
            <a:endParaRPr lang="en-US" altLang="zh-CN" sz="2800" dirty="0"/>
          </a:p>
        </p:txBody>
      </p:sp>
      <p:sp>
        <p:nvSpPr>
          <p:cNvPr id="3" name="QO_5_BD.19_1#079481ef2?sp=1&amp;vaa=1&amp;vcp=1&amp;pid=8e12d4219&amp;color=0,0,0&amp;vtp=1&amp;vaab=1&amp;bbb=1&amp;hb=1"/>
          <p:cNvSpPr/>
          <p:nvPr/>
        </p:nvSpPr>
        <p:spPr>
          <a:xfrm>
            <a:off x="539496" y="24948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2024年1月26日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，广西壮族自治区第十四届人民代表大会第二次会议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胜利闭幕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。某校九年级（1）班的同学结合2024年广西壮族自治区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府工作报告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》，以“奋进新征程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建功新时代”为主题开展探究活动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你参与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_2#079481ef2?vaa=1&amp;vcp=1&amp;pid=8e12d4219&amp;color=0,0,0&amp;mp=1&amp;vtp=1&amp;vaab=1&amp;bt=1&amp;bbb=1"/>
          <p:cNvSpPr/>
          <p:nvPr/>
        </p:nvSpPr>
        <p:spPr>
          <a:xfrm>
            <a:off x="539496" y="7945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【满意答卷】</a:t>
            </a:r>
            <a:endParaRPr lang="en-US" altLang="zh-CN" sz="2800" dirty="0"/>
          </a:p>
        </p:txBody>
      </p:sp>
      <p:graphicFrame>
        <p:nvGraphicFramePr>
          <p:cNvPr id="31" name="QO_5_BD.19_3#079481ef2?colgroup=30&amp;vaa=1&amp;vcp=1&amp;pid=8e12d4219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088987"/>
              </p:ext>
            </p:extLst>
          </p:nvPr>
        </p:nvGraphicFramePr>
        <p:xfrm>
          <a:off x="331848" y="1480693"/>
          <a:ext cx="11317608" cy="2242440"/>
        </p:xfrm>
        <a:graphic>
          <a:graphicData uri="http://schemas.openxmlformats.org/drawingml/2006/table">
            <a:tbl>
              <a:tblPr/>
              <a:tblGrid>
                <a:gridCol w="30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2023年广西发展成绩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全区地区生产总值增长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改扩建中小学和幼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7536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新增学位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15.45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发放困难群众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救助补助资金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128.7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亿元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O_6_BD.20_1#54cb740df?vaa=1&amp;vcp=1&amp;pid=079481ef2&amp;color=0,0,0&amp;vtp=1&amp;vaab=1&amp;bbb=1"/>
          <p:cNvSpPr/>
          <p:nvPr/>
        </p:nvSpPr>
        <p:spPr>
          <a:xfrm>
            <a:off x="539496" y="3855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（1）2023年广西发展成绩说明了什么？</a:t>
            </a:r>
            <a:endParaRPr lang="en-US" altLang="zh-CN" sz="2800" dirty="0"/>
          </a:p>
        </p:txBody>
      </p:sp>
      <p:sp>
        <p:nvSpPr>
          <p:cNvPr id="5" name="QO_6_AN.1_1#54cb740df?vaa=1&amp;vcp=1&amp;pid=079481ef2&amp;color=0,0,0&amp;vtp=1&amp;vaab=1&amp;bbb=1&amp;hb=1"/>
          <p:cNvSpPr/>
          <p:nvPr/>
        </p:nvSpPr>
        <p:spPr>
          <a:xfrm>
            <a:off x="539496" y="44868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①广西经济实力增强，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不断满足人民日益增长的美好生活需要。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广西坚持以人民为中心的发展思想，让人民群众共享发展成果。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4_BD#3dc23f45e?colgroup=5,12,2,4,2&amp;vcp=1&amp;pid=229d9805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378019"/>
              </p:ext>
            </p:extLst>
          </p:nvPr>
        </p:nvGraphicFramePr>
        <p:xfrm>
          <a:off x="539496" y="1835562"/>
          <a:ext cx="11064240" cy="3891472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人均资源占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有量少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总体上资源紧缺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资源开发利用不尽合理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我国生态环境虽总体有所改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但生态环境形势仍不容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可持续发展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3dc23f45e?colgroup=5,12,2,4,2&amp;vcp=1&amp;pid=229d9805a&amp;color=0,0,0&amp;mp=1&amp;vtp=1&amp;vaab=1&amp;bt=1&amp;bbb=1">
            <a:extLst>
              <a:ext uri="{FF2B5EF4-FFF2-40B4-BE49-F238E27FC236}">
                <a16:creationId xmlns:a16="http://schemas.microsoft.com/office/drawing/2014/main" id="{256D2CE6-58F8-E08E-077C-FD2F59F570F3}"/>
              </a:ext>
            </a:extLst>
          </p:cNvPr>
          <p:cNvSpPr txBox="1"/>
          <p:nvPr/>
        </p:nvSpPr>
        <p:spPr>
          <a:xfrm>
            <a:off x="10885591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b890b2a?vcp=1&amp;pid=079481ef2&amp;color=0,0,0&amp;vtp=1&amp;vaab=1&amp;bt=1&amp;bbb=1&amp;hb=1"/>
          <p:cNvSpPr/>
          <p:nvPr/>
        </p:nvSpPr>
        <p:spPr>
          <a:xfrm>
            <a:off x="541020" y="7051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【未来可期】2024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年广西壮族自治区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政府工作报告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年的主要工作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实施科技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尖锋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行动攻关项目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项以上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推进人才链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产业链深度融合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积极融入粤港澳大湾区产业链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资金链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加快推进中越友谊关和浦寨智慧口岸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东盟水果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交易中心等项目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推动更多国有资本投向实体经济和战略性新兴产业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深入开展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服务民营企业解难题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全面落实市场准入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权益保护等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政策举措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持续开展传统产业节能降碳改造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积极稳妥推进碳达峰碳中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深入实施碳达峰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十大行动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2_1#571c5a1d5?vaa=1&amp;vcp=1&amp;pid=079481ef2&amp;color=0,0,0&amp;mp=1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（2）根据上述材料，谈谈广西将怎样奋力谱写2024年广西新篇章。</a:t>
            </a:r>
            <a:endParaRPr lang="en-US" altLang="zh-CN" sz="2800" dirty="0"/>
          </a:p>
        </p:txBody>
      </p:sp>
      <p:sp>
        <p:nvSpPr>
          <p:cNvPr id="3" name="QO_6_AN.1_1#571c5a1d5?vaa=1&amp;vcp=1&amp;pid=079481ef2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贯彻落实科教兴国战略、人才强国战略、创新驱动发展战略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推动创新型广西建设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持续扩大对外开放，加快构建新发展格局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坚持公有制为主体、多种所有制经济共同发展的基本经济制度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持走绿色发展道路，推进生产、生活方式绿色转型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f621f708?vcp=1&amp;pid=079481ef2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【建言献策】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为了让学生亲身感受人民代表大会制度的强大生命力，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增强学生的民主意识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，该校开展了“首届青少年模拟人大”活动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，某班撰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写并提交了以下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“议案”。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df621f708?colgroup=30&amp;vcp=1&amp;pid=079481ef2&amp;color=0,0,0&amp;vtp=1&amp;vaab=1&amp;bbb=1&amp;hb=1">
            <a:extLst>
              <a:ext uri="{FF2B5EF4-FFF2-40B4-BE49-F238E27FC236}">
                <a16:creationId xmlns:a16="http://schemas.microsoft.com/office/drawing/2014/main" id="{7F03139B-A86A-4405-27E2-3E9DAE936D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58805"/>
              </p:ext>
            </p:extLst>
          </p:nvPr>
        </p:nvGraphicFramePr>
        <p:xfrm>
          <a:off x="480000" y="637703"/>
          <a:ext cx="11232000" cy="4788000"/>
        </p:xfrm>
        <a:graphic>
          <a:graphicData uri="http://schemas.openxmlformats.org/drawingml/2006/table">
            <a:tbl>
              <a:tblPr/>
              <a:tblGrid>
                <a:gridCol w="11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8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关于办好学校营养午餐的议案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保障好学生在学校的餐食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幼有所育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学有所教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的重要环节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但学校食堂存在菜品单一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就餐排队时间过长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餐椅数量不足等问题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一些学生将不爱吃的饭菜随意倒掉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办好学校营养午餐势在必行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我们提出以下建议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学校购置餐椅提供给学生使用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itchFamily="34" charset="-120"/>
                        </a:rPr>
                        <a:t>_______________________________________________________</a:t>
                      </a:r>
                      <a:endParaRPr lang="en-US" altLang="zh-CN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itchFamily="34" charset="-120"/>
                        </a:rPr>
                        <a:t>_______________________________________________________</a:t>
                      </a:r>
                      <a:endParaRPr lang="en-US" altLang="zh-CN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O_6_BD.24_1#458c43547?vaa=1&amp;vcp=1&amp;pid=079481ef2&amp;color=0,0,0&amp;mp=1&amp;vtp=1&amp;vaab=1&amp;bt=1&amp;bbb=1"/>
          <p:cNvSpPr/>
          <p:nvPr/>
        </p:nvSpPr>
        <p:spPr>
          <a:xfrm>
            <a:off x="539496" y="55624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（3）请你将《关于办好学校营养午餐的议案》补充完整。</a:t>
            </a:r>
            <a:endParaRPr lang="en-US" altLang="zh-CN" sz="2800" dirty="0"/>
          </a:p>
        </p:txBody>
      </p:sp>
      <p:sp>
        <p:nvSpPr>
          <p:cNvPr id="4" name="QO_6_AN.1_1#458c43547?vaa=1&amp;vcp=1&amp;pid=079481ef2&amp;color=0,0,0&amp;vtp=1&amp;vaab=1&amp;bbb=1&amp;hb=1"/>
          <p:cNvSpPr/>
          <p:nvPr/>
        </p:nvSpPr>
        <p:spPr>
          <a:xfrm>
            <a:off x="1644396" y="4148146"/>
            <a:ext cx="767105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食堂丰富菜品，改进口味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学校倡导“光盘行动”，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增强学生的节约意识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298503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4_BD#3dc23f45e?colgroup=5,12,2,4,2&amp;vcp=1&amp;pid=229d9805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803220"/>
              </p:ext>
            </p:extLst>
          </p:nvPr>
        </p:nvGraphicFramePr>
        <p:xfrm>
          <a:off x="262740" y="1099851"/>
          <a:ext cx="11666520" cy="5000944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科技国情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我国一些关键核心技术实现突破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成功进入创新型国家行列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还有许多卡点瓶颈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科技创新能力还需进一步提高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创新驱动发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展战略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教兴国战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人才强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紧密联系的世界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世界多极化等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互利共赢的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3dc23f45e?colgroup=5,12,2,4,2&amp;vcp=1&amp;pid=229d9805a&amp;color=0,0,0&amp;mp=1&amp;vtp=1&amp;vaab=1&amp;bt=1&amp;bbb=1">
            <a:extLst>
              <a:ext uri="{FF2B5EF4-FFF2-40B4-BE49-F238E27FC236}">
                <a16:creationId xmlns:a16="http://schemas.microsoft.com/office/drawing/2014/main" id="{DE966447-4FF1-6095-25A4-196380F4CF55}"/>
              </a:ext>
            </a:extLst>
          </p:cNvPr>
          <p:cNvSpPr txBox="1"/>
          <p:nvPr/>
        </p:nvSpPr>
        <p:spPr>
          <a:xfrm>
            <a:off x="10885591" y="39144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32299c72.fixed?vcp=1&amp;pid=9d7871b23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改革开放</a:t>
            </a:r>
            <a:endParaRPr lang="en-US" altLang="zh-CN" sz="4000" dirty="0"/>
          </a:p>
        </p:txBody>
      </p:sp>
      <p:sp>
        <p:nvSpPr>
          <p:cNvPr id="3" name="C_4_BD#e32299c72.fixed?vcp=1&amp;pid=9d7871b23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8893bbaf?sp=1&amp;vcp=1&amp;pid=e32299c72&amp;color=0,0,0&amp;vtp=1&amp;vaab=1&amp;bt=1&amp;bbb=1"/>
          <p:cNvSpPr/>
          <p:nvPr/>
        </p:nvSpPr>
        <p:spPr>
          <a:xfrm>
            <a:off x="539496" y="5852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.知识概览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全面深化改革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扩大高水平对外开放</a:t>
            </a:r>
            <a:endParaRPr lang="en-US" altLang="zh-CN" sz="2800" dirty="0"/>
          </a:p>
        </p:txBody>
      </p:sp>
      <p:graphicFrame>
        <p:nvGraphicFramePr>
          <p:cNvPr id="8" name="P_5_BD#d8893bbaf?colgroup=2,27&amp;vcp=1&amp;pid=e32299c7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723496"/>
              </p:ext>
            </p:extLst>
          </p:nvPr>
        </p:nvGraphicFramePr>
        <p:xfrm>
          <a:off x="426488" y="1912683"/>
          <a:ext cx="11335975" cy="3906648"/>
        </p:xfrm>
        <a:graphic>
          <a:graphicData uri="http://schemas.openxmlformats.org/drawingml/2006/table">
            <a:tbl>
              <a:tblPr/>
              <a:tblGrid>
                <a:gridCol w="12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2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改革是一场全面深刻的社会变革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改革只有进行时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没有完成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改革开放是一场新的伟大革命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①改革开放是强国之路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只有改革开放才能发展中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发展社会主义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发展马克思主义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改革开放是决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定当代中国命运的关键抉择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关键一招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当代中国最鲜明的特色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改革开放改变了中国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着世界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d8893bbaf?colgroup=2,3,23&amp;vcp=1&amp;pid=e32299c7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614359"/>
              </p:ext>
            </p:extLst>
          </p:nvPr>
        </p:nvGraphicFramePr>
        <p:xfrm>
          <a:off x="392012" y="1210178"/>
          <a:ext cx="11407975" cy="4474084"/>
        </p:xfrm>
        <a:graphic>
          <a:graphicData uri="http://schemas.openxmlformats.org/drawingml/2006/table">
            <a:tbl>
              <a:tblPr/>
              <a:tblGrid>
                <a:gridCol w="12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22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886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放取得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我国过去四十多年的快速发展靠的是改革开放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综合国力显著增强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②人民生活显善改善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③国际地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位显著提高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化改革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①我国发展经验的总结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新时代解决我国社会主要矛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盾的要求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我国经济已由高速增长阶段转向高质量发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④我国经济发展面临现实挑战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有利于让人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民共享发展成果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增强获得感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幸福感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安全感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社会公平正义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d8893bbaf?colgroup=2,3,23&amp;vcp=1&amp;pid=e32299c72&amp;color=0,0,0&amp;vtp=1&amp;vaab=1&amp;bt=1&amp;bbb=1">
            <a:extLst>
              <a:ext uri="{FF2B5EF4-FFF2-40B4-BE49-F238E27FC236}">
                <a16:creationId xmlns:a16="http://schemas.microsoft.com/office/drawing/2014/main" id="{DCC371B0-D4E1-C013-EBCD-F1E804BC82F0}"/>
              </a:ext>
            </a:extLst>
          </p:cNvPr>
          <p:cNvSpPr txBox="1"/>
          <p:nvPr/>
        </p:nvSpPr>
        <p:spPr>
          <a:xfrm>
            <a:off x="10933874" y="5786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d8893bbaf?colgroup=2,3,3,19&amp;vcp=1&amp;pid=e32299c7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467083"/>
              </p:ext>
            </p:extLst>
          </p:nvPr>
        </p:nvGraphicFramePr>
        <p:xfrm>
          <a:off x="539496" y="2111216"/>
          <a:ext cx="11064240" cy="3340164"/>
        </p:xfrm>
        <a:graphic>
          <a:graphicData uri="http://schemas.openxmlformats.org/drawingml/2006/table">
            <a:tbl>
              <a:tblPr/>
              <a:tblGrid>
                <a:gridCol w="1279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6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完善和发展中国特色社会主义制度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家治理体系和治理能力现代化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坚持共享发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展理念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坚持以人民为中心的发展思想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革发展成果惠及全体人民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增进民生福祉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促进城乡区域协调发展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推进经济高质量发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弘扬改革创新精神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d8893bbaf?colgroup=2,3,3,19&amp;vcp=1&amp;pid=e32299c72&amp;color=0,0,0&amp;vtp=1&amp;vaab=1&amp;bt=1&amp;bbb=1">
            <a:extLst>
              <a:ext uri="{FF2B5EF4-FFF2-40B4-BE49-F238E27FC236}">
                <a16:creationId xmlns:a16="http://schemas.microsoft.com/office/drawing/2014/main" id="{144BD7FE-B8E0-FE2A-AC08-0698B00309A7}"/>
              </a:ext>
            </a:extLst>
          </p:cNvPr>
          <p:cNvSpPr txBox="1"/>
          <p:nvPr/>
        </p:nvSpPr>
        <p:spPr>
          <a:xfrm>
            <a:off x="10885591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d8893bbaf?colgroup=2,3,3,19&amp;vcp=1&amp;pid=e32299c7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257073"/>
              </p:ext>
            </p:extLst>
          </p:nvPr>
        </p:nvGraphicFramePr>
        <p:xfrm>
          <a:off x="425196" y="1713674"/>
          <a:ext cx="11325096" cy="390664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6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水平对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①坚持走和平发展道路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②坚持开放发展理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奉行互利共赢的开放战略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③加快构建新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发展格局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④与世界各国分享发展机遇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发展成果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青少年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①努力学习科学文化知识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了解世界文化多样性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立开放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参与的国际意识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争做改革开放事业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的拥护者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参与者和推动者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d8893bbaf?colgroup=2,3,3,19&amp;vcp=1&amp;pid=e32299c72&amp;color=0,0,0&amp;vtp=1&amp;vaab=1&amp;bt=1&amp;bbb=1">
            <a:extLst>
              <a:ext uri="{FF2B5EF4-FFF2-40B4-BE49-F238E27FC236}">
                <a16:creationId xmlns:a16="http://schemas.microsoft.com/office/drawing/2014/main" id="{9D6ABC6D-69D6-5BD7-C6AD-00AC48070440}"/>
              </a:ext>
            </a:extLst>
          </p:cNvPr>
          <p:cNvSpPr txBox="1"/>
          <p:nvPr/>
        </p:nvSpPr>
        <p:spPr>
          <a:xfrm>
            <a:off x="10771291" y="10052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1127</Words>
  <Application>Microsoft Office PowerPoint</Application>
  <PresentationFormat>宽屏</PresentationFormat>
  <Paragraphs>316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 (正文)</vt:lpstr>
      <vt:lpstr>华文隶书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2024-11-29T08:17:31Z</dcterms:created>
  <dcterms:modified xsi:type="dcterms:W3CDTF">2025-07-24T08:18:02Z</dcterms:modified>
  <cp:category/>
  <cp:contentStatus/>
</cp:coreProperties>
</file>