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tags/tag1.xml" ContentType="application/vnd.openxmlformats-officedocument.presentationml.tags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tags/tag2.xml" ContentType="application/vnd.openxmlformats-officedocument.presentationml.tags+xml"/>
  <Override PartName="/ppt/notesSlides/notesSlide24.xml" ContentType="application/vnd.openxmlformats-officedocument.presentationml.notesSlide+xml"/>
  <Override PartName="/ppt/tags/tag3.xml" ContentType="application/vnd.openxmlformats-officedocument.presentationml.tags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tags/tag4.xml" ContentType="application/vnd.openxmlformats-officedocument.presentationml.tags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6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2" r:id="rId47"/>
    <p:sldId id="303" r:id="rId48"/>
    <p:sldId id="304" r:id="rId49"/>
    <p:sldId id="305" r:id="rId50"/>
    <p:sldId id="306" r:id="rId51"/>
    <p:sldId id="307" r:id="rId52"/>
    <p:sldId id="308" r:id="rId53"/>
    <p:sldId id="309" r:id="rId54"/>
    <p:sldId id="310" r:id="rId55"/>
    <p:sldId id="311" r:id="rId56"/>
    <p:sldId id="312" r:id="rId57"/>
    <p:sldId id="313" r:id="rId58"/>
    <p:sldId id="314" r:id="rId59"/>
    <p:sldId id="315" r:id="rId60"/>
    <p:sldId id="316" r:id="rId61"/>
    <p:sldId id="317" r:id="rId62"/>
    <p:sldId id="318" r:id="rId63"/>
    <p:sldId id="319" r:id="rId64"/>
    <p:sldId id="320" r:id="rId65"/>
    <p:sldId id="321" r:id="rId66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149" d="100"/>
          <a:sy n="149" d="100"/>
        </p:scale>
        <p:origin x="600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40</a:t>
            </a:fld>
            <a:endParaRPr 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41</a:t>
            </a:fld>
            <a:endParaRPr 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42</a:t>
            </a:fld>
            <a:endParaRPr 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43</a:t>
            </a:fld>
            <a:endParaRPr 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44</a:t>
            </a:fld>
            <a:endParaRPr 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45</a:t>
            </a:fld>
            <a:endParaRPr 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46</a:t>
            </a:fld>
            <a:endParaRPr lang="en-US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47</a:t>
            </a:fld>
            <a:endParaRPr lang="en-US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48</a:t>
            </a:fld>
            <a:endParaRPr lang="en-US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49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50</a:t>
            </a:fld>
            <a:endParaRPr lang="en-US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51</a:t>
            </a:fld>
            <a:endParaRPr lang="en-US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52</a:t>
            </a:fld>
            <a:endParaRPr lang="en-US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53</a:t>
            </a:fld>
            <a:endParaRPr lang="en-US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54</a:t>
            </a:fld>
            <a:endParaRPr lang="en-US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55</a:t>
            </a:fld>
            <a:endParaRPr lang="en-US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56</a:t>
            </a:fld>
            <a:endParaRPr lang="en-US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57</a:t>
            </a:fld>
            <a:endParaRPr lang="en-US"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58</a:t>
            </a:fld>
            <a:endParaRPr lang="en-US"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59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60</a:t>
            </a:fld>
            <a:endParaRPr lang="en-US"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61</a:t>
            </a:fld>
            <a:endParaRPr lang="en-US"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62</a:t>
            </a:fld>
            <a:endParaRPr lang="en-US"/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63</a:t>
            </a:fld>
            <a:endParaRPr lang="en-US"/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64</a:t>
            </a:fld>
            <a:endParaRPr lang="en-US"/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65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51.xml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40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51.xml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40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51.xml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40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51.xml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40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67b84457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E6FCC3B8-F51F-466E-9D2E-5211BFCC7024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第28讲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介词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67b84457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CD26B67B-085C-4ACE-B8AC-0E01D0E107EE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4c080b554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37560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cf1b6b91a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73168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ca634fb92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27064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6b99a9e20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99248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4c080b554&amp;color=RGB(64,64,64)">
            <a:hlinkClick r:id="rId3" action="ppaction://hlinksldjump"/>
          </p:cNvPr>
          <p:cNvSpPr/>
          <p:nvPr/>
        </p:nvSpPr>
        <p:spPr>
          <a:xfrm>
            <a:off x="3511296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cf1b6b91a&amp;color=RGB(64,64,64)">
            <a:hlinkClick r:id="rId5" action="ppaction://hlinksldjump"/>
          </p:cNvPr>
          <p:cNvSpPr/>
          <p:nvPr/>
        </p:nvSpPr>
        <p:spPr>
          <a:xfrm>
            <a:off x="4946904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ca634fb92&amp;color=RGB(64,64,64)">
            <a:hlinkClick r:id="rId6" action="ppaction://hlinksldjump"/>
          </p:cNvPr>
          <p:cNvSpPr/>
          <p:nvPr/>
        </p:nvSpPr>
        <p:spPr>
          <a:xfrm>
            <a:off x="6391656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6b99a9e20&amp;color=RGB(64,64,64)">
            <a:hlinkClick r:id="rId7" action="ppaction://hlinksldjump"/>
          </p:cNvPr>
          <p:cNvSpPr/>
          <p:nvPr/>
        </p:nvSpPr>
        <p:spPr>
          <a:xfrm>
            <a:off x="784555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第28讲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介词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67b84457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3358BAFF-B102-4CA0-91DB-8D08E493B92F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4c080b554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37560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cf1b6b91a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73168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ca634fb92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27064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6b99a9e20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99248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4c080b554&amp;color=RGB(64,64,64)">
            <a:hlinkClick r:id="rId3" action="ppaction://hlinksldjump"/>
          </p:cNvPr>
          <p:cNvSpPr/>
          <p:nvPr/>
        </p:nvSpPr>
        <p:spPr>
          <a:xfrm>
            <a:off x="3511296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cf1b6b91a&amp;color=RGB(64,64,64)">
            <a:hlinkClick r:id="rId5" action="ppaction://hlinksldjump"/>
          </p:cNvPr>
          <p:cNvSpPr/>
          <p:nvPr/>
        </p:nvSpPr>
        <p:spPr>
          <a:xfrm>
            <a:off x="4946904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ca634fb92&amp;color=RGB(64,64,64)">
            <a:hlinkClick r:id="rId6" action="ppaction://hlinksldjump"/>
          </p:cNvPr>
          <p:cNvSpPr/>
          <p:nvPr/>
        </p:nvSpPr>
        <p:spPr>
          <a:xfrm>
            <a:off x="6391656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6b99a9e20&amp;color=RGB(64,64,64)">
            <a:hlinkClick r:id="rId7" action="ppaction://hlinksldjump"/>
          </p:cNvPr>
          <p:cNvSpPr/>
          <p:nvPr/>
        </p:nvSpPr>
        <p:spPr>
          <a:xfrm>
            <a:off x="784555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第28讲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介词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english#pid=6732c1f6c4d008ee886b34b9#tid=6747d69662550100098fdc88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D657D40C-CEDC-FE7F-AB5A-7AD75CAAD9B5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F9E4A6AB-D3B6-42C1-8431-410AE5F17528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9F5492C7-F53C-4E3F-94AB-FAA4566938A7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4c080b554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37560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cf1b6b91a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73168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ca634fb92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27064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6b99a9e20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99248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4c080b554&amp;color=RGB(64,64,64)">
            <a:hlinkClick r:id="rId3" action="ppaction://hlinksldjump"/>
          </p:cNvPr>
          <p:cNvSpPr/>
          <p:nvPr/>
        </p:nvSpPr>
        <p:spPr>
          <a:xfrm>
            <a:off x="3511296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cf1b6b91a&amp;color=RGB(64,64,64)">
            <a:hlinkClick r:id="rId5" action="ppaction://hlinksldjump"/>
          </p:cNvPr>
          <p:cNvSpPr/>
          <p:nvPr/>
        </p:nvSpPr>
        <p:spPr>
          <a:xfrm>
            <a:off x="4946904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ca634fb92&amp;color=RGB(64,64,64)">
            <a:hlinkClick r:id="rId6" action="ppaction://hlinksldjump"/>
          </p:cNvPr>
          <p:cNvSpPr/>
          <p:nvPr/>
        </p:nvSpPr>
        <p:spPr>
          <a:xfrm>
            <a:off x="6391656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6b99a9e20&amp;color=RGB(64,64,64)">
            <a:hlinkClick r:id="rId7" action="ppaction://hlinksldjump"/>
          </p:cNvPr>
          <p:cNvSpPr/>
          <p:nvPr/>
        </p:nvSpPr>
        <p:spPr>
          <a:xfrm>
            <a:off x="784555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C78B3DF6-3EF3-41F7-BEA9-B9C7E48F0459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4c080b554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37560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cf1b6b91a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73168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ca634fb92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27064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6b99a9e20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99248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4c080b554&amp;color=RGB(64,64,64)">
            <a:hlinkClick r:id="rId3" action="ppaction://hlinksldjump"/>
          </p:cNvPr>
          <p:cNvSpPr/>
          <p:nvPr/>
        </p:nvSpPr>
        <p:spPr>
          <a:xfrm>
            <a:off x="3511296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cf1b6b91a&amp;color=RGB(64,64,64)">
            <a:hlinkClick r:id="rId5" action="ppaction://hlinksldjump"/>
          </p:cNvPr>
          <p:cNvSpPr/>
          <p:nvPr/>
        </p:nvSpPr>
        <p:spPr>
          <a:xfrm>
            <a:off x="4946904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ca634fb92&amp;color=RGB(64,64,64)">
            <a:hlinkClick r:id="rId6" action="ppaction://hlinksldjump"/>
          </p:cNvPr>
          <p:cNvSpPr/>
          <p:nvPr/>
        </p:nvSpPr>
        <p:spPr>
          <a:xfrm>
            <a:off x="6391656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6b99a9e20&amp;color=RGB(64,64,64)">
            <a:hlinkClick r:id="rId7" action="ppaction://hlinksldjump"/>
          </p:cNvPr>
          <p:cNvSpPr/>
          <p:nvPr/>
        </p:nvSpPr>
        <p:spPr>
          <a:xfrm>
            <a:off x="784555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6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4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5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5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3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3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3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3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3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3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3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13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13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13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13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13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05ca54924?sp=1&amp;vcp=1&amp;pid=cf1b6b91a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二、表示地点、方位的介词</a:t>
            </a:r>
            <a:endParaRPr lang="en-US" altLang="zh-CN" sz="3200" dirty="0"/>
          </a:p>
        </p:txBody>
      </p:sp>
      <p:sp>
        <p:nvSpPr>
          <p:cNvPr id="3" name="P_6_BD#669db43a6?vcp=1&amp;pid=05ca54924&amp;color=0,0,0&amp;vtp=1&amp;vaab=1&amp;bbb=1&amp;hb=1"/>
          <p:cNvSpPr/>
          <p:nvPr/>
        </p:nvSpPr>
        <p:spPr>
          <a:xfrm>
            <a:off x="539496" y="1263495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表示地点、方位的介词（短语）有at,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by,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towards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across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through,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over,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behind,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under,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near,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inside,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outside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beside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between,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among,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above,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below等。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669db43a6?sp=1&amp;vcp=1&amp;pid=05ca54924&amp;color=0,0,0&amp;vtp=1&amp;vaab=1&amp;bt=1&amp;bbb=1"/>
          <p:cNvSpPr/>
          <p:nvPr/>
        </p:nvSpPr>
        <p:spPr>
          <a:xfrm>
            <a:off x="539496" y="566134"/>
            <a:ext cx="11109960" cy="57352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1.across与through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的区别。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（1）across意为“横过；穿过”，指从物体表面的“一边到另一边”。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例如：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across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bridge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hotel.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过了桥你就可以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见到那家宾馆。（指从桥面过去）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（2）through意为“穿过；透过”，指从某一物体或空间内通过。例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如：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moon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shone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through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window.月光从窗户照进来。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要特别注意across是介词，而cross是动词。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669db43a6?sp=1&amp;vcp=1&amp;pid=05ca54924&amp;color=0,0,0&amp;vtp=1&amp;vaab=1&amp;bt=1&amp;bbb=1&amp;hb=1"/>
          <p:cNvSpPr/>
          <p:nvPr/>
        </p:nvSpPr>
        <p:spPr>
          <a:xfrm>
            <a:off x="539496" y="2825464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2.between与among的区别：between指“在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……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（两者）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之间”，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among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指“在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……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（三者或三者以上）之间”。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6a57fc878?sp=1&amp;vcp=1&amp;pid=cf1b6b91a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三、表示方式的介词</a:t>
            </a:r>
            <a:endParaRPr lang="en-US" altLang="zh-CN" sz="3200" dirty="0"/>
          </a:p>
        </p:txBody>
      </p:sp>
      <p:sp>
        <p:nvSpPr>
          <p:cNvPr id="3" name="P_6_BD#0a80b63cb?vcp=1&amp;pid=6a57fc878&amp;color=0,0,0&amp;vtp=1&amp;vaab=1&amp;bbb=1"/>
          <p:cNvSpPr/>
          <p:nvPr/>
        </p:nvSpPr>
        <p:spPr>
          <a:xfrm>
            <a:off x="539496" y="1263495"/>
            <a:ext cx="11109960" cy="44398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表示方式的介词有in,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by,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等。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1.in主要表示“使用某种语言”。例如：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talk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English．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还表示“用某种方式、方法”。例如：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way“用这种方法”，in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different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ways“用不同的方式”。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“in+服装/颜色”表示“穿着什么颜色的衣服”。例如：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girl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skirt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Kate.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0a80b63cb?sp=1&amp;vcp=1&amp;pid=6a57fc878&amp;color=0,0,0&amp;vtp=1&amp;vaab=1&amp;bt=1&amp;bbb=1&amp;hb=1"/>
          <p:cNvSpPr/>
          <p:nvPr/>
        </p:nvSpPr>
        <p:spPr>
          <a:xfrm>
            <a:off x="539496" y="879824"/>
            <a:ext cx="11109960" cy="5087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2.with常用来表示借助某一具体的工具、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材料和人体器官做某事。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eyes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hear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ears.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Tom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drawing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pen.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money,Edison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bought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things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lab.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3.by通常表示借助某种交通或通信工具，用某种手段或方式达到某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一目的。如by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bus/bike/plane（air）/ship（sea）,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phone等。例如：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old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make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money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mending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bikes.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0a80b63cb?sp=1&amp;vcp=1&amp;pid=6a57fc878&amp;color=0,0,0&amp;vtp=1&amp;vaab=1&amp;bt=1&amp;bbb=1&amp;hb=1"/>
          <p:cNvSpPr/>
          <p:nvPr/>
        </p:nvSpPr>
        <p:spPr>
          <a:xfrm>
            <a:off x="539496" y="1846294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4.on与foot连用表示“步行”。例如：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school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foot.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／in也可以与某一交通工具连用，意为“乘坐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……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”，但这些交通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工具前必须有不定冠词或物主代词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。例如：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Liu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school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a/his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bike.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0ced4e964?sp=1&amp;vcp=1&amp;pid=cf1b6b91a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四、一些常用相似介词（短语）的辨析</a:t>
            </a:r>
            <a:endParaRPr lang="en-US" altLang="zh-CN" sz="3200" dirty="0"/>
          </a:p>
        </p:txBody>
      </p:sp>
      <p:sp>
        <p:nvSpPr>
          <p:cNvPr id="3" name="P_6_BD#152c16259?vcp=1&amp;pid=0ced4e964&amp;color=0,0,0&amp;vtp=1&amp;vaab=1&amp;bbb=1"/>
          <p:cNvSpPr/>
          <p:nvPr/>
        </p:nvSpPr>
        <p:spPr>
          <a:xfrm>
            <a:off x="539496" y="1263495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见下表:</a:t>
            </a:r>
          </a:p>
          <a:p>
            <a:pPr marL="0" marR="0" lvl="0" indent="0" algn="ctr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常用相似介词（短语）辨析</a:t>
            </a:r>
            <a:endParaRPr lang="en-US" altLang="zh-CN" sz="2800" dirty="0"/>
          </a:p>
        </p:txBody>
      </p:sp>
      <p:graphicFrame>
        <p:nvGraphicFramePr>
          <p:cNvPr id="17" name="P_6_BD#152c16259?colgroup=2,6,8,11&amp;vcp=1&amp;pid=0ced4e964&amp;color=0,0,0&amp;vtp=1&amp;vaab=1&amp;bbb=1&amp;hb=1"/>
          <p:cNvGraphicFramePr>
            <a:graphicFrameLocks noGrp="1"/>
          </p:cNvGraphicFramePr>
          <p:nvPr/>
        </p:nvGraphicFramePr>
        <p:xfrm>
          <a:off x="539496" y="2592866"/>
          <a:ext cx="11073384" cy="3342323"/>
        </p:xfrm>
        <a:graphic>
          <a:graphicData uri="http://schemas.openxmlformats.org/drawingml/2006/table">
            <a:tbl>
              <a:tblPr/>
              <a:tblGrid>
                <a:gridCol w="10881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591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3375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28853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序号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介词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短语）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辨析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例句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02763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1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in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指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在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说话时的一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楷体" panose="02010609060101010101" pitchFamily="34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段时间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）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之后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用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于一般将来时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◆He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will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return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home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two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days.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◆Jim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said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would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go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park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three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hours.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" name="P_6_BD#152c16259?colgroup=2,5,8,12&amp;vcp=1&amp;pid=0ced4e964&amp;color=0,0,0&amp;mp=1&amp;vtp=1&amp;vaab=1&amp;bt=1&amp;bbb=1&amp;hb=1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539750" y="1085850"/>
          <a:ext cx="11073130" cy="5270500"/>
        </p:xfrm>
        <a:graphic>
          <a:graphicData uri="http://schemas.openxmlformats.org/drawingml/2006/table">
            <a:tbl>
              <a:tblPr/>
              <a:tblGrid>
                <a:gridCol w="113411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837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3928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5624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04140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序号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介词</a:t>
                      </a:r>
                    </a:p>
                    <a:p>
                      <a:pPr marL="0" lvl="0" indent="0" algn="ctr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（短语）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辨析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例句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4100">
                <a:tc rowSpan="3">
                  <a:txBody>
                    <a:bodyPr/>
                    <a:lstStyle/>
                    <a:p>
                      <a:pPr algn="ctr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1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in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指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在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一段时间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）</a:t>
                      </a:r>
                    </a:p>
                    <a:p>
                      <a:pPr marL="0" lvl="0" indent="0" algn="l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以内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◆This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kind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building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can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built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one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month.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8750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after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指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在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过去一段时</a:t>
                      </a:r>
                    </a:p>
                    <a:p>
                      <a:pPr mar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以后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”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用于一</a:t>
                      </a:r>
                    </a:p>
                    <a:p>
                      <a:pPr marL="0" lvl="0" indent="0" algn="l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般过去时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◆Mother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left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school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after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two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hours.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8750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指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在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具体时间</a:t>
                      </a:r>
                    </a:p>
                    <a:p>
                      <a:pPr mar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点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之后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”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可用于</a:t>
                      </a:r>
                    </a:p>
                    <a:p>
                      <a:pPr marL="0" lvl="0" indent="0" algn="l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一般将来时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◆I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will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go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home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after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5:00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in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afternoon.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P_6_BD#152c16259?colgroup=2,5,8,12&amp;vcp=1&amp;pid=0ced4e964&amp;color=0,0,0&amp;mp=1&amp;vtp=1&amp;vaab=1&amp;bt=1&amp;bbb=1"/>
          <p:cNvSpPr txBox="1"/>
          <p:nvPr/>
        </p:nvSpPr>
        <p:spPr>
          <a:xfrm>
            <a:off x="10894735" y="554400"/>
            <a:ext cx="718145" cy="48769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4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" name="P_6_BD#152c16259?colgroup=3,5,8,11&amp;vcp=1&amp;pid=0ced4e964&amp;color=0,0,0&amp;mp=1&amp;vtp=1&amp;vaab=1&amp;bt=1&amp;bbb=1&amp;hb=1"/>
          <p:cNvGraphicFramePr>
            <a:graphicFrameLocks noGrp="1"/>
          </p:cNvGraphicFramePr>
          <p:nvPr/>
        </p:nvGraphicFramePr>
        <p:xfrm>
          <a:off x="539496" y="1835562"/>
          <a:ext cx="11073384" cy="3891472"/>
        </p:xfrm>
        <a:graphic>
          <a:graphicData uri="http://schemas.openxmlformats.org/drawingml/2006/table">
            <a:tbl>
              <a:tblPr/>
              <a:tblGrid>
                <a:gridCol w="14538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128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1089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2976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094296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序号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介词</a:t>
                      </a:r>
                    </a:p>
                    <a:p>
                      <a:pPr marL="0" lvl="0" indent="0"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（短语）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辨析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例句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 rowSpan="2"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2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since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自从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……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”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后接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时间点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表示一段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时间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◆I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have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taught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school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since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1996.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for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持续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”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后接时间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段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表示一段时间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◆I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have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taught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school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for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seven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years.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6_BD#152c16259?colgroup=3,5,8,11&amp;vcp=1&amp;pid=0ced4e964&amp;color=0,0,0&amp;mp=1&amp;vtp=1&amp;vaab=1&amp;bt=1&amp;bbb=1"/>
          <p:cNvSpPr txBox="1"/>
          <p:nvPr/>
        </p:nvSpPr>
        <p:spPr>
          <a:xfrm>
            <a:off x="10894735" y="112715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P_6_BD#152c16259?colgroup=3,5,7,12&amp;vcp=1&amp;pid=0ced4e964&amp;color=0,0,0&amp;mp=1&amp;vtp=1&amp;vaab=1&amp;bt=1&amp;bbb=1&amp;hb=1"/>
          <p:cNvGraphicFramePr>
            <a:graphicFrameLocks noGrp="1"/>
          </p:cNvGraphicFramePr>
          <p:nvPr/>
        </p:nvGraphicFramePr>
        <p:xfrm>
          <a:off x="539496" y="1555876"/>
          <a:ext cx="11082528" cy="4450843"/>
        </p:xfrm>
        <a:graphic>
          <a:graphicData uri="http://schemas.openxmlformats.org/drawingml/2006/table">
            <a:tbl>
              <a:tblPr/>
              <a:tblGrid>
                <a:gridCol w="13441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299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86207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84632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094296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序号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介词</a:t>
                      </a:r>
                    </a:p>
                    <a:p>
                      <a:pPr marL="0" lvl="0" indent="0"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（短语）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辨析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例句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 rowSpan="2"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3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on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在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……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表面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）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上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”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含有接触的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意思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◆There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book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table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80591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over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在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……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正上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方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反义词是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under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◆There’s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bridge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over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river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6_BD#152c16259?colgroup=3,5,7,12&amp;vcp=1&amp;pid=0ced4e964&amp;color=0,0,0&amp;mp=1&amp;vtp=1&amp;vaab=1&amp;bt=1&amp;bbb=1"/>
          <p:cNvSpPr txBox="1"/>
          <p:nvPr/>
        </p:nvSpPr>
        <p:spPr>
          <a:xfrm>
            <a:off x="10903879" y="84747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c16045495.fixed?vcp=1&amp;pid=681e9c325&amp;color=236,117,163&amp;vtp=1&amp;vaab=1&amp;bbb=1"/>
          <p:cNvSpPr/>
          <p:nvPr/>
        </p:nvSpPr>
        <p:spPr>
          <a:xfrm>
            <a:off x="265176" y="1188720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6300"/>
              </a:lnSpc>
            </a:pPr>
            <a:r>
              <a:rPr lang="en-US" altLang="zh-CN" sz="5000" b="1" i="0" dirty="0">
                <a:solidFill>
                  <a:srgbClr val="EC75A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复</a:t>
            </a:r>
            <a:r>
              <a:rPr lang="en-US" altLang="zh-CN" sz="5000" b="1" i="0" dirty="0">
                <a:solidFill>
                  <a:srgbClr val="EC75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5000" b="1" i="0" dirty="0">
                <a:solidFill>
                  <a:srgbClr val="EC75A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习</a:t>
            </a:r>
            <a:r>
              <a:rPr lang="en-US" altLang="zh-CN" sz="5000" b="1" i="0" dirty="0">
                <a:solidFill>
                  <a:srgbClr val="EC75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5000" b="1" i="0" dirty="0">
                <a:solidFill>
                  <a:srgbClr val="EC75A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讲</a:t>
            </a:r>
            <a:r>
              <a:rPr lang="en-US" altLang="zh-CN" sz="5000" b="1" i="0" dirty="0">
                <a:solidFill>
                  <a:srgbClr val="EC75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5000" b="1" i="0" dirty="0">
                <a:solidFill>
                  <a:srgbClr val="EC75A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义</a:t>
            </a:r>
            <a:endParaRPr lang="en-US" altLang="zh-CN" sz="5000" dirty="0"/>
          </a:p>
        </p:txBody>
      </p:sp>
      <p:sp>
        <p:nvSpPr>
          <p:cNvPr id="3" name="C_2#c16045495.fixed?vcp=1&amp;pid=681e9c325&amp;color=86,186,157&amp;vtp=1&amp;vaab=1&amp;bbb=1"/>
          <p:cNvSpPr/>
          <p:nvPr/>
        </p:nvSpPr>
        <p:spPr>
          <a:xfrm>
            <a:off x="265176" y="2468880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第二篇</a:t>
            </a:r>
            <a:r>
              <a:rPr lang="en-US" altLang="zh-CN" sz="4800" b="1" i="0" dirty="0">
                <a:solidFill>
                  <a:srgbClr val="56BA9D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专题突破</a:t>
            </a:r>
            <a:endParaRPr lang="en-US" altLang="zh-CN" sz="4800" dirty="0"/>
          </a:p>
        </p:txBody>
      </p:sp>
      <p:sp>
        <p:nvSpPr>
          <p:cNvPr id="4" name="C_2_BD#c16045495.fixed?vcp=1&amp;pid=681e9c325&amp;color=0,0,0&amp;vtp=1&amp;vaab=1&amp;bbb=1"/>
          <p:cNvSpPr/>
          <p:nvPr/>
        </p:nvSpPr>
        <p:spPr>
          <a:xfrm>
            <a:off x="265176" y="3730752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第一部分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词法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" name="P_6_BD#152c16259?colgroup=3,5,7,12&amp;vcp=1&amp;pid=0ced4e964&amp;color=0,0,0&amp;mp=1&amp;vtp=1&amp;vaab=1&amp;bt=1&amp;bbb=1&amp;hb=1"/>
          <p:cNvGraphicFramePr>
            <a:graphicFrameLocks noGrp="1"/>
          </p:cNvGraphicFramePr>
          <p:nvPr/>
        </p:nvGraphicFramePr>
        <p:xfrm>
          <a:off x="539496" y="1835562"/>
          <a:ext cx="11064240" cy="3891472"/>
        </p:xfrm>
        <a:graphic>
          <a:graphicData uri="http://schemas.openxmlformats.org/drawingml/2006/table">
            <a:tbl>
              <a:tblPr/>
              <a:tblGrid>
                <a:gridCol w="13898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031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96265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6085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094296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序号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介词</a:t>
                      </a:r>
                    </a:p>
                    <a:p>
                      <a:pPr marL="0" lvl="0" indent="0"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（短语）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辨析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例句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rowSpan="2"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3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over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覆盖在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……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上面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◆There’s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piece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cloth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over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table.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595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above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泛指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）“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在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……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的上方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”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反义词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是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below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◆Please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put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picture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above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fireplace.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6_BD#152c16259?colgroup=3,5,7,12&amp;vcp=1&amp;pid=0ced4e964&amp;color=0,0,0&amp;mp=1&amp;vtp=1&amp;vaab=1&amp;bt=1&amp;bbb=1"/>
          <p:cNvSpPr txBox="1"/>
          <p:nvPr/>
        </p:nvSpPr>
        <p:spPr>
          <a:xfrm>
            <a:off x="10885591" y="112715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" name="P_6_BD#152c16259?colgroup=3,5,8,10&amp;vcp=1&amp;pid=0ced4e964&amp;color=0,0,0&amp;mp=1&amp;vtp=1&amp;vaab=1&amp;bt=1&amp;bbb=1&amp;hb=1"/>
          <p:cNvGraphicFramePr>
            <a:graphicFrameLocks noGrp="1"/>
          </p:cNvGraphicFramePr>
          <p:nvPr/>
        </p:nvGraphicFramePr>
        <p:xfrm>
          <a:off x="539496" y="1833245"/>
          <a:ext cx="11073384" cy="3896107"/>
        </p:xfrm>
        <a:graphic>
          <a:graphicData uri="http://schemas.openxmlformats.org/drawingml/2006/table">
            <a:tbl>
              <a:tblPr/>
              <a:tblGrid>
                <a:gridCol w="15179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768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20954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0690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094296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序号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介词</a:t>
                      </a:r>
                    </a:p>
                    <a:p>
                      <a:pPr marL="0" lvl="0" indent="0"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（短语）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辨析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例句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rowSpan="2"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4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between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指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在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……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两者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）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之间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◆Kate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sits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between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Lucy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Lily.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80591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among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指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“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在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……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三者或三者以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之间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◆He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was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last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one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leave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among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all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students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6_BD#152c16259?colgroup=3,5,8,10&amp;vcp=1&amp;pid=0ced4e964&amp;color=0,0,0&amp;mp=1&amp;vtp=1&amp;vaab=1&amp;bt=1&amp;bbb=1"/>
          <p:cNvSpPr txBox="1"/>
          <p:nvPr/>
        </p:nvSpPr>
        <p:spPr>
          <a:xfrm>
            <a:off x="10894735" y="112483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" name="P_6_BD#152c16259?colgroup=2,4,8,13&amp;vcp=1&amp;pid=0ced4e964&amp;color=0,0,0&amp;mp=1&amp;vtp=1&amp;vaab=1&amp;bt=1&amp;bbb=1&amp;hb=1"/>
          <p:cNvGraphicFramePr>
            <a:graphicFrameLocks noGrp="1"/>
          </p:cNvGraphicFramePr>
          <p:nvPr/>
        </p:nvGraphicFramePr>
        <p:xfrm>
          <a:off x="539496" y="1270317"/>
          <a:ext cx="11082528" cy="5021962"/>
        </p:xfrm>
        <a:graphic>
          <a:graphicData uri="http://schemas.openxmlformats.org/drawingml/2006/table">
            <a:tbl>
              <a:tblPr/>
              <a:tblGrid>
                <a:gridCol w="11247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739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19125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99262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094296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序号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介词</a:t>
                      </a:r>
                    </a:p>
                    <a:p>
                      <a:pPr marL="0" lvl="0" indent="0"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（短语）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辨析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例句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rowSpan="3"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5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with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用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具体的事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物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）”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◆Please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draw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picture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with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pencil.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585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in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用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语言或材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料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）”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◆Please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write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letter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in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English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80591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by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用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某种方式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）”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◆Lin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Feng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made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baby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stop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crying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jumping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like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monkey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P_6_BD#152c16259?colgroup=2,4,8,13&amp;vcp=1&amp;pid=0ced4e964&amp;color=0,0,0&amp;mp=1&amp;vtp=1&amp;vaab=1&amp;bt=1&amp;bbb=1"/>
          <p:cNvSpPr txBox="1"/>
          <p:nvPr/>
        </p:nvSpPr>
        <p:spPr>
          <a:xfrm>
            <a:off x="10903879" y="561911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" name="P_6_BD#152c16259?colgroup=3,6,5,13&amp;vcp=1&amp;pid=0ced4e964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9478453"/>
              </p:ext>
            </p:extLst>
          </p:nvPr>
        </p:nvGraphicFramePr>
        <p:xfrm>
          <a:off x="539496" y="1860962"/>
          <a:ext cx="11100816" cy="3349436"/>
        </p:xfrm>
        <a:graphic>
          <a:graphicData uri="http://schemas.openxmlformats.org/drawingml/2006/table">
            <a:tbl>
              <a:tblPr/>
              <a:tblGrid>
                <a:gridCol w="12801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8786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3900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19379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序号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介词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短语）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辨析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例句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rowSpan="2"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5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by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乘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交通工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楷体" panose="02010609060101010101" pitchFamily="34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具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）”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◆I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often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go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work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bus.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8865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on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以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某种方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楷体" panose="02010609060101010101" pitchFamily="34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式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）”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◆The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Chinese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people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live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rice.</a:t>
                      </a:r>
                      <a:endParaRPr lang="en-US" altLang="zh-CN" sz="1200" dirty="0"/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◆I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often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go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school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foot.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6_BD#152c16259?colgroup=3,6,5,13&amp;vcp=1&amp;pid=0ced4e964&amp;color=0,0,0&amp;mp=1&amp;vtp=1&amp;vaab=1&amp;bt=1&amp;bbb=1"/>
          <p:cNvSpPr txBox="1"/>
          <p:nvPr/>
        </p:nvSpPr>
        <p:spPr>
          <a:xfrm>
            <a:off x="10922167" y="115255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" name="P_6_BD#152c16259?colgroup=2,6,9,10&amp;vcp=1&amp;pid=0ced4e964&amp;color=0,0,0&amp;mp=1&amp;vtp=1&amp;vaab=1&amp;bt=1&amp;bbb=1&amp;hb=1"/>
          <p:cNvGraphicFramePr>
            <a:graphicFrameLocks noGrp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134829601"/>
              </p:ext>
            </p:extLst>
          </p:nvPr>
        </p:nvGraphicFramePr>
        <p:xfrm>
          <a:off x="539750" y="1136650"/>
          <a:ext cx="11064240" cy="4693920"/>
        </p:xfrm>
        <a:graphic>
          <a:graphicData uri="http://schemas.openxmlformats.org/drawingml/2006/table">
            <a:tbl>
              <a:tblPr/>
              <a:tblGrid>
                <a:gridCol w="12255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317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4194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08749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26720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序号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介词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短语）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辨析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例句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440">
                <a:tc rowSpan="4">
                  <a:txBody>
                    <a:bodyPr/>
                    <a:lstStyle/>
                    <a:p>
                      <a:pPr algn="ctr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6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under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指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在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……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正下方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◆There’s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ball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under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table.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8016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指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在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……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的关怀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下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◆Children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have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grown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up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under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Party’s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care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8016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with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指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在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……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帮助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）</a:t>
                      </a:r>
                    </a:p>
                    <a:p>
                      <a:pPr marL="0" lv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下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◆With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help,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finished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work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after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two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days.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5344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in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指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在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……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阳光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）</a:t>
                      </a:r>
                    </a:p>
                    <a:p>
                      <a:pPr marL="0" lv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下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◆Don’t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read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sun,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please.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" name="P_6_BD#152c16259?colgroup=2,6,9,10&amp;vcp=1&amp;pid=0ced4e964&amp;color=0,0,0&amp;mp=1&amp;vtp=1&amp;vaab=1&amp;bt=1&amp;bbb=1"/>
          <p:cNvSpPr txBox="1"/>
          <p:nvPr/>
        </p:nvSpPr>
        <p:spPr>
          <a:xfrm>
            <a:off x="10885591" y="42805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" name="P_6_BD#152c16259?colgroup=3,4,9,11&amp;vcp=1&amp;pid=0ced4e964&amp;color=0,0,0&amp;mp=1&amp;vtp=1&amp;vaab=1&amp;bt=1&amp;bbb=1&amp;hb=1"/>
          <p:cNvGraphicFramePr>
            <a:graphicFrameLocks noGrp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369710518"/>
              </p:ext>
            </p:extLst>
          </p:nvPr>
        </p:nvGraphicFramePr>
        <p:xfrm>
          <a:off x="539750" y="1062916"/>
          <a:ext cx="11073130" cy="5232400"/>
        </p:xfrm>
        <a:graphic>
          <a:graphicData uri="http://schemas.openxmlformats.org/drawingml/2006/table">
            <a:tbl>
              <a:tblPr/>
              <a:tblGrid>
                <a:gridCol w="12617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383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52933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4437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04140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序号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介词</a:t>
                      </a:r>
                    </a:p>
                    <a:p>
                      <a:pPr marL="0" lvl="0" indent="0" algn="ctr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（短语）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辨析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例句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4100">
                <a:tc rowSpan="2">
                  <a:txBody>
                    <a:bodyPr/>
                    <a:lstStyle/>
                    <a:p>
                      <a:pPr algn="ctr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7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in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在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……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里面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表示</a:t>
                      </a:r>
                    </a:p>
                    <a:p>
                      <a:pPr marL="0" lvl="0" indent="0" algn="l" hangingPunct="0">
                        <a:lnSpc>
                          <a:spcPts val="4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状态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◆There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book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bag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4140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into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往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/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到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……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里面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”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</a:p>
                    <a:p>
                      <a:pPr marL="0" lvl="0" indent="0" algn="l" hangingPunct="0">
                        <a:lnSpc>
                          <a:spcPts val="4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表示动作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◆I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saw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him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putting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book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into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bag.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41400">
                <a:tc rowSpan="2">
                  <a:txBody>
                    <a:bodyPr/>
                    <a:lstStyle/>
                    <a:p>
                      <a:pPr algn="ctr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8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on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在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……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上面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”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表示</a:t>
                      </a:r>
                    </a:p>
                    <a:p>
                      <a:pPr marL="0" lvl="0" indent="0" algn="l" hangingPunct="0">
                        <a:lnSpc>
                          <a:spcPts val="4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状态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◆There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some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apples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on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table.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5410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onto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往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/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到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……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上面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”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</a:p>
                    <a:p>
                      <a:pPr marL="0" lvl="0" indent="0" algn="l" hangingPunct="0">
                        <a:lnSpc>
                          <a:spcPts val="4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表示动作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◆The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boy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jumped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onto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horse.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" name="P_6_BD#152c16259?colgroup=3,4,9,11&amp;vcp=1&amp;pid=0ced4e964&amp;color=0,0,0&amp;mp=1&amp;vtp=1&amp;vaab=1&amp;bt=1&amp;bbb=1"/>
          <p:cNvSpPr txBox="1"/>
          <p:nvPr/>
        </p:nvSpPr>
        <p:spPr>
          <a:xfrm>
            <a:off x="10894735" y="554400"/>
            <a:ext cx="718145" cy="48769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4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" name="P_6_BD#152c16259?colgroup=2,4,7,14&amp;vcp=1&amp;pid=0ced4e964&amp;color=0,0,0&amp;mp=1&amp;vtp=1&amp;vaab=1&amp;bt=1&amp;bbb=1&amp;hb=1"/>
          <p:cNvGraphicFramePr>
            <a:graphicFrameLocks noGrp="1"/>
          </p:cNvGraphicFramePr>
          <p:nvPr/>
        </p:nvGraphicFramePr>
        <p:xfrm>
          <a:off x="539496" y="1829212"/>
          <a:ext cx="11073384" cy="3904172"/>
        </p:xfrm>
        <a:graphic>
          <a:graphicData uri="http://schemas.openxmlformats.org/drawingml/2006/table">
            <a:tbl>
              <a:tblPr/>
              <a:tblGrid>
                <a:gridCol w="113385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373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1576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486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094296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序号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介词</a:t>
                      </a:r>
                    </a:p>
                    <a:p>
                      <a:pPr marL="0" lvl="0" indent="0"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（短语）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辨析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例句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88656">
                <a:tc rowSpan="2"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9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after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在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……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之后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”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指时间和顺序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◆I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came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see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Uncle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Wang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after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two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days.</a:t>
                      </a:r>
                      <a:endParaRPr lang="en-US" altLang="zh-CN" sz="1200" dirty="0"/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◆Summer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comes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after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spring.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behind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在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……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后面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”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表示位置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◆Betty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sits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behind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Linda.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6_BD#152c16259?colgroup=2,4,7,14&amp;vcp=1&amp;pid=0ced4e964&amp;color=0,0,0&amp;mp=1&amp;vtp=1&amp;vaab=1&amp;bt=1&amp;bbb=1"/>
          <p:cNvSpPr txBox="1"/>
          <p:nvPr/>
        </p:nvSpPr>
        <p:spPr>
          <a:xfrm>
            <a:off x="10894735" y="112080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" name="P_6_BD#152c16259?colgroup=2,4,7,14&amp;vcp=1&amp;pid=0ced4e964&amp;color=0,0,0&amp;mp=1&amp;vtp=1&amp;vaab=1&amp;bt=1&amp;bbb=1&amp;hb=1"/>
          <p:cNvGraphicFramePr>
            <a:graphicFrameLocks noGrp="1"/>
          </p:cNvGraphicFramePr>
          <p:nvPr/>
        </p:nvGraphicFramePr>
        <p:xfrm>
          <a:off x="539496" y="2110612"/>
          <a:ext cx="11073384" cy="3341371"/>
        </p:xfrm>
        <a:graphic>
          <a:graphicData uri="http://schemas.openxmlformats.org/drawingml/2006/table">
            <a:tbl>
              <a:tblPr/>
              <a:tblGrid>
                <a:gridCol w="113385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373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1576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486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094296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序号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介词</a:t>
                      </a:r>
                    </a:p>
                    <a:p>
                      <a:pPr marL="0" lvl="0" indent="0"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（短语）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辨析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例句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5855">
                <a:tc rowSpan="2"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10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on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表示学术性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论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述性的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关于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◆Have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got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any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books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on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science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?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about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表示涉猎性的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关于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◆The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students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were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talking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about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film.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6_BD#152c16259?colgroup=2,4,7,14&amp;vcp=1&amp;pid=0ced4e964&amp;color=0,0,0&amp;mp=1&amp;vtp=1&amp;vaab=1&amp;bt=1&amp;bbb=1"/>
          <p:cNvSpPr txBox="1"/>
          <p:nvPr/>
        </p:nvSpPr>
        <p:spPr>
          <a:xfrm>
            <a:off x="10894735" y="1402207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" name="P_6_BD#152c16259?colgroup=3,5,7,13&amp;vcp=1&amp;pid=0ced4e964&amp;color=0,0,0&amp;mp=1&amp;vtp=1&amp;vaab=1&amp;bt=1&amp;bbb=1&amp;hb=1"/>
          <p:cNvGraphicFramePr>
            <a:graphicFrameLocks noGrp="1"/>
          </p:cNvGraphicFramePr>
          <p:nvPr/>
        </p:nvGraphicFramePr>
        <p:xfrm>
          <a:off x="539496" y="1833245"/>
          <a:ext cx="11073384" cy="3896107"/>
        </p:xfrm>
        <a:graphic>
          <a:graphicData uri="http://schemas.openxmlformats.org/drawingml/2006/table">
            <a:tbl>
              <a:tblPr/>
              <a:tblGrid>
                <a:gridCol w="12618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396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1576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95604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094296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序号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介词</a:t>
                      </a:r>
                    </a:p>
                    <a:p>
                      <a:pPr marL="0" lvl="0" indent="0"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（短语）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辨析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例句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5855">
                <a:tc rowSpan="2"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11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near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在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……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附近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◆There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bus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stop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near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hospital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595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at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在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……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旁边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”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多指有意识的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活动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◆Mr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Read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sitting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table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6_BD#152c16259?colgroup=3,5,7,13&amp;vcp=1&amp;pid=0ced4e964&amp;color=0,0,0&amp;mp=1&amp;vtp=1&amp;vaab=1&amp;bt=1&amp;bbb=1"/>
          <p:cNvSpPr txBox="1"/>
          <p:nvPr/>
        </p:nvSpPr>
        <p:spPr>
          <a:xfrm>
            <a:off x="10894735" y="112483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" name="P_6_BD#152c16259?colgroup=3,5,7,13&amp;vcp=1&amp;pid=0ced4e964&amp;color=0,0,0&amp;mp=1&amp;vtp=1&amp;vaab=1&amp;bt=1&amp;bbb=1&amp;hb=1"/>
          <p:cNvGraphicFramePr>
            <a:graphicFrameLocks noGrp="1"/>
          </p:cNvGraphicFramePr>
          <p:nvPr/>
        </p:nvGraphicFramePr>
        <p:xfrm>
          <a:off x="539496" y="1835562"/>
          <a:ext cx="11073384" cy="3891472"/>
        </p:xfrm>
        <a:graphic>
          <a:graphicData uri="http://schemas.openxmlformats.org/drawingml/2006/table">
            <a:tbl>
              <a:tblPr/>
              <a:tblGrid>
                <a:gridCol w="12618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396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1576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95604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094296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序号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介词</a:t>
                      </a:r>
                    </a:p>
                    <a:p>
                      <a:pPr marL="0" lvl="0" indent="0"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（短语）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辨析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例句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 rowSpan="2"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11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by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在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……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近旁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”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比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near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表示的距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离近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◆Let’s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sit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table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window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beside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在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……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旁边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”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表示紧挨着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◆Peter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was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standing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beside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his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father.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6_BD#152c16259?colgroup=3,5,7,13&amp;vcp=1&amp;pid=0ced4e964&amp;color=0,0,0&amp;mp=1&amp;vtp=1&amp;vaab=1&amp;bt=1&amp;bbb=1"/>
          <p:cNvSpPr txBox="1"/>
          <p:nvPr/>
        </p:nvSpPr>
        <p:spPr>
          <a:xfrm>
            <a:off x="10894735" y="112715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4c080b554.fixed?vcp=1&amp;pid=67b844573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第28讲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介词</a:t>
            </a:r>
            <a:endParaRPr lang="en-US" altLang="zh-CN" sz="4000" dirty="0"/>
          </a:p>
        </p:txBody>
      </p:sp>
      <p:sp>
        <p:nvSpPr>
          <p:cNvPr id="3" name="C_4_BD#4c080b554.fixed?vcp=1&amp;pid=67b844573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知识建构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" name="P_6_BD#152c16259?colgroup=3,4,6,14&amp;vcp=1&amp;pid=0ced4e964&amp;color=0,0,0&amp;mp=1&amp;vtp=1&amp;vaab=1&amp;bt=1&amp;bbb=1&amp;hb=1"/>
          <p:cNvGraphicFramePr>
            <a:graphicFrameLocks noGrp="1"/>
          </p:cNvGraphicFramePr>
          <p:nvPr/>
        </p:nvGraphicFramePr>
        <p:xfrm>
          <a:off x="539496" y="1827370"/>
          <a:ext cx="11064240" cy="3907855"/>
        </p:xfrm>
        <a:graphic>
          <a:graphicData uri="http://schemas.openxmlformats.org/drawingml/2006/table">
            <a:tbl>
              <a:tblPr/>
              <a:tblGrid>
                <a:gridCol w="124358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836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609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27608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094296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序号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介词</a:t>
                      </a:r>
                    </a:p>
                    <a:p>
                      <a:pPr marL="0" lvl="0" indent="0"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（短语）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辨析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例句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1119">
                <a:tc rowSpan="3"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12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like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像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……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一样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◆Lucy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looks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like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father.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as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像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……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一样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”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作连词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◆He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doesn’t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run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fast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do）.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作为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当作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”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作介词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◆English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used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many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people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second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language.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P_6_BD#152c16259?colgroup=3,4,6,14&amp;vcp=1&amp;pid=0ced4e964&amp;color=0,0,0&amp;mp=1&amp;vtp=1&amp;vaab=1&amp;bt=1&amp;bbb=1"/>
          <p:cNvSpPr txBox="1"/>
          <p:nvPr/>
        </p:nvSpPr>
        <p:spPr>
          <a:xfrm>
            <a:off x="10885591" y="1118965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" name="P_6_BD#152c16259?colgroup=3,5,7,12&amp;vcp=1&amp;pid=0ced4e964&amp;color=0,0,0&amp;mp=1&amp;vtp=1&amp;vaab=1&amp;bt=1&amp;bbb=1&amp;hb=1"/>
          <p:cNvGraphicFramePr>
            <a:graphicFrameLocks noGrp="1"/>
          </p:cNvGraphicFramePr>
          <p:nvPr/>
        </p:nvGraphicFramePr>
        <p:xfrm>
          <a:off x="539496" y="1280826"/>
          <a:ext cx="11073384" cy="5000944"/>
        </p:xfrm>
        <a:graphic>
          <a:graphicData uri="http://schemas.openxmlformats.org/drawingml/2006/table">
            <a:tbl>
              <a:tblPr/>
              <a:tblGrid>
                <a:gridCol w="13807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756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926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69087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094296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序号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介词</a:t>
                      </a:r>
                    </a:p>
                    <a:p>
                      <a:pPr marL="0" lvl="0" indent="0"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（短语）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辨析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例句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0692">
                <a:tc rowSpan="2"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13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往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”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强调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目的地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多用于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come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go,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return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,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move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等动词后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◆After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five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years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Greens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moved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London.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595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towards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向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”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表示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方向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含没有到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达之意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◆The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Great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Green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Wall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will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stop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wind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moving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towards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farmland.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6_BD#152c16259?colgroup=3,5,7,12&amp;vcp=1&amp;pid=0ced4e964&amp;color=0,0,0&amp;mp=1&amp;vtp=1&amp;vaab=1&amp;bt=1&amp;bbb=1"/>
          <p:cNvSpPr txBox="1"/>
          <p:nvPr/>
        </p:nvSpPr>
        <p:spPr>
          <a:xfrm>
            <a:off x="10894735" y="57242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" name="P_6_BD#152c16259?colgroup=3,5,8,11&amp;vcp=1&amp;pid=0ced4e964&amp;color=0,0,0&amp;mp=1&amp;vtp=1&amp;vaab=1&amp;bt=1&amp;bbb=1&amp;hb=1"/>
          <p:cNvGraphicFramePr>
            <a:graphicFrameLocks noGrp="1"/>
          </p:cNvGraphicFramePr>
          <p:nvPr/>
        </p:nvGraphicFramePr>
        <p:xfrm>
          <a:off x="539496" y="2396172"/>
          <a:ext cx="11073384" cy="2770252"/>
        </p:xfrm>
        <a:graphic>
          <a:graphicData uri="http://schemas.openxmlformats.org/drawingml/2006/table">
            <a:tbl>
              <a:tblPr/>
              <a:tblGrid>
                <a:gridCol w="14630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128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1181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27939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094296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序号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介词</a:t>
                      </a:r>
                    </a:p>
                    <a:p>
                      <a:pPr marL="0" lvl="0" indent="0"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（短语）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辨析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例句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13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for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往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”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表示方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向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多用于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leave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,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start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等动词后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◆When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will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leave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for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Beijing?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6_BD#152c16259?colgroup=3,5,8,11&amp;vcp=1&amp;pid=0ced4e964&amp;color=0,0,0&amp;mp=1&amp;vtp=1&amp;vaab=1&amp;bt=1&amp;bbb=1"/>
          <p:cNvSpPr txBox="1"/>
          <p:nvPr/>
        </p:nvSpPr>
        <p:spPr>
          <a:xfrm>
            <a:off x="10894735" y="168776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" name="P_6_BD#152c16259?colgroup=3,5,7,12&amp;vcp=1&amp;pid=0ced4e964&amp;color=0,0,0&amp;mp=1&amp;vtp=1&amp;vaab=1&amp;bt=1&amp;bbb=1&amp;hb=1"/>
          <p:cNvGraphicFramePr>
            <a:graphicFrameLocks noGrp="1"/>
          </p:cNvGraphicFramePr>
          <p:nvPr/>
        </p:nvGraphicFramePr>
        <p:xfrm>
          <a:off x="539496" y="1550002"/>
          <a:ext cx="11082528" cy="4462591"/>
        </p:xfrm>
        <a:graphic>
          <a:graphicData uri="http://schemas.openxmlformats.org/drawingml/2006/table">
            <a:tbl>
              <a:tblPr/>
              <a:tblGrid>
                <a:gridCol w="13807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665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91693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71830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094296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序号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介词</a:t>
                      </a:r>
                    </a:p>
                    <a:p>
                      <a:pPr marL="0" lvl="0" indent="0"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（短语）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辨析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例句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5855">
                <a:tc rowSpan="3"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14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of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……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的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”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表示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所属关系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◆Guilin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city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of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Guangxi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……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的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”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表示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对于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通向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◆Please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give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answer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question.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for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……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的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”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表示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用途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◆I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want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buy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two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tickets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for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film.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P_6_BD#152c16259?colgroup=3,5,7,12&amp;vcp=1&amp;pid=0ced4e964&amp;color=0,0,0&amp;mp=1&amp;vtp=1&amp;vaab=1&amp;bt=1&amp;bbb=1"/>
          <p:cNvSpPr txBox="1"/>
          <p:nvPr/>
        </p:nvSpPr>
        <p:spPr>
          <a:xfrm>
            <a:off x="10903879" y="84159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" name="P_6_BD#152c16259?colgroup=4,6,9,9&amp;vcp=1&amp;pid=0ced4e964&amp;color=0,0,0&amp;mp=1&amp;vtp=1&amp;vaab=1&amp;bt=1&amp;bbb=1&amp;hb=1"/>
          <p:cNvGraphicFramePr>
            <a:graphicFrameLocks noGrp="1"/>
          </p:cNvGraphicFramePr>
          <p:nvPr/>
        </p:nvGraphicFramePr>
        <p:xfrm>
          <a:off x="539496" y="1564068"/>
          <a:ext cx="11064240" cy="4434460"/>
        </p:xfrm>
        <a:graphic>
          <a:graphicData uri="http://schemas.openxmlformats.org/drawingml/2006/table">
            <a:tbl>
              <a:tblPr/>
              <a:tblGrid>
                <a:gridCol w="16459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871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49300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438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序号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介词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短语）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辨析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例句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9490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15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sb.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“（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某人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是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”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用于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is+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adj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.+of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sb.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do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sth.”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句型中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形容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词为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clever,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kind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,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nice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等描述人物性格特征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的词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of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后的人物与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形容词有主表关系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◆It’s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kind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help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with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my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homework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6_BD#152c16259?colgroup=4,6,9,9&amp;vcp=1&amp;pid=0ced4e964&amp;color=0,0,0&amp;mp=1&amp;vtp=1&amp;vaab=1&amp;bt=1&amp;bbb=1"/>
          <p:cNvSpPr txBox="1"/>
          <p:nvPr/>
        </p:nvSpPr>
        <p:spPr>
          <a:xfrm>
            <a:off x="10885591" y="85566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6" name="P_6_BD#152c16259?colgroup=4,6,10,6&amp;vcp=1&amp;pid=0ced4e964&amp;color=0,0,0&amp;mp=1&amp;vtp=1&amp;vaab=1&amp;bt=1&amp;bbb=1&amp;hb=1"/>
          <p:cNvGraphicFramePr>
            <a:graphicFrameLocks noGrp="1"/>
          </p:cNvGraphicFramePr>
          <p:nvPr/>
        </p:nvGraphicFramePr>
        <p:xfrm>
          <a:off x="539496" y="1286700"/>
          <a:ext cx="11073384" cy="4989196"/>
        </p:xfrm>
        <a:graphic>
          <a:graphicData uri="http://schemas.openxmlformats.org/drawingml/2006/table">
            <a:tbl>
              <a:tblPr/>
              <a:tblGrid>
                <a:gridCol w="19202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140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0965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64261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序号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介词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短语）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辨析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例句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49636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15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for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sb.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对于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某人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）”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用于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“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+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adj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.+for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sb.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do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sth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句型中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常用表示事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物特征特点的形容词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如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easy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hard,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difficult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,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interesting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important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等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for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后的人物与形容词没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有主表关系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◆It’s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important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for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us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learn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English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well.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6_BD#152c16259?colgroup=4,6,10,6&amp;vcp=1&amp;pid=0ced4e964&amp;color=0,0,0&amp;mp=1&amp;vtp=1&amp;vaab=1&amp;bt=1&amp;bbb=1"/>
          <p:cNvSpPr txBox="1"/>
          <p:nvPr/>
        </p:nvSpPr>
        <p:spPr>
          <a:xfrm>
            <a:off x="10894735" y="57829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7" name="P_6_BD#152c16259?colgroup=2,4,7,13&amp;vcp=1&amp;pid=0ced4e964&amp;color=0,0,0&amp;mp=1&amp;vtp=1&amp;vaab=1&amp;bt=1&amp;bbb=1&amp;hb=1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539750" y="1066800"/>
          <a:ext cx="11073130" cy="4693920"/>
        </p:xfrm>
        <a:graphic>
          <a:graphicData uri="http://schemas.openxmlformats.org/drawingml/2006/table">
            <a:tbl>
              <a:tblPr/>
              <a:tblGrid>
                <a:gridCol w="1143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7419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353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1206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853440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序号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介词</a:t>
                      </a:r>
                    </a:p>
                    <a:p>
                      <a:pPr marL="0" lvl="0" indent="0" algn="ctr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（短语）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辨析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例句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80160">
                <a:tc rowSpan="3">
                  <a:txBody>
                    <a:bodyPr/>
                    <a:lstStyle/>
                    <a:p>
                      <a:pPr algn="ctr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16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besides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除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……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以外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”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表</a:t>
                      </a:r>
                    </a:p>
                    <a:p>
                      <a:pPr marL="0" lv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示包括其后的成分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◆All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students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Class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2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went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park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besides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Li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Lei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Now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talking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about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it.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0688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except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除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……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以外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”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表</a:t>
                      </a:r>
                    </a:p>
                    <a:p>
                      <a:pPr mar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示不包括其后的成</a:t>
                      </a:r>
                    </a:p>
                    <a:p>
                      <a:pPr marL="0" lv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分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◆All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students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Class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2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went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park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except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Li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Lei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had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look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after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his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sister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5344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but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除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……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以外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”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常</a:t>
                      </a:r>
                    </a:p>
                    <a:p>
                      <a:pPr marL="0" lv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用于不定代词之后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◆There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nothing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but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card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in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box.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P_6_BD#152c16259?colgroup=2,4,7,13&amp;vcp=1&amp;pid=0ced4e964&amp;color=0,0,0&amp;mp=1&amp;vtp=1&amp;vaab=1&amp;bt=1&amp;bbb=1"/>
          <p:cNvSpPr txBox="1"/>
          <p:nvPr/>
        </p:nvSpPr>
        <p:spPr>
          <a:xfrm>
            <a:off x="10894735" y="368235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8" name="P_6_BD#152c16259?colgroup=3,5,7,13&amp;vcp=1&amp;pid=0ced4e964&amp;color=0,0,0&amp;mp=1&amp;vtp=1&amp;vaab=1&amp;bt=1&amp;bbb=1&amp;hb=1"/>
          <p:cNvGraphicFramePr>
            <a:graphicFrameLocks noGrp="1"/>
          </p:cNvGraphicFramePr>
          <p:nvPr/>
        </p:nvGraphicFramePr>
        <p:xfrm>
          <a:off x="539496" y="2110612"/>
          <a:ext cx="11073384" cy="3341371"/>
        </p:xfrm>
        <a:graphic>
          <a:graphicData uri="http://schemas.openxmlformats.org/drawingml/2006/table">
            <a:tbl>
              <a:tblPr/>
              <a:tblGrid>
                <a:gridCol w="13167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933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9806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96519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094296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序号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介词</a:t>
                      </a:r>
                    </a:p>
                    <a:p>
                      <a:pPr marL="0" lvl="0" indent="0"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（短语）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辨析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例句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rowSpan="2"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17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before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在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……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以前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”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表示时间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◆Please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finish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your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homework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before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Tuesday.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585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在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……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前面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”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表示位置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顺序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◆Spring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comes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before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summer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6_BD#152c16259?colgroup=3,5,7,13&amp;vcp=1&amp;pid=0ced4e964&amp;color=0,0,0&amp;mp=1&amp;vtp=1&amp;vaab=1&amp;bt=1&amp;bbb=1"/>
          <p:cNvSpPr txBox="1"/>
          <p:nvPr/>
        </p:nvSpPr>
        <p:spPr>
          <a:xfrm>
            <a:off x="10894735" y="1402207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9" name="P_6_BD#152c16259?colgroup=3,5,8,11&amp;vcp=1&amp;pid=0ced4e964&amp;color=0,0,0&amp;mp=1&amp;vtp=1&amp;vaab=1&amp;bt=1&amp;bbb=1&amp;hb=1"/>
          <p:cNvGraphicFramePr>
            <a:graphicFrameLocks noGrp="1"/>
          </p:cNvGraphicFramePr>
          <p:nvPr/>
        </p:nvGraphicFramePr>
        <p:xfrm>
          <a:off x="539496" y="1833245"/>
          <a:ext cx="11064240" cy="3896107"/>
        </p:xfrm>
        <a:graphic>
          <a:graphicData uri="http://schemas.openxmlformats.org/drawingml/2006/table">
            <a:tbl>
              <a:tblPr/>
              <a:tblGrid>
                <a:gridCol w="147218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11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1546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2062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094296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序号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介词</a:t>
                      </a:r>
                    </a:p>
                    <a:p>
                      <a:pPr marL="0" lvl="0" indent="0"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（短语）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辨析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例句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rowSpan="2"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17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front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of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在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……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外部的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）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前面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表示位置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◆There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some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trees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in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front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classroom.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80591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in/at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lvl="0" indent="0"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front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of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在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……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内部的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）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前面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表示位置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◆There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teacher’s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desk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front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classroom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6_BD#152c16259?colgroup=3,5,8,11&amp;vcp=1&amp;pid=0ced4e964&amp;color=0,0,0&amp;mp=1&amp;vtp=1&amp;vaab=1&amp;bt=1&amp;bbb=1"/>
          <p:cNvSpPr txBox="1"/>
          <p:nvPr/>
        </p:nvSpPr>
        <p:spPr>
          <a:xfrm>
            <a:off x="10885591" y="112483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" name="P_6_BD#152c16259?colgroup=3,5,8,11&amp;vcp=1&amp;pid=0ced4e964&amp;color=0,0,0&amp;mp=1&amp;vtp=1&amp;vaab=1&amp;bt=1&amp;bbb=1&amp;hb=1"/>
          <p:cNvGraphicFramePr>
            <a:graphicFrameLocks noGrp="1"/>
          </p:cNvGraphicFramePr>
          <p:nvPr/>
        </p:nvGraphicFramePr>
        <p:xfrm>
          <a:off x="539496" y="1550002"/>
          <a:ext cx="11064240" cy="4462591"/>
        </p:xfrm>
        <a:graphic>
          <a:graphicData uri="http://schemas.openxmlformats.org/drawingml/2006/table">
            <a:tbl>
              <a:tblPr/>
              <a:tblGrid>
                <a:gridCol w="147218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11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14553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21538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094296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序号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介词</a:t>
                      </a:r>
                    </a:p>
                    <a:p>
                      <a:pPr marL="0" lvl="0" indent="0"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（短语）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辨析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例句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rowSpan="3"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18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in+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方向名词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在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……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内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”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指内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部方位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◆Shanghai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east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of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China.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on+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方向名词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在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……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边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”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指相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邻方位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◆Canada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north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of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America.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585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to+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方向名词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在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……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面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”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指分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离方位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◆Japan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east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of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China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P_6_BD#152c16259?colgroup=3,5,8,11&amp;vcp=1&amp;pid=0ced4e964&amp;color=0,0,0&amp;mp=1&amp;vtp=1&amp;vaab=1&amp;bt=1&amp;bbb=1"/>
          <p:cNvSpPr txBox="1"/>
          <p:nvPr/>
        </p:nvSpPr>
        <p:spPr>
          <a:xfrm>
            <a:off x="10885591" y="84159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5_BD#b0189e55f?vcp=1&amp;pid=4c080b554&amp;color=0,0,0&amp;tib=255,255,255&amp;vtp=1&amp;vaab=1&amp;bt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7784" y="1490472"/>
            <a:ext cx="11064240" cy="3877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ca634fb92.fixed?vcp=1&amp;pid=67b844573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第28讲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介词</a:t>
            </a:r>
            <a:endParaRPr lang="en-US" altLang="zh-CN" sz="4000" dirty="0"/>
          </a:p>
        </p:txBody>
      </p:sp>
      <p:sp>
        <p:nvSpPr>
          <p:cNvPr id="3" name="C_4_BD#ca634fb92.fixed?vcp=1&amp;pid=67b844573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典题精析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_1#26fddebf6?vaa=1&amp;vcp=1&amp;pid=ca634fb92&amp;color=0,0,0&amp;vtp=1&amp;vaab=1&amp;bt=1&amp;bbb=1&amp;hb=1"/>
          <p:cNvSpPr/>
          <p:nvPr/>
        </p:nvSpPr>
        <p:spPr>
          <a:xfrm>
            <a:off x="539496" y="897128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例1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（2024·北京·中考题）The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Chang’e-6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landed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side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moon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June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2024.</a:t>
            </a:r>
            <a:endParaRPr lang="en-US" altLang="zh-CN" sz="2800" dirty="0"/>
          </a:p>
        </p:txBody>
      </p:sp>
      <p:sp>
        <p:nvSpPr>
          <p:cNvPr id="3" name="QC_5_AN.3_1#26fddebf6.blank?vaa=1&amp;vcp=1&amp;pid=ca634fb92&amp;color=0,0,0&amp;vpa=1&amp;vtp=1&amp;vaab=1"/>
          <p:cNvSpPr/>
          <p:nvPr/>
        </p:nvSpPr>
        <p:spPr>
          <a:xfrm>
            <a:off x="1511839" y="1493393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5_BD.1_2#26fddebf6.choices?vaa=1&amp;vcp=1&amp;pid=ca634fb92&amp;color=0,0,0&amp;vtp=1&amp;vaab=1&amp;bbb=1"/>
          <p:cNvSpPr/>
          <p:nvPr/>
        </p:nvSpPr>
        <p:spPr>
          <a:xfrm>
            <a:off x="539496" y="217233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2812415" algn="l"/>
                <a:tab pos="5688330" algn="l"/>
                <a:tab pos="8488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.at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B.on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C.to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.in</a:t>
            </a:r>
            <a:endParaRPr lang="en-US" altLang="zh-CN" sz="2800" dirty="0"/>
          </a:p>
        </p:txBody>
      </p:sp>
      <p:sp>
        <p:nvSpPr>
          <p:cNvPr id="5" name="QC_5_AS.1_1#26fddebf6?vaa=1&amp;vcp=1&amp;pid=ca634fb92&amp;color=0,0,0&amp;vtp=1&amp;vaab=1&amp;bbb=1&amp;hb=1"/>
          <p:cNvSpPr/>
          <p:nvPr/>
        </p:nvSpPr>
        <p:spPr>
          <a:xfrm>
            <a:off x="539496" y="2801810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句意：嫦娥六号在2024年6月2日成功着陆月球背面。</a:t>
            </a:r>
            <a:endParaRPr lang="en-US" altLang="zh-CN" sz="2800" dirty="0"/>
          </a:p>
          <a:p>
            <a:pPr indent="715963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考查介词辨析。at用于具体的时刻前面；on用于具体的某一天或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具体某一天的上午、下午或晚上；to表示方向或目的地；in用于年、月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季节的前面。根据June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2024可知是具体的某一天，因此应用介词on，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故选B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5_1#6d6eda03f?vaa=1&amp;vcp=1&amp;pid=ca634fb92&amp;color=0,0,0&amp;vtp=1&amp;vaab=1&amp;bt=1&amp;bbb=1&amp;hb=1"/>
          <p:cNvSpPr/>
          <p:nvPr/>
        </p:nvSpPr>
        <p:spPr>
          <a:xfrm>
            <a:off x="539496" y="1217168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例2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（2024·江苏扬州·中考题改编）The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Marco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Polo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Memorial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Hall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stands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east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Dongguan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Street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Yangzhou.</a:t>
            </a:r>
            <a:endParaRPr lang="en-US" altLang="zh-CN" sz="2800" dirty="0"/>
          </a:p>
        </p:txBody>
      </p:sp>
      <p:sp>
        <p:nvSpPr>
          <p:cNvPr id="3" name="QC_5_AN.7_1#6d6eda03f.blank?vaa=1&amp;vcp=1&amp;pid=ca634fb92&amp;color=0,0,0&amp;vpa=2&amp;vtp=1&amp;vaab=1"/>
          <p:cNvSpPr/>
          <p:nvPr/>
        </p:nvSpPr>
        <p:spPr>
          <a:xfrm>
            <a:off x="7193503" y="1813433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5_BD.5_2#6d6eda03f.choices?vaa=1&amp;vcp=1&amp;pid=ca634fb92&amp;color=0,0,0&amp;vtp=1&amp;vaab=1&amp;bbb=1"/>
          <p:cNvSpPr/>
          <p:nvPr/>
        </p:nvSpPr>
        <p:spPr>
          <a:xfrm>
            <a:off x="539496" y="249237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0630" algn="l"/>
                <a:tab pos="757999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.to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B.on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.in</a:t>
            </a:r>
            <a:endParaRPr lang="en-US" altLang="zh-CN" sz="2800" dirty="0"/>
          </a:p>
        </p:txBody>
      </p:sp>
      <p:sp>
        <p:nvSpPr>
          <p:cNvPr id="5" name="QC_5_AS.1_1#6d6eda03f?vaa=1&amp;vcp=1&amp;pid=ca634fb92&amp;color=0,0,0&amp;vtp=1&amp;vaab=1&amp;bbb=1&amp;hb=1"/>
          <p:cNvSpPr/>
          <p:nvPr/>
        </p:nvSpPr>
        <p:spPr>
          <a:xfrm>
            <a:off x="539496" y="3121850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句意：马可·波罗纪念馆位于扬州东关街东端。</a:t>
            </a:r>
            <a:endParaRPr lang="en-US" altLang="zh-CN" sz="2800" dirty="0"/>
          </a:p>
          <a:p>
            <a:pPr indent="715963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考查方位介词辨析。当表示方位时，in表示“在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……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范围内”，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一个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地点属于另一个地点；to表示不接壤，一个与另一个互不相属；on表示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相邻并接壤，一个与另一个接壤，但互不相属。东关街属于扬州市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故选C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9_1#ea4a228f5?sp=1&amp;vaa=1&amp;vcp=1&amp;pid=ca634fb92&amp;color=0,0,0&amp;vtp=1&amp;vaab=1&amp;bt=1&amp;bbb=1"/>
          <p:cNvSpPr/>
          <p:nvPr/>
        </p:nvSpPr>
        <p:spPr>
          <a:xfrm>
            <a:off x="539496" y="1857248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例3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（2024·福建·中考题）—May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order,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Chen?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I’d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cup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coffee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cake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endParaRPr lang="en-US" altLang="zh-CN" sz="2800" dirty="0"/>
          </a:p>
        </p:txBody>
      </p:sp>
      <p:sp>
        <p:nvSpPr>
          <p:cNvPr id="4" name="QC_5_BD.9_2#ea4a228f5.choices?vaa=1&amp;vcp=1&amp;pid=ca634fb92&amp;color=0,0,0&amp;vtp=1&amp;vaab=1&amp;bbb=1"/>
          <p:cNvSpPr/>
          <p:nvPr/>
        </p:nvSpPr>
        <p:spPr>
          <a:xfrm>
            <a:off x="539496" y="313245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4079875" algn="l"/>
                <a:tab pos="768985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mistake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times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usual</a:t>
            </a:r>
            <a:endParaRPr lang="en-US" altLang="zh-CN" sz="2800" dirty="0"/>
          </a:p>
        </p:txBody>
      </p:sp>
      <p:sp>
        <p:nvSpPr>
          <p:cNvPr id="5" name="QC_5_AS.1_1#ea4a228f5?vaa=1&amp;vcp=1&amp;pid=ca634fb92&amp;color=0,0,0&amp;vtp=1&amp;vaab=1&amp;bbb=1&amp;hb=1"/>
          <p:cNvSpPr/>
          <p:nvPr/>
        </p:nvSpPr>
        <p:spPr>
          <a:xfrm>
            <a:off x="539496" y="3761930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句意：——陈先生，我可以给您点单吗？——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我照常要一杯咖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啡和一个蛋糕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AS.1_1#ea4a228f5?vaa=1&amp;vcp=1&amp;pid=ca634fb92&amp;color=0,0,0&amp;mp=1&amp;vtp=1&amp;vaab=1&amp;bt=1&amp;bbb=1&amp;hb=1"/>
          <p:cNvSpPr/>
          <p:nvPr/>
        </p:nvSpPr>
        <p:spPr>
          <a:xfrm>
            <a:off x="374396" y="1867757"/>
            <a:ext cx="11500104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indent="715963"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考查介词短语辨析。by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mistake“错误地”；at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times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有时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”；</a:t>
            </a:r>
          </a:p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usual“像往常一样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”。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根据第一句“May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take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order,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Chen？”</a:t>
            </a:r>
          </a:p>
          <a:p>
            <a:pPr algn="l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可知，服务生与陈先生是相识的。再综合分析上下文可知，此处指陈先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algn="l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生跟往常一样点咖啡和蛋糕，故选C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C_5_AN.1_1#ea4a228f5?vaa=1&amp;vcp=1&amp;pid=ca634fb92&amp;color=0,0,0&amp;vtp=1&amp;vaab=1&amp;bbb=1"/>
          <p:cNvSpPr/>
          <p:nvPr/>
        </p:nvSpPr>
        <p:spPr>
          <a:xfrm>
            <a:off x="539496" y="4423251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[答案]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3" grpId="0" build="p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4_1#21b6644da?sp=1&amp;vaa=1&amp;vcp=1&amp;pid=ca634fb92&amp;color=0,0,0&amp;vtp=1&amp;vaab=1&amp;bt=1&amp;bbb=1&amp;hb=1"/>
          <p:cNvSpPr/>
          <p:nvPr/>
        </p:nvSpPr>
        <p:spPr>
          <a:xfrm>
            <a:off x="539496" y="516646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例4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（2024·黑龙江绥化·中考题）—I’m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thirsty.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I’d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bottle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water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Bob?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prefer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cup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coffee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nothing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it.</a:t>
            </a:r>
            <a:endParaRPr lang="en-US" altLang="zh-CN" sz="2800" dirty="0"/>
          </a:p>
        </p:txBody>
      </p:sp>
      <p:sp>
        <p:nvSpPr>
          <p:cNvPr id="4" name="QC_5_BD.14_2#21b6644da.choices?vaa=1&amp;vcp=1&amp;pid=ca634fb92&amp;color=0,0,0&amp;vtp=1&amp;vaab=1&amp;bbb=1"/>
          <p:cNvSpPr/>
          <p:nvPr/>
        </p:nvSpPr>
        <p:spPr>
          <a:xfrm>
            <a:off x="539496" y="2432568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4211320" algn="l"/>
                <a:tab pos="79400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.without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B.with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.to</a:t>
            </a:r>
            <a:endParaRPr lang="en-US" altLang="zh-CN" sz="2800" dirty="0"/>
          </a:p>
        </p:txBody>
      </p:sp>
      <p:sp>
        <p:nvSpPr>
          <p:cNvPr id="5" name="QC_5_AS.1_1#21b6644da?vaa=1&amp;vcp=1&amp;pid=ca634fb92&amp;color=0,0,0&amp;vtp=1&amp;vaab=1&amp;bbb=1&amp;hb=1"/>
          <p:cNvSpPr/>
          <p:nvPr/>
        </p:nvSpPr>
        <p:spPr>
          <a:xfrm>
            <a:off x="539496" y="3062043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2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句意：——我渴了。我想要一瓶水。你呢，鲍勃？——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我想要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一杯不加任何东西的咖啡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</a:p>
          <a:p>
            <a:pPr indent="715963">
              <a:lnSpc>
                <a:spcPts val="42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考查介词辨析。without“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没有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”；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with“有，和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……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一起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”；to“到”。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根据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4200"/>
              </a:lnSpc>
            </a:pPr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答语“I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prefer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cup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coffee...nothing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it.”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可知，空格后面是否定意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4200"/>
              </a:lnSpc>
            </a:pPr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义的词nothing，推测句意是鲍勃需要一杯不加任何东西的咖啡，用介词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4200"/>
              </a:lnSpc>
            </a:pPr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with表伴随状态，故选B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C_5_AN.7_1#6d6eda03f.blank?vaa=1&amp;vcp=1&amp;pid=ca634fb92&amp;color=0,0,0&amp;vpa=2&amp;vtp=1&amp;vaab=1">
            <a:extLst>
              <a:ext uri="{FF2B5EF4-FFF2-40B4-BE49-F238E27FC236}">
                <a16:creationId xmlns:a16="http://schemas.microsoft.com/office/drawing/2014/main" id="{FA02F80A-55F7-7EE4-1E62-E94C6FD06C9B}"/>
              </a:ext>
            </a:extLst>
          </p:cNvPr>
          <p:cNvSpPr/>
          <p:nvPr/>
        </p:nvSpPr>
        <p:spPr>
          <a:xfrm>
            <a:off x="5486197" y="1788933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3" grpId="0" build="p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9_1#2ff7a0e63?sp=1&amp;vaa=1&amp;vcp=1&amp;pid=ca634fb92&amp;color=0,0,0&amp;vtp=1&amp;vaab=1&amp;bt=1&amp;bbb=1&amp;hb=1"/>
          <p:cNvSpPr/>
          <p:nvPr/>
        </p:nvSpPr>
        <p:spPr>
          <a:xfrm>
            <a:off x="539496" y="1857343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例5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（2024·山东滨州·中考题）—I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miss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Bill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very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haven’t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seen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each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other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two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years.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too.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Whenever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photo,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reminds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happy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days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spent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together.(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5_BD.19_2#2ff7a0e63.choices?vaa=1&amp;vcp=1&amp;pid=ca634fb92&amp;color=0,0,0&amp;vtp=1&amp;vaab=1&amp;bbb=1"/>
          <p:cNvSpPr/>
          <p:nvPr/>
        </p:nvSpPr>
        <p:spPr>
          <a:xfrm>
            <a:off x="539496" y="442096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2914015" algn="l"/>
                <a:tab pos="5599430" algn="l"/>
                <a:tab pos="82086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A.in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;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.for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;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.on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;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.from;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AS.1_1#2ff7a0e63?vaa=1&amp;vcp=1&amp;pid=ca634fb92&amp;color=0,0,0&amp;vtp=1&amp;vaab=1&amp;bt=1&amp;bbb=1&amp;hb=1"/>
          <p:cNvSpPr/>
          <p:nvPr/>
        </p:nvSpPr>
        <p:spPr>
          <a:xfrm>
            <a:off x="539496" y="1539843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句意：——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我非常想念比尔，因为我们已经两年没见面了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</a:p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——我也是。每当看到这张照片，我都会想起我们一起度过的快乐日子。</a:t>
            </a:r>
            <a:endParaRPr lang="en-US" altLang="zh-CN" sz="2800" dirty="0"/>
          </a:p>
          <a:p>
            <a:pPr indent="715963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考查介词辨析及动词短语。根据“we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haven’t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seen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each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other...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two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years”可知，此处是现在完成时，与“for+一段时间”连用，第一空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应填for。第二空考查短语remind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sb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sth“使某人想起某事”,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故选B。</a:t>
            </a:r>
            <a:endParaRPr lang="en-US" altLang="zh-CN" sz="2800" dirty="0"/>
          </a:p>
        </p:txBody>
      </p:sp>
      <p:sp>
        <p:nvSpPr>
          <p:cNvPr id="3" name="QC_5_AN.2_1#2ff7a0e63?vaa=1&amp;vcp=1&amp;pid=ca634fb92&amp;color=0,0,0&amp;vtp=1&amp;vaab=1&amp;bbb=1"/>
          <p:cNvSpPr/>
          <p:nvPr/>
        </p:nvSpPr>
        <p:spPr>
          <a:xfrm>
            <a:off x="539496" y="473846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[答案]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3" grpId="0" build="p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23_1#2b8f6da53?sp=1&amp;vaa=1&amp;vcp=1&amp;pid=ca634fb92&amp;color=0,0,0&amp;vtp=1&amp;vaab=1&amp;bt=1&amp;bbb=1&amp;hb=1"/>
          <p:cNvSpPr/>
          <p:nvPr/>
        </p:nvSpPr>
        <p:spPr>
          <a:xfrm>
            <a:off x="539496" y="747522"/>
            <a:ext cx="11109960" cy="17442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8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例6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（2022·黑龙江齐齐哈尔·中考题）—A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model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plane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tree.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Let’s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get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down.</a:t>
            </a:r>
            <a:endParaRPr lang="en-US" altLang="zh-CN" sz="2800" dirty="0"/>
          </a:p>
          <a:p>
            <a:pPr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Look!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apples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tree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really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red.(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5_AN.25_1#2b8f6da53.bracket?vaa=1&amp;vcp=1&amp;pid=ca634fb92&amp;color=0,0,0&amp;vpa=6&amp;vtp=1&amp;vaab=1"/>
          <p:cNvSpPr/>
          <p:nvPr/>
        </p:nvSpPr>
        <p:spPr>
          <a:xfrm>
            <a:off x="9806528" y="1956816"/>
            <a:ext cx="495300" cy="5297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5_BD.23_2#2b8f6da53.choices?vaa=1&amp;vcp=1&amp;pid=ca634fb92&amp;color=0,0,0&amp;vtp=1&amp;vaab=1&amp;bbb=1"/>
          <p:cNvSpPr/>
          <p:nvPr/>
        </p:nvSpPr>
        <p:spPr>
          <a:xfrm>
            <a:off x="539496" y="2553716"/>
            <a:ext cx="11109960" cy="5250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600"/>
              </a:lnSpc>
              <a:tabLst>
                <a:tab pos="3736975" algn="l"/>
                <a:tab pos="752475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A.in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;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.on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;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.in;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endParaRPr lang="en-US" altLang="zh-CN" sz="2800" dirty="0"/>
          </a:p>
        </p:txBody>
      </p:sp>
      <p:sp>
        <p:nvSpPr>
          <p:cNvPr id="5" name="QC_5_AS.1_1#2b8f6da53?vaa=1&amp;vcp=1&amp;pid=ca634fb92&amp;color=0,0,0&amp;vtp=1&amp;vaab=1&amp;bbb=1&amp;hb=1"/>
          <p:cNvSpPr/>
          <p:nvPr/>
        </p:nvSpPr>
        <p:spPr>
          <a:xfrm>
            <a:off x="539496" y="3150552"/>
            <a:ext cx="11109960" cy="29634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8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句意：——一架飞机模型在树上。让我们把它取下来。——看！</a:t>
            </a:r>
          </a:p>
          <a:p>
            <a:pPr>
              <a:lnSpc>
                <a:spcPts val="48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树上的苹果真红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indent="715963">
              <a:lnSpc>
                <a:spcPts val="48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考查方位介词。in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tree“在树上”，指外来物在树上；on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tree</a:t>
            </a:r>
          </a:p>
          <a:p>
            <a:pPr>
              <a:lnSpc>
                <a:spcPts val="48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在树上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”，指树上本身长着的果实等。第一句中的a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model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plane是外来物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</a:p>
          <a:p>
            <a:pPr>
              <a:lnSpc>
                <a:spcPts val="46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应用介词in；答句中的apples是树上的果实，应用介词on，故选C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27_1#479d3ef86?vaa=1&amp;vcp=1&amp;pid=ca634fb92&amp;color=0,0,0&amp;vtp=1&amp;vaab=1&amp;bt=1&amp;bbb=1&amp;hb=1"/>
          <p:cNvSpPr/>
          <p:nvPr/>
        </p:nvSpPr>
        <p:spPr>
          <a:xfrm>
            <a:off x="539496" y="1537208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例7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（2024·甘肃临夏·中考题）The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health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website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provides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useful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advice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teenagers.</a:t>
            </a:r>
            <a:endParaRPr lang="en-US" altLang="zh-CN" sz="2800" dirty="0"/>
          </a:p>
        </p:txBody>
      </p:sp>
      <p:sp>
        <p:nvSpPr>
          <p:cNvPr id="3" name="QC_5_AN.29_1#479d3ef86.blank?vaa=1&amp;vcp=1&amp;pid=ca634fb92&amp;color=0,0,0&amp;vpa=7&amp;vtp=1&amp;vaab=1"/>
          <p:cNvSpPr/>
          <p:nvPr/>
        </p:nvSpPr>
        <p:spPr>
          <a:xfrm>
            <a:off x="2673889" y="2133473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5_BD.27_2#479d3ef86.choices?vaa=1&amp;vcp=1&amp;pid=ca634fb92&amp;color=0,0,0&amp;vtp=1&amp;vaab=1&amp;bbb=1"/>
          <p:cNvSpPr/>
          <p:nvPr/>
        </p:nvSpPr>
        <p:spPr>
          <a:xfrm>
            <a:off x="539496" y="281241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063240" algn="l"/>
                <a:tab pos="5872480" algn="l"/>
                <a:tab pos="854202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.with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B.for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C.to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.on</a:t>
            </a:r>
            <a:endParaRPr lang="en-US" altLang="zh-CN" sz="2800" dirty="0"/>
          </a:p>
        </p:txBody>
      </p:sp>
      <p:sp>
        <p:nvSpPr>
          <p:cNvPr id="5" name="QC_5_AS.1_1#479d3ef86?vaa=1&amp;vcp=1&amp;pid=ca634fb92&amp;color=0,0,0&amp;vtp=1&amp;vaab=1&amp;bbb=1&amp;hb=1"/>
          <p:cNvSpPr/>
          <p:nvPr/>
        </p:nvSpPr>
        <p:spPr>
          <a:xfrm>
            <a:off x="539496" y="3441890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句意：这个健康网站为青少年提供了很多有用的建议。</a:t>
            </a:r>
            <a:endParaRPr lang="en-US" altLang="zh-CN" sz="2800" dirty="0"/>
          </a:p>
          <a:p>
            <a:pPr indent="715963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考查介词辨析和动词短语。with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“和”;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for“为了”；to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“到”；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“在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……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上”。provide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sth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sb表示“为某人提供某物”，故选B。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cf1b6b91a.fixed?vcp=1&amp;pid=67b844573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第28讲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介词</a:t>
            </a:r>
            <a:endParaRPr lang="en-US" altLang="zh-CN" sz="4000" dirty="0"/>
          </a:p>
        </p:txBody>
      </p:sp>
      <p:sp>
        <p:nvSpPr>
          <p:cNvPr id="3" name="C_4_BD#cf1b6b91a.fixed?vcp=1&amp;pid=67b844573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要点梳理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4c8451bcc?vcp=1&amp;pid=ca634fb92&amp;color=0,0,0&amp;vtp=1&amp;vaab=1&amp;bt=1&amp;bbb=1"/>
          <p:cNvSpPr/>
          <p:nvPr/>
        </p:nvSpPr>
        <p:spPr>
          <a:xfrm>
            <a:off x="539496" y="314550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学习至此，请完成“第28讲备考练习（介词）”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6b99a9e20.fixed?vcp=1&amp;pid=67b844573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第28讲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介词</a:t>
            </a:r>
            <a:endParaRPr lang="en-US" altLang="zh-CN" sz="4000" dirty="0"/>
          </a:p>
        </p:txBody>
      </p:sp>
      <p:sp>
        <p:nvSpPr>
          <p:cNvPr id="3" name="C_4_BD#6b99a9e20.fixed?vcp=1&amp;pid=67b844573&amp;color=86,186,157&amp;vtp=1&amp;vaab=1&amp;bbb=1"/>
          <p:cNvSpPr/>
          <p:nvPr/>
        </p:nvSpPr>
        <p:spPr>
          <a:xfrm>
            <a:off x="256032" y="3419856"/>
            <a:ext cx="11594592" cy="95097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第28讲备考练习（介词）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d81ae8648?vcp=1&amp;pid=6b99a9e20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区外中考演练</a:t>
            </a:r>
            <a:endParaRPr lang="en-US" altLang="zh-CN" sz="3200" dirty="0"/>
          </a:p>
        </p:txBody>
      </p:sp>
      <p:sp>
        <p:nvSpPr>
          <p:cNvPr id="3" name="P_6#312510997?sp=1&amp;vcp=1&amp;pid=d81ae8648&amp;color=0,0,0&amp;vtp=1&amp;vaab=1&amp;bbb=1"/>
          <p:cNvSpPr/>
          <p:nvPr/>
        </p:nvSpPr>
        <p:spPr>
          <a:xfrm>
            <a:off x="539496" y="127201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单项选择。</a:t>
            </a:r>
            <a:endParaRPr lang="en-US" altLang="zh-CN" sz="2800" dirty="0"/>
          </a:p>
        </p:txBody>
      </p:sp>
      <p:sp>
        <p:nvSpPr>
          <p:cNvPr id="4" name="QC_6_BD.31_1#25872954e?vaa=1&amp;vcp=1&amp;pid=d81ae8648&amp;color=0,0,0&amp;vtp=1&amp;vaab=1&amp;bbb=1&amp;hb=1"/>
          <p:cNvSpPr/>
          <p:nvPr/>
        </p:nvSpPr>
        <p:spPr>
          <a:xfrm>
            <a:off x="539496" y="1904854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（2024·黑龙江龙东地区·中考题）Hainan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famous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beautiful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beaches.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tourists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visit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year.(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5" name="QC_6_AN.1_1#25872954e.bracket?vaa=1&amp;vcp=1&amp;pid=d81ae8648&amp;color=0,0,0&amp;vpa=8&amp;vtp=1&amp;vaab=1"/>
          <p:cNvSpPr/>
          <p:nvPr/>
        </p:nvSpPr>
        <p:spPr>
          <a:xfrm>
            <a:off x="8686769" y="2539219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6" name="QC_6_BD.31_2#25872954e.choices?vaa=1&amp;vcp=1&amp;pid=d81ae8648&amp;color=0,0,0&amp;vtp=1&amp;vaab=1&amp;bbb=1"/>
          <p:cNvSpPr/>
          <p:nvPr/>
        </p:nvSpPr>
        <p:spPr>
          <a:xfrm>
            <a:off x="539496" y="317402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.for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B.to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.as</a:t>
            </a:r>
            <a:endParaRPr lang="en-US" altLang="zh-CN" sz="2800" dirty="0"/>
          </a:p>
        </p:txBody>
      </p:sp>
      <p:sp>
        <p:nvSpPr>
          <p:cNvPr id="7" name="QC_6_BD.33_1#7fb3e7574?vaa=1&amp;vcp=1&amp;pid=d81ae8648&amp;color=0,0,0&amp;vtp=1&amp;vaab=1&amp;bbb=1&amp;hb=1"/>
          <p:cNvSpPr/>
          <p:nvPr/>
        </p:nvSpPr>
        <p:spPr>
          <a:xfrm>
            <a:off x="539496" y="3803504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（2024·西藏·中考题改编）Harbin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holds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“Harbin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International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Ice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Snow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Festival”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January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year.(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8" name="QC_6_AN.34_1#7fb3e7574.bracket?vaa=1&amp;vcp=1&amp;pid=d81ae8648&amp;color=0,0,0&amp;vpa=9&amp;vtp=1&amp;vaab=1"/>
          <p:cNvSpPr/>
          <p:nvPr/>
        </p:nvSpPr>
        <p:spPr>
          <a:xfrm>
            <a:off x="9116981" y="4437869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9" name="QC_6_BD.33_2#7fb3e7574.choices?vaa=1&amp;vcp=1&amp;pid=d81ae8648&amp;color=0,0,0&amp;vtp=1&amp;vaab=1&amp;bbb=1"/>
          <p:cNvSpPr/>
          <p:nvPr/>
        </p:nvSpPr>
        <p:spPr>
          <a:xfrm>
            <a:off x="539496" y="507267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.at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B.on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.in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8" grpId="0" build="p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35_1#6716850fa?vaa=1&amp;vcp=1&amp;pid=d81ae8648&amp;color=0,0,0&amp;mp=1&amp;vtp=1&amp;vaab=1&amp;bt=1&amp;bbb=1&amp;hb=1"/>
          <p:cNvSpPr/>
          <p:nvPr/>
        </p:nvSpPr>
        <p:spPr>
          <a:xfrm>
            <a:off x="539496" y="1226407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（2024·福建·中考题）A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special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festival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September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23rd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year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honor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hard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Chinese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farmers.(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_1#6716850fa.bracket?vaa=1&amp;vcp=1&amp;pid=d81ae8648&amp;color=0,0,0&amp;mp=1&amp;vpa=10&amp;vtp=1&amp;vaab=1"/>
          <p:cNvSpPr/>
          <p:nvPr/>
        </p:nvSpPr>
        <p:spPr>
          <a:xfrm>
            <a:off x="1991264" y="2508472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6_BD.35_2#6716850fa.choices?vaa=1&amp;vcp=1&amp;pid=d81ae8648&amp;color=0,0,0&amp;vtp=1&amp;vaab=1&amp;bbb=1"/>
          <p:cNvSpPr/>
          <p:nvPr/>
        </p:nvSpPr>
        <p:spPr>
          <a:xfrm>
            <a:off x="539496" y="3146901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.in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B.for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.on</a:t>
            </a:r>
            <a:endParaRPr lang="en-US" altLang="zh-CN" sz="2800" dirty="0"/>
          </a:p>
        </p:txBody>
      </p:sp>
      <p:sp>
        <p:nvSpPr>
          <p:cNvPr id="5" name="QC_6_BD.37_1#41e529ca6?vaa=1&amp;vcp=1&amp;pid=d81ae8648&amp;color=0,0,0&amp;vtp=1&amp;vaab=1&amp;bbb=1&amp;hb=1"/>
          <p:cNvSpPr/>
          <p:nvPr/>
        </p:nvSpPr>
        <p:spPr>
          <a:xfrm>
            <a:off x="539496" y="3776376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（2024·河北·中考题改编）Hurry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up,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Nancy!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meeting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start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minutes.(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6_AN.38_1#41e529ca6.bracket?vaa=1&amp;vcp=1&amp;pid=d81ae8648&amp;color=0,0,0&amp;vpa=11&amp;vtp=1&amp;vaab=1"/>
          <p:cNvSpPr/>
          <p:nvPr/>
        </p:nvSpPr>
        <p:spPr>
          <a:xfrm>
            <a:off x="4240752" y="4410741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6_BD.37_2#41e529ca6.choices?vaa=1&amp;vcp=1&amp;pid=d81ae8648&amp;color=0,0,0&amp;vtp=1&amp;vaab=1&amp;bbb=1"/>
          <p:cNvSpPr/>
          <p:nvPr/>
        </p:nvSpPr>
        <p:spPr>
          <a:xfrm>
            <a:off x="539496" y="5045551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.by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B.in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.for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39_1#962d5ef45?vaa=1&amp;vcp=1&amp;pid=d81ae8648&amp;color=0,0,0&amp;mp=1&amp;vtp=1&amp;vaab=1&amp;bt=1&amp;bbb=1&amp;hb=1"/>
          <p:cNvSpPr/>
          <p:nvPr/>
        </p:nvSpPr>
        <p:spPr>
          <a:xfrm>
            <a:off x="539496" y="1546193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（2024·江苏扬州·中考题改编）You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can’t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elephant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once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Eat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bite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_1#962d5ef45.bracket?vaa=1&amp;vcp=1&amp;pid=d81ae8648&amp;color=0,0,0&amp;mp=1&amp;vpa=12&amp;vtp=1&amp;vaab=1"/>
          <p:cNvSpPr/>
          <p:nvPr/>
        </p:nvSpPr>
        <p:spPr>
          <a:xfrm>
            <a:off x="4753515" y="2180558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6_BD.39_2#962d5ef45.choices?vaa=1&amp;vcp=1&amp;pid=d81ae8648&amp;color=0,0,0&amp;vtp=1&amp;vaab=1&amp;bbb=1"/>
          <p:cNvSpPr/>
          <p:nvPr/>
        </p:nvSpPr>
        <p:spPr>
          <a:xfrm>
            <a:off x="539496" y="282140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time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time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time</a:t>
            </a:r>
            <a:endParaRPr lang="en-US" altLang="zh-CN" sz="2800" dirty="0"/>
          </a:p>
        </p:txBody>
      </p:sp>
      <p:sp>
        <p:nvSpPr>
          <p:cNvPr id="5" name="QC_6_BD.41_1#1c34b315f?vaa=1&amp;vcp=1&amp;pid=d81ae8648&amp;color=0,0,0&amp;vtp=1&amp;vaab=1&amp;bbb=1&amp;hb=1"/>
          <p:cNvSpPr/>
          <p:nvPr/>
        </p:nvSpPr>
        <p:spPr>
          <a:xfrm>
            <a:off x="539496" y="3450875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（2024·四川成都·中考题）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China</a:t>
            </a:r>
            <a:r>
              <a:rPr lang="en-US" altLang="zh-CN" sz="2800" b="0" i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Daily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named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“Growth”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Year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2023”.(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6_AN.42_1#1c34b315f.bracket?vaa=1&amp;vcp=1&amp;pid=d81ae8648&amp;color=0,0,0&amp;vpa=13&amp;vtp=1&amp;vaab=1"/>
          <p:cNvSpPr/>
          <p:nvPr/>
        </p:nvSpPr>
        <p:spPr>
          <a:xfrm>
            <a:off x="4808505" y="4085240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7" name="QC_6_BD.41_2#1c34b315f.choices?vaa=1&amp;vcp=1&amp;pid=d81ae8648&amp;color=0,0,0&amp;vtp=1&amp;vaab=1&amp;bbb=1"/>
          <p:cNvSpPr/>
          <p:nvPr/>
        </p:nvSpPr>
        <p:spPr>
          <a:xfrm>
            <a:off x="539496" y="472005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.as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B.after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.for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43_1#ce1b857fc?sp=1&amp;vaa=1&amp;vcp=1&amp;pid=d81ae8648&amp;color=0,0,0&amp;vtp=1&amp;vaab=1&amp;bt=1&amp;bbb=1&amp;hb=1"/>
          <p:cNvSpPr/>
          <p:nvPr/>
        </p:nvSpPr>
        <p:spPr>
          <a:xfrm>
            <a:off x="539496" y="898493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（2024·四川凉山·中考题）—Did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fun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watching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volleyball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game?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stood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couldn’t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players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all.(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_1#ce1b857fc.bracket?vaa=1&amp;vcp=1&amp;pid=d81ae8648&amp;color=0,0,0&amp;vpa=14&amp;vtp=1&amp;vaab=1"/>
          <p:cNvSpPr/>
          <p:nvPr/>
        </p:nvSpPr>
        <p:spPr>
          <a:xfrm>
            <a:off x="1259428" y="2828258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6_BD.43_2#ce1b857fc.choices?vaa=1&amp;vcp=1&amp;pid=d81ae8648&amp;color=0,0,0&amp;vtp=1&amp;vaab=1&amp;bbb=1"/>
          <p:cNvSpPr/>
          <p:nvPr/>
        </p:nvSpPr>
        <p:spPr>
          <a:xfrm>
            <a:off x="539496" y="346211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next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across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endParaRPr lang="en-US" altLang="zh-CN" sz="2800" dirty="0"/>
          </a:p>
        </p:txBody>
      </p:sp>
      <p:sp>
        <p:nvSpPr>
          <p:cNvPr id="5" name="QC_6_BD.45_1#7da7be7b4?vaa=1&amp;vcp=1&amp;pid=d81ae8648&amp;color=0,0,0&amp;vtp=1&amp;vaab=1&amp;bbb=1&amp;hb=1"/>
          <p:cNvSpPr/>
          <p:nvPr/>
        </p:nvSpPr>
        <p:spPr>
          <a:xfrm>
            <a:off x="539496" y="4091590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（2024·四川自贡·中考题）We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school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bike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make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city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greener.(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6_AN.46_1#7da7be7b4.bracket?vaa=1&amp;vcp=1&amp;pid=d81ae8648&amp;color=0,0,0&amp;vpa=15&amp;vtp=1&amp;vaab=1"/>
          <p:cNvSpPr/>
          <p:nvPr/>
        </p:nvSpPr>
        <p:spPr>
          <a:xfrm>
            <a:off x="4259230" y="4725955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7" name="QC_6_BD.45_2#7da7be7b4.choices?vaa=1&amp;vcp=1&amp;pid=d81ae8648&amp;color=0,0,0&amp;vtp=1&amp;vaab=1&amp;bbb=1"/>
          <p:cNvSpPr/>
          <p:nvPr/>
        </p:nvSpPr>
        <p:spPr>
          <a:xfrm>
            <a:off x="539496" y="536076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.by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B.on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.in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47_1#89b615a5c?vaa=1&amp;vcp=1&amp;pid=d81ae8648&amp;color=0,0,0&amp;mp=1&amp;vtp=1&amp;vaab=1&amp;bt=1&amp;bbb=1&amp;hb=1"/>
          <p:cNvSpPr/>
          <p:nvPr/>
        </p:nvSpPr>
        <p:spPr>
          <a:xfrm>
            <a:off x="539496" y="1226407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（2024·云南·中考题改编）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Spring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Festival,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lanterns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almost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everywhere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town.(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_1#89b615a5c.bracket?vaa=1&amp;vcp=1&amp;pid=d81ae8648&amp;color=0,0,0&amp;mp=1&amp;vpa=16&amp;vtp=1&amp;vaab=1"/>
          <p:cNvSpPr/>
          <p:nvPr/>
        </p:nvSpPr>
        <p:spPr>
          <a:xfrm>
            <a:off x="7949153" y="1860772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6_BD.47_2#89b615a5c.choices?vaa=1&amp;vcp=1&amp;pid=d81ae8648&amp;color=0,0,0&amp;vtp=1&amp;vaab=1&amp;bbb=1"/>
          <p:cNvSpPr/>
          <p:nvPr/>
        </p:nvSpPr>
        <p:spPr>
          <a:xfrm>
            <a:off x="539496" y="249348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.To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B.Above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.During</a:t>
            </a:r>
            <a:endParaRPr lang="en-US" altLang="zh-CN" sz="2800" dirty="0"/>
          </a:p>
        </p:txBody>
      </p:sp>
      <p:sp>
        <p:nvSpPr>
          <p:cNvPr id="5" name="QC_6_BD.49_1#30da92f0d?vaa=1&amp;vcp=1&amp;pid=d81ae8648&amp;color=0,0,0&amp;vtp=1&amp;vaab=1&amp;bbb=1&amp;hb=1"/>
          <p:cNvSpPr/>
          <p:nvPr/>
        </p:nvSpPr>
        <p:spPr>
          <a:xfrm>
            <a:off x="539496" y="3122961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（2024·内蒙古兴安盟、呼伦贝尔·中考题改编）My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aunt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going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get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married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John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Year’s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Day.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They’re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both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their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twenties.(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6_AN.50_1#30da92f0d.bracket?vaa=1&amp;vcp=1&amp;pid=d81ae8648&amp;color=0,0,0&amp;vpa=17&amp;vtp=1&amp;vaab=1"/>
          <p:cNvSpPr/>
          <p:nvPr/>
        </p:nvSpPr>
        <p:spPr>
          <a:xfrm>
            <a:off x="4516977" y="4405026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6_BD.49_2#30da92f0d.choices?vaa=1&amp;vcp=1&amp;pid=d81ae8648&amp;color=0,0,0&amp;vtp=1&amp;vaab=1&amp;bbb=1"/>
          <p:cNvSpPr/>
          <p:nvPr/>
        </p:nvSpPr>
        <p:spPr>
          <a:xfrm>
            <a:off x="539496" y="5045551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A.to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;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.with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;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.to;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51_1#64648aaba?sp=1&amp;vaa=1&amp;vcp=1&amp;pid=d81ae8648&amp;color=0,0,0&amp;mp=1&amp;vtp=1&amp;vaab=1&amp;bt=1&amp;bbb=1&amp;hb=1"/>
          <p:cNvSpPr/>
          <p:nvPr/>
        </p:nvSpPr>
        <p:spPr>
          <a:xfrm>
            <a:off x="539496" y="1222343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（2024·四川凉山·中考题）—Maria.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made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great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progress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English.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Thanks,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Chen.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can’t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help.(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_1#64648aaba.bracket?vaa=1&amp;vcp=1&amp;pid=d81ae8648&amp;color=0,0,0&amp;mp=1&amp;vpa=18&amp;vtp=1&amp;vaab=1"/>
          <p:cNvSpPr/>
          <p:nvPr/>
        </p:nvSpPr>
        <p:spPr>
          <a:xfrm>
            <a:off x="9850913" y="2504408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6_BD.51_2#64648aaba.choices?vaa=1&amp;vcp=1&amp;pid=d81ae8648&amp;color=0,0,0&amp;vtp=1&amp;vaab=1&amp;bbb=1"/>
          <p:cNvSpPr/>
          <p:nvPr/>
        </p:nvSpPr>
        <p:spPr>
          <a:xfrm>
            <a:off x="539496" y="313826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.with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B.without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.for</a:t>
            </a:r>
            <a:endParaRPr lang="en-US" altLang="zh-CN" sz="2800" dirty="0"/>
          </a:p>
        </p:txBody>
      </p:sp>
      <p:sp>
        <p:nvSpPr>
          <p:cNvPr id="5" name="QC_6_BD.53_1#3b554a27f?vaa=1&amp;vcp=1&amp;pid=d81ae8648&amp;color=0,0,0&amp;vtp=1&amp;vaab=1&amp;bbb=1&amp;hb=1"/>
          <p:cNvSpPr/>
          <p:nvPr/>
        </p:nvSpPr>
        <p:spPr>
          <a:xfrm>
            <a:off x="539496" y="3767740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（2024·吉林·中考题）Mary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plays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light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music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free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time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enjoy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beauty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music.(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6_AN.54_1#3b554a27f.bracket?vaa=1&amp;vcp=1&amp;pid=d81ae8648&amp;color=0,0,0&amp;vpa=19&amp;vtp=1&amp;vaab=1"/>
          <p:cNvSpPr/>
          <p:nvPr/>
        </p:nvSpPr>
        <p:spPr>
          <a:xfrm>
            <a:off x="6191790" y="4402105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7" name="QC_6_BD.53_2#3b554a27f.choices?vaa=1&amp;vcp=1&amp;pid=d81ae8648&amp;color=0,0,0&amp;vtp=1&amp;vaab=1&amp;bbb=1"/>
          <p:cNvSpPr/>
          <p:nvPr/>
        </p:nvSpPr>
        <p:spPr>
          <a:xfrm>
            <a:off x="539496" y="503691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.in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B.at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.on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55_1#952ddd698?vaa=1&amp;vcp=1&amp;pid=d81ae8648&amp;color=0,0,0&amp;vtp=1&amp;vaab=1&amp;bt=1&amp;bbb=1&amp;hb=1"/>
          <p:cNvSpPr/>
          <p:nvPr/>
        </p:nvSpPr>
        <p:spPr>
          <a:xfrm>
            <a:off x="539496" y="426514"/>
            <a:ext cx="11109960" cy="11346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8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（2024·江苏宿迁·中考题改编）Fan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Jinshi,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born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1938,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devoted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protecting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Dunhuang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cultural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heritage.(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_1#952ddd698.bracket?vaa=1&amp;vcp=1&amp;pid=d81ae8648&amp;color=0,0,0&amp;vpa=20&amp;vtp=1&amp;vaab=1"/>
          <p:cNvSpPr/>
          <p:nvPr/>
        </p:nvSpPr>
        <p:spPr>
          <a:xfrm>
            <a:off x="10314528" y="1026208"/>
            <a:ext cx="495300" cy="5297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6_BD.55_2#952ddd698.choices?vaa=1&amp;vcp=1&amp;pid=d81ae8648&amp;color=0,0,0&amp;vtp=1&amp;vaab=1&amp;bbb=1"/>
          <p:cNvSpPr/>
          <p:nvPr/>
        </p:nvSpPr>
        <p:spPr>
          <a:xfrm>
            <a:off x="539496" y="1635808"/>
            <a:ext cx="11109960" cy="5250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6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.at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B.on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.in</a:t>
            </a:r>
            <a:endParaRPr lang="en-US" altLang="zh-CN" sz="2800" dirty="0"/>
          </a:p>
        </p:txBody>
      </p:sp>
      <p:sp>
        <p:nvSpPr>
          <p:cNvPr id="5" name="QC_6_BD.57_1#29e508439?vaa=1&amp;vcp=1&amp;pid=d81ae8648&amp;color=0,0,0&amp;vtp=1&amp;vaab=1&amp;bbb=1&amp;hb=1"/>
          <p:cNvSpPr/>
          <p:nvPr/>
        </p:nvSpPr>
        <p:spPr>
          <a:xfrm>
            <a:off x="539496" y="2232644"/>
            <a:ext cx="11109960" cy="17442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8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（2024·内蒙古呼和浩特·中考题改编）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Lixia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Start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Summer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temperature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increases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quickly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heavier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rainfall.(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6_AN.2_1#29e508439.bracket?vaa=1&amp;vcp=1&amp;pid=d81ae8648&amp;color=0,0,0&amp;vpa=21&amp;vtp=1&amp;vaab=1"/>
          <p:cNvSpPr/>
          <p:nvPr/>
        </p:nvSpPr>
        <p:spPr>
          <a:xfrm>
            <a:off x="1930939" y="3441938"/>
            <a:ext cx="495300" cy="5297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6_BD.57_2#29e508439.choices?vaa=1&amp;vcp=1&amp;pid=d81ae8648&amp;color=0,0,0&amp;vtp=1&amp;vaab=1&amp;bbb=1"/>
          <p:cNvSpPr/>
          <p:nvPr/>
        </p:nvSpPr>
        <p:spPr>
          <a:xfrm>
            <a:off x="539496" y="4038902"/>
            <a:ext cx="11109960" cy="5250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6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.against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B.with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.except</a:t>
            </a:r>
            <a:endParaRPr lang="en-US" altLang="zh-CN" sz="2800" dirty="0"/>
          </a:p>
        </p:txBody>
      </p:sp>
      <p:sp>
        <p:nvSpPr>
          <p:cNvPr id="8" name="QC_6_BD.59_1#af1cf99d2?vaa=1&amp;vcp=1&amp;pid=d81ae8648&amp;color=0,0,0&amp;vtp=1&amp;vaab=1&amp;bbb=1&amp;hb=1"/>
          <p:cNvSpPr/>
          <p:nvPr/>
        </p:nvSpPr>
        <p:spPr>
          <a:xfrm>
            <a:off x="539496" y="4635738"/>
            <a:ext cx="11109960" cy="11346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8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（2023·江苏徐州·中考题改编）No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all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6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myself.(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9" name="QC_6_AN.60_1#af1cf99d2.bracket?vaa=1&amp;vcp=1&amp;pid=d81ae8648&amp;color=0,0,0&amp;vpa=22&amp;vtp=1&amp;vaab=1"/>
          <p:cNvSpPr/>
          <p:nvPr/>
        </p:nvSpPr>
        <p:spPr>
          <a:xfrm>
            <a:off x="3472402" y="5235432"/>
            <a:ext cx="495300" cy="5297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10" name="QC_6_BD.59_2#af1cf99d2.choices?vaa=1&amp;vcp=1&amp;pid=d81ae8648&amp;color=0,0,0&amp;vtp=1&amp;vaab=1&amp;bbb=1"/>
          <p:cNvSpPr/>
          <p:nvPr/>
        </p:nvSpPr>
        <p:spPr>
          <a:xfrm>
            <a:off x="539496" y="5845096"/>
            <a:ext cx="11109960" cy="5250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6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.for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B.of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.by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  <p:bldP spid="9" grpId="0" build="p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61_1#f2cee285a?vaa=1&amp;vcp=1&amp;pid=d81ae8648&amp;color=0,0,0&amp;vtp=1&amp;vaab=1&amp;bt=1&amp;bbb=1&amp;hb=1"/>
          <p:cNvSpPr/>
          <p:nvPr/>
        </p:nvSpPr>
        <p:spPr>
          <a:xfrm>
            <a:off x="539496" y="554400"/>
            <a:ext cx="11109960" cy="1112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7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（2022·黑龙江龙东地区·中考题）All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students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gone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science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museum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Tom.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Because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ill.(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_1#f2cee285a.bracket?vaa=1&amp;vcp=1&amp;pid=d81ae8648&amp;color=0,0,0&amp;vpa=23&amp;vtp=1&amp;vaab=1"/>
          <p:cNvSpPr/>
          <p:nvPr/>
        </p:nvSpPr>
        <p:spPr>
          <a:xfrm>
            <a:off x="8602186" y="1141458"/>
            <a:ext cx="515938" cy="5201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6_BD.61_2#f2cee285a.choices?vaa=1&amp;vcp=1&amp;pid=d81ae8648&amp;color=0,0,0&amp;vtp=1&amp;vaab=1&amp;bbb=1"/>
          <p:cNvSpPr/>
          <p:nvPr/>
        </p:nvSpPr>
        <p:spPr>
          <a:xfrm>
            <a:off x="539496" y="1733722"/>
            <a:ext cx="11109960" cy="515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.except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B.besides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.expect</a:t>
            </a:r>
            <a:endParaRPr lang="en-US" altLang="zh-CN" sz="2800" dirty="0"/>
          </a:p>
        </p:txBody>
      </p:sp>
      <p:sp>
        <p:nvSpPr>
          <p:cNvPr id="5" name="QC_6_BD.63_1#c66f684f3?vaa=1&amp;vcp=1&amp;pid=d81ae8648&amp;color=0,0,0&amp;vtp=1&amp;vaab=1&amp;bbb=1&amp;hb=1"/>
          <p:cNvSpPr/>
          <p:nvPr/>
        </p:nvSpPr>
        <p:spPr>
          <a:xfrm>
            <a:off x="539496" y="2314684"/>
            <a:ext cx="11109960" cy="1709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7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（2023·辽宁营口·中考题改编）The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newly-built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teaching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building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provides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students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comfortable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learning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environment.(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6_AN.2_1#c66f684f3.bracket?vaa=1&amp;vcp=1&amp;pid=d81ae8648&amp;color=0,0,0&amp;vpa=24&amp;vtp=1&amp;vaab=1"/>
          <p:cNvSpPr/>
          <p:nvPr/>
        </p:nvSpPr>
        <p:spPr>
          <a:xfrm>
            <a:off x="2700878" y="3498642"/>
            <a:ext cx="495300" cy="5201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6_BD.63_2#c66f684f3.choices?vaa=1&amp;vcp=1&amp;pid=d81ae8648&amp;color=0,0,0&amp;vtp=1&amp;vaab=1&amp;bbb=1"/>
          <p:cNvSpPr/>
          <p:nvPr/>
        </p:nvSpPr>
        <p:spPr>
          <a:xfrm>
            <a:off x="539496" y="4086080"/>
            <a:ext cx="11109960" cy="515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.for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B.in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.with</a:t>
            </a:r>
            <a:endParaRPr lang="en-US" altLang="zh-CN" sz="2800" dirty="0"/>
          </a:p>
        </p:txBody>
      </p:sp>
      <p:sp>
        <p:nvSpPr>
          <p:cNvPr id="8" name="QC_6_BD.65_1#73636d8a3?vaa=1&amp;vcp=1&amp;pid=d81ae8648&amp;color=0,0,0&amp;vtp=1&amp;vaab=1&amp;bbb=1&amp;hb=1"/>
          <p:cNvSpPr/>
          <p:nvPr/>
        </p:nvSpPr>
        <p:spPr>
          <a:xfrm>
            <a:off x="539496" y="4667042"/>
            <a:ext cx="11109960" cy="1112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7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（2023·江苏无锡·中考题改编）A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bridge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built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Yellow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River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year.(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9" name="QC_6_AN.66_1#73636d8a3.bracket?vaa=1&amp;vcp=1&amp;pid=d81ae8648&amp;color=0,0,0&amp;vpa=25&amp;vtp=1&amp;vaab=1"/>
          <p:cNvSpPr/>
          <p:nvPr/>
        </p:nvSpPr>
        <p:spPr>
          <a:xfrm>
            <a:off x="4933220" y="5254100"/>
            <a:ext cx="495300" cy="5201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10" name="QC_6_BD.65_2#73636d8a3.choices?vaa=1&amp;vcp=1&amp;pid=d81ae8648&amp;color=0,0,0&amp;vtp=1&amp;vaab=1&amp;bbb=1"/>
          <p:cNvSpPr/>
          <p:nvPr/>
        </p:nvSpPr>
        <p:spPr>
          <a:xfrm>
            <a:off x="539496" y="5854238"/>
            <a:ext cx="11109960" cy="515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.around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B.across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.against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  <p:bldP spid="9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d942b58ef?vcp=1&amp;pid=cf1b6b91a&amp;color=0,0,0&amp;vtp=1&amp;vaab=1&amp;bt=1&amp;bbb=1&amp;hb=1"/>
          <p:cNvSpPr/>
          <p:nvPr/>
        </p:nvSpPr>
        <p:spPr>
          <a:xfrm>
            <a:off x="539496" y="2505424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介词是英语中最活跃的词类之一，特别是一些常用介词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，可用来表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示多种不同的意思。这一讲主要与大家一起复习最常用的介词的含义及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它们用法的区别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67_1#01399fa84?sp=1&amp;vaa=1&amp;vcp=1&amp;pid=d81ae8648&amp;color=0,0,0&amp;vtp=1&amp;vaab=1&amp;bt=1&amp;bbb=1&amp;hb=1"/>
          <p:cNvSpPr/>
          <p:nvPr/>
        </p:nvSpPr>
        <p:spPr>
          <a:xfrm>
            <a:off x="539496" y="1857343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（2022·四川达州·中考题改编）—Can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something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Dazhou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Hui?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problem.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northeast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Sichuan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Province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it’s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famous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natural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gas.(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68_1#01399fa84.bracket?vaa=1&amp;vcp=1&amp;pid=d81ae8648&amp;color=0,0,0&amp;vpa=26&amp;vtp=1&amp;vaab=1"/>
          <p:cNvSpPr/>
          <p:nvPr/>
        </p:nvSpPr>
        <p:spPr>
          <a:xfrm>
            <a:off x="5879052" y="3787108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6_BD.67_2#01399fa84.choices?vaa=1&amp;vcp=1&amp;pid=d81ae8648&amp;color=0,0,0&amp;vtp=1&amp;vaab=1&amp;bbb=1"/>
          <p:cNvSpPr/>
          <p:nvPr/>
        </p:nvSpPr>
        <p:spPr>
          <a:xfrm>
            <a:off x="539496" y="442096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846830" algn="l"/>
                <a:tab pos="754189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A.in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;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.in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;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.on;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9a5cb5a3b?vcp=1&amp;pid=6b99a9e20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广西中考演练</a:t>
            </a:r>
            <a:endParaRPr lang="en-US" altLang="zh-CN" sz="3200" dirty="0"/>
          </a:p>
        </p:txBody>
      </p:sp>
      <p:sp>
        <p:nvSpPr>
          <p:cNvPr id="3" name="P_6#bff37470f?sp=1&amp;vcp=1&amp;pid=9a5cb5a3b&amp;color=0,0,0&amp;vtp=1&amp;vaab=1&amp;bbb=1"/>
          <p:cNvSpPr/>
          <p:nvPr/>
        </p:nvSpPr>
        <p:spPr>
          <a:xfrm>
            <a:off x="539496" y="127201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单项选择。</a:t>
            </a:r>
            <a:endParaRPr lang="en-US" altLang="zh-CN" sz="2800" dirty="0"/>
          </a:p>
        </p:txBody>
      </p:sp>
      <p:sp>
        <p:nvSpPr>
          <p:cNvPr id="4" name="QC_6_BD.69_1#e43820a36?vaa=1&amp;vcp=1&amp;pid=9a5cb5a3b&amp;color=0,0,0&amp;vtp=1&amp;vaab=1&amp;bbb=1&amp;hb=1"/>
          <p:cNvSpPr/>
          <p:nvPr/>
        </p:nvSpPr>
        <p:spPr>
          <a:xfrm>
            <a:off x="539496" y="1904854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（2024·广西南宁·模拟题）The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population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tigers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smaller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smaller.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now.(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5" name="QC_6_AN.1_1#e43820a36.bracket?vaa=1&amp;vcp=1&amp;pid=9a5cb5a3b&amp;color=0,0,0&amp;vpa=27&amp;vtp=1&amp;vaab=1"/>
          <p:cNvSpPr/>
          <p:nvPr/>
        </p:nvSpPr>
        <p:spPr>
          <a:xfrm>
            <a:off x="6596730" y="2539219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6" name="QC_6_BD.69_2#e43820a36.choices?vaa=1&amp;vcp=1&amp;pid=9a5cb5a3b&amp;color=0,0,0&amp;vtp=1&amp;vaab=1&amp;bbb=1"/>
          <p:cNvSpPr/>
          <p:nvPr/>
        </p:nvSpPr>
        <p:spPr>
          <a:xfrm>
            <a:off x="539496" y="317402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peace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public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danger</a:t>
            </a:r>
            <a:endParaRPr lang="en-US" altLang="zh-CN" sz="2800" dirty="0"/>
          </a:p>
        </p:txBody>
      </p:sp>
      <p:sp>
        <p:nvSpPr>
          <p:cNvPr id="7" name="QC_6_BD.71_1#4166bab1a?vaa=1&amp;vcp=1&amp;pid=9a5cb5a3b&amp;color=0,0,0&amp;vtp=1&amp;vaab=1&amp;bbb=1&amp;hb=1"/>
          <p:cNvSpPr/>
          <p:nvPr/>
        </p:nvSpPr>
        <p:spPr>
          <a:xfrm>
            <a:off x="539496" y="3803504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（2023·广西崇左·模拟题）It’s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class.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Let’s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stop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talking!(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8" name="QC_6_AN.72_1#4166bab1a.bracket?vaa=1&amp;vcp=1&amp;pid=9a5cb5a3b&amp;color=0,0,0&amp;vpa=28&amp;vtp=1&amp;vaab=1"/>
          <p:cNvSpPr/>
          <p:nvPr/>
        </p:nvSpPr>
        <p:spPr>
          <a:xfrm>
            <a:off x="1921414" y="4437869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9" name="QC_6_BD.71_2#4166bab1a.choices?vaa=1&amp;vcp=1&amp;pid=9a5cb5a3b&amp;color=0,0,0&amp;vtp=1&amp;vaab=1&amp;bbb=1"/>
          <p:cNvSpPr/>
          <p:nvPr/>
        </p:nvSpPr>
        <p:spPr>
          <a:xfrm>
            <a:off x="539496" y="507267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.to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B.in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.for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8" grpId="0" build="p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73_1#df5d64feb?vaa=1&amp;vcp=1&amp;pid=9a5cb5a3b&amp;color=0,0,0&amp;mp=1&amp;vtp=1&amp;vaab=1&amp;bt=1&amp;bbb=1&amp;hb=1"/>
          <p:cNvSpPr/>
          <p:nvPr/>
        </p:nvSpPr>
        <p:spPr>
          <a:xfrm>
            <a:off x="539496" y="1550257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（2022·广西贵港·模拟题改编）Jim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funny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boy.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good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telling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jokes.(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_1#df5d64feb.bracket?vaa=1&amp;vcp=1&amp;pid=9a5cb5a3b&amp;color=0,0,0&amp;mp=1&amp;vpa=29&amp;vtp=1&amp;vaab=1"/>
          <p:cNvSpPr/>
          <p:nvPr/>
        </p:nvSpPr>
        <p:spPr>
          <a:xfrm>
            <a:off x="4339177" y="2184622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6_BD.73_2#df5d64feb.choices?vaa=1&amp;vcp=1&amp;pid=9a5cb5a3b&amp;color=0,0,0&amp;vtp=1&amp;vaab=1&amp;bbb=1"/>
          <p:cNvSpPr/>
          <p:nvPr/>
        </p:nvSpPr>
        <p:spPr>
          <a:xfrm>
            <a:off x="539496" y="281733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.with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B.at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.for</a:t>
            </a:r>
            <a:endParaRPr lang="en-US" altLang="zh-CN" sz="2800" dirty="0"/>
          </a:p>
        </p:txBody>
      </p:sp>
      <p:sp>
        <p:nvSpPr>
          <p:cNvPr id="5" name="QC_6_BD.75_1#3f55f27fe?vaa=1&amp;vcp=1&amp;pid=9a5cb5a3b&amp;color=0,0,0&amp;vtp=1&amp;vaab=1&amp;bbb=1&amp;hb=1"/>
          <p:cNvSpPr/>
          <p:nvPr/>
        </p:nvSpPr>
        <p:spPr>
          <a:xfrm>
            <a:off x="539496" y="3446811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（2022·广西梧州·模拟题改编）John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busy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homework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night.(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6_AN.76_1#3f55f27fe.bracket?vaa=1&amp;vcp=1&amp;pid=9a5cb5a3b&amp;color=0,0,0&amp;vpa=30&amp;vtp=1&amp;vaab=1"/>
          <p:cNvSpPr/>
          <p:nvPr/>
        </p:nvSpPr>
        <p:spPr>
          <a:xfrm>
            <a:off x="4004215" y="4081176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6_BD.75_2#3f55f27fe.choices?vaa=1&amp;vcp=1&amp;pid=9a5cb5a3b&amp;color=0,0,0&amp;vtp=1&amp;vaab=1&amp;bbb=1"/>
          <p:cNvSpPr/>
          <p:nvPr/>
        </p:nvSpPr>
        <p:spPr>
          <a:xfrm>
            <a:off x="539496" y="471598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.in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B.with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.at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77_1#8bb949660?vaa=1&amp;vcp=1&amp;pid=9a5cb5a3b&amp;color=0,0,0&amp;mp=1&amp;vtp=1&amp;vaab=1&amp;bt=1&amp;bbb=1&amp;hb=1"/>
          <p:cNvSpPr/>
          <p:nvPr/>
        </p:nvSpPr>
        <p:spPr>
          <a:xfrm>
            <a:off x="539496" y="1543907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（2022·广西贺州·模拟题改编）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opinion,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should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proud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country.(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_1#8bb949660.bracket?vaa=1&amp;vcp=1&amp;pid=9a5cb5a3b&amp;color=0,0,0&amp;mp=1&amp;vpa=31&amp;vtp=1&amp;vaab=1"/>
          <p:cNvSpPr/>
          <p:nvPr/>
        </p:nvSpPr>
        <p:spPr>
          <a:xfrm>
            <a:off x="4103338" y="2178272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6_BD.77_2#8bb949660.choices?vaa=1&amp;vcp=1&amp;pid=9a5cb5a3b&amp;color=0,0,0&amp;vtp=1&amp;vaab=1&amp;bbb=1"/>
          <p:cNvSpPr/>
          <p:nvPr/>
        </p:nvSpPr>
        <p:spPr>
          <a:xfrm>
            <a:off x="539496" y="281098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.For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B.At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.In</a:t>
            </a:r>
            <a:endParaRPr lang="en-US" altLang="zh-CN" sz="2800" dirty="0"/>
          </a:p>
        </p:txBody>
      </p:sp>
      <p:sp>
        <p:nvSpPr>
          <p:cNvPr id="5" name="QC_6_BD.79_1#a96b58137?sp=1&amp;vaa=1&amp;vcp=1&amp;pid=9a5cb5a3b&amp;color=0,0,0&amp;vtp=1&amp;vaab=1&amp;bbb=1"/>
          <p:cNvSpPr/>
          <p:nvPr/>
        </p:nvSpPr>
        <p:spPr>
          <a:xfrm>
            <a:off x="539496" y="3440461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（2022·广西柳州·中考题）—How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Shanghai,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Harry?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plane.(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6_AN.80_1#a96b58137.bracket?vaa=1&amp;vcp=1&amp;pid=9a5cb5a3b&amp;color=0,0,0&amp;vpa=32&amp;vtp=1&amp;vaab=1"/>
          <p:cNvSpPr/>
          <p:nvPr/>
        </p:nvSpPr>
        <p:spPr>
          <a:xfrm>
            <a:off x="3629565" y="4074826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6_BD.79_2#a96b58137.choices?vaa=1&amp;vcp=1&amp;pid=9a5cb5a3b&amp;color=0,0,0&amp;vtp=1&amp;vaab=1&amp;bbb=1"/>
          <p:cNvSpPr/>
          <p:nvPr/>
        </p:nvSpPr>
        <p:spPr>
          <a:xfrm>
            <a:off x="539496" y="470963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.Of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B.In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.By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81_1#f70a66688?vaa=1&amp;vcp=1&amp;pid=9a5cb5a3b&amp;color=0,0,0&amp;vtp=1&amp;vaab=1&amp;bt=1&amp;bbb=1&amp;hb=1"/>
          <p:cNvSpPr/>
          <p:nvPr/>
        </p:nvSpPr>
        <p:spPr>
          <a:xfrm>
            <a:off x="539496" y="591407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（2022·广西河池·中考题改编）Jack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quite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different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twin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brother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Jeff.(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_1#f70a66688.bracket?vaa=1&amp;vcp=1&amp;pid=9a5cb5a3b&amp;color=0,0,0&amp;vpa=33&amp;vtp=1&amp;vaab=1"/>
          <p:cNvSpPr/>
          <p:nvPr/>
        </p:nvSpPr>
        <p:spPr>
          <a:xfrm>
            <a:off x="3446939" y="1225772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6_BD.81_2#f70a66688.choices?vaa=1&amp;vcp=1&amp;pid=9a5cb5a3b&amp;color=0,0,0&amp;vtp=1&amp;vaab=1&amp;bbb=1"/>
          <p:cNvSpPr/>
          <p:nvPr/>
        </p:nvSpPr>
        <p:spPr>
          <a:xfrm>
            <a:off x="539496" y="185848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.to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B.for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.from</a:t>
            </a:r>
            <a:endParaRPr lang="en-US" altLang="zh-CN" sz="2800" dirty="0"/>
          </a:p>
        </p:txBody>
      </p:sp>
      <p:sp>
        <p:nvSpPr>
          <p:cNvPr id="5" name="QC_6_BD.83_1#14c35c9b0?vaa=1&amp;vcp=1&amp;pid=9a5cb5a3b&amp;color=0,0,0&amp;vtp=1&amp;vaab=1&amp;bbb=1&amp;hb=1"/>
          <p:cNvSpPr/>
          <p:nvPr/>
        </p:nvSpPr>
        <p:spPr>
          <a:xfrm>
            <a:off x="539496" y="2487961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（2021·广西桂林·中考题）There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TV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wall.(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6_AN.2_1#14c35c9b0.bracket?vaa=1&amp;vcp=1&amp;pid=9a5cb5a3b&amp;color=0,0,0&amp;vpa=34&amp;vtp=1&amp;vaab=1"/>
          <p:cNvSpPr/>
          <p:nvPr/>
        </p:nvSpPr>
        <p:spPr>
          <a:xfrm>
            <a:off x="1516603" y="3122326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6_BD.83_2#14c35c9b0.choices?vaa=1&amp;vcp=1&amp;pid=9a5cb5a3b&amp;color=0,0,0&amp;vtp=1&amp;vaab=1&amp;bbb=1"/>
          <p:cNvSpPr/>
          <p:nvPr/>
        </p:nvSpPr>
        <p:spPr>
          <a:xfrm>
            <a:off x="539496" y="375713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.at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B.of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.on</a:t>
            </a:r>
            <a:endParaRPr lang="en-US" altLang="zh-CN" sz="2800" dirty="0"/>
          </a:p>
        </p:txBody>
      </p:sp>
      <p:sp>
        <p:nvSpPr>
          <p:cNvPr id="8" name="QC_6_BD.85_1#5330049a1?vaa=1&amp;vcp=1&amp;pid=9a5cb5a3b&amp;color=0,0,0&amp;vtp=1&amp;vaab=1&amp;bbb=1&amp;hb=1"/>
          <p:cNvSpPr/>
          <p:nvPr/>
        </p:nvSpPr>
        <p:spPr>
          <a:xfrm>
            <a:off x="539496" y="4386611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（2021·广西河池·中考题改编）Try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dress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Lucy.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look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nice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you.(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9" name="QC_6_AN.86_1#5330049a1.bracket?vaa=1&amp;vcp=1&amp;pid=9a5cb5a3b&amp;color=0,0,0&amp;vpa=35&amp;vtp=1&amp;vaab=1"/>
          <p:cNvSpPr/>
          <p:nvPr/>
        </p:nvSpPr>
        <p:spPr>
          <a:xfrm>
            <a:off x="3807365" y="5020976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10" name="QC_6_BD.85_2#5330049a1.choices?vaa=1&amp;vcp=1&amp;pid=9a5cb5a3b&amp;color=0,0,0&amp;vtp=1&amp;vaab=1&amp;bbb=1"/>
          <p:cNvSpPr/>
          <p:nvPr/>
        </p:nvSpPr>
        <p:spPr>
          <a:xfrm>
            <a:off x="539496" y="565578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.on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B.in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.with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  <p:bldP spid="9" grpId="0" build="p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87_1#7a4b6ffa0?vaa=1&amp;vcp=1&amp;pid=9a5cb5a3b&amp;color=0,0,0&amp;vtp=1&amp;vaab=1&amp;bt=1&amp;bbb=1&amp;hb=1"/>
          <p:cNvSpPr/>
          <p:nvPr/>
        </p:nvSpPr>
        <p:spPr>
          <a:xfrm>
            <a:off x="539496" y="2509107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（2021·广西贺州·中考题改编）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surprise,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twins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nothing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common.(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88_1#7a4b6ffa0.bracket?vaa=1&amp;vcp=1&amp;pid=9a5cb5a3b&amp;color=0,0,0&amp;vpa=36&amp;vtp=1&amp;vaab=1"/>
          <p:cNvSpPr/>
          <p:nvPr/>
        </p:nvSpPr>
        <p:spPr>
          <a:xfrm>
            <a:off x="5860002" y="3143472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6_BD.87_2#7a4b6ffa0.choices?vaa=1&amp;vcp=1&amp;pid=9a5cb5a3b&amp;color=0,0,0&amp;vtp=1&amp;vaab=1&amp;bbb=1"/>
          <p:cNvSpPr/>
          <p:nvPr/>
        </p:nvSpPr>
        <p:spPr>
          <a:xfrm>
            <a:off x="539496" y="377618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07130" algn="l"/>
                <a:tab pos="770699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A.To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;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.With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;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.In;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82f65bb37?sp=1&amp;vcp=1&amp;pid=cf1b6b91a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一、与时间连用的介词</a:t>
            </a:r>
            <a:endParaRPr lang="en-US" altLang="zh-CN" sz="3200" dirty="0"/>
          </a:p>
        </p:txBody>
      </p:sp>
      <p:sp>
        <p:nvSpPr>
          <p:cNvPr id="3" name="P_6_BD#dcfae0206?vcp=1&amp;pid=82f65bb37&amp;color=0,0,0&amp;vtp=1&amp;vaab=1&amp;bbb=1&amp;hb=1"/>
          <p:cNvSpPr/>
          <p:nvPr/>
        </p:nvSpPr>
        <p:spPr>
          <a:xfrm>
            <a:off x="539496" y="1263495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与时间连用的介词有at,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since,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after,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before,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during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until等。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1.at意为“在”，用来表示在具体的时刻或年龄。如at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8:00,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12:30,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age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15等。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注意：at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noon“在中午”与at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night“在晚上”也是与at搭配。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dcfae0206?sp=1&amp;vcp=1&amp;pid=82f65bb37&amp;color=0,0,0&amp;mp=1&amp;vtp=1&amp;vaab=1&amp;bt=1&amp;bbb=1&amp;hb=1"/>
          <p:cNvSpPr/>
          <p:nvPr/>
        </p:nvSpPr>
        <p:spPr>
          <a:xfrm>
            <a:off x="539496" y="1225264"/>
            <a:ext cx="11109960" cy="44398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2.on意为“在”，用来表示在具体的某一天或特定某一天的上午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、下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午或晚上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。如on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Sunday,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June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1st,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winter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day,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birthday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Saturday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morning,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evening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September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10th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等。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3.in意为“在”，用来表示在比一天长的时间（如在某月、某季节、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某年、某学期、某世纪等）或泛指在上午、下午或晚上。如in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October,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spring,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2015,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21st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century,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few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days,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morning/afternoon/evening等。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dcfae0206?sp=1&amp;vcp=1&amp;pid=82f65bb37&amp;color=0,0,0&amp;mp=1&amp;vtp=1&amp;vaab=1&amp;bt=1&amp;bbb=1&amp;hb=1"/>
          <p:cNvSpPr/>
          <p:nvPr/>
        </p:nvSpPr>
        <p:spPr>
          <a:xfrm>
            <a:off x="539496" y="1865344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4.during意为“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……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期间”，用来表示在某一段特定的时间之内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。如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during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summer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holidays,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during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those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days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等。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5.for意为“持续”，since意为“自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以来”，常用于现在完成时中。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for后接一个时间段，since后接一个时间点（或指时间的分界线）或表示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时间点的时间状语从句。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871*345"/>
  <p:tag name="TABLE_ENDDRAG_RECT" val="42*91*871*34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871*278"/>
  <p:tag name="TABLE_ENDDRAG_RECT" val="42*76*871*278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871*342"/>
  <p:tag name="TABLE_ENDDRAG_RECT" val="42*91*871*34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871*255"/>
  <p:tag name="TABLE_ENDDRAG_RECT" val="42*76*871*255"/>
</p:tagLst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3850</Words>
  <Application>Microsoft Office PowerPoint</Application>
  <PresentationFormat>宽屏</PresentationFormat>
  <Paragraphs>796</Paragraphs>
  <Slides>65</Slides>
  <Notes>65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65</vt:i4>
      </vt:variant>
    </vt:vector>
  </HeadingPairs>
  <TitlesOfParts>
    <vt:vector size="73" baseType="lpstr">
      <vt:lpstr>Arial (正文)</vt:lpstr>
      <vt:lpstr>华文隶书</vt:lpstr>
      <vt:lpstr>宋体</vt:lpstr>
      <vt:lpstr>微软雅黑</vt:lpstr>
      <vt:lpstr>Arial</vt:lpstr>
      <vt:lpstr>Calibri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1018801308@qq.com</cp:lastModifiedBy>
  <cp:revision>7</cp:revision>
  <dcterms:created xsi:type="dcterms:W3CDTF">2024-11-29T11:35:00Z</dcterms:created>
  <dcterms:modified xsi:type="dcterms:W3CDTF">2025-07-24T01:24:35Z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0BD2ECCD3AF5462C90AC77772B1B4A8B_12</vt:lpwstr>
  </property>
  <property fmtid="{D5CDD505-2E9C-101B-9397-08002B2CF9AE}" pid="3" name="KSOProductBuildVer">
    <vt:lpwstr>2052-12.1.0.18912</vt:lpwstr>
  </property>
</Properties>
</file>