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9" r:id="rId22"/>
    <p:sldId id="276" r:id="rId23"/>
    <p:sldId id="300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01" r:id="rId35"/>
    <p:sldId id="287" r:id="rId36"/>
    <p:sldId id="302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12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01f0ee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40BD880-F841-416D-87D8-AA9C2C0071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01f0ee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D0FE61-588C-4D28-B071-3BFB380FEB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ea80994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fe66aa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cc241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726b72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ea80994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fe66aa7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cc2411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726b727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01f0ee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DD4BEF-F467-4F00-A115-45939BAEC4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ea80994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fe66aa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cc241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726b72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ea80994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fe66aa7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cc2411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726b727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宾语从句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BC7AA9-0F5F-8C2D-0DFE-91AFB4559BB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6890D7-ECB3-4EF0-B892-FAB885AD72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AF1948-9C6A-4D52-9BE9-1A92453EE7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ea80994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fe66aa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cc241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726b72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ea80994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fe66aa7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cc2411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726b727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77FA9EA-5644-4C73-A374-F92AFBE282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ea80994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fe66aa7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cc2411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726b727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ea80994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fe66aa7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dbcc2411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726b727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bc8d4c166?colgroup=3,17,8&amp;vcp=1&amp;pid=bfe66aa7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664250"/>
              </p:ext>
            </p:extLst>
          </p:nvPr>
        </p:nvGraphicFramePr>
        <p:xfrm>
          <a:off x="539496" y="1280350"/>
          <a:ext cx="11082528" cy="500189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宾语从句要用陈述句语序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接代词本身在宾语从句中充当主语时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其语序则保持原来的语序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连接代词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matter?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在从句中作主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richest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在宾语从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句中作主语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mp=1&amp;vtp=1&amp;vaab=1&amp;bt=1&amp;bbb=1">
            <a:extLst>
              <a:ext uri="{FF2B5EF4-FFF2-40B4-BE49-F238E27FC236}">
                <a16:creationId xmlns:a16="http://schemas.microsoft.com/office/drawing/2014/main" id="{27CA5404-ADB2-1321-9E6A-E4FCAA581034}"/>
              </a:ext>
            </a:extLst>
          </p:cNvPr>
          <p:cNvSpPr txBox="1"/>
          <p:nvPr/>
        </p:nvSpPr>
        <p:spPr>
          <a:xfrm>
            <a:off x="10903879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05699"/>
              </p:ext>
            </p:extLst>
          </p:nvPr>
        </p:nvGraphicFramePr>
        <p:xfrm>
          <a:off x="539496" y="2393855"/>
          <a:ext cx="11082528" cy="2774887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32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如果主句中的谓语动词是一般现在时或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一般将来时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从句根据实际情况可用各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B1FA8F89-2184-8E12-E28D-74D62518D396}"/>
              </a:ext>
            </a:extLst>
          </p:cNvPr>
          <p:cNvSpPr txBox="1"/>
          <p:nvPr/>
        </p:nvSpPr>
        <p:spPr>
          <a:xfrm>
            <a:off x="10903879" y="16854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94325"/>
              </p:ext>
            </p:extLst>
          </p:nvPr>
        </p:nvGraphicFramePr>
        <p:xfrm>
          <a:off x="539496" y="1274000"/>
          <a:ext cx="11082528" cy="501459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如果主句的谓语动词用过去时的时态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从句中的谓语动词也应该用相应的过去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某种时态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一般现在时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一般过去时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一般将来时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过去将来时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现在进行时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过去进行时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现在完成时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过去完成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开头的句子不表示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过去时态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而是一种委婉的语气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句不必用过去时的时态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7D601D44-95F6-0365-D2B4-9498AB10D6CC}"/>
              </a:ext>
            </a:extLst>
          </p:cNvPr>
          <p:cNvSpPr txBox="1"/>
          <p:nvPr/>
        </p:nvSpPr>
        <p:spPr>
          <a:xfrm>
            <a:off x="10903879" y="5655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230921"/>
              </p:ext>
            </p:extLst>
          </p:nvPr>
        </p:nvGraphicFramePr>
        <p:xfrm>
          <a:off x="539496" y="1165015"/>
          <a:ext cx="11082528" cy="5305109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20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6614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当宾语从句说明的是客观真理和普遍事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不受主句时态限制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用一般现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rises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12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引导的疑问句或带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有时间状语从句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引导的疑问句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或时间状语从句中的一般过去时不变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A709C446-D4E3-45CA-6D28-27D24DDFF026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bc8d4c166?colgroup=3,17,8&amp;vcp=1&amp;pid=bfe66aa7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071407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如果宾语从句含有过去具体的年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则其一般过去时保持不变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1998.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否定的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等动词之后的宾语从句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如果从句谓语动词是否定含义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其否定式要前移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即将主句谓语动词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等变为否定形式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我认为你做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说得不对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mp=1&amp;vtp=1&amp;vaab=1&amp;bt=1&amp;bbb=1">
            <a:extLst>
              <a:ext uri="{FF2B5EF4-FFF2-40B4-BE49-F238E27FC236}">
                <a16:creationId xmlns:a16="http://schemas.microsoft.com/office/drawing/2014/main" id="{51358B4E-BE45-33D6-995E-9935EE9A0F20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c8d4c166?vcp=1&amp;pid=bfe66aa75&amp;color=0,0,0&amp;mp=1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在使用宾语从句时还要注意以下三点。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如果宾语从句后面有宾语补足语，要使用形式宾语it，将从句置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于宾语补足语之后。例如：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call.我觉得奇怪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她没给我打电话。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c8d4c166?sp=1&amp;vcp=1&amp;pid=bfe66aa75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在think,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hope等动词以及I’m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afraid等之后，可用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so替代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一个肯定的宾语从句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，还可用not代替否定的宾语从句。例如：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so=it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up（天气会转晴）。如果表达的是“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不会转晴”，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则可说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not.”或者“I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so.”。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使用连词whether引导宾语从句时，常与or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party.我不能确定是否去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参加他的聚会。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not.我不知道他是否有空。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cc24112.fixed?vcp=1&amp;pid=f01f0eed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dbcc24112.fixed?vcp=1&amp;pid=f01f0eed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f002529c0?sp=1&amp;vaa=1&amp;vcp=1&amp;pid=dbcc24112&amp;color=0,0,0&amp;vtp=1&amp;vaab=1&amp;bt=1&amp;bbb=1"/>
          <p:cNvSpPr/>
          <p:nvPr/>
        </p:nvSpPr>
        <p:spPr>
          <a:xfrm>
            <a:off x="539496" y="8999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</a:t>
            </a:r>
            <a:endParaRPr lang="en-US" altLang="zh-CN" sz="2800" dirty="0"/>
          </a:p>
        </p:txBody>
      </p:sp>
      <p:sp>
        <p:nvSpPr>
          <p:cNvPr id="3" name="QC_5_AN.3_1#f002529c0.blank?vaa=1&amp;vcp=1&amp;pid=dbcc24112&amp;color=0,0,0&amp;vpa=1&amp;vtp=1&amp;vaab=1"/>
          <p:cNvSpPr/>
          <p:nvPr/>
        </p:nvSpPr>
        <p:spPr>
          <a:xfrm>
            <a:off x="8739728" y="8694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f002529c0.choices?vaa=1&amp;vcp=1&amp;pid=dbcc24112&amp;color=0,0,0&amp;vtp=1&amp;vaab=1&amp;bbb=1"/>
          <p:cNvSpPr/>
          <p:nvPr/>
        </p:nvSpPr>
        <p:spPr>
          <a:xfrm>
            <a:off x="539496" y="21748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5" name="QC_5_AS.1_1#f002529c0?vaa=1&amp;vcp=1&amp;pid=dbcc24112&amp;color=0,0,0&amp;vtp=1&amp;vaab=1&amp;bbb=1&amp;hb=1"/>
          <p:cNvSpPr/>
          <p:nvPr/>
        </p:nvSpPr>
        <p:spPr>
          <a:xfrm>
            <a:off x="539496" y="41052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根据答语“In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hometown.”可知，此处询问地点，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应用where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引导宾语从句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。句意：——你能告诉我你通常在哪里度假吗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？——在我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的家乡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0200b61f4?sp=1&amp;vaa=1&amp;vcp=1&amp;pid=dbcc24112&amp;color=0,0,0&amp;vtp=1&amp;vaab=1&amp;bt=1&amp;bbb=1"/>
          <p:cNvSpPr/>
          <p:nvPr/>
        </p:nvSpPr>
        <p:spPr>
          <a:xfrm>
            <a:off x="539496" y="76657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（2024·北京·中考）—Tim,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endParaRPr lang="en-US" altLang="zh-CN" sz="2800" dirty="0"/>
          </a:p>
        </p:txBody>
      </p:sp>
      <p:sp>
        <p:nvSpPr>
          <p:cNvPr id="3" name="QC_5_AN.7_1#0200b61f4.blank?vaa=1&amp;vcp=1&amp;pid=dbcc24112&amp;color=0,0,0&amp;vpa=2&amp;vtp=1&amp;vaab=1"/>
          <p:cNvSpPr/>
          <p:nvPr/>
        </p:nvSpPr>
        <p:spPr>
          <a:xfrm>
            <a:off x="7723918" y="74066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5_2#0200b61f4.choices?vaa=1&amp;vcp=1&amp;pid=dbcc24112&amp;color=0,0,0&amp;vtp=1&amp;vaab=1&amp;bbb=1"/>
          <p:cNvSpPr/>
          <p:nvPr/>
        </p:nvSpPr>
        <p:spPr>
          <a:xfrm>
            <a:off x="539496" y="197300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  <a:p>
            <a:pPr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endParaRPr lang="en-US" altLang="zh-CN" sz="2800" dirty="0"/>
          </a:p>
        </p:txBody>
      </p:sp>
      <p:sp>
        <p:nvSpPr>
          <p:cNvPr id="5" name="QC_5_AS.1_1#0200b61f4?vaa=1&amp;vcp=1&amp;pid=dbcc24112&amp;color=0,0,0&amp;vtp=1&amp;vaab=1&amp;bbb=1&amp;hb=1"/>
          <p:cNvSpPr/>
          <p:nvPr/>
        </p:nvSpPr>
        <p:spPr>
          <a:xfrm>
            <a:off x="539496" y="3179508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宾语从句三大考点：引导词、语序（陈述句语序）和时态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据宾语从句中需要用陈述句语序的原则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，排除A、C两项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。根据答语中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Friday.（下周五）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”可知，此处表示将来要发生的动作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，时态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应用一般将来时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。句意：——蒂姆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，你知道我们什么时候举行艺术节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？——当然！下周五。故答案为D。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f126acc7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f126acc7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f126acc7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7de63dc29?sp=1&amp;vaa=1&amp;vcp=1&amp;pid=dbcc24112&amp;color=0,0,0&amp;vtp=1&amp;vaab=1&amp;bt=1&amp;bbb=1&amp;hb=1"/>
          <p:cNvSpPr/>
          <p:nvPr/>
        </p:nvSpPr>
        <p:spPr>
          <a:xfrm>
            <a:off x="539496" y="15219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Guangzhou.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（高铁）.</a:t>
            </a:r>
            <a:endParaRPr lang="en-US" altLang="zh-CN" sz="2800" dirty="0"/>
          </a:p>
        </p:txBody>
      </p:sp>
      <p:sp>
        <p:nvSpPr>
          <p:cNvPr id="4" name="QC_5_BD.9_2#7de63dc29.choices?vaa=1&amp;vcp=1&amp;pid=dbcc24112&amp;color=0,0,0&amp;vtp=1&amp;vaab=1&amp;bbb=1"/>
          <p:cNvSpPr/>
          <p:nvPr/>
        </p:nvSpPr>
        <p:spPr>
          <a:xfrm>
            <a:off x="539496" y="34431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de63dc29?vaa=1&amp;vcp=1&amp;pid=dbcc24112&amp;color=0,0,0&amp;vtp=1&amp;vaab=1&amp;bbb=1&amp;hb=1">
            <a:extLst>
              <a:ext uri="{FF2B5EF4-FFF2-40B4-BE49-F238E27FC236}">
                <a16:creationId xmlns:a16="http://schemas.microsoft.com/office/drawing/2014/main" id="{6CB693C3-C57B-0D3E-B319-16B901AAAADB}"/>
              </a:ext>
            </a:extLst>
          </p:cNvPr>
          <p:cNvSpPr/>
          <p:nvPr/>
        </p:nvSpPr>
        <p:spPr>
          <a:xfrm>
            <a:off x="539496" y="1866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根据宾语从句需要用陈述句语序这一原则，排除A选项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train可知，此处询问出行方式，应用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how引导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。句意：——我刚从广州回来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。你能猜到我是怎么到那里的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？——我想你坐的是高铁。故答案为C。</a:t>
            </a:r>
            <a:endParaRPr lang="en-US" altLang="zh-CN" sz="2800" dirty="0"/>
          </a:p>
        </p:txBody>
      </p:sp>
      <p:sp>
        <p:nvSpPr>
          <p:cNvPr id="3" name="QC_5_AN.2_1#7de63dc29?vaa=1&amp;vcp=1&amp;pid=dbcc24112&amp;color=0,0,0&amp;vtp=1&amp;vaab=1&amp;bbb=1">
            <a:extLst>
              <a:ext uri="{FF2B5EF4-FFF2-40B4-BE49-F238E27FC236}">
                <a16:creationId xmlns:a16="http://schemas.microsoft.com/office/drawing/2014/main" id="{381CC4C6-3839-E499-F6C6-F499AC1FF69D}"/>
              </a:ext>
            </a:extLst>
          </p:cNvPr>
          <p:cNvSpPr/>
          <p:nvPr/>
        </p:nvSpPr>
        <p:spPr>
          <a:xfrm>
            <a:off x="539496" y="44249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4621701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3d241c504?sp=1&amp;vaa=1&amp;vcp=1&amp;pid=dbcc24112&amp;color=0,0,0&amp;vtp=1&amp;vaab=1&amp;bt=1&amp;bbb=1&amp;hb=1"/>
          <p:cNvSpPr/>
          <p:nvPr/>
        </p:nvSpPr>
        <p:spPr>
          <a:xfrm>
            <a:off x="539496" y="11920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</p:txBody>
      </p:sp>
      <p:sp>
        <p:nvSpPr>
          <p:cNvPr id="4" name="QC_5_BD.13_2#3d241c504.choices?vaa=1&amp;vcp=1&amp;pid=dbcc24112&amp;color=0,0,0&amp;vtp=1&amp;vaab=1&amp;bbb=1"/>
          <p:cNvSpPr/>
          <p:nvPr/>
        </p:nvSpPr>
        <p:spPr>
          <a:xfrm>
            <a:off x="539496" y="31177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d241c504?vaa=1&amp;vcp=1&amp;pid=dbcc24112&amp;color=0,0,0&amp;vtp=1&amp;vaab=1&amp;bbb=1&amp;hb=1">
            <a:extLst>
              <a:ext uri="{FF2B5EF4-FFF2-40B4-BE49-F238E27FC236}">
                <a16:creationId xmlns:a16="http://schemas.microsoft.com/office/drawing/2014/main" id="{5AF9B683-977F-4A65-8E3F-DE368711A4DE}"/>
              </a:ext>
            </a:extLst>
          </p:cNvPr>
          <p:cNvSpPr/>
          <p:nvPr/>
        </p:nvSpPr>
        <p:spPr>
          <a:xfrm>
            <a:off x="539496" y="1866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根据宾语从句中需要用陈述句语序的原则，排除A、C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两项。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根据答语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yuan.”可知，此处询问价格，应用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引导宾语从句。句意：——打扰一下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，你能告诉我这件夹克多少钱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？——它正在打折，只要45元。你喜欢吗？故答案为B。</a:t>
            </a:r>
            <a:endParaRPr lang="en-US" altLang="zh-CN" sz="2800" dirty="0"/>
          </a:p>
        </p:txBody>
      </p:sp>
      <p:sp>
        <p:nvSpPr>
          <p:cNvPr id="3" name="QC_5_AN.2_1#3d241c504?vaa=1&amp;vcp=1&amp;pid=dbcc24112&amp;color=0,0,0&amp;vtp=1&amp;vaab=1&amp;bbb=1">
            <a:extLst>
              <a:ext uri="{FF2B5EF4-FFF2-40B4-BE49-F238E27FC236}">
                <a16:creationId xmlns:a16="http://schemas.microsoft.com/office/drawing/2014/main" id="{5F50CF4F-62BC-7F3D-951E-A49C483AEFAD}"/>
              </a:ext>
            </a:extLst>
          </p:cNvPr>
          <p:cNvSpPr/>
          <p:nvPr/>
        </p:nvSpPr>
        <p:spPr>
          <a:xfrm>
            <a:off x="539496" y="44249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063975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b909e7ea?vcp=1&amp;pid=dbcc2411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学习至此，请完成第37讲备考练习（第281页）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26b7273.fixed?vcp=1&amp;pid=f01f0eed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b726b7273.fixed?vcp=1&amp;pid=f01f0eed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第37讲备考练习（宾语从句）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3a2f6b1?vcp=1&amp;pid=b726b727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区外中考演练</a:t>
            </a:r>
            <a:endParaRPr lang="en-US" altLang="zh-CN" sz="3200" dirty="0"/>
          </a:p>
        </p:txBody>
      </p:sp>
      <p:sp>
        <p:nvSpPr>
          <p:cNvPr id="3" name="QC_6_BD.17_1#7251d521f?sp=1&amp;vaa=1&amp;vcp=1&amp;pid=6d3a2f6b1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Guangfu,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Guangsu,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8_1#7251d521f.bracket?vaa=1&amp;vcp=1&amp;pid=6d3a2f6b1&amp;color=0,0,0&amp;vpa=5&amp;vtp=1&amp;vaab=1"/>
          <p:cNvSpPr/>
          <p:nvPr/>
        </p:nvSpPr>
        <p:spPr>
          <a:xfrm>
            <a:off x="10761503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7_2#7251d521f.choices?vaa=1&amp;vcp=1&amp;pid=6d3a2f6b1&amp;color=0,0,0&amp;vtp=1&amp;vaab=1&amp;bb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9_1#8a855b533?sp=1&amp;vaa=1&amp;vcp=1&amp;pid=6d3a2f6b1&amp;color=0,0,0&amp;vtp=1&amp;vaab=1&amp;bt=1&amp;bbb=1&amp;hb=1"/>
          <p:cNvSpPr/>
          <p:nvPr/>
        </p:nvSpPr>
        <p:spPr>
          <a:xfrm>
            <a:off x="539496" y="15245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0_1#8a855b533.bracket?vaa=1&amp;vcp=1&amp;pid=6d3a2f6b1&amp;color=0,0,0&amp;vpa=6&amp;vtp=1&amp;vaab=1"/>
          <p:cNvSpPr/>
          <p:nvPr/>
        </p:nvSpPr>
        <p:spPr>
          <a:xfrm>
            <a:off x="4538630" y="28065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9_2#8a855b533.choices?vaa=1&amp;vcp=1&amp;pid=6d3a2f6b1&amp;color=0,0,0&amp;vtp=1&amp;vaab=1&amp;bb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0f6f26825?sp=1&amp;vaa=1&amp;vcp=1&amp;pid=6d3a2f6b1&amp;color=0,0,0&amp;vtp=1&amp;vaab=1&amp;bt=1&amp;bbb=1&amp;hb=1"/>
          <p:cNvSpPr/>
          <p:nvPr/>
        </p:nvSpPr>
        <p:spPr>
          <a:xfrm>
            <a:off x="539496" y="15245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2_1#0f6f26825.bracket?vaa=1&amp;vcp=1&amp;pid=6d3a2f6b1&amp;color=0,0,0&amp;vpa=7&amp;vtp=1&amp;vaab=1"/>
          <p:cNvSpPr/>
          <p:nvPr/>
        </p:nvSpPr>
        <p:spPr>
          <a:xfrm>
            <a:off x="9420764" y="2806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1_2#0f6f26825.choices?vaa=1&amp;vcp=1&amp;pid=6d3a2f6b1&amp;color=0,0,0&amp;vtp=1&amp;vaab=1&amp;bb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15214b1e0?sp=1&amp;vaa=1&amp;vcp=1&amp;pid=6d3a2f6b1&amp;color=0,0,0&amp;vtp=1&amp;vaab=1&amp;bt=1&amp;bbb=1&amp;hb=1"/>
          <p:cNvSpPr/>
          <p:nvPr/>
        </p:nvSpPr>
        <p:spPr>
          <a:xfrm>
            <a:off x="539496" y="15222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instructions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_1#15214b1e0.bracket?vaa=1&amp;vcp=1&amp;pid=6d3a2f6b1&amp;color=0,0,0&amp;vpa=8&amp;vtp=1&amp;vaab=1"/>
          <p:cNvSpPr/>
          <p:nvPr/>
        </p:nvSpPr>
        <p:spPr>
          <a:xfrm>
            <a:off x="3381915" y="28042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_2#15214b1e0.choices?vaa=1&amp;vcp=1&amp;pid=6d3a2f6b1&amp;color=0,0,0&amp;vtp=1&amp;vaab=1&amp;bbb=1"/>
          <p:cNvSpPr/>
          <p:nvPr/>
        </p:nvSpPr>
        <p:spPr>
          <a:xfrm>
            <a:off x="539496" y="34505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a809942.fixed?vcp=1&amp;pid=f01f0eed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bea809942.fixed?vcp=1&amp;pid=f01f0eed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b313b206?sp=1&amp;vaa=1&amp;vcp=1&amp;pid=6d3a2f6b1&amp;color=0,0,0&amp;vtp=1&amp;vaab=1&amp;bt=1&amp;bbb=1&amp;hb=1"/>
          <p:cNvSpPr/>
          <p:nvPr/>
        </p:nvSpPr>
        <p:spPr>
          <a:xfrm>
            <a:off x="539496" y="12006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（2024·黑龙江牡丹江·中考）—Jingxuan,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Boonie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Twist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熊出没·逆转时空》）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Vick（光头强）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6_1#8b313b206.bracket?vaa=1&amp;vcp=1&amp;pid=6d3a2f6b1&amp;color=0,0,0&amp;vpa=9&amp;vtp=1&amp;vaab=1"/>
          <p:cNvSpPr/>
          <p:nvPr/>
        </p:nvSpPr>
        <p:spPr>
          <a:xfrm>
            <a:off x="6341903" y="31304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5_2#8b313b206.choices?vaa=1&amp;vcp=1&amp;pid=6d3a2f6b1&amp;color=0,0,0&amp;vtp=1&amp;vaab=1&amp;bbb=1"/>
          <p:cNvSpPr/>
          <p:nvPr/>
        </p:nvSpPr>
        <p:spPr>
          <a:xfrm>
            <a:off x="539496" y="37720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eda9a4ce5?sp=1&amp;vaa=1&amp;vcp=1&amp;pid=6d3a2f6b1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da9a4ce5.bracket?vaa=1&amp;vcp=1&amp;pid=6d3a2f6b1&amp;color=0,0,0&amp;vpa=10&amp;vtp=1&amp;vaab=1"/>
          <p:cNvSpPr/>
          <p:nvPr/>
        </p:nvSpPr>
        <p:spPr>
          <a:xfrm>
            <a:off x="8040656" y="113504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7_2#eda9a4ce5.choices?vaa=1&amp;vcp=1&amp;pid=6d3a2f6b1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5" name="QC_6_BD.29_1#628b59d79?sp=1&amp;vaa=1&amp;vcp=1&amp;pid=6d3a2f6b1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0_1#628b59d79.bracket?vaa=1&amp;vcp=1&amp;pid=6d3a2f6b1&amp;color=0,0,0&amp;vpa=11&amp;vtp=1&amp;vaab=1"/>
          <p:cNvSpPr/>
          <p:nvPr/>
        </p:nvSpPr>
        <p:spPr>
          <a:xfrm>
            <a:off x="7550119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9_2#628b59d79.choices?vaa=1&amp;vcp=1&amp;pid=6d3a2f6b1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18b7502ea?sp=1&amp;vaa=1&amp;vcp=1&amp;pid=6d3a2f6b1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8b7502ea.bracket?vaa=1&amp;vcp=1&amp;pid=6d3a2f6b1&amp;color=0,0,0&amp;vpa=12&amp;vtp=1&amp;vaab=1"/>
          <p:cNvSpPr/>
          <p:nvPr/>
        </p:nvSpPr>
        <p:spPr>
          <a:xfrm>
            <a:off x="8928639" y="1135045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1_2#18b7502ea.choices?vaa=1&amp;vcp=1&amp;pid=6d3a2f6b1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5" name="QC_6_BD.33_1#6de256446?sp=1&amp;vaa=1&amp;vcp=1&amp;pid=6d3a2f6b1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4_1#6de256446.bracket?vaa=1&amp;vcp=1&amp;pid=6d3a2f6b1&amp;color=0,0,0&amp;vpa=13&amp;vtp=1&amp;vaab=1"/>
          <p:cNvSpPr/>
          <p:nvPr/>
        </p:nvSpPr>
        <p:spPr>
          <a:xfrm>
            <a:off x="6585489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3_2#6de256446.choices?vaa=1&amp;vcp=1&amp;pid=6d3a2f6b1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Kevin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Kevin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Kevin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5479e7564?sp=1&amp;vaa=1&amp;vcp=1&amp;pid=6d3a2f6b1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479e7564.bracket?vaa=1&amp;vcp=1&amp;pid=6d3a2f6b1&amp;color=0,0,0&amp;vpa=14&amp;vtp=1&amp;vaab=1"/>
          <p:cNvSpPr/>
          <p:nvPr/>
        </p:nvSpPr>
        <p:spPr>
          <a:xfrm>
            <a:off x="5485352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5_2#5479e7564.choices?vaa=1&amp;vcp=1&amp;pid=6d3a2f6b1&amp;color=0,0,0&amp;vtp=1&amp;vaab=1&amp;bbb=1"/>
          <p:cNvSpPr/>
          <p:nvPr/>
        </p:nvSpPr>
        <p:spPr>
          <a:xfrm>
            <a:off x="539496" y="28055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5" name="QC_6_BD.37_1#e336881f8?sp=1&amp;vaa=1&amp;vcp=1&amp;pid=6d3a2f6b1&amp;color=0,0,0&amp;vtp=1&amp;vaab=1&amp;bbb=1&amp;hb=1"/>
          <p:cNvSpPr/>
          <p:nvPr/>
        </p:nvSpPr>
        <p:spPr>
          <a:xfrm>
            <a:off x="539496" y="34350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（2024·江苏连云港·中考改编）—John,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8_1#e336881f8.bracket?vaa=1&amp;vcp=1&amp;pid=6d3a2f6b1&amp;color=0,0,0&amp;vpa=15&amp;vtp=1&amp;vaab=1"/>
          <p:cNvSpPr/>
          <p:nvPr/>
        </p:nvSpPr>
        <p:spPr>
          <a:xfrm>
            <a:off x="5878480" y="4717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7_2#e336881f8.choices?vaa=1&amp;vcp=1&amp;pid=6d3a2f6b1&amp;color=0,0,0&amp;vtp=1&amp;vaab=1&amp;bbb=1"/>
          <p:cNvSpPr/>
          <p:nvPr/>
        </p:nvSpPr>
        <p:spPr>
          <a:xfrm>
            <a:off x="539496" y="535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9e98a01d8?sp=1&amp;vaa=1&amp;vcp=1&amp;pid=6d3a2f6b1&amp;color=0,0,0&amp;vtp=1&amp;vaab=1&amp;bbb=1">
            <a:extLst>
              <a:ext uri="{FF2B5EF4-FFF2-40B4-BE49-F238E27FC236}">
                <a16:creationId xmlns:a16="http://schemas.microsoft.com/office/drawing/2014/main" id="{617C87C8-C4FC-B6FA-2C78-BF9E83901A4F}"/>
              </a:ext>
            </a:extLst>
          </p:cNvPr>
          <p:cNvSpPr/>
          <p:nvPr/>
        </p:nvSpPr>
        <p:spPr>
          <a:xfrm>
            <a:off x="539496" y="18418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20~30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9_2#9e98a01d8.choices?vaa=1&amp;vcp=1&amp;pid=6d3a2f6b1&amp;color=0,0,0&amp;vtp=1&amp;vaab=1&amp;bbb=1">
            <a:extLst>
              <a:ext uri="{FF2B5EF4-FFF2-40B4-BE49-F238E27FC236}">
                <a16:creationId xmlns:a16="http://schemas.microsoft.com/office/drawing/2014/main" id="{33894720-01A5-3054-75FA-B152BE733E1D}"/>
              </a:ext>
            </a:extLst>
          </p:cNvPr>
          <p:cNvSpPr/>
          <p:nvPr/>
        </p:nvSpPr>
        <p:spPr>
          <a:xfrm>
            <a:off x="539496" y="31175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4" name="QC_6_AN.40_1#9e98a01d8.bracket?vaa=1&amp;vcp=1&amp;pid=6d3a2f6b1&amp;color=0,0,0&amp;vpa=16&amp;vtp=1&amp;vaab=1">
            <a:extLst>
              <a:ext uri="{FF2B5EF4-FFF2-40B4-BE49-F238E27FC236}">
                <a16:creationId xmlns:a16="http://schemas.microsoft.com/office/drawing/2014/main" id="{EAD927B6-EF49-8842-CB70-DF02F3CC071C}"/>
              </a:ext>
            </a:extLst>
          </p:cNvPr>
          <p:cNvSpPr/>
          <p:nvPr/>
        </p:nvSpPr>
        <p:spPr>
          <a:xfrm>
            <a:off x="6612478" y="24762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395930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356f17f40?sp=1&amp;vaa=1&amp;vcp=1&amp;pid=6d3a2f6b1&amp;color=0,0,0&amp;vtp=1&amp;vaab=1&amp;bt=1&amp;bbb=1&amp;hb=1"/>
          <p:cNvSpPr/>
          <p:nvPr/>
        </p:nvSpPr>
        <p:spPr>
          <a:xfrm>
            <a:off x="539496" y="12021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（2024·江苏宿迁·中考改编）—Miss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2_1#356f17f40.bracket?vaa=1&amp;vcp=1&amp;pid=6d3a2f6b1&amp;color=0,0,0&amp;vpa=17&amp;vtp=1&amp;vaab=1"/>
          <p:cNvSpPr/>
          <p:nvPr/>
        </p:nvSpPr>
        <p:spPr>
          <a:xfrm>
            <a:off x="3706463" y="31319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1_2#356f17f40.choices?vaa=1&amp;vcp=1&amp;pid=6d3a2f6b1&amp;color=0,0,0&amp;vtp=1&amp;vaab=1&amp;bbb=1"/>
          <p:cNvSpPr/>
          <p:nvPr/>
        </p:nvSpPr>
        <p:spPr>
          <a:xfrm>
            <a:off x="539496" y="37629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Suqian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Suqian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Suqian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774d7e34d?sp=1&amp;vaa=1&amp;vcp=1&amp;pid=6d3a2f6b1&amp;color=0,0,0&amp;vtp=1&amp;vaab=1&amp;bbb=1&amp;hb=1">
            <a:extLst>
              <a:ext uri="{FF2B5EF4-FFF2-40B4-BE49-F238E27FC236}">
                <a16:creationId xmlns:a16="http://schemas.microsoft.com/office/drawing/2014/main" id="{5CC58BF8-C4EB-A937-BADE-E0DF3AF685F7}"/>
              </a:ext>
            </a:extLst>
          </p:cNvPr>
          <p:cNvSpPr/>
          <p:nvPr/>
        </p:nvSpPr>
        <p:spPr>
          <a:xfrm>
            <a:off x="539496" y="15179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Dunhuang?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43_2#774d7e34d.choices?vaa=1&amp;vcp=1&amp;pid=6d3a2f6b1&amp;color=0,0,0&amp;vtp=1&amp;vaab=1&amp;bbb=1">
            <a:extLst>
              <a:ext uri="{FF2B5EF4-FFF2-40B4-BE49-F238E27FC236}">
                <a16:creationId xmlns:a16="http://schemas.microsoft.com/office/drawing/2014/main" id="{D8920351-2859-2F38-3D4D-D4A7440D3EB2}"/>
              </a:ext>
            </a:extLst>
          </p:cNvPr>
          <p:cNvSpPr/>
          <p:nvPr/>
        </p:nvSpPr>
        <p:spPr>
          <a:xfrm>
            <a:off x="539496" y="34471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4" name="QC_6_AN.44_1#774d7e34d.bracket?vaa=1&amp;vcp=1&amp;pid=6d3a2f6b1&amp;color=0,0,0&amp;vpa=18&amp;vtp=1&amp;vaab=1">
            <a:extLst>
              <a:ext uri="{FF2B5EF4-FFF2-40B4-BE49-F238E27FC236}">
                <a16:creationId xmlns:a16="http://schemas.microsoft.com/office/drawing/2014/main" id="{078BD3B5-1ABF-6551-6B85-DC2D886A44B2}"/>
              </a:ext>
            </a:extLst>
          </p:cNvPr>
          <p:cNvSpPr/>
          <p:nvPr/>
        </p:nvSpPr>
        <p:spPr>
          <a:xfrm>
            <a:off x="1457865" y="28000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3001526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9bda605a4?vaa=1&amp;vcp=1&amp;pid=6d3a2f6b1&amp;color=0,0,0&amp;vtp=1&amp;vaab=1&amp;bt=1&amp;bbb=1&amp;hb=1"/>
          <p:cNvSpPr/>
          <p:nvPr/>
        </p:nvSpPr>
        <p:spPr>
          <a:xfrm>
            <a:off x="539496" y="554400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“Knowledge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bda605a4.bracket?vaa=1&amp;vcp=1&amp;pid=6d3a2f6b1&amp;color=0,0,0&amp;vpa=19&amp;vtp=1&amp;vaab=1"/>
          <p:cNvSpPr/>
          <p:nvPr/>
        </p:nvSpPr>
        <p:spPr>
          <a:xfrm>
            <a:off x="5047202" y="113193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9bda605a4.choices?vaa=1&amp;vcp=1&amp;pid=6d3a2f6b1&amp;color=0,0,0&amp;vtp=1&amp;vaab=1&amp;bbb=1"/>
          <p:cNvSpPr/>
          <p:nvPr/>
        </p:nvSpPr>
        <p:spPr>
          <a:xfrm>
            <a:off x="539496" y="1723753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endParaRPr lang="en-US" altLang="zh-CN" sz="2800" dirty="0"/>
          </a:p>
        </p:txBody>
      </p:sp>
      <p:sp>
        <p:nvSpPr>
          <p:cNvPr id="5" name="QC_6_BD.47_1#a6904a4e5?sp=1&amp;vaa=1&amp;vcp=1&amp;pid=6d3a2f6b1&amp;color=0,0,0&amp;vtp=1&amp;vaab=1&amp;bbb=1"/>
          <p:cNvSpPr/>
          <p:nvPr/>
        </p:nvSpPr>
        <p:spPr>
          <a:xfrm>
            <a:off x="539496" y="3476353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8_1#a6904a4e5.bracket?vaa=1&amp;vcp=1&amp;pid=6d3a2f6b1&amp;color=0,0,0&amp;vpa=20&amp;vtp=1&amp;vaab=1"/>
          <p:cNvSpPr/>
          <p:nvPr/>
        </p:nvSpPr>
        <p:spPr>
          <a:xfrm>
            <a:off x="9280175" y="405388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a6904a4e5.choices?vaa=1&amp;vcp=1&amp;pid=6d3a2f6b1&amp;color=0,0,0&amp;vtp=1&amp;vaab=1&amp;bbb=1"/>
          <p:cNvSpPr/>
          <p:nvPr/>
        </p:nvSpPr>
        <p:spPr>
          <a:xfrm>
            <a:off x="539496" y="4641959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1c8c65975?sp=1&amp;vaa=1&amp;vcp=1&amp;pid=6d3a2f6b1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c8c65975.bracket?vaa=1&amp;vcp=1&amp;pid=6d3a2f6b1&amp;color=0,0,0&amp;vpa=21&amp;vtp=1&amp;vaab=1"/>
          <p:cNvSpPr/>
          <p:nvPr/>
        </p:nvSpPr>
        <p:spPr>
          <a:xfrm>
            <a:off x="4929727" y="113504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9_2#1c8c65975.choices?vaa=1&amp;vcp=1&amp;pid=6d3a2f6b1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5" name="QC_6_BD.51_1#a487261bd?sp=1&amp;vaa=1&amp;vcp=1&amp;pid=6d3a2f6b1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（2023·辽宁沈阳·中考改编）—Could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underground.(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2_1#a487261bd.bracket?vaa=1&amp;vcp=1&amp;pid=6d3a2f6b1&amp;color=0,0,0&amp;vpa=22&amp;vtp=1&amp;vaab=1"/>
          <p:cNvSpPr/>
          <p:nvPr/>
        </p:nvSpPr>
        <p:spPr>
          <a:xfrm>
            <a:off x="3664426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1_2#a487261bd.choices?vaa=1&amp;vcp=1&amp;pid=6d3a2f6b1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Imperial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Imperial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Imperial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12f314f00?sp=1&amp;vaa=1&amp;vcp=1&amp;pid=6d3a2f6b1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2f314f00.bracket?vaa=1&amp;vcp=1&amp;pid=6d3a2f6b1&amp;color=0,0,0&amp;vpa=23&amp;vtp=1&amp;vaab=1"/>
          <p:cNvSpPr/>
          <p:nvPr/>
        </p:nvSpPr>
        <p:spPr>
          <a:xfrm>
            <a:off x="4575715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3_2#12f314f00.choices?vaa=1&amp;vcp=1&amp;pid=6d3a2f6b1&amp;color=0,0,0&amp;vtp=1&amp;vaab=1&amp;bbb=1"/>
          <p:cNvSpPr/>
          <p:nvPr/>
        </p:nvSpPr>
        <p:spPr>
          <a:xfrm>
            <a:off x="539496" y="18292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C_6_BD.55_1#3b9e076c0?sp=1&amp;vaa=1&amp;vcp=1&amp;pid=6d3a2f6b1&amp;color=0,0,0&amp;vtp=1&amp;vaab=1&amp;bbb=1&amp;hb=1"/>
          <p:cNvSpPr/>
          <p:nvPr/>
        </p:nvSpPr>
        <p:spPr>
          <a:xfrm>
            <a:off x="539496" y="37596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（2023·湖南邵阳·中考）—I’ve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Lucy’s.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6_1#3b9e076c0.bracket?vaa=1&amp;vcp=1&amp;pid=6d3a2f6b1&amp;color=0,0,0&amp;vpa=24&amp;vtp=1&amp;vaab=1"/>
          <p:cNvSpPr/>
          <p:nvPr/>
        </p:nvSpPr>
        <p:spPr>
          <a:xfrm>
            <a:off x="8399431" y="504175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5_2#3b9e076c0.choices?vaa=1&amp;vcp=1&amp;pid=6d3a2f6b1&amp;color=0,0,0&amp;vtp=1&amp;vaab=1&amp;bbb=1"/>
          <p:cNvSpPr/>
          <p:nvPr/>
        </p:nvSpPr>
        <p:spPr>
          <a:xfrm>
            <a:off x="539496" y="56822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5353" algn="l"/>
                <a:tab pos="7745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dccc7dcc?vcp=1&amp;pid=bea80994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495044"/>
            <a:ext cx="1106424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6d21fe4?vcp=1&amp;pid=b726b7273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广西中考演练</a:t>
            </a:r>
            <a:endParaRPr lang="en-US" altLang="zh-CN" sz="3200" dirty="0"/>
          </a:p>
        </p:txBody>
      </p:sp>
      <p:sp>
        <p:nvSpPr>
          <p:cNvPr id="3" name="QC_6_BD.57_1#27ef0db78?sp=1&amp;vaa=1&amp;vcp=1&amp;pid=096d21fe4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（2024·广西柳州·模拟）—Amy,do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8_1#27ef0db78.bracket?vaa=1&amp;vcp=1&amp;pid=096d21fe4&amp;color=0,0,0&amp;vpa=25&amp;vtp=1&amp;vaab=1"/>
          <p:cNvSpPr/>
          <p:nvPr/>
        </p:nvSpPr>
        <p:spPr>
          <a:xfrm>
            <a:off x="4530693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7_2#27ef0db78.choices?vaa=1&amp;vcp=1&amp;pid=096d21fe4&amp;color=0,0,0&amp;vtp=1&amp;vaab=1&amp;bbb=1"/>
          <p:cNvSpPr/>
          <p:nvPr/>
        </p:nvSpPr>
        <p:spPr>
          <a:xfrm>
            <a:off x="539496" y="2547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eb1a2fef9?sp=1&amp;vaa=1&amp;vcp=1&amp;pid=096d21fe4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（2024·广西贵港·模拟）—Excuse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b1a2fef9.bracket?vaa=1&amp;vcp=1&amp;pid=096d21fe4&amp;color=0,0,0&amp;vpa=26&amp;vtp=1&amp;vaab=1"/>
          <p:cNvSpPr/>
          <p:nvPr/>
        </p:nvSpPr>
        <p:spPr>
          <a:xfrm>
            <a:off x="5669692" y="1135045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9_2#eb1a2fef9.choices?vaa=1&amp;vcp=1&amp;pid=096d21fe4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endParaRPr lang="en-US" altLang="zh-CN" sz="2800" dirty="0"/>
          </a:p>
        </p:txBody>
      </p:sp>
      <p:sp>
        <p:nvSpPr>
          <p:cNvPr id="5" name="QC_6_BD.61_1#5ad0ee792?sp=1&amp;vaa=1&amp;vcp=1&amp;pid=096d21fe4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Renmin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2_1#5ad0ee792.bracket?vaa=1&amp;vcp=1&amp;pid=096d21fe4&amp;color=0,0,0&amp;vpa=27&amp;vtp=1&amp;vaab=1"/>
          <p:cNvSpPr/>
          <p:nvPr/>
        </p:nvSpPr>
        <p:spPr>
          <a:xfrm>
            <a:off x="8590757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1_2#5ad0ee792.choices?vaa=1&amp;vcp=1&amp;pid=096d21fe4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669f4ce06?sp=1&amp;vaa=1&amp;vcp=1&amp;pid=096d21fe4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69f4ce06.bracket?vaa=1&amp;vcp=1&amp;pid=096d21fe4&amp;color=0,0,0&amp;vpa=28&amp;vtp=1&amp;vaab=1"/>
          <p:cNvSpPr/>
          <p:nvPr/>
        </p:nvSpPr>
        <p:spPr>
          <a:xfrm>
            <a:off x="7741889" y="113504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3_2#669f4ce06.choices?vaa=1&amp;vcp=1&amp;pid=096d21fe4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endParaRPr lang="en-US" altLang="zh-CN" sz="2800" dirty="0"/>
          </a:p>
        </p:txBody>
      </p:sp>
      <p:sp>
        <p:nvSpPr>
          <p:cNvPr id="5" name="QC_6_BD.65_1#52834a575?sp=1&amp;vaa=1&amp;vcp=1&amp;pid=096d21fe4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（2024·广西北海·模拟）—I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6_1#52834a575.bracket?vaa=1&amp;vcp=1&amp;pid=096d21fe4&amp;color=0,0,0&amp;vpa=29&amp;vtp=1&amp;vaab=1"/>
          <p:cNvSpPr/>
          <p:nvPr/>
        </p:nvSpPr>
        <p:spPr>
          <a:xfrm>
            <a:off x="6666453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5_2#52834a575.choices?vaa=1&amp;vcp=1&amp;pid=096d21fe4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0cd9d6397?sp=1&amp;vaa=1&amp;vcp=1&amp;pid=096d21fe4&amp;color=0,0,0&amp;vtp=1&amp;vaab=1&amp;bt=1&amp;bb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December,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2026.(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cd9d6397.bracket?vaa=1&amp;vcp=1&amp;pid=096d21fe4&amp;color=0,0,0&amp;vpa=30&amp;vtp=1&amp;vaab=1"/>
          <p:cNvSpPr/>
          <p:nvPr/>
        </p:nvSpPr>
        <p:spPr>
          <a:xfrm>
            <a:off x="5874354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7_2#0cd9d6397.choices?vaa=1&amp;vcp=1&amp;pid=096d21fe4&amp;color=0,0,0&amp;vtp=1&amp;vaab=1&amp;bbb=1"/>
          <p:cNvSpPr/>
          <p:nvPr/>
        </p:nvSpPr>
        <p:spPr>
          <a:xfrm>
            <a:off x="539496" y="1627233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ends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Pinglu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endParaRPr lang="en-US" altLang="zh-CN" sz="2800" dirty="0"/>
          </a:p>
        </p:txBody>
      </p:sp>
      <p:sp>
        <p:nvSpPr>
          <p:cNvPr id="5" name="QC_6_BD.69_1#eda00174b?sp=1&amp;vaa=1&amp;vcp=1&amp;pid=096d21fe4&amp;color=0,0,0&amp;vtp=1&amp;vaab=1&amp;bbb=1&amp;hb=1"/>
          <p:cNvSpPr/>
          <p:nvPr/>
        </p:nvSpPr>
        <p:spPr>
          <a:xfrm>
            <a:off x="539496" y="3252833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0_1#eda00174b.bracket?vaa=1&amp;vcp=1&amp;pid=096d21fe4&amp;color=0,0,0&amp;vpa=31&amp;vtp=1&amp;vaab=1"/>
          <p:cNvSpPr/>
          <p:nvPr/>
        </p:nvSpPr>
        <p:spPr>
          <a:xfrm>
            <a:off x="7164928" y="433227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9_2#eda00174b.choices?vaa=1&amp;vcp=1&amp;pid=096d21fe4&amp;color=0,0,0&amp;vtp=1&amp;vaab=1&amp;bbb=1"/>
          <p:cNvSpPr/>
          <p:nvPr/>
        </p:nvSpPr>
        <p:spPr>
          <a:xfrm>
            <a:off x="539496" y="4878433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d245ce5c7?sp=1&amp;vaa=1&amp;vcp=1&amp;pid=096d21fe4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245ce5c7.bracket?vaa=1&amp;vcp=1&amp;pid=096d21fe4&amp;color=0,0,0&amp;vpa=32&amp;vtp=1&amp;vaab=1"/>
          <p:cNvSpPr/>
          <p:nvPr/>
        </p:nvSpPr>
        <p:spPr>
          <a:xfrm>
            <a:off x="6175915" y="113504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1_2#d245ce5c7.choices?vaa=1&amp;vcp=1&amp;pid=096d21fe4&amp;color=0,0,0&amp;vtp=1&amp;vaab=1&amp;bbb=1"/>
          <p:cNvSpPr/>
          <p:nvPr/>
        </p:nvSpPr>
        <p:spPr>
          <a:xfrm>
            <a:off x="539496" y="17345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Stadium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Stadium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Stadium</a:t>
            </a:r>
            <a:endParaRPr lang="en-US" altLang="zh-CN" sz="2800" dirty="0"/>
          </a:p>
        </p:txBody>
      </p:sp>
      <p:sp>
        <p:nvSpPr>
          <p:cNvPr id="5" name="QC_6_BD.73_1#22a961dfe?sp=1&amp;vaa=1&amp;vcp=1&amp;pid=096d21fe4&amp;color=0,0,0&amp;vtp=1&amp;vaab=1&amp;bbb=1"/>
          <p:cNvSpPr/>
          <p:nvPr/>
        </p:nvSpPr>
        <p:spPr>
          <a:xfrm>
            <a:off x="539496" y="351648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4_1#22a961dfe.bracket?vaa=1&amp;vcp=1&amp;pid=096d21fe4&amp;color=0,0,0&amp;vpa=33&amp;vtp=1&amp;vaab=1"/>
          <p:cNvSpPr/>
          <p:nvPr/>
        </p:nvSpPr>
        <p:spPr>
          <a:xfrm>
            <a:off x="5854350" y="40971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73_2#22a961dfe.choices?vaa=1&amp;vcp=1&amp;pid=096d21fe4&amp;color=0,0,0&amp;vtp=1&amp;vaab=1&amp;bbb=1"/>
          <p:cNvSpPr/>
          <p:nvPr/>
        </p:nvSpPr>
        <p:spPr>
          <a:xfrm>
            <a:off x="539496" y="469777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964a79acd?sp=1&amp;vaa=1&amp;vcp=1&amp;pid=096d21fe4&amp;color=0,0,0&amp;vtp=1&amp;vaab=1&amp;bt=1&amp;bbb=1"/>
          <p:cNvSpPr/>
          <p:nvPr/>
        </p:nvSpPr>
        <p:spPr>
          <a:xfrm>
            <a:off x="539496" y="18460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6_1#964a79acd.bracket?vaa=1&amp;vcp=1&amp;pid=096d21fe4&amp;color=0,0,0&amp;vpa=34&amp;vtp=1&amp;vaab=1"/>
          <p:cNvSpPr/>
          <p:nvPr/>
        </p:nvSpPr>
        <p:spPr>
          <a:xfrm>
            <a:off x="6289325" y="24804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5_2#964a79acd.choices?vaa=1&amp;vcp=1&amp;pid=096d21fe4&amp;color=0,0,0&amp;vtp=1&amp;vaab=1&amp;bbb=1"/>
          <p:cNvSpPr/>
          <p:nvPr/>
        </p:nvSpPr>
        <p:spPr>
          <a:xfrm>
            <a:off x="539496" y="3120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fe66aa75.fixed?vcp=1&amp;pid=f01f0eed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宾语从句</a:t>
            </a:r>
            <a:endParaRPr lang="en-US" altLang="zh-CN" sz="4000" dirty="0"/>
          </a:p>
        </p:txBody>
      </p:sp>
      <p:sp>
        <p:nvSpPr>
          <p:cNvPr id="3" name="C_4_BD#bfe66aa75.fixed?vcp=1&amp;pid=f01f0eed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c8d4c166?vcp=1&amp;pid=bfe66aa75&amp;color=0,0,0&amp;vtp=1&amp;vaab=1&amp;bt=1&amp;bbb=1&amp;hb=1"/>
          <p:cNvSpPr/>
          <p:nvPr/>
        </p:nvSpPr>
        <p:spPr>
          <a:xfrm>
            <a:off x="539496" y="16539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宾语从句是初中英语中重要的语法项目之一，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也是每年中考的常考考点。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7" name="P_5_BD#bc8d4c166?colgroup=3,17,8&amp;vcp=1&amp;pid=bfe66aa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172263"/>
              </p:ext>
            </p:extLst>
          </p:nvPr>
        </p:nvGraphicFramePr>
        <p:xfrm>
          <a:off x="539496" y="2982785"/>
          <a:ext cx="11082528" cy="221551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如果宾语从句为陈述句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常用连词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本身无实际意义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也不在宾语从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句中充当任何成分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常可省略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（that）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922514"/>
              </p:ext>
            </p:extLst>
          </p:nvPr>
        </p:nvGraphicFramePr>
        <p:xfrm>
          <a:off x="539496" y="1280350"/>
          <a:ext cx="11082528" cy="500189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23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如果宾语从句是由一般疑问句转化来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应用连词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在句中不充当任何成分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但有一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省略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值得注意的是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如有两种选择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一个固定搭配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此处的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C65A5DF6-1174-CFD0-EF12-9E9BABAE9D50}"/>
              </a:ext>
            </a:extLst>
          </p:cNvPr>
          <p:cNvSpPr txBox="1"/>
          <p:nvPr/>
        </p:nvSpPr>
        <p:spPr>
          <a:xfrm>
            <a:off x="10903879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413602"/>
              </p:ext>
            </p:extLst>
          </p:nvPr>
        </p:nvGraphicFramePr>
        <p:xfrm>
          <a:off x="539496" y="1557718"/>
          <a:ext cx="11082528" cy="4447160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6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如果宾语从句是由特殊疑问句转化来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应用连接代词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whose,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或连接副词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连接副词引导宾语从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它们在句中既起连接句子的作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又充当一定的成分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is.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作定语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begin?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作状语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084DF299-A41B-A0F8-6A2A-66672794AD2C}"/>
              </a:ext>
            </a:extLst>
          </p:cNvPr>
          <p:cNvSpPr txBox="1"/>
          <p:nvPr/>
        </p:nvSpPr>
        <p:spPr>
          <a:xfrm>
            <a:off x="10903879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bc8d4c166?colgroup=3,17,8&amp;vcp=1&amp;pid=bfe66aa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351047"/>
              </p:ext>
            </p:extLst>
          </p:nvPr>
        </p:nvGraphicFramePr>
        <p:xfrm>
          <a:off x="539496" y="1551368"/>
          <a:ext cx="11082528" cy="4459860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6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宾语从句要用陈述句语序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接代词本身在宾语从句中充当主语时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其语序则保持原来的语序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连接代词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ct val="130000"/>
                        </a:lnSpc>
                      </a:pP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bc8d4c166?colgroup=3,17,8&amp;vcp=1&amp;pid=bfe66aa75&amp;color=0,0,0&amp;vtp=1&amp;vaab=1&amp;bt=1&amp;bbb=1">
            <a:extLst>
              <a:ext uri="{FF2B5EF4-FFF2-40B4-BE49-F238E27FC236}">
                <a16:creationId xmlns:a16="http://schemas.microsoft.com/office/drawing/2014/main" id="{3943718F-73FF-09FA-94E1-4EE34E63C31E}"/>
              </a:ext>
            </a:extLst>
          </p:cNvPr>
          <p:cNvSpPr txBox="1"/>
          <p:nvPr/>
        </p:nvSpPr>
        <p:spPr>
          <a:xfrm>
            <a:off x="10903879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2642</Words>
  <Application>Microsoft Office PowerPoint</Application>
  <PresentationFormat>宽屏</PresentationFormat>
  <Paragraphs>450</Paragraphs>
  <Slides>45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4</cp:revision>
  <dcterms:created xsi:type="dcterms:W3CDTF">2024-11-19T11:55:35Z</dcterms:created>
  <dcterms:modified xsi:type="dcterms:W3CDTF">2025-07-23T10:22:18Z</dcterms:modified>
  <cp:category/>
  <cp:contentStatus/>
</cp:coreProperties>
</file>