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943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8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8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8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8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157849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892B8C-6294-436B-A1ED-CD9973ADDC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富强与创新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157849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E53E70-4A37-4C13-95D2-B4DED5973B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5f7eba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14be0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cf3ce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5f7ebaff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114be01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dcf3ced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富强与创新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157849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F72E6D-0064-408C-AB99-8A4EF414353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5f7eba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14be0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cf3ce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5f7ebaff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114be01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dcf3ced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富强与创新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1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FF27F9E-1A87-7093-51BE-A9A7F733DB6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0B6DDA6-E440-4322-BCC0-E7B4106A4D1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408146-A850-426C-B33E-1698EF86C2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5f7eba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14be0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cf3ce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5f7ebaff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114be01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dcf3ced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956661-6F4F-4874-8381-C625CDAB9B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5f7ebaf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114be01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cf3ced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05f7ebaff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9114be012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dcf3ced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社会主义基本经济制度的内容及意义。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公有制为主体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、多种所有制经济共同发展，按劳分配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为主体、多种分配方式并存，社会主义市场经济体制。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社会主义基本经济制度既体现了社会主义制度优越性，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又与我国社会主义初级阶段社会生产力发展水平相适应，是党和人民的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伟大创造。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“四个尊重”是什么？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尊重劳动、尊重知识、尊重人才、尊重创造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41020" y="394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5.中国腾飞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主要表现在哪些方面？</a:t>
            </a:r>
            <a:endParaRPr lang="en-US" altLang="zh-CN" sz="2800" dirty="0"/>
          </a:p>
        </p:txBody>
      </p:sp>
      <p:graphicFrame>
        <p:nvGraphicFramePr>
          <p:cNvPr id="17" name="P_6_BD#366bd3167?colgroup=4,25&amp;vcp=1&amp;pid=c6278f83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093190"/>
              </p:ext>
            </p:extLst>
          </p:nvPr>
        </p:nvGraphicFramePr>
        <p:xfrm>
          <a:off x="577596" y="1005649"/>
          <a:ext cx="11073384" cy="5292000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8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综合国力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显著增强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中国已经成为世界第二大经济体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制造业第一大国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货物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贸易第一大国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商品消费第二大国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外汇储备稳居世界第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文化等各项事业蓬勃发展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2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显著改善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我国城乡就业规模持续扩大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人民收入较快增长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产稳步增加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打赢了人类历史上规模最大的脱贫攻坚战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建成世界上规模最大的教育体系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医疗卫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生体系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中国人民通过改革开放过上了幸福生活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0" lvl="0" indent="0" algn="ctr" defTabSz="914400" rtl="0" eaLnBrk="1" latinLnBrk="1" hangingPunct="0">
                        <a:lnSpc>
                          <a:spcPts val="43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国际地位显著提高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我国成为世界经济增长的主要稳定器和动力源，成为影响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defTabSz="914400" rtl="0" eaLnBrk="1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世界的重要力量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679191"/>
                  </a:ext>
                </a:extLst>
              </a:tr>
              <a:tr h="61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中国的腾飞证明，</a:t>
                      </a: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改革开放是决定当代中国命运的关键抉择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5443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改革开放以来，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我国取得辉煌成就的原因。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根本原因：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开辟了中国特色社会主义道路，形成了中国特色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社会主义理论体系，确立了中国特色社会主义制度，发展了中国特色社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会主义文化。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①坚持中国共产党的领导。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②坚持以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，大力发展生产力。③坚持改革开放。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④坚持实施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科教兴国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战略、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人才强国战略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、创新驱动发展战略。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⑤坚持节约资源和保护环境的基本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，坚持可持续发展战略，贯彻创新、协调、绿色、开放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、共享的新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发展理念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⑥全国各族人民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艰苦奋斗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。⑦中国特色社会主义制度具有巨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大优越性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。⑧坚持依法治国与以德治国相结合。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⑨弘扬以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爱国主义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心的民族精神和以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为核心的时代精神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&amp;hb=1"/>
          <p:cNvSpPr/>
          <p:nvPr/>
        </p:nvSpPr>
        <p:spPr>
          <a:xfrm>
            <a:off x="539496" y="4782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为什么要全面深化改革？（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为什么说改革只有进行时，没有完成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时？）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经验总结：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我国过去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多年的快速发展靠的是改革开放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未来发展也必须坚定不移地依靠改革开放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社会主要矛盾：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进入新时代，我国社会主要矛盾已经转化为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人民日益增长的美好生活需要和不平衡不充分的发展之间的矛盾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经济发展新阶段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：我国经济已由高速增长阶段转向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高质量发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阶段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现实挑战：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我国经济发展还面临区域发展不平衡、城乡发展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不平衡不协调等现实挑战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为什么要共享发展成果？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共同富裕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是中国特色社会主义的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本质要求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（2）党和政府坚持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以人民为中心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的发展思想。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（3）人民对美好生活的向往，就是党的奋斗目标。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（4）发展的根本目的就是增进民生福祉。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（5）有利于促进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社会公平正义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41020" y="7242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怎样实现共享发展成果？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（1）党和政府坚持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以人民为中心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的发展思想，强调人人参与、人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人尽力、人人享有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（2）党和政府抓住人民最关心最直接最现实的利益问题，提高就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业质量和人民收入水平，加强社会保障体系建设，打造共建共治共享的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社会治理格局，不断满足人民日益增长的美好生活需要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（3）坚持和完善社会主义制度，多谋民生之利、多解民生之忧，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在发展中补齐民生短板、促进社会公平正义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全面推进乡村振兴的意义。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（1）有利于贯彻新发展理念，实现共同富裕。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（2）有利于缓解社会主要矛盾，增强人民的获得感和幸福感。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（3）有利于促进社会公平正义。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（4）有利于推动全面建设社会主义现代化国家。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66bd3167?vcp=1&amp;pid=c6278f836&amp;color=0,0,0&amp;mp=1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图表类选择题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【试题特点】图表类选择题通过图表呈现内容，直观性强，主要考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查学生的观察、分析能力。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mp=1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【解答方法】（1）审提问，明确题目要求。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（2）审清图表，明确答题方向。认真审读图表，从标题、内容和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注释中提取全面、准确的信息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审内容需要从两个角度着手，一个是关注同一项目在不同阶段的变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化，另一个是关注不同项目在某一阶段的共性（或个性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找出其变化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规律，归纳出图表的中心观点或结论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（3）联系教材具体分析，把图表内容与教材知识对应，作出选择。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c27e0ca7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7c27e0ca7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7c27e0ca7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e53d100?vcp=1&amp;pid=c6278f836&amp;color=0,0,0&amp;vtp=1&amp;vaab=1&amp;bt=1&amp;bbb=1"/>
          <p:cNvSpPr/>
          <p:nvPr/>
        </p:nvSpPr>
        <p:spPr>
          <a:xfrm>
            <a:off x="539496" y="4877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39B016-9D55-B383-6F90-A4846C734BAE}"/>
              </a:ext>
            </a:extLst>
          </p:cNvPr>
          <p:cNvSpPr txBox="1"/>
          <p:nvPr/>
        </p:nvSpPr>
        <p:spPr>
          <a:xfrm>
            <a:off x="381000" y="1138535"/>
            <a:ext cx="11525250" cy="1316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5100"/>
              </a:lnSpc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改革开放以来，中国共产党团结带领中国人民解放思想、实事求是，敢闯敢试、敢为人先，闯出了一片新天地，交出了一份让人民满意的答卷。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54781AA-4BE3-DFEF-AF77-BA023B828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2587005"/>
            <a:ext cx="4605337" cy="363163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7A2D85A-0E1F-AA50-8604-A8E204896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25" y="2455177"/>
            <a:ext cx="4474256" cy="3747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ABD4A3C-4A7B-D5CE-3A24-9E176585A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26129"/>
            <a:ext cx="11630025" cy="2667257"/>
          </a:xfrm>
          <a:prstGeom prst="rect">
            <a:avLst/>
          </a:prstGeom>
        </p:spPr>
      </p:pic>
      <p:sp>
        <p:nvSpPr>
          <p:cNvPr id="4" name="QB_7_AN.2_1#a65e86f26.blank?vaa=1&amp;vcp=1&amp;pid=69e53d100&amp;color=0,0,0&amp;mp=1&amp;vpa=1&amp;vtp=1&amp;vaab=1"/>
          <p:cNvSpPr/>
          <p:nvPr/>
        </p:nvSpPr>
        <p:spPr>
          <a:xfrm>
            <a:off x="4385310" y="1816608"/>
            <a:ext cx="393192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e684dd58?sp=1&amp;vcp=1&amp;pid=69e53d100&amp;color=0,0,0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e9eaf668f?vaa=1&amp;vcp=1&amp;pid=6e684dd5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（2024·浙江·中考）在全面建成小康社会、实现第一个百年奋斗目标之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后，我国在推动高质量发展的同时，着力解决好地区差距、城乡差距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收入差距。因为中国式现代化的本质要求之一是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e9eaf668f.bracket?vaa=1&amp;vcp=1&amp;pid=6e684dd58&amp;color=0,0,0&amp;vpa=2&amp;vtp=1&amp;vaab=1"/>
          <p:cNvSpPr/>
          <p:nvPr/>
        </p:nvSpPr>
        <p:spPr>
          <a:xfrm>
            <a:off x="82841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3_2#e9eaf668f.choices?vaa=1&amp;vcp=1&amp;pid=6e684dd58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.丰富人民精神世界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.坚持全面深化改革开放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C.推进乡村全面振兴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.实现全体人民共同富裕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717719df1?vaa=1&amp;vcp=1&amp;pid=6e684dd58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（2024·江苏镇江·中考）当前，不少菜市场顺应多元需求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，在保持生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活供给便利性的同时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，增强了消费体验舒适度。菜场不仅有“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柴米油盐”，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也多了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“诗和远方”。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下列对菜市场发生转变的原因分析正确的是(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717719df1.bracket?vaa=1&amp;vcp=1&amp;pid=6e684dd58&amp;color=0,0,0&amp;vpa=3&amp;vtp=1&amp;vaab=1"/>
          <p:cNvSpPr/>
          <p:nvPr/>
        </p:nvSpPr>
        <p:spPr>
          <a:xfrm>
            <a:off x="10732039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5_2#717719df1.choices?vaa=1&amp;vcp=1&amp;pid=6e684dd58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.我国的分配制度日益健全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.我国的所有制结构不断巩固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C.改革开放解放和发展了生产力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.我国社会主要矛盾发生变化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958b670?sp=1&amp;vcp=1&amp;pid=9114be012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二、创新驱动发展</a:t>
            </a:r>
            <a:endParaRPr lang="en-US" altLang="zh-CN" sz="3200" dirty="0"/>
          </a:p>
        </p:txBody>
      </p:sp>
      <p:sp>
        <p:nvSpPr>
          <p:cNvPr id="3" name="P_6_BD#e90467f2c?sp=1&amp;vcp=1&amp;pid=73958b67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为什么要实施创新驱动发展战略？</a:t>
            </a:r>
            <a:endParaRPr lang="en-US" altLang="zh-CN" sz="2800" dirty="0"/>
          </a:p>
        </p:txBody>
      </p:sp>
      <p:graphicFrame>
        <p:nvGraphicFramePr>
          <p:cNvPr id="31" name="P_6_BD#e90467f2c?colgroup=4,25&amp;vcp=1&amp;pid=73958b67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26403"/>
              </p:ext>
            </p:extLst>
          </p:nvPr>
        </p:nvGraphicFramePr>
        <p:xfrm>
          <a:off x="539496" y="1961941"/>
          <a:ext cx="11073384" cy="2230692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国家发展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①创新驱动是国家命运所系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创新是改革开放的生命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创新是引领发展的第一动力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创新是一个民族进步的灵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是一个国家兴旺发达的不竭源泉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也是中华民族最鲜明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的民族禀赋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e90467f2c?colgroup=4,25&amp;vcp=1&amp;pid=73958b67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140908"/>
              </p:ext>
            </p:extLst>
          </p:nvPr>
        </p:nvGraphicFramePr>
        <p:xfrm>
          <a:off x="377571" y="2382710"/>
          <a:ext cx="11356776" cy="2797176"/>
        </p:xfrm>
        <a:graphic>
          <a:graphicData uri="http://schemas.openxmlformats.org/drawingml/2006/table">
            <a:tbl>
              <a:tblPr/>
              <a:tblGrid>
                <a:gridCol w="1636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国际竞争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时代发展呼唤创新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创新已成为世界主要国家发展战略的重心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科技创新能力已经成为综合国力竞争的决定性因素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人类社会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①创新是推动人类社会向前发展的重要力量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创新为人类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带来巨大财富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推动社会取得长足进步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90467f2c?colgroup=4,25&amp;vcp=1&amp;pid=73958b670&amp;color=0,0,0&amp;mp=1&amp;vtp=1&amp;vaab=1&amp;bt=1&amp;bbb=1">
            <a:extLst>
              <a:ext uri="{FF2B5EF4-FFF2-40B4-BE49-F238E27FC236}">
                <a16:creationId xmlns:a16="http://schemas.microsoft.com/office/drawing/2014/main" id="{D1C74992-1DA6-6274-1087-B46FB3CFB4FD}"/>
              </a:ext>
            </a:extLst>
          </p:cNvPr>
          <p:cNvSpPr txBox="1"/>
          <p:nvPr/>
        </p:nvSpPr>
        <p:spPr>
          <a:xfrm>
            <a:off x="10732810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vcp=1&amp;pid=73958b670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改革与创新的关系。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创新是改革开放的生命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。我国改革开放事业进入攻坚克难的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关键时期，更加呼唤改革创新的时代精神。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（2）改革在不断创新中提升发展品质，创新通过改革融入社会生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活的方方面面。改革创新推动中国走向富强。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（3）国家用改革之手激活创新引擎，释放更多创新活力，让广大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人民群众通过创新更好地分享改革发展成果。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我国科技创新的现状及其给我们的启示。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现状：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成就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党的十八大以来，我国加快推进科技自立自强，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基础研究和原始创新不断加强，一些关键核心技术实现突破，战略性新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兴产业发展壮大，成功进入创新型国家行列。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不足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我国推进高质量发展还有许多卡点瓶颈，科技创新能力还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需进一步提高。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我国要建成世界科技创新强国，任重道远。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90467f2c?sp=1&amp;vcp=1&amp;pid=73958b670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建成世界科技创新强国要求我国怎样做？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（1）必须坚持科技是第一生产力、人才是第一资源、创新是第一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动力，深入实施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科教兴国战略、人才强国战略、创新驱动发展战略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持教育优先发展、科技自立自强、人才引领驱动，加快建设教育强国、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科技强国、人才强国。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（2）要增强自主创新能力，坚持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自主创新、重点跨越、支撑发展、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引领未来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的方针，坚定不移地走中国特色自主创新道路。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（3）必须加快形成有利于创新的治理格局和协同机制，搭建有利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于创新的活动平台和融资平台，营造有利于创新的舆论氛围和法治环境。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为什么要大力发展教育事业？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（1）一个民族创新能力的提高离不开创新型人才的培养。百年大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计，教育为本。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教育是民族振兴、社会进步的基石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，是提高国民素质、培养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创新型人才、促进人的全面发展的根本途径。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（3）教育寄托着亿万家庭对美好生活的期盼。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63472b1d?vcp=1&amp;pid=7c27e0ca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939ac1c78?vcp=1&amp;pid=363472b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为什么要提升自主创新能力？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（1）对国家来说：①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自力更生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是中华民族自立于世界民族之林的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奋斗基点，自主创新是我们攀登世界科技高峰的必由之路。②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关键核心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技术是国之重器，是要不来、买不来、讨不来的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（2）对企业来说：企业是科技和经济紧密结合的重要力量，是推动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创新创造的生力军。提升创新能力是企业持续发展之基、市场制胜之道。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90467f2c?sp=1&amp;vcp=1&amp;pid=73958b670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7.要保护知识产权的原因。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保护知识产权就是尊重创造、保护创新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（1）对个人：有利于激发创新意识，培养创新精神。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（2）对国家和社会：①有利于营造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尊重劳动、尊重知识、尊重人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才、尊重创造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的社会氛围。②有利于建成世界科技创新强国。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于建设诚信社会。④有利于维护社会公平正义。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保护知识产权，中学生应怎样做？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既尊重他人的知识产权，也保护自己的知识产权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（1）学习相关法律，如著作权法、专利法、商标法等。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（2）对自己的发明创造成果及时申请专利保护。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（3）当自身享有的知识产权遭到侵犯时，可以由父母或其他监护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人出面请求有关机关予以法律保护，要求侵权人承担法律责任。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（4）拒绝购买盗版产品，尊重他人的知识产权。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青少年如何把自己培养成为祖国需要的创新型人才？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（1）树立远大的人生理想，明确社会责任，增强创新意识。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（2）认真学习新知识，掌握新技能，养成勤动脑的好习惯，学会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独立思考，培养批判精神。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（3）积极参加小发明、小制作等社会实践活动，敢于创新，善于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创新，把创新热情与科学求实态度结合起来。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90467f2c?sp=1&amp;vcp=1&amp;pid=73958b670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我国取得一系列科技创新成就的原因及意义。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坚持中国共产党的领导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。②深入实施科教兴国战略、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人才强国战略、创新驱动发展战略。③我国经济实力不断增强，为科技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创新奠定了坚实的物质基础。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④广大科技工作者艰苦奋斗、团结协作、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开拓创新。⑤弘扬了以爱国主义为核心的民族精神和以改革创新为核心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的时代精神。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①有利于提高我国在国际上的影响力。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②有利于为我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国经济社会发展提供技术支持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③有利于增强全国各族人民的自信心和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自豪感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。④有利于激发科技工作者的积极性和创造性。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⑤有利于激发创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，建设世界科技创新强国。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90467f2c?vcp=1&amp;pid=73958b670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组合型选择题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试题特点】结合题目材料提供四个或四个以上的观点，再将这些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观点进行组合，形成四个选项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排错项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。排除观点错误或部分内容错误的选项，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但逆向选择题除外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排重项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。排除对题目材料进行变相重复的选项。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90467f2c?sp=1&amp;vcp=1&amp;pid=73958b670&amp;color=0,0,0&amp;mp=1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排异项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。排除观点正确，但与题意无关的选项。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组合型选择题中容易出错的是因果关系类的试题，要弄清谁为因谁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为果和有无因果关系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。排除无因果关系或因果关系颠倒的选项。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这些方法并不是一个个单独使用的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，通常需要搭配使用，提高正确率。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3941516-253F-B13E-2F2A-166C64DDFBE1}"/>
              </a:ext>
            </a:extLst>
          </p:cNvPr>
          <p:cNvGrpSpPr/>
          <p:nvPr/>
        </p:nvGrpSpPr>
        <p:grpSpPr>
          <a:xfrm>
            <a:off x="482346" y="1531792"/>
            <a:ext cx="11121390" cy="3326511"/>
            <a:chOff x="482346" y="1731817"/>
            <a:chExt cx="11121390" cy="3326511"/>
          </a:xfrm>
        </p:grpSpPr>
        <p:pic>
          <p:nvPicPr>
            <p:cNvPr id="3" name="QB_7_BD.7_1#1c6efa1be?vaa=1&amp;vcp=1&amp;pid=6d59dff87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2346" y="1731817"/>
              <a:ext cx="11064240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4" name="QB_7_BD.7_2#1c6efa1be?vaa=1&amp;vcp=1&amp;pid=6d59dff87&amp;color=0,0,0&amp;tib=255,255,255&amp;vip=4#4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496" y="2699176"/>
              <a:ext cx="11064240" cy="2359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p:sp>
        <p:nvSpPr>
          <p:cNvPr id="2" name="C_6_BD#6d59dff87?vcp=1&amp;pid=73958b67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sp>
        <p:nvSpPr>
          <p:cNvPr id="6" name="QB_7_AN.8_1#1c6efa1be.blank?vaa=1&amp;vcp=1&amp;pid=6d59dff87&amp;color=0,0,0&amp;vpa=4&amp;vtp=1&amp;vaab=1"/>
          <p:cNvSpPr/>
          <p:nvPr/>
        </p:nvSpPr>
        <p:spPr>
          <a:xfrm>
            <a:off x="3840480" y="2672887"/>
            <a:ext cx="512064" cy="25603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58a50dad?vcp=1&amp;pid=6d59dff8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a9cdeef15?sp=1&amp;vaa=1&amp;vcp=1&amp;pid=a58a50dad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（2024·广西南宁·模拟）低空经济是指在低空空间进行的各种经济活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动。2024年4月18日，广州宣布打造全国首个低空经济应用示范岛，并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启动飞行汽车基础设施建设，未来将服务于“低空+通勤”“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低空+旅游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空+应急”等应用示范。这表明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a9cdeef15.bracket?vaa=1&amp;vcp=1&amp;pid=a58a50dad&amp;color=0,0,0&amp;vpa=5&amp;vtp=1&amp;vaab=1"/>
          <p:cNvSpPr/>
          <p:nvPr/>
        </p:nvSpPr>
        <p:spPr>
          <a:xfrm>
            <a:off x="5466302" y="323008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9_2#a9cdeef15?vaa=1&amp;vcp=1&amp;pid=a58a50dad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①创新是促进人的全面发展的根本途径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②广州抢占新兴产业制高点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创新改变生活，让生活更美好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④广州推动产业优化升级</a:t>
            </a:r>
            <a:endParaRPr lang="en-US" altLang="zh-CN" sz="2800" dirty="0"/>
          </a:p>
        </p:txBody>
      </p:sp>
      <p:sp>
        <p:nvSpPr>
          <p:cNvPr id="6" name="QC_8_BD.9_3#a9cdeef15.choices?vaa=1&amp;vcp=1&amp;pid=a58a50dad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5f7ebaff.fixed?vcp=1&amp;pid=e1578499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富强与创新</a:t>
            </a:r>
            <a:endParaRPr lang="en-US" altLang="zh-CN" sz="4000" dirty="0"/>
          </a:p>
        </p:txBody>
      </p:sp>
      <p:sp>
        <p:nvSpPr>
          <p:cNvPr id="3" name="C_4_BD#05f7ebaff.fixed?vcp=1&amp;pid=e1578499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5f09d34bb?vaa=1&amp;vcp=1&amp;pid=a58a50dad&amp;color=0,0,0&amp;vtp=1&amp;vaab=1&amp;bt=1&amp;bbb=1&amp;hb=1"/>
          <p:cNvSpPr/>
          <p:nvPr/>
        </p:nvSpPr>
        <p:spPr>
          <a:xfrm>
            <a:off x="539496" y="25031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（2024·广西玉林·模拟）2024年1月19日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，首次国家工程师奖表彰大会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在北京召开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。81名个人和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50个团队接受党和国家在工程技术领域的最高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规格褒奖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下列推导合理的是(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_1#5f09d34bb.choices?vaa=1&amp;vcp=1&amp;pid=a58a50dad&amp;color=0,0,0&amp;vtp=1&amp;vaab=1&amp;bt=1&amp;bbb=1&amp;hb=1"/>
          <p:cNvSpPr/>
          <p:nvPr/>
        </p:nvSpPr>
        <p:spPr>
          <a:xfrm>
            <a:off x="539496" y="6099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A.科技创新遭遇卡点瓶颈→召开国家工程师奖表彰大会→已建成科技创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新强国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B.召开国家工程师奖表彰大会→激发人才的创新活力→推动和发展新质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C.工程师群体攻坚克难、追求卓越→突破关键核心技术→解决城乡发展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不平衡问题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D.营造创新争先社会氛围→召开国家工程师奖表彰大会→高层次人才缺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口增大</a:t>
            </a:r>
            <a:endParaRPr lang="en-US" altLang="zh-CN" sz="2800" dirty="0"/>
          </a:p>
        </p:txBody>
      </p:sp>
      <p:sp>
        <p:nvSpPr>
          <p:cNvPr id="4" name="QT_9_AN.2_1#b0e769706.blank?vaa=1&amp;vcp=1&amp;pid=959ffc466&amp;color=0,0,0&amp;vpa=8&amp;vtp=1&amp;vaab=1&amp;bbb=1">
            <a:extLst>
              <a:ext uri="{FF2B5EF4-FFF2-40B4-BE49-F238E27FC236}">
                <a16:creationId xmlns:a16="http://schemas.microsoft.com/office/drawing/2014/main" id="{35ECBEA8-33A6-D3D0-0593-9A1A052409A8}"/>
              </a:ext>
            </a:extLst>
          </p:cNvPr>
          <p:cNvSpPr/>
          <p:nvPr/>
        </p:nvSpPr>
        <p:spPr>
          <a:xfrm>
            <a:off x="539496" y="5798484"/>
            <a:ext cx="20417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959ffc466?vcp=1&amp;pid=a58a50dad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4_1#b0e769706?sp=1&amp;vaa=1&amp;vcp=1&amp;pid=959ffc466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坚持改革开放是现阶段的工作中心。(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</a:t>
            </a:r>
            <a:endParaRPr lang="en-US" altLang="zh-CN" sz="2800" dirty="0"/>
          </a:p>
        </p:txBody>
      </p:sp>
      <p:sp>
        <p:nvSpPr>
          <p:cNvPr id="4" name="QT_9_AN.1_1#b0e769706.bracket?vaa=1&amp;vcp=1&amp;pid=959ffc466&amp;color=0,0,0&amp;vpa=7&amp;vtp=1&amp;vaab=1"/>
          <p:cNvSpPr/>
          <p:nvPr/>
        </p:nvSpPr>
        <p:spPr>
          <a:xfrm>
            <a:off x="65442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b0e769706.blank?vaa=1&amp;vcp=1&amp;pid=959ffc466&amp;color=0,0,0&amp;vpa=8&amp;vtp=1&amp;vaab=1&amp;bbb=1"/>
          <p:cNvSpPr/>
          <p:nvPr/>
        </p:nvSpPr>
        <p:spPr>
          <a:xfrm>
            <a:off x="1616614" y="1807509"/>
            <a:ext cx="950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现阶段我国坚持以经济建设为中心，改革开放是强国之路。</a:t>
            </a:r>
            <a:endParaRPr lang="en-US" altLang="zh-CN" sz="2800" dirty="0"/>
          </a:p>
        </p:txBody>
      </p:sp>
      <p:sp>
        <p:nvSpPr>
          <p:cNvPr id="6" name="QT_9_BD.17_1#b3a6896e8?sp=1&amp;vaa=1&amp;vcp=1&amp;pid=959ffc466&amp;color=0,0,0&amp;vtp=1&amp;vaab=1&amp;bbb=1&amp;h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中国的腾飞证明，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改革开放是引领发展的第一动力。(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</p:txBody>
      </p:sp>
      <p:sp>
        <p:nvSpPr>
          <p:cNvPr id="7" name="QT_9_AN.3_1#b3a6896e8.bracket?vaa=1&amp;vcp=1&amp;pid=959ffc466&amp;color=0,0,0&amp;vpa=9&amp;vtp=1&amp;vaab=1"/>
          <p:cNvSpPr/>
          <p:nvPr/>
        </p:nvSpPr>
        <p:spPr>
          <a:xfrm>
            <a:off x="9033414" y="2503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4_1#b3a6896e8.blank?vaa=1&amp;vcp=1&amp;pid=959ffc466&amp;color=0,0,0&amp;vpa=10&amp;vtp=1&amp;vaab=1&amp;bbb=1&amp;hb=1"/>
          <p:cNvSpPr/>
          <p:nvPr/>
        </p:nvSpPr>
        <p:spPr>
          <a:xfrm>
            <a:off x="539496" y="31132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改革开放是强国之路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，是决定当代中国命运的关键抉择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。创新是引领发展的第一动力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T_9_BD.20_1#76f6616db?sp=1&amp;vaa=1&amp;vcp=1&amp;pid=959ffc466&amp;color=0,0,0&amp;vtp=1&amp;vaab=1&amp;bbb=1&amp;hb=1"/>
          <p:cNvSpPr/>
          <p:nvPr/>
        </p:nvSpPr>
        <p:spPr>
          <a:xfrm>
            <a:off x="539496" y="44264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共同富裕就应该同步富裕、同时富裕、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同等富裕。(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endParaRPr lang="en-US" altLang="zh-CN" sz="2800" dirty="0"/>
          </a:p>
        </p:txBody>
      </p:sp>
      <p:sp>
        <p:nvSpPr>
          <p:cNvPr id="10" name="QT_9_AN.21_1#76f6616db.bracket?vaa=1&amp;vcp=1&amp;pid=959ffc466&amp;color=0,0,0&amp;vpa=11&amp;vtp=1&amp;vaab=1"/>
          <p:cNvSpPr/>
          <p:nvPr/>
        </p:nvSpPr>
        <p:spPr>
          <a:xfrm>
            <a:off x="8677814" y="44340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1" name="QT_9_AN.22_1#76f6616db.blank?vaa=1&amp;vcp=1&amp;pid=959ffc466&amp;color=0,0,0&amp;vpa=12&amp;vtp=1&amp;vaab=1&amp;bbb=1&amp;hb=1"/>
          <p:cNvSpPr/>
          <p:nvPr/>
        </p:nvSpPr>
        <p:spPr>
          <a:xfrm>
            <a:off x="539496" y="504365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共同富裕是一个长期的历史过程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，不可能是同步、同时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、同等富裕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3_1#a9cfe3255?sp=1&amp;vaa=1&amp;vcp=1&amp;pid=959ffc466&amp;color=0,0,0&amp;vtp=1&amp;vaab=1&amp;bt=1&amp;bbb=1&amp;hb=1"/>
          <p:cNvSpPr/>
          <p:nvPr/>
        </p:nvSpPr>
        <p:spPr>
          <a:xfrm>
            <a:off x="539496" y="15285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我国已是世界科技创新强国。(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  <a:endParaRPr lang="en-US" altLang="zh-CN" sz="2800" dirty="0"/>
          </a:p>
        </p:txBody>
      </p:sp>
      <p:sp>
        <p:nvSpPr>
          <p:cNvPr id="3" name="QT_9_AN.1_1#a9cfe3255.bracket?vaa=1&amp;vcp=1&amp;pid=959ffc466&amp;color=0,0,0&amp;vpa=13&amp;vtp=1&amp;vaab=1"/>
          <p:cNvSpPr/>
          <p:nvPr/>
        </p:nvSpPr>
        <p:spPr>
          <a:xfrm>
            <a:off x="5477415" y="153619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a9cfe3255.blank?vaa=1&amp;vcp=1&amp;pid=959ffc466&amp;color=0,0,0&amp;vpa=14&amp;vtp=1&amp;vaab=1&amp;bbb=1&amp;hb=1"/>
          <p:cNvSpPr/>
          <p:nvPr/>
        </p:nvSpPr>
        <p:spPr>
          <a:xfrm>
            <a:off x="539496" y="214579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我国推进高质量发展还有许多卡点瓶颈，科技创新能力还需进一步提高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。我国要建成世界科技创新强国，任重道远。</a:t>
            </a:r>
            <a:endParaRPr lang="en-US" altLang="zh-CN" sz="2800" dirty="0"/>
          </a:p>
        </p:txBody>
      </p:sp>
      <p:sp>
        <p:nvSpPr>
          <p:cNvPr id="5" name="QT_9_BD.26_1#9c5a96f7a?sp=1&amp;vaa=1&amp;vcp=1&amp;pid=959ffc466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人才是民族振兴、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社会进步的基石。(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  <a:endParaRPr lang="en-US" altLang="zh-CN" sz="2800" dirty="0"/>
          </a:p>
        </p:txBody>
      </p:sp>
      <p:sp>
        <p:nvSpPr>
          <p:cNvPr id="6" name="QT_9_AN.27_1#9c5a96f7a.bracket?vaa=1&amp;vcp=1&amp;pid=959ffc466&amp;color=0,0,0&amp;vpa=15&amp;vtp=1&amp;vaab=1"/>
          <p:cNvSpPr/>
          <p:nvPr/>
        </p:nvSpPr>
        <p:spPr>
          <a:xfrm>
            <a:off x="6544214" y="346449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28_1#9c5a96f7a.blank?vaa=1&amp;vcp=1&amp;pid=959ffc466&amp;color=0,0,0&amp;vpa=16&amp;vtp=1&amp;vaab=1&amp;bbb=1&amp;hb=1"/>
          <p:cNvSpPr/>
          <p:nvPr/>
        </p:nvSpPr>
        <p:spPr>
          <a:xfrm>
            <a:off x="539496" y="407409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教育是民族振兴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、社会进步的基石，是提高国民素质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、培养创新型人才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、促进人的全面发展的根本途径。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02d961067?vcp=1&amp;pid=a58a50dad&amp;color=241,138,6&amp;vtp=1&amp;vaab=1&amp;bt=1&amp;bbb=1"/>
          <p:cNvSpPr/>
          <p:nvPr/>
        </p:nvSpPr>
        <p:spPr>
          <a:xfrm>
            <a:off x="539496" y="417241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abc681217?vcp=1&amp;pid=02d961067&amp;color=0,0,0&amp;vtp=1&amp;vaab=1&amp;bbb=1"/>
          <p:cNvSpPr/>
          <p:nvPr/>
        </p:nvSpPr>
        <p:spPr>
          <a:xfrm>
            <a:off x="539496" y="11015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下图说明创新有哪些意义？</a:t>
            </a:r>
            <a:endParaRPr lang="en-US" altLang="zh-CN" sz="2800" dirty="0"/>
          </a:p>
        </p:txBody>
      </p:sp>
      <p:pic>
        <p:nvPicPr>
          <p:cNvPr id="4" name="P_9_BD#abc681217?vcp=1&amp;pid=02d9610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150" y="1916222"/>
            <a:ext cx="6535674" cy="433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abc681217?sp=1&amp;vcp=1&amp;pid=02d961067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（1）创新改变生活，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创新让生活更美好。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（2）创新是引领发展的第一动力。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（3）时代发展呼唤创新，创新已成为世界主要国家发展战略的重心。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（4）创新是一个民族进步的灵魂，是一个国家兴旺发达的不竭源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泉，也是中华民族最鲜明的民族禀赋。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6592706c4?vcp=1&amp;pid=a58a50dad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教材新说法</a:t>
            </a:r>
            <a:endParaRPr lang="en-US" altLang="zh-CN" sz="3000" dirty="0"/>
          </a:p>
        </p:txBody>
      </p:sp>
      <p:sp>
        <p:nvSpPr>
          <p:cNvPr id="3" name="P_9_BD#6bcc4e12b?sp=1&amp;vcp=1&amp;pid=6592706c4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高质量发展是全面建设社会主义现代化国家的首要任务。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共同富裕是中国特色社会主义的本质要求，也是一个长期的历史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企业是科技和经济紧密结合的重要力量，是推动创新创造的生力军。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6bcc4e12b?vcp=1&amp;pid=6592706c4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请完成第127~130页【备考练习】习题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dcf3ceda.fixed?vcp=1&amp;pid=e1578499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富强与创新</a:t>
            </a:r>
            <a:endParaRPr lang="en-US" altLang="zh-CN" sz="4000" dirty="0"/>
          </a:p>
        </p:txBody>
      </p:sp>
      <p:sp>
        <p:nvSpPr>
          <p:cNvPr id="3" name="C_4_BD#adcf3ceda.fixed?vcp=1&amp;pid=e1578499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富强与创新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1bd24014?vcp=1&amp;pid=adcf3ced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9_1#5c5db4e02?sp=1&amp;vaa=1&amp;vcp=1&amp;pid=41bd2401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近十年来，某村党员干部司某写了25本民情日记，近120万字。民情日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记既记载了邻里生活的小事，也记录了党员带领全村发展的大事。从民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情日记中可以看出，共产党员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0_1#5c5db4e02.bracket?vaa=1&amp;vcp=1&amp;pid=41bd24014&amp;color=0,0,0&amp;vpa=17&amp;vtp=1&amp;vaab=1"/>
          <p:cNvSpPr/>
          <p:nvPr/>
        </p:nvSpPr>
        <p:spPr>
          <a:xfrm>
            <a:off x="5499640" y="25683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9_2#5c5db4e02?vaa=1&amp;vcp=1&amp;pid=41bd24014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①与人民群众心心相系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②践行党的初心和使命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发挥了先锋模范作用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坚持公民至上的理念</a:t>
            </a:r>
            <a:endParaRPr lang="en-US" altLang="zh-CN" sz="2800" dirty="0"/>
          </a:p>
        </p:txBody>
      </p:sp>
      <p:sp>
        <p:nvSpPr>
          <p:cNvPr id="6" name="QC_6_BD.29_3#5c5db4e02.choices?vaa=1&amp;vcp=1&amp;pid=41bd24014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005997e51?colgroup=14,15&amp;vcp=1&amp;pid=05f7ebaf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272241"/>
              </p:ext>
            </p:extLst>
          </p:nvPr>
        </p:nvGraphicFramePr>
        <p:xfrm>
          <a:off x="539496" y="2043874"/>
          <a:ext cx="11091672" cy="2770252"/>
        </p:xfrm>
        <a:graphic>
          <a:graphicData uri="http://schemas.openxmlformats.org/drawingml/2006/table">
            <a:tbl>
              <a:tblPr/>
              <a:tblGrid>
                <a:gridCol w="548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.了解中国特色社会主义新时代是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我国发展新的历史方位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中国社会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的主要矛盾发生了新变化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国发展的历史方位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九上第一课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：我国社会的主要矛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9520f7a63?vaa=1&amp;vcp=1&amp;pid=41bd24014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（2024·广西钦州·模拟）2024年是改革开放46周年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。在改革开放的大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浪潮中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，中国以开放自信、充满活力的崭新姿态走向世界、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迈向现代化。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从中可以看出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改革开放是当代中国(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9520f7a63.bracket?vaa=1&amp;vcp=1&amp;pid=41bd24014&amp;color=0,0,0&amp;vpa=18&amp;vtp=1&amp;vaab=1"/>
          <p:cNvSpPr/>
          <p:nvPr/>
        </p:nvSpPr>
        <p:spPr>
          <a:xfrm>
            <a:off x="65061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1_2#9520f7a63.choices?vaa=1&amp;vcp=1&amp;pid=41bd2401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.最鲜明的特色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.发展的根本目的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C.发展的最终目标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.发展新的历史方位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446cad07c?sp=1&amp;vaa=1&amp;vcp=1&amp;pid=41bd24014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（2024·广西防城港·模拟）2024年2月3日，中央一号文件《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中共中央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国务院关于学习运用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“千村示范、万村整治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”工程经验有力有效推进乡村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全面振兴的意见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》正式发布。文件以推进乡村全面振兴为主题，对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”工作作出全面部署。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推进乡村全面振兴(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446cad07c.bracket?vaa=1&amp;vcp=1&amp;pid=41bd24014&amp;color=0,0,0&amp;vpa=19&amp;vtp=1&amp;vaab=1"/>
          <p:cNvSpPr/>
          <p:nvPr/>
        </p:nvSpPr>
        <p:spPr>
          <a:xfrm>
            <a:off x="7374478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3_2#446cad07c?vaa=1&amp;vcp=1&amp;pid=41bd24014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①有利于推动城乡融合发展，实现共同富裕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②说明农村工作是决定当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代中国命运的关键一招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③体现了人民对美好生活的向往是党的奋斗目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④有利于保障村民自治，推动城乡发展同步化</a:t>
            </a:r>
            <a:endParaRPr lang="en-US" altLang="zh-CN" sz="2800" dirty="0"/>
          </a:p>
        </p:txBody>
      </p:sp>
      <p:sp>
        <p:nvSpPr>
          <p:cNvPr id="5" name="QC_6_BD.33_3#446cad07c.choices?vaa=1&amp;vcp=1&amp;pid=41bd24014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730a3fdf6?sp=1&amp;vaa=1&amp;vcp=1&amp;pid=41bd24014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（2024·广西百色·模拟）习近平总书记多次强调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，要加快形成新质生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。新质生产力之“新”，核心在于以科技创新推动产业创新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。发展新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质生产力，就是将科学研究的最新发现和技术发明的先进成果应用到具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体产业中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，不断创造新价值。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6_1#730a3fdf6.bracket?vaa=1&amp;vcp=1&amp;pid=41bd24014&amp;color=0,0,0&amp;vpa=20&amp;vtp=1&amp;vaab=1"/>
          <p:cNvSpPr/>
          <p:nvPr/>
        </p:nvSpPr>
        <p:spPr>
          <a:xfrm>
            <a:off x="6506114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5_2#730a3fdf6?vaa=1&amp;vcp=1&amp;pid=41bd24014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①我国深入实施创新驱动发展战略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②创新是中国特色社会主义的本质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③创新是决定当代中国命运的关键抉择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④我国推进以科技创新为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核心的全面创新</a:t>
            </a:r>
            <a:endParaRPr lang="en-US" altLang="zh-CN" sz="2800" dirty="0"/>
          </a:p>
        </p:txBody>
      </p:sp>
      <p:sp>
        <p:nvSpPr>
          <p:cNvPr id="5" name="QC_6_BD.35_3#730a3fdf6.choices?vaa=1&amp;vcp=1&amp;pid=41bd24014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183da5f4d?vaa=1&amp;vcp=1&amp;pid=41bd24014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（2024·广西防城港·模拟）2024年广西壮族自治区《政府工作报告》指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出：2023年广西新建、改扩建中小学和幼儿园7536所次，新增学位15.45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万个。义务教育巩固率不断提高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政府如此重视教育是因为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8_1#183da5f4d.bracket?vaa=1&amp;vcp=1&amp;pid=41bd24014&amp;color=0,0,0&amp;vpa=21&amp;vtp=1&amp;vaab=1"/>
          <p:cNvSpPr/>
          <p:nvPr/>
        </p:nvSpPr>
        <p:spPr>
          <a:xfrm>
            <a:off x="10563764" y="25230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7_2#183da5f4d.choices?vaa=1&amp;vcp=1&amp;pid=41bd24014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A.办好中国的事情关键在教育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.教育是民族振兴和社会进步的基石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.教育是综合国力竞争的决定性因素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.教育是人民幸福之基、社会和谐之本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056e310?vcp=1&amp;pid=adcf3ced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9_1#e206d9558?vaa=1&amp;vcp=1&amp;pid=e5056e31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（2024·广东·中考）广东省某镇因地制宜发展休闲农业、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观光农业、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农耕体验等乡村旅游新业态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，带动农文旅融合发展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，提升了当地群众的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获得感和幸福感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0_1#e206d9558.bracket?vaa=1&amp;vcp=1&amp;pid=e5056e310&amp;color=0,0,0&amp;vpa=22&amp;vtp=1&amp;vaab=1"/>
          <p:cNvSpPr/>
          <p:nvPr/>
        </p:nvSpPr>
        <p:spPr>
          <a:xfrm>
            <a:off x="50837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9_2#e206d9558.choices?vaa=1&amp;vcp=1&amp;pid=e5056e310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.促进乡村经济振兴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.解决旅游行业难题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C.实现城乡同步富裕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.深化经济体制改革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ea4a0ba3c?sp=1&amp;vaa=1&amp;vcp=1&amp;pid=e5056e310&amp;color=0,0,0&amp;vtp=1&amp;vaab=1&amp;bt=1&amp;bbb=1&amp;hb=1"/>
          <p:cNvSpPr/>
          <p:nvPr/>
        </p:nvSpPr>
        <p:spPr>
          <a:xfrm>
            <a:off x="539496" y="10699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（2024·四川德阳·中考）近年来，在直播售货的推动下，一些国货重新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受到消费者青睐。直播经济与消费者的价值选择促进了国货的发展，企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业的守正创新也让国货重新焕发活力。对此，下列认识正确的是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1_2#ea4a0ba3c?vaa=1&amp;vcp=1&amp;pid=e5056e310&amp;color=0,0,0&amp;vtp=1&amp;vaab=1&amp;bbb=1&amp;hb=1"/>
          <p:cNvSpPr/>
          <p:nvPr/>
        </p:nvSpPr>
        <p:spPr>
          <a:xfrm>
            <a:off x="539496" y="2993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①国货只有借助网络直播，才能赢得消费者青睐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网络是把双刃剑，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企业要理性利用互联网促进发展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③企业要转变经营方式和思路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持续创新能力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④网络与传统行业深度融合，推动了企业的转型升级</a:t>
            </a:r>
            <a:endParaRPr lang="en-US" altLang="zh-CN" sz="2800" dirty="0"/>
          </a:p>
        </p:txBody>
      </p:sp>
      <p:sp>
        <p:nvSpPr>
          <p:cNvPr id="5" name="QC_6_BD.41_3#ea4a0ba3c.choices?vaa=1&amp;vcp=1&amp;pid=e5056e310&amp;color=0,0,0&amp;vtp=1&amp;vaab=1&amp;bbb=1"/>
          <p:cNvSpPr/>
          <p:nvPr/>
        </p:nvSpPr>
        <p:spPr>
          <a:xfrm>
            <a:off x="539496" y="4916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a4a0ba3c?vaa=1&amp;vcp=1&amp;pid=e5056e310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题目材料体现了企业与创新的关系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企业要转变经营方式和思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增强持续创新能力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网络与传统行业深度融合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推动了企业的转型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升级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说法绝对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题目材料强调了网络的积极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没有体现网络是把双刃剑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ea4a0ba3c?vaa=1&amp;vcp=1&amp;pid=e5056e310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d992025b8?sp=1&amp;vaa=1&amp;vcp=1&amp;pid=e5056e310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（2024·湖南·中考）2024年4月25日，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神舟十八号载人飞船发射成功。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党的十八大以来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，我国发挥集中力量办大事的优势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，通过一批批航天工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作者的苦干实干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，航天强国建设逐渐从愿景变为现实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。我国载人航天事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业取得巨大成就得益于(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5_2#d992025b8?vaa=1&amp;vcp=1&amp;pid=e5056e310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①中国共产党的领导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②中华民族伟大复兴的中国梦已经实现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③社会主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义制度的优越性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④中国航天人艰苦奋斗</a:t>
            </a:r>
            <a:endParaRPr lang="en-US" altLang="zh-CN" sz="2800" dirty="0"/>
          </a:p>
        </p:txBody>
      </p:sp>
      <p:sp>
        <p:nvSpPr>
          <p:cNvPr id="5" name="QC_6_BD.45_3#d992025b8.choices?vaa=1&amp;vcp=1&amp;pid=e5056e310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d992025b8?vaa=1&amp;vcp=1&amp;pid=e5056e310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党的十八大以来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我国航天强国建设逐渐从愿景变为现实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体现了坚持党的正确领导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我国发挥集中力量办大事的优势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这体现了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社会主义制度的优越性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航天工作者的苦干实干体现了中国航天人艰苦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，①③④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我国正以中国式现代化全面推进中华民族伟大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d992025b8?vaa=1&amp;vcp=1&amp;pid=e5056e310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bdb7674c7?sp=1&amp;vaa=1&amp;vcp=1&amp;pid=e5056e310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）发展新质生产力是推动高质量发展的内在要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求和重要着力点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。“大力推进现代化产业体系建设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，加快发展新质生产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”被列为2024年国务院工作十项任务之首。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005997e51?colgroup=14,15&amp;vcp=1&amp;pid=05f7ebaf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130574"/>
              </p:ext>
            </p:extLst>
          </p:nvPr>
        </p:nvGraphicFramePr>
        <p:xfrm>
          <a:off x="653796" y="1628711"/>
          <a:ext cx="11088000" cy="3905124"/>
        </p:xfrm>
        <a:graphic>
          <a:graphicData uri="http://schemas.openxmlformats.org/drawingml/2006/table">
            <a:tbl>
              <a:tblPr/>
              <a:tblGrid>
                <a:gridCol w="48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.了解中国共产党领导人民解放思想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锐意进取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创造了改革开放和社会主义现代化建设的伟大成就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理解中国特色社会主义道路是指引中国发展繁荣的正确道路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九上第一课：改革开放的作用和影响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九上第一课：共享发展成果的意义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九上第二课：我国实施创新驱动发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展战略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已进入创新型国家行列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005997e51?colgroup=14,15&amp;vcp=1&amp;pid=05f7ebaff&amp;color=0,0,0&amp;mp=1&amp;vtp=1&amp;vaab=1&amp;bt=1&amp;bbb=1">
            <a:extLst>
              <a:ext uri="{FF2B5EF4-FFF2-40B4-BE49-F238E27FC236}">
                <a16:creationId xmlns:a16="http://schemas.microsoft.com/office/drawing/2014/main" id="{575A9999-CC2E-D400-7550-3328034C92FF}"/>
              </a:ext>
            </a:extLst>
          </p:cNvPr>
          <p:cNvSpPr txBox="1"/>
          <p:nvPr/>
        </p:nvSpPr>
        <p:spPr>
          <a:xfrm>
            <a:off x="10913023" y="9203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2#bdb7674c7?vaa=1&amp;vcp=1&amp;pid=e5056e310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四川省统计局发布的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年上半年地区生产总值统计数据显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按不变价格计算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四川省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年上半年生产总值实际增长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5.5%，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全国增速相当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成都市生产总值高达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10705.49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亿元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在四川省内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排名第一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为第一档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绵阳市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宜宾市分别排名全省第二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德阳市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南充市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泸州市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达州市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乐山市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凉山彝族自治州分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别排名第四至第九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为第三档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内江市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自贡市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眉山市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遂宁市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攀枝花市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广元市分别排名全省第十至第十六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为第四档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雅安市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巴中市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甘孜藏族自治州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阿坝藏族羌族自治州分别排名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第十七至第二十一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为第五档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0_1#8318a296b?vaa=1&amp;vcp=1&amp;pid=bdb7674c7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（1）结合材料，运用所学知识，解读“一省五档”现象说明了什么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分析说明解决我国社会主要矛盾的根本途径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S.1_1#8318a296b?vaa=1&amp;vcp=1&amp;pid=bdb7674c7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四川省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年上半年生产总值实际增长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5.5%，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与全国增速相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说明经济社会整体发展势头良好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成都市第一档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绵阳市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市第二档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说明各地发展水平差异性较大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体现了现阶段我国社会主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要矛盾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解决我国社会主要矛盾的根本途径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可结合教材知识回答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8318a296b?vaa=1&amp;vcp=1&amp;pid=bdb7674c7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①四川省经济社会整体发展势头良好、层级多样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，各地发展水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平差异性较大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。这种区域发展不平衡不充分的事实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，体现了我国现阶段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社会主要矛盾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。②解决我国社会主要矛盾，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根本途径是实现高质量发展，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发展新质生产力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。要坚持以人民为中心，践行新发展理念，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实现全面、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、可持续发展。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656fca80?vcp=1&amp;pid=bdb7674c7&amp;color=0,0,0&amp;vtp=1&amp;vaab=1&amp;bt=1&amp;bbb=1&amp;hb=1"/>
          <p:cNvSpPr/>
          <p:nvPr/>
        </p:nvSpPr>
        <p:spPr>
          <a:xfrm>
            <a:off x="539496" y="90474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年成都市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政府工作报告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科技创新动力强劲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全国首个民航科技创新示范区建成投运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新增国家级科技创新平台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总数增至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出台科技成果转化政策措施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创新生态优化完善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国家高新技术企业突破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13%。“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蓉漂人才矩阵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行动深入开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新增科技领军人才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982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新落户青年人才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年被评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中国最佳引才城市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O_7_BD.53_1#77b19fe0e?vaa=1&amp;vcp=1&amp;pid=bdb7674c7&amp;color=0,0,0&amp;vtp=1&amp;vaab=1&amp;bbb=1&amp;hb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（2）结合材料和所学知识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，说明成都市采取的上述措施对发展新质生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产力的重要意义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S.1_1#77b19fe0e?vaa=1&amp;vcp=1&amp;pid=bdb7674c7&amp;color=0,0,0&amp;vtp=1&amp;vaab=1&amp;bt=1&amp;bbb=1&amp;hb=1"/>
          <p:cNvSpPr/>
          <p:nvPr/>
        </p:nvSpPr>
        <p:spPr>
          <a:xfrm>
            <a:off x="539496" y="554400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全国首个民航科技创新示范区建成投运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新增国家级科技创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新平台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总数增至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这说明为科技创新搭建平台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为发展新质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生产力提供客观条件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出台科技成果转化政策措施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国家高新技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术企业突破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这说明促进科技成果转化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发挥企业主体作用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发展新质生产力注入新的活力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新增科技领军人才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982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人等说明为发展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新质生产力提供人才支撑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2_1#77b19fe0e?vaa=1&amp;vcp=1&amp;pid=bdb7674c7&amp;color=0,0,0&amp;vtp=1&amp;vaab=1&amp;bbb=1&amp;hb=1"/>
          <p:cNvSpPr/>
          <p:nvPr/>
        </p:nvSpPr>
        <p:spPr>
          <a:xfrm>
            <a:off x="539496" y="409090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注重重大科技基础设施和科技创新平台建设，助推创新能力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提升，为发展新质生产力提供客观条件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促进科技成果转化，重视发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挥企业主体作用，为发展新质生产力注入新的活力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重视科技人才队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伍建设，为发展新质生产力提供人才支撑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f9537628?vcp=1&amp;pid=bdb7674c7&amp;color=0,0,0&amp;vtp=1&amp;vaab=1&amp;bt=1&amp;bbb=1&amp;hb=1"/>
          <p:cNvSpPr/>
          <p:nvPr/>
        </p:nvSpPr>
        <p:spPr>
          <a:xfrm>
            <a:off x="539496" y="15397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改革开放初期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邓小平同志提出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科学技术是第一生产力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党的十八大以来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习近平总书记进一步指出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科技是第一生产力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才是第一资源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创新是第一动力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习近平总书记提出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成新质生产力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为推进中国式现代化指明了生产力发展的方向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56_1#c5662d5df?vaa=1&amp;vcp=1&amp;pid=bdb7674c7&amp;color=0,0,0&amp;vtp=1&amp;vaab=1&amp;bbb=1&amp;hb=1"/>
          <p:cNvSpPr/>
          <p:nvPr/>
        </p:nvSpPr>
        <p:spPr>
          <a:xfrm>
            <a:off x="539496" y="4111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（3）某班计划举办以“科技赋能、创新主导”为主题的实践活动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为活动设计两种形式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c5662d5df?vaa=1&amp;vcp=1&amp;pid=bdb7674c7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主题班会：收集“科技赋能、创新主导”的具体实例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，从中体会科技的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力量和价值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演讲比赛：分析坚持“科技赋能、创新主导”的原因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，说明科技创新形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成新质生产力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专家讲座：邀请相关专家、老师到校或者线上做专题报告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，解答同学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们的提问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c2f2cec?vcp=1&amp;pid=adcf3ceda&amp;color=241,138,6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58_1#bcc11047a?sp=1&amp;vaa=1&amp;vcp=1&amp;pid=9ec2f2cec&amp;color=0,0,0&amp;vtp=1&amp;vaab=1&amp;bbb=1&amp;hb=1"/>
          <p:cNvSpPr/>
          <p:nvPr/>
        </p:nvSpPr>
        <p:spPr>
          <a:xfrm>
            <a:off x="539496" y="1186197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习近平总书记强调，建设更高水平开放型经济新体制是我们以开放促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改革、促发展的战略举措，要围绕服务构建新发展格局，积极主动把对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外开放提高到新水平。由此可见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60_1#bcc11047a.bracket?vaa=1&amp;vcp=1&amp;pid=9ec2f2cec&amp;color=0,0,0&amp;vpa=25&amp;vtp=1&amp;vaab=1"/>
          <p:cNvSpPr/>
          <p:nvPr/>
        </p:nvSpPr>
        <p:spPr>
          <a:xfrm>
            <a:off x="5864765" y="226252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58_2#bcc11047a?vaa=1&amp;vcp=1&amp;pid=9ec2f2cec&amp;color=0,0,0&amp;vtp=1&amp;vaab=1&amp;bbb=1&amp;hb=1"/>
          <p:cNvSpPr/>
          <p:nvPr/>
        </p:nvSpPr>
        <p:spPr>
          <a:xfrm>
            <a:off x="539496" y="2779884"/>
            <a:ext cx="11109960" cy="1556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①改革开放是引领发展的第一动力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②我国实行积极主动的开放战略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改革开放是决定当代中国命运的关键一招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④对外开放的根本目的在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于推动经济全球化</a:t>
            </a:r>
            <a:endParaRPr lang="en-US" altLang="zh-CN" sz="2800" dirty="0"/>
          </a:p>
        </p:txBody>
      </p:sp>
      <p:sp>
        <p:nvSpPr>
          <p:cNvPr id="6" name="QC_6_BD.58_3#bcc11047a.choices?vaa=1&amp;vcp=1&amp;pid=9ec2f2cec&amp;color=0,0,0&amp;vtp=1&amp;vaab=1&amp;bbb=1"/>
          <p:cNvSpPr/>
          <p:nvPr/>
        </p:nvSpPr>
        <p:spPr>
          <a:xfrm>
            <a:off x="539496" y="439894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6_AS.1_1#bcc11047a?vaa=1&amp;vcp=1&amp;pid=9ec2f2cec&amp;color=0,0,0&amp;vtp=1&amp;vaab=1&amp;bbb=1&amp;hb=1"/>
          <p:cNvSpPr/>
          <p:nvPr/>
        </p:nvSpPr>
        <p:spPr>
          <a:xfrm>
            <a:off x="539496" y="4929359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创新是引领发展的第一动力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对外开放的根本目的是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促进我国发展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2_1#772952098?sp=1&amp;vaa=1&amp;vcp=1&amp;pid=9ec2f2cec&amp;color=0,0,0&amp;vtp=1&amp;vaab=1&amp;bt=1&amp;bbb=1&amp;hb=1"/>
          <p:cNvSpPr/>
          <p:nvPr/>
        </p:nvSpPr>
        <p:spPr>
          <a:xfrm>
            <a:off x="615696" y="6248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2019—2023年某地生产总值增长速度与居民人均可支配收入实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际增长速度统计图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6_BD.62_2#772952098?vaa=1&amp;vcp=1&amp;pid=9ec2f2c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0" y="1930972"/>
            <a:ext cx="7495794" cy="39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772952098?vaa=1&amp;vcp=1&amp;pid=9ec2f2cec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①地区生产总值实现正增长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②居民人均可支配收入增速加快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③居民人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均可支配收入随着地区生产总值的增长而增长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④城乡居民人均可支配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收入差距随着地区生产总值增长而缩小</a:t>
            </a:r>
            <a:endParaRPr lang="en-US" altLang="zh-CN" sz="2800" dirty="0"/>
          </a:p>
        </p:txBody>
      </p:sp>
      <p:sp>
        <p:nvSpPr>
          <p:cNvPr id="3" name="QC_6_BD.64_2#772952098.choices?vaa=1&amp;vcp=1&amp;pid=9ec2f2cec&amp;color=0,0,0&amp;vtp=1&amp;vaab=1&amp;bbb=1"/>
          <p:cNvSpPr/>
          <p:nvPr/>
        </p:nvSpPr>
        <p:spPr>
          <a:xfrm>
            <a:off x="539496" y="23306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4" name="QC_6_AS.1_1#772952098?vaa=1&amp;vcp=1&amp;pid=9ec2f2cec&amp;color=0,0,0&amp;vtp=1&amp;vaab=1&amp;bbb=1&amp;hb=1"/>
          <p:cNvSpPr/>
          <p:nvPr/>
        </p:nvSpPr>
        <p:spPr>
          <a:xfrm>
            <a:off x="539496" y="2909424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从统计图中可以看出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，2019—2023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年该地生产总值增长速度均为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正值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实现了正增长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地区生产总值增长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居民人均可支配收入同时增长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居民人均可支配收入随着地区生产总值的增长而增长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，①③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民人均可支配收入实际增长速度有波动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不能得出增速加快的结论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统计图未涉及城乡居民人均可支配收入差距的信息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5" name="QC_6_AN.2_1#772952098?vaa=1&amp;vcp=1&amp;pid=9ec2f2cec&amp;color=0,0,0&amp;vtp=1&amp;vaab=1&amp;bbb=1"/>
          <p:cNvSpPr/>
          <p:nvPr/>
        </p:nvSpPr>
        <p:spPr>
          <a:xfrm>
            <a:off x="539496" y="58608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114be012.fixed?vcp=1&amp;pid=e1578499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富强与创新</a:t>
            </a:r>
            <a:endParaRPr lang="en-US" altLang="zh-CN" sz="4000" dirty="0"/>
          </a:p>
        </p:txBody>
      </p:sp>
      <p:sp>
        <p:nvSpPr>
          <p:cNvPr id="3" name="C_4_BD#9114be012.fixed?vcp=1&amp;pid=e1578499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7_1#a7530a247?sp=1&amp;vaa=1&amp;vcp=1&amp;pid=9ec2f2cec&amp;color=0,0,0&amp;vtp=1&amp;vaab=1&amp;bt=1&amp;bbb=1&amp;hb=1"/>
          <p:cNvSpPr/>
          <p:nvPr/>
        </p:nvSpPr>
        <p:spPr>
          <a:xfrm>
            <a:off x="539496" y="554400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（2024·安徽·中考）【创新驱动发展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创意点亮生活】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党的二十大报告提出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要加快实施创新驱动发展战略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某市坚持以科技创新推动产业创新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加快打造未来产业先导区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聚焦五大未来产业领域的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个细分赛道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抢占技术和市场的制高点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2035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形成若干领跑全球的未来产业集群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68_1#7a0560be4?vaa=1&amp;vcp=1&amp;pid=a7530a247&amp;color=0,0,0&amp;vtp=1&amp;vaab=1&amp;bbb=1"/>
          <p:cNvSpPr/>
          <p:nvPr/>
        </p:nvSpPr>
        <p:spPr>
          <a:xfrm>
            <a:off x="539496" y="3511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（1）结合材料一，分析该市采取上述举措的原因。</a:t>
            </a:r>
            <a:endParaRPr lang="en-US" altLang="zh-CN" sz="2800" dirty="0"/>
          </a:p>
        </p:txBody>
      </p:sp>
      <p:sp>
        <p:nvSpPr>
          <p:cNvPr id="4" name="QO_7_AN.1_1#7a0560be4?vaa=1&amp;vcp=1&amp;pid=a7530a247&amp;color=0,0,0&amp;vtp=1&amp;vaab=1&amp;bbb=1&amp;hb=1"/>
          <p:cNvSpPr/>
          <p:nvPr/>
        </p:nvSpPr>
        <p:spPr>
          <a:xfrm>
            <a:off x="539496" y="409052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创新是引领发展的第一动力，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要深入实施创新驱动发展战略；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科技创新能力是综合国力竞争的决定性因素，我国正努力建设世界科技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创新强国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；谋未来就要谋创新，要激发创新活力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，抢占技术和市场的制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c26727f18?vcp=1&amp;pid=a7530a247&amp;color=0,0,0&amp;vtp=1&amp;vaab=1&amp;bt=1&amp;bbb=1&amp;hb=1"/>
          <p:cNvSpPr/>
          <p:nvPr/>
        </p:nvSpPr>
        <p:spPr>
          <a:xfrm>
            <a:off x="539496" y="1253998"/>
            <a:ext cx="11109960" cy="2498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为更好满足人民对美好生活的需要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有的地方在村卫生室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安装智能取药柜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小时都能买到应急药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放心药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有的地方设置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修鞋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配钥匙等便民地图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市民在家门口就能找到便利服务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有的地方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为老年人免费配备智能传感定位手环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助力实现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智慧养老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新生活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  <p:sp>
        <p:nvSpPr>
          <p:cNvPr id="3" name="QO_7_BD.70_1#f42f41c3f?vaa=1&amp;vcp=1&amp;pid=a7530a247&amp;color=0,0,0&amp;vtp=1&amp;vaab=1&amp;bbb=1"/>
          <p:cNvSpPr/>
          <p:nvPr/>
        </p:nvSpPr>
        <p:spPr>
          <a:xfrm>
            <a:off x="539496" y="37475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（2）结合材料二，请从创新的角度说说你的感悟。</a:t>
            </a:r>
            <a:endParaRPr lang="en-US" altLang="zh-CN" sz="2800" dirty="0"/>
          </a:p>
        </p:txBody>
      </p:sp>
      <p:sp>
        <p:nvSpPr>
          <p:cNvPr id="4" name="QO_7_AN.1_1#f42f41c3f?vaa=1&amp;vcp=1&amp;pid=a7530a247&amp;color=0,0,0&amp;vtp=1&amp;vaab=1&amp;bbb=1&amp;hb=1"/>
          <p:cNvSpPr/>
          <p:nvPr/>
        </p:nvSpPr>
        <p:spPr>
          <a:xfrm>
            <a:off x="539496" y="43835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生活处处有创新，创新是一种生活方式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；生活的各个领域都需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，也都可以创新；创新让生活更美好；等等。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2_1#a0ee0454d?sp=1&amp;vaa=1&amp;vcp=1&amp;pid=a7530a24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（3）创新给我们带来惊喜，让我们获得成就感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。请你分享一个自己的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把废弃的饼干盒改造成多功能收纳盒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放在讲台上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用来收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纳教学用具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方便老师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a0ee0454d?vaa=1&amp;vcp=1&amp;pid=a7530a247&amp;color=0,0,0&amp;vtp=1&amp;vaab=1&amp;bbb=1&amp;h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示例：把废弃的洗衣液塑料瓶制成具有特色的花盆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，用来种植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，美化生活。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278f836?sp=1&amp;vcp=1&amp;pid=9114be012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一、坚持改革开放，走向共同富裕</a:t>
            </a:r>
            <a:endParaRPr lang="en-US" altLang="zh-CN" sz="3200" dirty="0"/>
          </a:p>
        </p:txBody>
      </p:sp>
      <p:sp>
        <p:nvSpPr>
          <p:cNvPr id="3" name="P_6_BD#366bd3167?sp=1&amp;vcp=1&amp;pid=c6278f83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中国共产党人的初心和使命：为中国人民谋幸福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，为中华民族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66bd3167?sp=1&amp;vcp=1&amp;pid=c6278f836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改革开放的重要性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（1）坚持改革开放，是我们的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强国之路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。只有改革开放，才能发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展中国、发展社会主义、发展马克思主义。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（2）改革开放是决定当代中国命运的关键一招，也是决定实现中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华民族伟大复兴的关键一招。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（3）改革开放是决定当代中国命运的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关键抉择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（4）改革开放是当代中国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最鲜明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（5）改革开放是中国和世界共同发展进步的伟大历程，不仅深刻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改变了中国，也深刻影响着世界。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2755</Words>
  <Application>Microsoft Office PowerPoint</Application>
  <PresentationFormat>宽屏</PresentationFormat>
  <Paragraphs>525</Paragraphs>
  <Slides>72</Slides>
  <Notes>72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2024-11-29T11:53:03Z</dcterms:created>
  <dcterms:modified xsi:type="dcterms:W3CDTF">2025-07-24T08:10:52Z</dcterms:modified>
  <cp:category/>
  <cp:contentStatus/>
</cp:coreProperties>
</file>