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6"/>
  </p:notesMasterIdLst>
  <p:sldIdLst>
    <p:sldId id="256" r:id="rId2"/>
    <p:sldId id="257" r:id="rId3"/>
    <p:sldId id="265" r:id="rId4"/>
    <p:sldId id="266" r:id="rId5"/>
    <p:sldId id="267" r:id="rId6"/>
    <p:sldId id="268" r:id="rId7"/>
    <p:sldId id="269" r:id="rId8"/>
    <p:sldId id="271" r:id="rId9"/>
    <p:sldId id="272" r:id="rId10"/>
    <p:sldId id="273" r:id="rId11"/>
    <p:sldId id="274" r:id="rId12"/>
    <p:sldId id="275" r:id="rId13"/>
    <p:sldId id="276" r:id="rId14"/>
    <p:sldId id="277" r:id="rId15"/>
    <p:sldId id="278" r:id="rId16"/>
    <p:sldId id="279" r:id="rId17"/>
    <p:sldId id="280"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6" r:id="rId83"/>
    <p:sldId id="402" r:id="rId84"/>
    <p:sldId id="401" r:id="rId85"/>
    <p:sldId id="347" r:id="rId86"/>
    <p:sldId id="348" r:id="rId87"/>
    <p:sldId id="349" r:id="rId88"/>
    <p:sldId id="350" r:id="rId89"/>
    <p:sldId id="351" r:id="rId90"/>
    <p:sldId id="352" r:id="rId91"/>
    <p:sldId id="353" r:id="rId92"/>
    <p:sldId id="354" r:id="rId93"/>
    <p:sldId id="355" r:id="rId94"/>
    <p:sldId id="356" r:id="rId95"/>
    <p:sldId id="357" r:id="rId96"/>
    <p:sldId id="358" r:id="rId97"/>
    <p:sldId id="359" r:id="rId98"/>
    <p:sldId id="360" r:id="rId99"/>
    <p:sldId id="362" r:id="rId100"/>
    <p:sldId id="363" r:id="rId101"/>
    <p:sldId id="364" r:id="rId102"/>
    <p:sldId id="365" r:id="rId103"/>
    <p:sldId id="366" r:id="rId104"/>
    <p:sldId id="367" r:id="rId105"/>
    <p:sldId id="368" r:id="rId106"/>
    <p:sldId id="369" r:id="rId107"/>
    <p:sldId id="370" r:id="rId108"/>
    <p:sldId id="371" r:id="rId109"/>
    <p:sldId id="373" r:id="rId110"/>
    <p:sldId id="374" r:id="rId111"/>
    <p:sldId id="375" r:id="rId112"/>
    <p:sldId id="376" r:id="rId113"/>
    <p:sldId id="377" r:id="rId114"/>
    <p:sldId id="378" r:id="rId115"/>
    <p:sldId id="379" r:id="rId116"/>
    <p:sldId id="380" r:id="rId117"/>
    <p:sldId id="381" r:id="rId118"/>
    <p:sldId id="382" r:id="rId119"/>
    <p:sldId id="383" r:id="rId120"/>
    <p:sldId id="384" r:id="rId121"/>
    <p:sldId id="385" r:id="rId122"/>
    <p:sldId id="386" r:id="rId123"/>
    <p:sldId id="387" r:id="rId124"/>
    <p:sldId id="388" r:id="rId125"/>
    <p:sldId id="389" r:id="rId126"/>
    <p:sldId id="390" r:id="rId127"/>
    <p:sldId id="391" r:id="rId128"/>
    <p:sldId id="392" r:id="rId129"/>
    <p:sldId id="393" r:id="rId130"/>
    <p:sldId id="394" r:id="rId131"/>
    <p:sldId id="395" r:id="rId132"/>
    <p:sldId id="396" r:id="rId133"/>
    <p:sldId id="397" r:id="rId134"/>
    <p:sldId id="398" r:id="rId135"/>
  </p:sldIdLst>
  <p:sldSz cx="12192000" cy="6858000"/>
  <p:notesSz cx="6858000" cy="12192000"/>
  <p:custDataLst>
    <p:tags r:id="rId137"/>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7" d="100"/>
          <a:sy n="57" d="100"/>
        </p:scale>
        <p:origin x="72" y="4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9.xml"/><Relationship Id="rId5" Type="http://schemas.openxmlformats.org/officeDocument/2006/relationships/slide" Target="../slides/slide79.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09.xml"/><Relationship Id="rId5" Type="http://schemas.openxmlformats.org/officeDocument/2006/relationships/slide" Target="../slides/slide7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5922f7ca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2CC89E1-4E5D-44B8-BD43-0F0302934CA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第4单元</a:t>
            </a:r>
            <a:endParaRPr lang="en-US" sz="2400" dirty="0"/>
          </a:p>
        </p:txBody>
      </p:sp>
      <p:sp>
        <p:nvSpPr>
          <p:cNvPr id="6"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生物圈中的人</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5922f7ca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E557817-8D93-4741-B278-E17E98EE9EF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7d96e17c4" descr="preencoded.png">
            <a:hlinkClick r:id="rId3" action="ppaction://hlinksldjump"/>
          </p:cNvPr>
          <p:cNvPicPr>
            <a:picLocks noChangeAspect="1"/>
          </p:cNvPicPr>
          <p:nvPr/>
        </p:nvPicPr>
        <p:blipFill>
          <a:blip r:embed="rId4"/>
          <a:stretch>
            <a:fillRect/>
          </a:stretch>
        </p:blipFill>
        <p:spPr>
          <a:xfrm>
            <a:off x="3383280" y="6483096"/>
            <a:ext cx="1399032" cy="374904"/>
          </a:xfrm>
          <a:prstGeom prst="rect">
            <a:avLst/>
          </a:prstGeom>
        </p:spPr>
      </p:pic>
      <p:pic>
        <p:nvPicPr>
          <p:cNvPr id="5" name="MasterShapeName?linknodeid=90b9f6c2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559ccac71" descr="preencoded.png">
            <a:hlinkClick r:id="rId6" action="ppaction://hlinksldjump"/>
          </p:cNvPr>
          <p:cNvPicPr>
            <a:picLocks noChangeAspect="1"/>
          </p:cNvPicPr>
          <p:nvPr/>
        </p:nvPicPr>
        <p:blipFill>
          <a:blip r:embed="rId4"/>
          <a:stretch>
            <a:fillRect/>
          </a:stretch>
        </p:blipFill>
        <p:spPr>
          <a:xfrm>
            <a:off x="7242048" y="6483096"/>
            <a:ext cx="1399032" cy="374904"/>
          </a:xfrm>
          <a:prstGeom prst="rect">
            <a:avLst/>
          </a:prstGeom>
        </p:spPr>
      </p:pic>
      <p:sp>
        <p:nvSpPr>
          <p:cNvPr id="7" name="MasterShapeName?linknodeid=7d96e17c4&amp;color=RGB(64,64,64)">
            <a:hlinkClick r:id="rId3" action="ppaction://hlinksldjump"/>
          </p:cNvPr>
          <p:cNvSpPr/>
          <p:nvPr/>
        </p:nvSpPr>
        <p:spPr>
          <a:xfrm>
            <a:off x="3557016"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8" name="MasterShapeName?linknodeid=90b9f6c2d&amp;color=RGB(64,64,64)">
            <a:hlinkClick r:id="rId5" action="ppaction://hlinksldjump"/>
          </p:cNvPr>
          <p:cNvSpPr/>
          <p:nvPr/>
        </p:nvSpPr>
        <p:spPr>
          <a:xfrm>
            <a:off x="550468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9" name="MasterShapeName?linknodeid=559ccac71&amp;color=RGB(64,64,64)">
            <a:hlinkClick r:id="rId6" action="ppaction://hlinksldjump"/>
          </p:cNvPr>
          <p:cNvSpPr/>
          <p:nvPr/>
        </p:nvSpPr>
        <p:spPr>
          <a:xfrm>
            <a:off x="74157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0"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1"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第4单元</a:t>
            </a:r>
            <a:endParaRPr lang="en-US" sz="2400" dirty="0"/>
          </a:p>
        </p:txBody>
      </p:sp>
      <p:sp>
        <p:nvSpPr>
          <p:cNvPr id="12" name="MasterShapeName"/>
          <p:cNvSpPr/>
          <p:nvPr/>
        </p:nvSpPr>
        <p:spPr>
          <a:xfrm>
            <a:off x="1883664"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生物圈中的人</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cc51f6855087e73718b#tid=673ae2d3f38e380009f4da9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C83CFB5-D60B-33CE-4742-2B8125176EED}"/>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0B50963-0CA9-4B54-91E1-D39D519CD91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6C86B28D-42B7-4D61-B975-4B3908A600F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7d96e17c4" descr="preencoded.png">
            <a:hlinkClick r:id="rId3" action="ppaction://hlinksldjump"/>
          </p:cNvPr>
          <p:cNvPicPr>
            <a:picLocks noChangeAspect="1"/>
          </p:cNvPicPr>
          <p:nvPr/>
        </p:nvPicPr>
        <p:blipFill>
          <a:blip r:embed="rId4"/>
          <a:stretch>
            <a:fillRect/>
          </a:stretch>
        </p:blipFill>
        <p:spPr>
          <a:xfrm>
            <a:off x="3383280" y="6483096"/>
            <a:ext cx="1399032" cy="374904"/>
          </a:xfrm>
          <a:prstGeom prst="rect">
            <a:avLst/>
          </a:prstGeom>
        </p:spPr>
      </p:pic>
      <p:pic>
        <p:nvPicPr>
          <p:cNvPr id="5" name="MasterShapeName?linknodeid=90b9f6c2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559ccac71" descr="preencoded.png">
            <a:hlinkClick r:id="rId6" action="ppaction://hlinksldjump"/>
          </p:cNvPr>
          <p:cNvPicPr>
            <a:picLocks noChangeAspect="1"/>
          </p:cNvPicPr>
          <p:nvPr/>
        </p:nvPicPr>
        <p:blipFill>
          <a:blip r:embed="rId4"/>
          <a:stretch>
            <a:fillRect/>
          </a:stretch>
        </p:blipFill>
        <p:spPr>
          <a:xfrm>
            <a:off x="7242048" y="6483096"/>
            <a:ext cx="1399032" cy="374904"/>
          </a:xfrm>
          <a:prstGeom prst="rect">
            <a:avLst/>
          </a:prstGeom>
        </p:spPr>
      </p:pic>
      <p:sp>
        <p:nvSpPr>
          <p:cNvPr id="7" name="MasterShapeName?linknodeid=7d96e17c4&amp;color=RGB(64,64,64)">
            <a:hlinkClick r:id="rId3" action="ppaction://hlinksldjump"/>
          </p:cNvPr>
          <p:cNvSpPr/>
          <p:nvPr/>
        </p:nvSpPr>
        <p:spPr>
          <a:xfrm>
            <a:off x="3557016"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导图巧记忆</a:t>
            </a:r>
            <a:endParaRPr lang="en-US" sz="1600" dirty="0"/>
          </a:p>
        </p:txBody>
      </p:sp>
      <p:sp>
        <p:nvSpPr>
          <p:cNvPr id="8" name="MasterShapeName?linknodeid=90b9f6c2d&amp;color=RGB(64,64,64)">
            <a:hlinkClick r:id="rId5" action="ppaction://hlinksldjump"/>
          </p:cNvPr>
          <p:cNvSpPr/>
          <p:nvPr/>
        </p:nvSpPr>
        <p:spPr>
          <a:xfrm>
            <a:off x="5504688"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真题深解读</a:t>
            </a:r>
            <a:endParaRPr lang="en-US" sz="1600" dirty="0"/>
          </a:p>
        </p:txBody>
      </p:sp>
      <p:sp>
        <p:nvSpPr>
          <p:cNvPr id="9" name="MasterShapeName?linknodeid=559ccac71&amp;color=RGB(64,64,64)">
            <a:hlinkClick r:id="rId6" action="ppaction://hlinksldjump"/>
          </p:cNvPr>
          <p:cNvSpPr/>
          <p:nvPr/>
        </p:nvSpPr>
        <p:spPr>
          <a:xfrm>
            <a:off x="7415784" y="6519672"/>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备考勤演练</a:t>
            </a:r>
            <a:endParaRPr lang="en-US" sz="1600" dirty="0"/>
          </a:p>
        </p:txBody>
      </p:sp>
      <p:sp>
        <p:nvSpPr>
          <p:cNvPr id="10"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复习讲练</a:t>
            </a:r>
            <a:endParaRPr lang="en-US" sz="2400" dirty="0"/>
          </a:p>
        </p:txBody>
      </p:sp>
      <p:sp>
        <p:nvSpPr>
          <p:cNvPr id="11" name="MasterShapeName"/>
          <p:cNvSpPr/>
          <p:nvPr/>
        </p:nvSpPr>
        <p:spPr>
          <a:xfrm>
            <a:off x="393192" y="27432"/>
            <a:ext cx="1298448" cy="374904"/>
          </a:xfrm>
          <a:prstGeom prst="rect">
            <a:avLst/>
          </a:prstGeom>
          <a:noFill/>
        </p:spPr>
        <p:txBody>
          <a:bodyPr/>
          <a:lstStyle/>
          <a:p>
            <a:endParaRPr lang="zh-CN" altLang="en-US"/>
          </a:p>
        </p:txBody>
      </p:sp>
      <p:sp>
        <p:nvSpPr>
          <p:cNvPr id="12" name="MasterShapeName"/>
          <p:cNvSpPr/>
          <p:nvPr/>
        </p:nvSpPr>
        <p:spPr>
          <a:xfrm>
            <a:off x="1883664"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0.xml"/><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2.xml"/><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3.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2.xml"/><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5.xml"/><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7.xml"/><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9.xml"/><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0.xml"/><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1.xml"/></Relationships>
</file>

<file path=ppt/slides/_rels/slide1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2.xml"/><Relationship Id="rId1" Type="http://schemas.openxmlformats.org/officeDocument/2006/relationships/slideLayout" Target="../slideLayouts/slideLayout11.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4.xml"/><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25.xml"/><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6.xml"/><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7.xml"/><Relationship Id="rId1" Type="http://schemas.openxmlformats.org/officeDocument/2006/relationships/slideLayout" Target="../slideLayouts/slideLayout11.xml"/><Relationship Id="rId5" Type="http://schemas.openxmlformats.org/officeDocument/2006/relationships/image" Target="../media/image91.png"/><Relationship Id="rId4" Type="http://schemas.openxmlformats.org/officeDocument/2006/relationships/image" Target="../media/image90.png"/></Relationships>
</file>

<file path=ppt/slides/_rels/slide1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28.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0.xml"/><Relationship Id="rId1" Type="http://schemas.openxmlformats.org/officeDocument/2006/relationships/slideLayout" Target="../slideLayouts/slideLayout11.xml"/><Relationship Id="rId4" Type="http://schemas.openxmlformats.org/officeDocument/2006/relationships/image" Target="../media/image53.jpe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2.xml"/><Relationship Id="rId1" Type="http://schemas.openxmlformats.org/officeDocument/2006/relationships/slideLayout" Target="../slideLayouts/slideLayout11.xml"/><Relationship Id="rId5" Type="http://schemas.openxmlformats.org/officeDocument/2006/relationships/image" Target="../media/image97.png"/><Relationship Id="rId4" Type="http://schemas.openxmlformats.org/officeDocument/2006/relationships/image" Target="../media/image96.png"/></Relationships>
</file>

<file path=ppt/slides/_rels/slide1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3.xml"/><Relationship Id="rId1" Type="http://schemas.openxmlformats.org/officeDocument/2006/relationships/slideLayout" Target="../slideLayouts/slideLayout11.xml"/><Relationship Id="rId4" Type="http://schemas.openxmlformats.org/officeDocument/2006/relationships/image" Target="../media/image98.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1.xml"/><Relationship Id="rId4"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2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11.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3.xml"/><Relationship Id="rId1" Type="http://schemas.openxmlformats.org/officeDocument/2006/relationships/slideLayout" Target="../slideLayouts/slideLayout11.xml"/><Relationship Id="rId4" Type="http://schemas.openxmlformats.org/officeDocument/2006/relationships/image" Target="../media/image50.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0.xml"/><Relationship Id="rId1" Type="http://schemas.openxmlformats.org/officeDocument/2006/relationships/slideLayout" Target="../slideLayouts/slideLayout1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7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1.xml"/><Relationship Id="rId1" Type="http://schemas.openxmlformats.org/officeDocument/2006/relationships/slideLayout" Target="../slideLayouts/slideLayout11.xml"/><Relationship Id="rId4" Type="http://schemas.openxmlformats.org/officeDocument/2006/relationships/image" Target="../media/image58.png"/></Relationships>
</file>

<file path=ppt/slides/_rels/slide7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2.xml"/><Relationship Id="rId1" Type="http://schemas.openxmlformats.org/officeDocument/2006/relationships/slideLayout" Target="../slideLayouts/slideLayout11.xml"/><Relationship Id="rId5" Type="http://schemas.openxmlformats.org/officeDocument/2006/relationships/image" Target="../media/image34.jpeg"/><Relationship Id="rId4" Type="http://schemas.openxmlformats.org/officeDocument/2006/relationships/image" Target="../media/image33.jpeg"/></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0.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8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1.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8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2.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8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3.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8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6.xml"/><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7.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0.xml"/><Relationship Id="rId1" Type="http://schemas.openxmlformats.org/officeDocument/2006/relationships/slideLayout" Target="../slideLayouts/slideLayout11.xml"/><Relationship Id="rId4" Type="http://schemas.openxmlformats.org/officeDocument/2006/relationships/image" Target="../media/image69.png"/></Relationships>
</file>

<file path=ppt/slides/_rels/slide9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5.xml"/><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6.xml"/><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7.xml"/><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c54d7afd8?sp=1&amp;vcp=1&amp;pid=7d96e17c4&amp;color=0,0,0&amp;vtp=1&amp;vaab=1&amp;bt=1&amp;bbb=1"/>
          <p:cNvSpPr/>
          <p:nvPr/>
        </p:nvSpPr>
        <p:spPr>
          <a:xfrm>
            <a:off x="539496" y="158648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人体生命活动的调节</a:t>
            </a:r>
            <a:endParaRPr lang="en-US" altLang="zh-CN" sz="2800" dirty="0"/>
          </a:p>
        </p:txBody>
      </p:sp>
      <p:grpSp>
        <p:nvGrpSpPr>
          <p:cNvPr id="6" name="组合 5"/>
          <p:cNvGrpSpPr/>
          <p:nvPr/>
        </p:nvGrpSpPr>
        <p:grpSpPr>
          <a:xfrm>
            <a:off x="257531" y="2140141"/>
            <a:ext cx="11771989" cy="4032384"/>
            <a:chOff x="257531" y="2140141"/>
            <a:chExt cx="11771989" cy="4032384"/>
          </a:xfrm>
        </p:grpSpPr>
        <p:pic>
          <p:nvPicPr>
            <p:cNvPr id="3" name="P_4_BD#c54d7afd8?vcp=1&amp;pid=7d96e17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5" y="2140141"/>
              <a:ext cx="11490025" cy="31180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图片 4"/>
            <p:cNvPicPr>
              <a:picLocks noChangeAspect="1"/>
            </p:cNvPicPr>
            <p:nvPr/>
          </p:nvPicPr>
          <p:blipFill>
            <a:blip r:embed="rId4"/>
            <a:stretch>
              <a:fillRect/>
            </a:stretch>
          </p:blipFill>
          <p:spPr>
            <a:xfrm>
              <a:off x="257531" y="3284295"/>
              <a:ext cx="563929" cy="2888230"/>
            </a:xfrm>
            <a:prstGeom prst="rect">
              <a:avLst/>
            </a:prstGeom>
          </p:spPr>
        </p:pic>
      </p:grpSp>
    </p:spTree>
  </p:cSld>
  <p:clrMapOvr>
    <a:masterClrMapping/>
  </p:clrMapOvr>
  <p:transition>
    <p:split dir="in"/>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9fb3f36e2?vaa=1&amp;vcp=1&amp;vis=1&amp;pid=90b9f6c2d&amp;color=0,0,0&amp;vtp=1&amp;vaab=1&amp;bt=1&amp;bbb=1&amp;hb=1"/>
          <p:cNvSpPr/>
          <p:nvPr/>
        </p:nvSpPr>
        <p:spPr>
          <a:xfrm>
            <a:off x="539496" y="554400"/>
            <a:ext cx="11109960" cy="5154232"/>
          </a:xfrm>
          <a:prstGeom prst="rect">
            <a:avLst/>
          </a:prstGeom>
          <a:noFill/>
        </p:spPr>
        <p:txBody>
          <a:bodyPr wrap="none" lIns="0" tIns="0" rIns="0" bIns="0" rtlCol="0" anchor="t"/>
          <a:lstStyle/>
          <a:p>
            <a:pPr algn="l" latinLnBrk="1">
              <a:lnSpc>
                <a:spcPts val="4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尿液的形成过程包括滤过和重吸收两个连续的过程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。血液流</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经肾小球时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，除了血细胞和大分子蛋白质外，血浆中的一部分水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、葡萄糖和尿素等物质会滤过到肾小囊腔中形成原尿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；当原尿流经肾</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小管时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，其中大部分水、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部分无机盐和全部葡萄糖被重新吸收回血液，</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而剩下的如尿素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、一部分无机盐和水等由肾小管流出形成尿液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。根据分</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析可知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，正常情况下肾小球不能滤过血细胞和大分子蛋白质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；若肾小球</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，肾小球的通透性增大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，原本不能滤过的血细胞和大分子蛋白质进</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入了原尿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；而肾小管又不重吸收血细胞和大分子蛋白质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，因此尿液中会</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出现血细胞和大分子蛋白质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。所以，若尿液中有红细胞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，则说明肾小球</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可能出现病变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4_AN.2_1#9fb3f36e2?vaa=1&amp;vcp=1&amp;vis=1&amp;pid=90b9f6c2d&amp;color=0,0,0&amp;vtp=1&amp;vaab=1&amp;bbb=1"/>
          <p:cNvSpPr/>
          <p:nvPr/>
        </p:nvSpPr>
        <p:spPr>
          <a:xfrm>
            <a:off x="539496" y="5746922"/>
            <a:ext cx="11109960" cy="467932"/>
          </a:xfrm>
          <a:prstGeom prst="rect">
            <a:avLst/>
          </a:prstGeom>
          <a:noFill/>
        </p:spPr>
        <p:txBody>
          <a:bodyPr wrap="none" lIns="0" tIns="0" rIns="0" bIns="0" rtlCol="0" anchor="t"/>
          <a:lstStyle/>
          <a:p>
            <a:pPr algn="l" latinLnBrk="1">
              <a:lnSpc>
                <a:spcPts val="4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wipe(left)">
                                      <p:cBhvr>
                                        <p:cTn id="34" dur="500"/>
                                        <p:tgtEl>
                                          <p:spTgt spid="2">
                                            <p:txEl>
                                              <p:pRg st="8" end="8"/>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wipe(left)">
                                      <p:cBhvr>
                                        <p:cTn id="37" dur="500"/>
                                        <p:tgtEl>
                                          <p:spTgt spid="2">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bg/>
                                          </p:spTgt>
                                        </p:tgtEl>
                                        <p:attrNameLst>
                                          <p:attrName>style.visibility</p:attrName>
                                        </p:attrNameLst>
                                      </p:cBhvr>
                                      <p:to>
                                        <p:strVal val="visible"/>
                                      </p:to>
                                    </p:set>
                                    <p:animEffect transition="in" filter="wipe(left)">
                                      <p:cBhvr>
                                        <p:cTn id="42" dur="500"/>
                                        <p:tgtEl>
                                          <p:spTgt spid="3">
                                            <p:bg/>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
                                            <p:txEl>
                                              <p:pRg st="0" end="0"/>
                                            </p:txEl>
                                          </p:spTgt>
                                        </p:tgtEl>
                                        <p:attrNameLst>
                                          <p:attrName>style.visibility</p:attrName>
                                        </p:attrNameLst>
                                      </p:cBhvr>
                                      <p:to>
                                        <p:strVal val="visible"/>
                                      </p:to>
                                    </p:set>
                                    <p:animEffect transition="in" filter="wipe(left)">
                                      <p:cBhvr>
                                        <p:cTn id="4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74_1#9c711ffb0?vaa=1&amp;vcp=1&amp;vis=1&amp;pid=90b9f6c2d&amp;color=0,0,0&amp;vtp=1&amp;vaab=1&amp;bt=1&amp;bbb=1&amp;hb=1"/>
              <p:cNvSpPr/>
              <p:nvPr/>
            </p:nvSpPr>
            <p:spPr>
              <a:xfrm>
                <a:off x="539496" y="152374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考点10</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我国儿童青少年总体近视率超过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，过度使用智能手机可能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会影响视力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下列叙述正确的是(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2" name="QC_4_BD.474_1#9c711ffb0?vaa=1&amp;vcp=1&amp;vis=1&amp;pid=90b9f6c2d&amp;color=0,0,0&amp;vtp=1&amp;vaab=1&amp;bt=1&amp;bbb=1&amp;hb=1"/>
              <p:cNvSpPr>
                <a:spLocks noRot="1" noChangeAspect="1" noMove="1" noResize="1" noEditPoints="1" noAdjustHandles="1" noChangeArrowheads="1" noChangeShapeType="1" noTextEdit="1"/>
              </p:cNvSpPr>
              <p:nvPr/>
            </p:nvSpPr>
            <p:spPr>
              <a:xfrm>
                <a:off x="539496" y="1523746"/>
                <a:ext cx="11109960" cy="1201357"/>
              </a:xfrm>
              <a:prstGeom prst="rect">
                <a:avLst/>
              </a:prstGeom>
              <a:blipFill rotWithShape="1">
                <a:blip r:embed="rId3"/>
                <a:stretch>
                  <a:fillRect l="-3" t="-32" r="3" b="-5682"/>
                </a:stretch>
              </a:blipFill>
            </p:spPr>
            <p:txBody>
              <a:bodyPr/>
              <a:lstStyle/>
              <a:p>
                <a:r>
                  <a:rPr lang="zh-CN" altLang="en-US">
                    <a:noFill/>
                  </a:rPr>
                  <a:t> </a:t>
                </a:r>
              </a:p>
            </p:txBody>
          </p:sp>
        </mc:Fallback>
      </mc:AlternateContent>
      <p:sp>
        <p:nvSpPr>
          <p:cNvPr id="4" name="QC_4_BD.474_2#9c711ffb0.choices?vaa=1&amp;vcp=1&amp;vis=1&amp;pid=90b9f6c2d&amp;color=0,0,0&amp;vtp=1&amp;vaab=1&amp;bbb=1"/>
          <p:cNvSpPr/>
          <p:nvPr/>
        </p:nvSpPr>
        <p:spPr>
          <a:xfrm>
            <a:off x="539496" y="280320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A.晶状体曲度（凸度）过小且不易恢复会导致近视</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.近视眼看远处物体时，物像落在视网膜后方</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.近视眼可以通过配戴凸透镜进行矫正</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.缩短青少年使用手机的时间可预防近视</a:t>
            </a:r>
            <a:endParaRPr lang="en-US" altLang="zh-CN" sz="2800" dirty="0"/>
          </a:p>
        </p:txBody>
      </p:sp>
    </p:spTree>
  </p:cSld>
  <p:clrMapOvr>
    <a:masterClrMapping/>
  </p:clrMapOvr>
  <p:transition>
    <p:split dir="in"/>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9c711ffb0?vaa=1&amp;vcp=1&amp;vis=1&amp;pid=90b9f6c2d&amp;color=0,0,0&amp;mp=1&amp;vtp=1&amp;vaab=1&amp;bt=1&amp;bbb=1&amp;hb=1"/>
          <p:cNvSpPr/>
          <p:nvPr/>
        </p:nvSpPr>
        <p:spPr>
          <a:xfrm>
            <a:off x="539496" y="1863693"/>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眼球前后径变长或者眼球晶状体的曲度过大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，不易恢复会导致</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，A错误。近视眼看远处物体时，成像在视网膜前面，B错误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视眼可以通过配戴凹透镜矫正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。缩短青少年使用手机的时间可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预防近视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，降低近视的发生率，D正确。</a:t>
            </a:r>
            <a:endParaRPr lang="en-US" altLang="zh-CN" sz="2800" dirty="0"/>
          </a:p>
        </p:txBody>
      </p:sp>
      <p:sp>
        <p:nvSpPr>
          <p:cNvPr id="3" name="QC_4_AN.2_1#9c711ffb0?vaa=1&amp;vcp=1&amp;vis=1&amp;pid=90b9f6c2d&amp;color=0,0,0&amp;vtp=1&amp;vaab=1&amp;bbb=1"/>
          <p:cNvSpPr/>
          <p:nvPr/>
        </p:nvSpPr>
        <p:spPr>
          <a:xfrm>
            <a:off x="539496" y="44273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78_1#8319b555e?vaa=1&amp;vcp=1&amp;vis=1&amp;pid=90b9f6c2d&amp;color=0,0,0&amp;vtp=1&amp;vaab=1&amp;bt=1&amp;bbb=1"/>
          <p:cNvSpPr/>
          <p:nvPr/>
        </p:nvSpPr>
        <p:spPr>
          <a:xfrm>
            <a:off x="539496" y="152349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下图为神经元的结构示意图，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pic>
        <p:nvPicPr>
          <p:cNvPr id="4" name="QC_4_BD.478_2#8319b555e?htil=20&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96802" y="2209673"/>
            <a:ext cx="4233672" cy="22677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78_3#8319b555e.choices?htil=20&amp;vaa=1&amp;vcp=1&amp;vis=1&amp;pid=90b9f6c2d&amp;color=0,0,0&amp;vtp=1&amp;vaab=1&amp;bbb=1&amp;hb=1"/>
          <p:cNvSpPr/>
          <p:nvPr/>
        </p:nvSpPr>
        <p:spPr>
          <a:xfrm>
            <a:off x="539496" y="2155761"/>
            <a:ext cx="674827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A.神经元包括①和③两部分</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.①②③④组成最简单的反射弧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.③外表都套有一层鞘，组成神经纤维</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.神经元又称为神经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，是神经系统结构和功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能的基本单位</a:t>
            </a:r>
            <a:endParaRPr lang="en-US" altLang="zh-CN" sz="2800" dirty="0"/>
          </a:p>
        </p:txBody>
      </p:sp>
    </p:spTree>
  </p:cSld>
  <p:clrMapOvr>
    <a:masterClrMapping/>
  </p:clrMapOvr>
  <p:transition>
    <p:split dir="in"/>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8319b555e?htil=21&amp;vaa=1&amp;vcp=1&amp;vis=1&amp;pid=90b9f6c2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09944" y="466008"/>
            <a:ext cx="3916077" cy="20975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8319b555e?htil=21&amp;vaa=1&amp;vcp=1&amp;vis=1&amp;pid=90b9f6c2d&amp;color=0,0,0&amp;vtp=1&amp;vaab=1&amp;bt=1&amp;bbb=1&amp;hb=1&amp;hs=1"/>
          <p:cNvSpPr/>
          <p:nvPr/>
        </p:nvSpPr>
        <p:spPr>
          <a:xfrm>
            <a:off x="539496" y="554400"/>
            <a:ext cx="6748272" cy="2030032"/>
          </a:xfrm>
          <a:prstGeom prst="rect">
            <a:avLst/>
          </a:prstGeom>
          <a:noFill/>
        </p:spPr>
        <p:txBody>
          <a:bodyPr wrap="none" lIns="0" tIns="0" rIns="0" bIns="0" rtlCol="0" anchor="t"/>
          <a:lstStyle/>
          <a:p>
            <a:pPr algn="l" latinLnBrk="1">
              <a:lnSpc>
                <a:spcPts val="4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神经元的基本结构包括</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①细胞体</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③突起两部分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，突起一般包括一条长而</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分支少的轴突和数条短而呈树枝状分支的</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树突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，A正确。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神经调节的基本方式是反射，</a:t>
            </a:r>
            <a:endParaRPr lang="en-US" altLang="zh-CN" sz="2800" dirty="0"/>
          </a:p>
        </p:txBody>
      </p:sp>
      <p:sp>
        <p:nvSpPr>
          <p:cNvPr id="4" name="QC_4_AN.2_1#8319b555e?vaa=1&amp;vcp=1&amp;vis=1&amp;pid=90b9f6c2d&amp;color=0,0,0&amp;vtp=1&amp;vaab=1&amp;bbb=1&amp;hs=1"/>
          <p:cNvSpPr/>
          <p:nvPr/>
        </p:nvSpPr>
        <p:spPr>
          <a:xfrm>
            <a:off x="539496" y="5767116"/>
            <a:ext cx="11109960" cy="467932"/>
          </a:xfrm>
          <a:prstGeom prst="rect">
            <a:avLst/>
          </a:prstGeom>
          <a:noFill/>
        </p:spPr>
        <p:txBody>
          <a:bodyPr wrap="none" lIns="0" tIns="0" rIns="0" bIns="0" rtlCol="0" anchor="t"/>
          <a:lstStyle/>
          <a:p>
            <a:pPr algn="l" latinLnBrk="1">
              <a:lnSpc>
                <a:spcPts val="4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4_EX.1_1#8319b555e?htil=21&amp;vaa=1&amp;vcp=1&amp;vis=1&amp;pid=90b9f6c2d&amp;color=0,0,0&amp;vtp=1&amp;vaab=1&amp;bt=1&amp;bbb=1&amp;hb=1&amp;hs=1"/>
          <p:cNvSpPr/>
          <p:nvPr/>
        </p:nvSpPr>
        <p:spPr>
          <a:xfrm>
            <a:off x="539496" y="2629644"/>
            <a:ext cx="11112011" cy="3071432"/>
          </a:xfrm>
          <a:prstGeom prst="rect">
            <a:avLst/>
          </a:prstGeom>
          <a:noFill/>
        </p:spPr>
        <p:txBody>
          <a:bodyPr wrap="none" lIns="0" tIns="0" rIns="0" bIns="0" rtlCol="0" anchor="t"/>
          <a:lstStyle/>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反射的结构基础是反射弧，反射弧包括感受器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、传入神经、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神经中枢、</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传出神经、效应器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，任何一个环节中断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，反射都不能进行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①是细</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，②是细胞核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，③是突起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，④是神经末梢，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①②③④不能构成反射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，B错误。③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突起包括树突和轴突，轴突的外表大都套有一层鞘，组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成神经纤维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，C错误。神经元又称为神经细胞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，是神经系统结构和功能</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的基本单位，具有接受刺激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，产生兴奋和传导冲动的作用，D错误。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left)">
                                      <p:cBhvr>
                                        <p:cTn id="37" dur="500"/>
                                        <p:tgtEl>
                                          <p:spTgt spid="5">
                                            <p:txEl>
                                              <p:pRg st="3" end="3"/>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Effect transition="in" filter="wipe(left)">
                                      <p:cBhvr>
                                        <p:cTn id="43" dur="500"/>
                                        <p:tgtEl>
                                          <p:spTgt spid="5">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bg/>
                                          </p:spTgt>
                                        </p:tgtEl>
                                        <p:attrNameLst>
                                          <p:attrName>style.visibility</p:attrName>
                                        </p:attrNameLst>
                                      </p:cBhvr>
                                      <p:to>
                                        <p:strVal val="visible"/>
                                      </p:to>
                                    </p:set>
                                    <p:animEffect transition="in" filter="wipe(left)">
                                      <p:cBhvr>
                                        <p:cTn id="48" dur="500"/>
                                        <p:tgtEl>
                                          <p:spTgt spid="4">
                                            <p:bg/>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
                                            <p:txEl>
                                              <p:pRg st="0" end="0"/>
                                            </p:txEl>
                                          </p:spTgt>
                                        </p:tgtEl>
                                        <p:attrNameLst>
                                          <p:attrName>style.visibility</p:attrName>
                                        </p:attrNameLst>
                                      </p:cBhvr>
                                      <p:to>
                                        <p:strVal val="visible"/>
                                      </p:to>
                                    </p:set>
                                    <p:animEffect transition="in" filter="wipe(left)">
                                      <p:cBhvr>
                                        <p:cTn id="5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82_1#609db7f85?vaa=1&amp;vcp=1&amp;vis=1&amp;pid=90b9f6c2d&amp;color=0,0,0&amp;vtp=1&amp;vaab=1&amp;bt=1&amp;bbb=1&amp;hb=1"/>
              <p:cNvSpPr/>
              <p:nvPr/>
            </p:nvSpPr>
            <p:spPr>
              <a:xfrm>
                <a:off x="539496" y="1865471"/>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创新题·科技应用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ChatGPT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是一种人工智能技术驱动的自然语言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处理工具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，它通过“任务接收——模型计算——结果反馈”模型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问者的语句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，给出答案，使其看上去可以与人交流。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在这个模式中，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模型计算”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相当于人体反射弧中的(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2" name="QC_4_BD.482_1#609db7f85?vaa=1&amp;vcp=1&amp;vis=1&amp;pid=90b9f6c2d&amp;color=0,0,0&amp;vtp=1&amp;vaab=1&amp;bt=1&amp;bbb=1&amp;hb=1"/>
              <p:cNvSpPr>
                <a:spLocks noRot="1" noChangeAspect="1" noMove="1" noResize="1" noEditPoints="1" noAdjustHandles="1" noChangeArrowheads="1" noChangeShapeType="1" noTextEdit="1"/>
              </p:cNvSpPr>
              <p:nvPr/>
            </p:nvSpPr>
            <p:spPr>
              <a:xfrm>
                <a:off x="539496" y="1865471"/>
                <a:ext cx="11109960" cy="2496757"/>
              </a:xfrm>
              <a:prstGeom prst="rect">
                <a:avLst/>
              </a:prstGeom>
              <a:blipFill rotWithShape="1">
                <a:blip r:embed="rId3"/>
                <a:stretch>
                  <a:fillRect l="-3" t="-19" r="3" b="-2730"/>
                </a:stretch>
              </a:blipFill>
            </p:spPr>
            <p:txBody>
              <a:bodyPr/>
              <a:lstStyle/>
              <a:p>
                <a:r>
                  <a:rPr lang="zh-CN" altLang="en-US">
                    <a:noFill/>
                  </a:rPr>
                  <a:t> </a:t>
                </a:r>
              </a:p>
            </p:txBody>
          </p:sp>
        </mc:Fallback>
      </mc:AlternateContent>
      <p:sp>
        <p:nvSpPr>
          <p:cNvPr id="4" name="QC_4_BD.482_2#609db7f85.choices?vaa=1&amp;vcp=1&amp;vis=1&amp;pid=90b9f6c2d&amp;color=0,0,0&amp;vtp=1&amp;vaab=1&amp;bbb=1"/>
          <p:cNvSpPr/>
          <p:nvPr/>
        </p:nvSpPr>
        <p:spPr>
          <a:xfrm>
            <a:off x="539496" y="4425537"/>
            <a:ext cx="11109960" cy="553657"/>
          </a:xfrm>
          <a:prstGeom prst="rect">
            <a:avLst/>
          </a:prstGeom>
          <a:noFill/>
        </p:spPr>
        <p:txBody>
          <a:bodyPr wrap="none" lIns="0" tIns="0" rIns="0" bIns="0" rtlCol="0" anchor="t"/>
          <a:lstStyle/>
          <a:p>
            <a:pPr latinLnBrk="1">
              <a:lnSpc>
                <a:spcPts val="4900"/>
              </a:lnSpc>
              <a:tabLst>
                <a:tab pos="2672715" algn="l"/>
                <a:tab pos="5662930" algn="l"/>
                <a:tab pos="86531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.感受器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B.传入神经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C.神经中枢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.效应器</a:t>
            </a:r>
            <a:endParaRPr lang="en-US" altLang="zh-CN" sz="2800" dirty="0"/>
          </a:p>
        </p:txBody>
      </p:sp>
    </p:spTree>
  </p:cSld>
  <p:clrMapOvr>
    <a:masterClrMapping/>
  </p:clrMapOvr>
  <p:transition>
    <p:split dir="in"/>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609db7f85?vaa=1&amp;vcp=1&amp;vis=1&amp;pid=90b9f6c2d&amp;color=0,0,0&amp;vtp=1&amp;vaab=1&amp;bt=1&amp;bbb=1&amp;hb=1"/>
          <p:cNvSpPr/>
          <p:nvPr/>
        </p:nvSpPr>
        <p:spPr>
          <a:xfrm>
            <a:off x="539496" y="904843"/>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感受器一般是神经组织末梢的特殊结构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，所以感受器是一种</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信号转换装置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，这特定感受器所在的部位称为该反射的感受器，A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具有从神经末梢向神经中枢传导冲动的神经称为传入神经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经中枢是一般在灰质里功能相同的神经元胞体汇集在一起，它能够调控</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生物体的某一项生理功能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，所以“模型计算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”相当于人体反射弧中的神经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，C正确。效应器由传出神经末梢和它控制的肌肉或腺体组成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，引</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起肌肉或腺体活动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，D错误。</a:t>
            </a:r>
            <a:endParaRPr lang="en-US" altLang="zh-CN" sz="2800" dirty="0"/>
          </a:p>
        </p:txBody>
      </p:sp>
      <p:sp>
        <p:nvSpPr>
          <p:cNvPr id="3" name="QC_4_AN.2_1#609db7f85?vaa=1&amp;vcp=1&amp;vis=1&amp;pid=90b9f6c2d&amp;color=0,0,0&amp;vtp=1&amp;vaab=1&amp;bbb=1"/>
          <p:cNvSpPr/>
          <p:nvPr/>
        </p:nvSpPr>
        <p:spPr>
          <a:xfrm>
            <a:off x="539496" y="538616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bg/>
                                          </p:spTgt>
                                        </p:tgtEl>
                                        <p:attrNameLst>
                                          <p:attrName>style.visibility</p:attrName>
                                        </p:attrNameLst>
                                      </p:cBhvr>
                                      <p:to>
                                        <p:strVal val="visible"/>
                                      </p:to>
                                    </p:set>
                                    <p:animEffect transition="in" filter="wipe(left)">
                                      <p:cBhvr>
                                        <p:cTn id="33" dur="500"/>
                                        <p:tgtEl>
                                          <p:spTgt spid="3">
                                            <p:bg/>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wipe(left)">
                                      <p:cBhvr>
                                        <p:cTn id="3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86_1#dcfc76406?vaa=1&amp;vcp=1&amp;vis=1&amp;pid=90b9f6c2d&amp;color=0,0,0&amp;vtp=1&amp;vaab=1&amp;bt=1&amp;bbb=1&amp;hb=1"/>
          <p:cNvSpPr/>
          <p:nvPr/>
        </p:nvSpPr>
        <p:spPr>
          <a:xfrm>
            <a:off x="539496" y="218754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人体内的激素含量少，作用大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，对生长发育和生殖等生命活动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起着重要的调节作用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下列由激素分泌异常而引起的疾病是(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4_BD.486_2#dcfc76406?vaa=1&amp;vcp=1&amp;vis=1&amp;pid=90b9f6c2d&amp;color=0,0,0&amp;vtp=1&amp;vaab=1&amp;bbb=1"/>
          <p:cNvSpPr/>
          <p:nvPr/>
        </p:nvSpPr>
        <p:spPr>
          <a:xfrm>
            <a:off x="539496" y="346275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①佝偻病</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②坏血病</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③呆小症</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④糖尿病</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⑤夜盲症</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⑥侏儒症</a:t>
            </a:r>
            <a:endParaRPr lang="en-US" altLang="zh-CN" sz="2800" dirty="0"/>
          </a:p>
        </p:txBody>
      </p:sp>
      <p:sp>
        <p:nvSpPr>
          <p:cNvPr id="5" name="QC_4_BD.486_3#dcfc76406.choices?vaa=1&amp;vcp=1&amp;vis=1&amp;pid=90b9f6c2d&amp;color=0,0,0&amp;vtp=1&amp;vaab=1&amp;bbb=1"/>
          <p:cNvSpPr/>
          <p:nvPr/>
        </p:nvSpPr>
        <p:spPr>
          <a:xfrm>
            <a:off x="539496" y="4084415"/>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B.③④⑥</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C.①③⑤</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.②⑤⑥</a:t>
            </a:r>
            <a:endParaRPr lang="en-US" altLang="zh-CN" sz="2800" dirty="0"/>
          </a:p>
        </p:txBody>
      </p:sp>
    </p:spTree>
  </p:cSld>
  <p:clrMapOvr>
    <a:masterClrMapping/>
  </p:clrMapOvr>
  <p:transition>
    <p:split dir="in"/>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dcfc76406?vaa=1&amp;vcp=1&amp;vis=1&amp;pid=90b9f6c2d&amp;color=0,0,0&amp;vtp=1&amp;vaab=1&amp;bt=1&amp;bbb=1&amp;hb=1"/>
          <p:cNvSpPr/>
          <p:nvPr/>
        </p:nvSpPr>
        <p:spPr>
          <a:xfrm>
            <a:off x="402336" y="390874"/>
            <a:ext cx="11614404" cy="6055646"/>
          </a:xfrm>
          <a:prstGeom prst="rect">
            <a:avLst/>
          </a:prstGeom>
          <a:noFill/>
        </p:spPr>
        <p:txBody>
          <a:bodyPr wrap="none" lIns="0" tIns="0" rIns="0" bIns="0" rtlCol="0" anchor="t"/>
          <a:lstStyle/>
          <a:p>
            <a:pPr algn="l" latinLnBrk="1">
              <a:lnSpc>
                <a:spcPts val="40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激素是由内分泌腺的腺细胞所分泌的、对人体有特殊作用的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化学物质，它在血液中含量极少，但是对人体的新陈代谢、生长发育和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生殖等生理活动，却起着重要的调节作用。激素分泌异常时会导致人体</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患相应的疾病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①佝偻病是幼年时期缺少钙或维生素D引起的。</a:t>
            </a:r>
            <a:endParaRPr lang="en-US" altLang="zh-CN" sz="2800" dirty="0"/>
          </a:p>
          <a:p>
            <a:pP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②坏血病是缺少维生素C引起的。</a:t>
            </a:r>
            <a:endParaRPr lang="en-US" altLang="zh-CN" sz="2800" dirty="0"/>
          </a:p>
          <a:p>
            <a:pP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幼年时期缺少甲状腺激素易患呆小症，患者智力低下、身材矮小，生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殖器官发育不全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000"/>
              </a:lnSpc>
            </a:pP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糖尿病是胰岛素分泌不足引起的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000"/>
              </a:lnSpc>
            </a:pP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夜盲症是缺乏维生素A引起的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000"/>
              </a:lnSpc>
            </a:pP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侏儒症是幼年时期生长激素分泌过少引起的</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000"/>
              </a:lnSpc>
            </a:pP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综上所述，由激素分泌异常而引起的疾病是</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③④⑥。</a:t>
            </a:r>
            <a:endParaRPr lang="en-US" altLang="zh-CN" sz="2800" dirty="0"/>
          </a:p>
        </p:txBody>
      </p:sp>
      <p:sp>
        <p:nvSpPr>
          <p:cNvPr id="3" name="QC_4_AN.1_1#dcfc76406?vaa=1&amp;vcp=1&amp;vis=1&amp;pid=90b9f6c2d&amp;color=0,0,0&amp;vtp=1&amp;vaab=1&amp;bbb=1"/>
          <p:cNvSpPr/>
          <p:nvPr/>
        </p:nvSpPr>
        <p:spPr>
          <a:xfrm>
            <a:off x="9121140" y="5867241"/>
            <a:ext cx="2668524"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559ccac71.fixed?vcp=1&amp;pid=5922f7ca0&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第4单元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生物圈中的人</a:t>
            </a:r>
            <a:endParaRPr lang="en-US" altLang="zh-CN" sz="4000" dirty="0"/>
          </a:p>
        </p:txBody>
      </p:sp>
      <p:sp>
        <p:nvSpPr>
          <p:cNvPr id="3" name="C_3_BD#559ccac71.fixed?vcp=1&amp;pid=5922f7ca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备考勤演练</a:t>
            </a:r>
            <a:endParaRPr lang="en-US" altLang="zh-CN" sz="40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496" y="1330452"/>
            <a:ext cx="11018520" cy="4197096"/>
            <a:chOff x="539496" y="1330452"/>
            <a:chExt cx="11018520" cy="4197096"/>
          </a:xfrm>
        </p:grpSpPr>
        <p:pic>
          <p:nvPicPr>
            <p:cNvPr id="2" name="P_4_BD#c54d7afd8?vcp=1&amp;pid=7d96e17c4&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30452"/>
              <a:ext cx="11018520" cy="419709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图片 3"/>
            <p:cNvPicPr>
              <a:picLocks noChangeAspect="1"/>
            </p:cNvPicPr>
            <p:nvPr/>
          </p:nvPicPr>
          <p:blipFill>
            <a:blip r:embed="rId4"/>
            <a:stretch>
              <a:fillRect/>
            </a:stretch>
          </p:blipFill>
          <p:spPr>
            <a:xfrm>
              <a:off x="1237793" y="1489286"/>
              <a:ext cx="1024144" cy="396634"/>
            </a:xfrm>
            <a:prstGeom prst="rect">
              <a:avLst/>
            </a:prstGeom>
          </p:spPr>
        </p:pic>
      </p:grpSp>
    </p:spTree>
  </p:cSld>
  <p:clrMapOvr>
    <a:masterClrMapping/>
  </p:clrMapOvr>
  <p:transition>
    <p:split dir="in"/>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4dcba261?vcp=1&amp;pid=559ccac71&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题库训练</a:t>
            </a:r>
            <a:endParaRPr lang="en-US" altLang="zh-CN" sz="3200" dirty="0"/>
          </a:p>
        </p:txBody>
      </p:sp>
      <p:sp>
        <p:nvSpPr>
          <p:cNvPr id="3" name="QC_5_BD.490_1#f157e0630?vaa=1&amp;vcp=1&amp;vis=1&amp;pid=34dcba261&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既是组成人体细胞的基本物质，也是建造和修复身体的重要原料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能为人体提供能量的营养物质是(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1_1#f157e0630.bracket?vaa=1&amp;vcp=1&amp;vis=1&amp;pid=34dcba261&amp;color=0,0,0&amp;vpa=310&amp;vtp=1&amp;vaab=1"/>
          <p:cNvSpPr/>
          <p:nvPr/>
        </p:nvSpPr>
        <p:spPr>
          <a:xfrm>
            <a:off x="5794915"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5_BD.490_2#f157e0630.choices?vaa=1&amp;vcp=1&amp;vis=1&amp;pid=34dcba261&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2939415" algn="l"/>
                <a:tab pos="5840730" algn="l"/>
                <a:tab pos="8742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.无机盐</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B.维生素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C.蛋白质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a:t>
            </a:r>
            <a:endParaRPr lang="en-US" altLang="zh-CN" sz="2800" dirty="0"/>
          </a:p>
        </p:txBody>
      </p:sp>
      <p:sp>
        <p:nvSpPr>
          <p:cNvPr id="6" name="QC_5_BD.492_1#3451190d5?vaa=1&amp;vcp=1&amp;vis=1&amp;pid=34dcba261&amp;color=0,0,0&amp;vtp=1&amp;vaab=1&amp;bbb=1"/>
          <p:cNvSpPr/>
          <p:nvPr/>
        </p:nvSpPr>
        <p:spPr>
          <a:xfrm>
            <a:off x="539496" y="316450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（黑龙江·中考）下列有关消化和吸收的叙述，正确的是(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7" name="QC_5_AN.493_1#3451190d5.bracket?vaa=1&amp;vcp=1&amp;vis=1&amp;pid=34dcba261&amp;color=0,0,0&amp;vpa=311&amp;vtp=1&amp;vaab=1"/>
          <p:cNvSpPr/>
          <p:nvPr/>
        </p:nvSpPr>
        <p:spPr>
          <a:xfrm>
            <a:off x="9800457" y="318143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8" name="QC_5_BD.492_2#3451190d5.choices?vaa=1&amp;vcp=1&amp;vis=1&amp;pid=34dcba261&amp;color=0,0,0&amp;vtp=1&amp;vaab=1&amp;bbb=1"/>
          <p:cNvSpPr/>
          <p:nvPr/>
        </p:nvSpPr>
        <p:spPr>
          <a:xfrm>
            <a:off x="539496" y="379397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A.口腔中的唾液淀粉酶将淀粉彻底分解成葡萄糖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.小肠是消化和吸收的主要场所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.无机盐和维生素只能在小肠中被吸收</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.胆汁能够将脂肪分解成甘油和脂肪酸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94_1#bed34acfb?vaa=1&amp;vcp=1&amp;vis=1&amp;pid=34dcba261&amp;color=0,0,0&amp;vtp=1&amp;vaab=1&amp;bt=1&amp;bbb=1"/>
          <p:cNvSpPr/>
          <p:nvPr/>
        </p:nvSpPr>
        <p:spPr>
          <a:xfrm>
            <a:off x="539496" y="88468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（吉林·中考）下列器官不属于呼吸道的是(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bed34acfb.bracket?vaa=1&amp;vcp=1&amp;vis=1&amp;pid=34dcba261&amp;color=0,0,0&amp;vpa=312&amp;vtp=1&amp;vaab=1"/>
          <p:cNvSpPr/>
          <p:nvPr/>
        </p:nvSpPr>
        <p:spPr>
          <a:xfrm>
            <a:off x="7693751" y="87134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494_2#bed34acfb.choices?vaa=1&amp;vcp=1&amp;vis=1&amp;pid=34dcba261&amp;color=0,0,0&amp;vtp=1&amp;vaab=1&amp;bbb=1"/>
          <p:cNvSpPr/>
          <p:nvPr/>
        </p:nvSpPr>
        <p:spPr>
          <a:xfrm>
            <a:off x="539496" y="1509141"/>
            <a:ext cx="11109960" cy="553657"/>
          </a:xfrm>
          <a:prstGeom prst="rect">
            <a:avLst/>
          </a:prstGeom>
          <a:noFill/>
        </p:spPr>
        <p:txBody>
          <a:bodyPr wrap="none" lIns="0" tIns="0" rIns="0" bIns="0" rtlCol="0" anchor="t"/>
          <a:lstStyle/>
          <a:p>
            <a:pPr latinLnBrk="1">
              <a:lnSpc>
                <a:spcPts val="4900"/>
              </a:lnSpc>
              <a:tabLst>
                <a:tab pos="2494915" algn="l"/>
                <a:tab pos="5307330" algn="l"/>
                <a:tab pos="77641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.口腔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、喉</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.气管、支气管</a:t>
            </a:r>
            <a:endParaRPr lang="en-US" altLang="zh-CN" sz="2800" dirty="0"/>
          </a:p>
        </p:txBody>
      </p:sp>
      <p:sp>
        <p:nvSpPr>
          <p:cNvPr id="5" name="QC_5_BD.496_1#21657a9d6?vaa=1&amp;vcp=1&amp;vis=1&amp;pid=34dcba261&amp;color=0,0,0&amp;vtp=1&amp;vaab=1&amp;bbb=1&amp;hb=1"/>
          <p:cNvSpPr/>
          <p:nvPr/>
        </p:nvSpPr>
        <p:spPr>
          <a:xfrm>
            <a:off x="539496" y="2138616"/>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（山东临沂·中考）呼吸道不仅能保证气体顺畅通过，还能对</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吸入</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的气体进行处理。下列对呼吸道结构和功能的叙述错误的是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6" name="QC_5_AN.497_1#21657a9d6.bracket?vaa=1&amp;vcp=1&amp;vis=1&amp;pid=34dcba261&amp;color=0,0,0&amp;vpa=313&amp;vtp=1&amp;vaab=1"/>
          <p:cNvSpPr/>
          <p:nvPr/>
        </p:nvSpPr>
        <p:spPr>
          <a:xfrm>
            <a:off x="9274714" y="277298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5_BD.496_2#21657a9d6.choices?vaa=1&amp;vcp=1&amp;vis=1&amp;pid=34dcba261&amp;color=0,0,0&amp;vtp=1&amp;vaab=1&amp;bbb=1"/>
          <p:cNvSpPr/>
          <p:nvPr/>
        </p:nvSpPr>
        <p:spPr>
          <a:xfrm>
            <a:off x="539496" y="34156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A.呼吸道有骨或软骨作支架，保证了气流通畅</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.鼻腔内的鼻毛和黏液在阻挡灰尘、细菌时形成痰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.吞咽食物时，会厌软骨会遮住喉口，以避免食物进入气管</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.鼻腔黏膜中丰富的毛细血管可以使吸入的空气变得温暖、湿润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98_1#c5227c776?sp=1&amp;vaa=1&amp;vcp=1&amp;vis=1&amp;pid=34dcba261&amp;color=0,0,0&amp;vtp=1&amp;vaab=1&amp;bt=1&amp;bbb=1&amp;hb=1"/>
          <p:cNvSpPr/>
          <p:nvPr/>
        </p:nvSpPr>
        <p:spPr>
          <a:xfrm>
            <a:off x="539496" y="1863693"/>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（福建·中考）下列关于肺泡适于气体交换特点的叙述，正确</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499_1#c5227c776.bracket?vaa=1&amp;vcp=1&amp;vis=1&amp;pid=34dcba261&amp;color=0,0,0&amp;vpa=314&amp;vtp=1&amp;vaab=1"/>
          <p:cNvSpPr/>
          <p:nvPr/>
        </p:nvSpPr>
        <p:spPr>
          <a:xfrm>
            <a:off x="924465" y="251107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498_2#c5227c776?vaa=1&amp;vcp=1&amp;vis=1&amp;pid=34dcba261&amp;color=0,0,0&amp;vtp=1&amp;vaab=1&amp;bbb=1&amp;hb=1"/>
          <p:cNvSpPr/>
          <p:nvPr/>
        </p:nvSpPr>
        <p:spPr>
          <a:xfrm>
            <a:off x="539496" y="314671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①数目很多</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②总表面积很小</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③由多层细胞组成</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④外部缠绕丰富的毛</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细血管</a:t>
            </a:r>
            <a:endParaRPr lang="en-US" altLang="zh-CN" sz="2800" dirty="0"/>
          </a:p>
        </p:txBody>
      </p:sp>
      <p:sp>
        <p:nvSpPr>
          <p:cNvPr id="5" name="QC_5_BD.498_3#c5227c776.choices?vaa=1&amp;vcp=1&amp;vis=1&amp;pid=34dcba261&amp;color=0,0,0&amp;vtp=1&amp;vaab=1&amp;bbb=1"/>
          <p:cNvSpPr/>
          <p:nvPr/>
        </p:nvSpPr>
        <p:spPr>
          <a:xfrm>
            <a:off x="539496" y="4415885"/>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500_1#6dd38505b?htil=22&amp;vaa=1&amp;vcp=1&amp;vis=1&amp;pid=34dcba261&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66647" y="808908"/>
            <a:ext cx="3582809" cy="29172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500_2#6dd38505b?htil=22&amp;sp=1&amp;vaa=1&amp;vcp=1&amp;vis=1&amp;pid=34dcba261&amp;color=0,0,0&amp;vtp=1&amp;vaab=1&amp;bt=1&amp;bbb=1&amp;hb=1&amp;hs=1"/>
          <p:cNvSpPr/>
          <p:nvPr/>
        </p:nvSpPr>
        <p:spPr>
          <a:xfrm>
            <a:off x="539496" y="554400"/>
            <a:ext cx="8028432"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（黑龙江·中考）下图为健康人尿液形成过</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程示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意图，下列说法正确的是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1_1#6dd38505b.bracket?vaa=1&amp;vcp=1&amp;vis=1&amp;pid=34dcba261&amp;color=0,0,0&amp;vpa=315&amp;vtp=1&amp;vaab=1"/>
          <p:cNvSpPr/>
          <p:nvPr/>
        </p:nvSpPr>
        <p:spPr>
          <a:xfrm>
            <a:off x="4306062" y="123169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5_BD.500_3#6dd38505b.choices?htil=22&amp;vaa=1&amp;vcp=1&amp;vis=1&amp;pid=34dcba261&amp;color=0,0,0&amp;vtp=1&amp;vaab=1&amp;bbb=1&amp;hs=1"/>
          <p:cNvSpPr/>
          <p:nvPr/>
        </p:nvSpPr>
        <p:spPr>
          <a:xfrm>
            <a:off x="539496" y="1837417"/>
            <a:ext cx="802843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A.①中的液体含有尿素和血细胞</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.②中的液体含有大分子蛋白质和无机盐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.③中的液体含有无机盐和葡萄糖</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.④中的液体含有尿素和葡萄糖</a:t>
            </a:r>
            <a:endParaRPr lang="en-US" altLang="zh-CN" sz="2800" dirty="0"/>
          </a:p>
        </p:txBody>
      </p:sp>
      <p:sp>
        <p:nvSpPr>
          <p:cNvPr id="6" name="QC_5_BD.502_1#4ac87b369?vaa=1&amp;vcp=1&amp;vis=1&amp;pid=34dcba261&amp;color=0,0,0&amp;vtp=1&amp;vaab=1&amp;bbb=1&amp;hs=1"/>
          <p:cNvSpPr/>
          <p:nvPr/>
        </p:nvSpPr>
        <p:spPr>
          <a:xfrm>
            <a:off x="539496" y="43950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神经系统结构和功能的基本单位、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神经调节的基本方式分别是(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7" name="QC_5_AN.503_1#4ac87b369.bracket?vaa=1&amp;vcp=1&amp;vis=1&amp;pid=34dcba261&amp;color=0,0,0&amp;vpa=316&amp;vtp=1&amp;vaab=1"/>
          <p:cNvSpPr/>
          <p:nvPr/>
        </p:nvSpPr>
        <p:spPr>
          <a:xfrm>
            <a:off x="10684414" y="438167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8" name="QC_5_BD.502_2#4ac87b369.choices?vaa=1&amp;vcp=1&amp;vis=1&amp;pid=34dcba261&amp;color=0,0,0&amp;vtp=1&amp;vaab=1&amp;bbb=1&amp;hs=1"/>
          <p:cNvSpPr/>
          <p:nvPr/>
        </p:nvSpPr>
        <p:spPr>
          <a:xfrm>
            <a:off x="539496" y="5024482"/>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A.神经元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.神经元、神经细胞</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.神经中枢、神经元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04_1#d1352cc56?vaa=1&amp;vcp=1&amp;vis=1&amp;pid=34dcba261&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（黑龙江·中考）眼和耳是人体从外界接受信息的主要器官，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关于眼和耳的叙述正确的是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505_1#d1352cc56.bracket?vaa=1&amp;vcp=1&amp;vis=1&amp;pid=34dcba261&amp;color=0,0,0&amp;vpa=317&amp;vtp=1&amp;vaab=1"/>
          <p:cNvSpPr/>
          <p:nvPr/>
        </p:nvSpPr>
        <p:spPr>
          <a:xfrm>
            <a:off x="4444233" y="218647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5_BD.504_2#d1352cc56.choices?vaa=1&amp;vcp=1&amp;vis=1&amp;pid=34dcba261&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A.进入黑暗环境时，瞳孔会由大变小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.听觉是在耳蜗内形成的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.近视眼可以通过佩戴凸透镜加以矫正</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.遇到巨大声响时应迅速张开口或闭嘴、堵耳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06_1#73baaf8c4?vaa=1&amp;vcp=1&amp;vis=1&amp;pid=34dcba261&amp;color=0,0,0&amp;vtp=1&amp;vaab=1&amp;bt=1&amp;bbb=1"/>
          <p:cNvSpPr/>
          <p:nvPr/>
        </p:nvSpPr>
        <p:spPr>
          <a:xfrm>
            <a:off x="539496" y="8835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下列疾病与其病因的对应关系中，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正确的一组是(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73baaf8c4.bracket?vaa=1&amp;vcp=1&amp;vis=1&amp;pid=34dcba261&amp;color=0,0,0&amp;vpa=318&amp;vtp=1&amp;vaab=1"/>
          <p:cNvSpPr/>
          <p:nvPr/>
        </p:nvSpPr>
        <p:spPr>
          <a:xfrm>
            <a:off x="8550814" y="87017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506_2#73baaf8c4.choices?vaa=1&amp;vcp=1&amp;vis=1&amp;pid=34dcba261&amp;color=0,0,0&amp;vtp=1&amp;vaab=1&amp;bbb=1"/>
          <p:cNvSpPr/>
          <p:nvPr/>
        </p:nvSpPr>
        <p:spPr>
          <a:xfrm>
            <a:off x="539496" y="151577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A.地方性甲状腺肿——缺钙</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.糖尿病——胰岛素分泌不足</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.巨人症——幼年时期生长激素分泌不足</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.侏儒症——幼年时期甲状腺激素分泌不足</a:t>
            </a:r>
            <a:endParaRPr lang="en-US" altLang="zh-CN" sz="2800" dirty="0"/>
          </a:p>
        </p:txBody>
      </p:sp>
      <p:sp>
        <p:nvSpPr>
          <p:cNvPr id="5" name="QC_5_BD.508_1#dab489cf2?vaa=1&amp;vcp=1&amp;vis=1&amp;pid=34dcba261&amp;color=0,0,0&amp;vtp=1&amp;vaab=1&amp;bbb=1&amp;hb=1"/>
          <p:cNvSpPr/>
          <p:nvPr/>
        </p:nvSpPr>
        <p:spPr>
          <a:xfrm>
            <a:off x="539496" y="408117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传染病是由病原体引起的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、能在人与人之间或人与动物之间传播的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疾病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下列属于传染病的是(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509_1#dab489cf2.bracket?vaa=1&amp;vcp=1&amp;vis=1&amp;pid=34dcba261&amp;color=0,0,0&amp;vpa=319&amp;vtp=1&amp;vaab=1"/>
          <p:cNvSpPr/>
          <p:nvPr/>
        </p:nvSpPr>
        <p:spPr>
          <a:xfrm>
            <a:off x="5083715" y="471554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508_2#dab489cf2.choices?vaa=1&amp;vcp=1&amp;vis=1&amp;pid=34dcba261&amp;color=0,0,0&amp;vtp=1&amp;vaab=1&amp;bbb=1"/>
          <p:cNvSpPr/>
          <p:nvPr/>
        </p:nvSpPr>
        <p:spPr>
          <a:xfrm>
            <a:off x="539496" y="5350351"/>
            <a:ext cx="11109960" cy="553657"/>
          </a:xfrm>
          <a:prstGeom prst="rect">
            <a:avLst/>
          </a:prstGeom>
          <a:noFill/>
        </p:spPr>
        <p:txBody>
          <a:bodyPr wrap="none" lIns="0" tIns="0" rIns="0" bIns="0" rtlCol="0" anchor="t"/>
          <a:lstStyle/>
          <a:p>
            <a:pPr latinLnBrk="1">
              <a:lnSpc>
                <a:spcPts val="4900"/>
              </a:lnSpc>
              <a:tabLst>
                <a:tab pos="3650615" algn="l"/>
                <a:tab pos="6196330" algn="l"/>
                <a:tab pos="8742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.病毒性结膜炎</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B.夜盲症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C.白化病</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.高血压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8ef21d2e?vcp=1&amp;pid=559ccac71&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能力提升</a:t>
            </a:r>
            <a:endParaRPr lang="en-US" altLang="zh-CN" sz="3200" dirty="0"/>
          </a:p>
        </p:txBody>
      </p:sp>
      <p:sp>
        <p:nvSpPr>
          <p:cNvPr id="3" name="QC_5_BD.510_1#525a634a4?vaa=1&amp;vcp=1&amp;vis=1&amp;pid=38ef21d2e&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下列食物成分中，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不经消化即可被人体吸收的是(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1_1#525a634a4.bracket?vaa=1&amp;vcp=1&amp;vis=1&amp;pid=38ef21d2e&amp;color=0,0,0&amp;vpa=320&amp;vtp=1&amp;vaab=1"/>
          <p:cNvSpPr/>
          <p:nvPr/>
        </p:nvSpPr>
        <p:spPr>
          <a:xfrm>
            <a:off x="8550814" y="126249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5_BD.510_2#525a634a4.choices?vaa=1&amp;vcp=1&amp;vis=1&amp;pid=38ef21d2e&amp;color=0,0,0&amp;vtp=1&amp;vaab=1&amp;bbb=1"/>
          <p:cNvSpPr/>
          <p:nvPr/>
        </p:nvSpPr>
        <p:spPr>
          <a:xfrm>
            <a:off x="539496" y="1900219"/>
            <a:ext cx="11109960" cy="553657"/>
          </a:xfrm>
          <a:prstGeom prst="rect">
            <a:avLst/>
          </a:prstGeom>
          <a:noFill/>
        </p:spPr>
        <p:txBody>
          <a:bodyPr wrap="none" lIns="0" tIns="0" rIns="0" bIns="0" rtlCol="0" anchor="t"/>
          <a:lstStyle/>
          <a:p>
            <a:pPr latinLnBrk="1">
              <a:lnSpc>
                <a:spcPts val="4900"/>
              </a:lnSpc>
              <a:tabLst>
                <a:tab pos="2672715" algn="l"/>
                <a:tab pos="5307330" algn="l"/>
                <a:tab pos="82975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.淀粉</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B.脂肪</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C.蛋白质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.葡萄糖</a:t>
            </a:r>
            <a:endParaRPr lang="en-US" altLang="zh-CN" sz="2800" dirty="0"/>
          </a:p>
        </p:txBody>
      </p:sp>
      <p:pic>
        <p:nvPicPr>
          <p:cNvPr id="6" name="QC_5_BD.512_1#6e5379b50?htil=23&amp;vaa=1&amp;vcp=1&amp;vis=1&amp;pid=38ef21d2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29601" y="2516994"/>
            <a:ext cx="2883795" cy="1821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5_BD.512_2#6e5379b50?htil=23&amp;sp=1&amp;vaa=1&amp;vcp=1&amp;vis=1&amp;pid=38ef21d2e&amp;color=0,0,0&amp;vtp=1&amp;vaab=1&amp;bbb=1&amp;hb=1&amp;hs=1"/>
          <p:cNvSpPr/>
          <p:nvPr/>
        </p:nvSpPr>
        <p:spPr>
          <a:xfrm>
            <a:off x="539496" y="2529694"/>
            <a:ext cx="7580376"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（山西·中考）生物学实践活动课上，</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小康</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同学制作了小肠壁结构模型（如下图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作品</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比较形象地模拟了小肠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8" name="QC_5_AN.513_1#6e5379b50.bracket?vaa=1&amp;vcp=1&amp;vis=1&amp;pid=38ef21d2e&amp;color=0,0,0&amp;vpa=321&amp;vtp=1&amp;vaab=1"/>
          <p:cNvSpPr/>
          <p:nvPr/>
        </p:nvSpPr>
        <p:spPr>
          <a:xfrm>
            <a:off x="3813746" y="384822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9" name="QC_5_BD.512_3#6e5379b50.choices?vaa=1&amp;vcp=1&amp;vis=1&amp;pid=38ef21d2e&amp;color=0,0,0&amp;vtp=1&amp;vaab=1&amp;bbb=1&amp;hs=1"/>
          <p:cNvSpPr/>
          <p:nvPr/>
        </p:nvSpPr>
        <p:spPr>
          <a:xfrm>
            <a:off x="539496" y="444993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.长度很长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.内有多种消化液</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C.内有丰富的毛细血管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.内有皱襞和小肠绒毛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left)">
                                      <p:cBhvr>
                                        <p:cTn id="15" dur="500"/>
                                        <p:tgtEl>
                                          <p:spTgt spid="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14_1#ebb3343c5?vaa=1&amp;vcp=1&amp;vis=1&amp;pid=38ef21d2e&amp;color=0,0,0&amp;vtp=1&amp;vaab=1&amp;bt=1&amp;bbb=1"/>
          <p:cNvSpPr/>
          <p:nvPr/>
        </p:nvSpPr>
        <p:spPr>
          <a:xfrm>
            <a:off x="539496" y="8783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生物结构决定功能，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下列结构与功能对应关系错误的是(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ebb3343c5.bracket?vaa=1&amp;vcp=1&amp;vis=1&amp;pid=38ef21d2e&amp;color=0,0,0&amp;vpa=322&amp;vtp=1&amp;vaab=1"/>
          <p:cNvSpPr/>
          <p:nvPr/>
        </p:nvSpPr>
        <p:spPr>
          <a:xfrm>
            <a:off x="9617614" y="8649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5_BD.514_2#ebb3343c5.choices?vaa=1&amp;vcp=1&amp;vis=1&amp;pid=38ef21d2e&amp;color=0,0,0&amp;vtp=1&amp;vaab=1&amp;bbb=1"/>
          <p:cNvSpPr/>
          <p:nvPr/>
        </p:nvSpPr>
        <p:spPr>
          <a:xfrm>
            <a:off x="539496" y="1510601"/>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A.胰腺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——吸收营养物质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.瓣膜——保证血液单向流动</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.心室壁厚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——远程输血</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.毛细血管——物质交换</a:t>
            </a:r>
            <a:endParaRPr lang="en-US" altLang="zh-CN" sz="2800" dirty="0"/>
          </a:p>
        </p:txBody>
      </p:sp>
      <p:sp>
        <p:nvSpPr>
          <p:cNvPr id="5" name="QC_5_BD.516_1#c1bc027f0?vaa=1&amp;vcp=1&amp;vis=1&amp;pid=38ef21d2e&amp;color=0,0,0&amp;vtp=1&amp;vaab=1&amp;bbb=1"/>
          <p:cNvSpPr/>
          <p:nvPr/>
        </p:nvSpPr>
        <p:spPr>
          <a:xfrm>
            <a:off x="539496" y="277977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下列有关人体营养物质和食品安全的认识，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5_AN.517_1#c1bc027f0.bracket?vaa=1&amp;vcp=1&amp;vis=1&amp;pid=38ef21d2e&amp;color=0,0,0&amp;vpa=323&amp;vtp=1&amp;vaab=1"/>
          <p:cNvSpPr/>
          <p:nvPr/>
        </p:nvSpPr>
        <p:spPr>
          <a:xfrm>
            <a:off x="9262014" y="276644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5_BD.516_2#c1bc027f0.choices?vaa=1&amp;vcp=1&amp;vis=1&amp;pid=38ef21d2e&amp;color=0,0,0&amp;vtp=1&amp;vaab=1&amp;bbb=1"/>
          <p:cNvSpPr/>
          <p:nvPr/>
        </p:nvSpPr>
        <p:spPr>
          <a:xfrm>
            <a:off x="539496" y="340925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A.无机盐在消化道内不能被直接吸收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.购买食品时要注意是否有食品生产许可证编号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.人体生命活动所需的能量，主要由糖类提供</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.维生素不为人体提供能量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18_1#dfd4b1e68?sp=1&amp;vaa=1&amp;vcp=1&amp;vis=1&amp;pid=38ef21d2e&amp;color=0,0,0&amp;vtp=1&amp;vaab=1&amp;bt=1&amp;bbb=1&amp;hb=1"/>
          <p:cNvSpPr/>
          <p:nvPr/>
        </p:nvSpPr>
        <p:spPr>
          <a:xfrm>
            <a:off x="539496" y="1106392"/>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（河北·中考）下图为肺循环示意图，箭头表示血流方向，①②③④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表示结构。下列说法错误的是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19_1#dfd4b1e68.bracket?vaa=1&amp;vcp=1&amp;vis=1&amp;pid=38ef21d2e&amp;color=0,0,0&amp;vpa=324&amp;vtp=1&amp;vaab=1"/>
          <p:cNvSpPr/>
          <p:nvPr/>
        </p:nvSpPr>
        <p:spPr>
          <a:xfrm>
            <a:off x="5074750" y="1807940"/>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18_2#dfd4b1e68?vaa=1&amp;vcp=1&amp;vis=1&amp;pid=38ef21d2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68496" y="2443321"/>
            <a:ext cx="4261104" cy="19476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18_3#dfd4b1e68.choices?vaa=1&amp;vcp=1&amp;vis=1&amp;pid=38ef21d2e&amp;color=0,0,0&amp;vtp=1&amp;vaab=1&amp;bbb=1"/>
          <p:cNvSpPr/>
          <p:nvPr/>
        </p:nvSpPr>
        <p:spPr>
          <a:xfrm>
            <a:off x="539496" y="4526121"/>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①可防止血液倒流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.②表示右心室</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③表示肺泡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.④内的血液为静脉血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20_1#b7e8a942e?sp=1&amp;vaa=1&amp;vcp=1&amp;vis=1&amp;pid=38ef21d2e&amp;color=0,0,0&amp;vtp=1&amp;vaab=1&amp;bt=1&amp;bbb=1&amp;hb=1"/>
          <p:cNvSpPr/>
          <p:nvPr/>
        </p:nvSpPr>
        <p:spPr>
          <a:xfrm>
            <a:off x="539496" y="152603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下图是模拟人体呼吸运动过程的实验示意图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。下列有关叙述错误的是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21_1#b7e8a942e.bracket?vaa=1&amp;vcp=1&amp;vis=1&amp;pid=38ef21d2e&amp;color=0,0,0&amp;vpa=325&amp;vtp=1&amp;vaab=1"/>
          <p:cNvSpPr/>
          <p:nvPr/>
        </p:nvSpPr>
        <p:spPr>
          <a:xfrm>
            <a:off x="816515" y="21603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20_2#b7e8a942e?htil=24&amp;vaa=1&amp;vcp=1&amp;vis=1&amp;pid=38ef21d2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79294" y="2854833"/>
            <a:ext cx="2816352" cy="2139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20_3#b7e8a942e.choices?htil=24&amp;vaa=1&amp;vcp=1&amp;vis=1&amp;pid=38ef21d2e&amp;color=0,0,0&amp;vtp=1&amp;vaab=1&amp;bbb=1"/>
          <p:cNvSpPr/>
          <p:nvPr/>
        </p:nvSpPr>
        <p:spPr>
          <a:xfrm>
            <a:off x="539496" y="2800921"/>
            <a:ext cx="815644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A.该实验模拟的是外界环境与肺泡的气体交换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.①模拟的器官能使②内的气体变得清洁湿润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.④模拟的是膈，可调节胸廓的容积大小</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.图甲模拟的是呼气过程，此时膈肌收缩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6f838850f?vcp=1&amp;pid=7d96e17c4&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考点梳理</a:t>
            </a:r>
            <a:endParaRPr lang="en-US" altLang="zh-CN" sz="3200" dirty="0"/>
          </a:p>
        </p:txBody>
      </p:sp>
      <p:sp>
        <p:nvSpPr>
          <p:cNvPr id="3" name="QO_5_BD.1_1#ed0055a5c?vaa=1&amp;vcp=1&amp;vis=1&amp;pid=6f838850f&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人体的营养</a:t>
            </a:r>
            <a:endParaRPr lang="en-US" altLang="zh-CN" sz="2800" dirty="0"/>
          </a:p>
        </p:txBody>
      </p:sp>
      <p:sp>
        <p:nvSpPr>
          <p:cNvPr id="4" name="QB_6_BD.2_1#a414d19e5?vaa=1&amp;vcp=1&amp;vis=1&amp;pid=ed0055a5c&amp;color=0,0,0&amp;vtp=1&amp;vaab=1&amp;bbb=1"/>
          <p:cNvSpPr/>
          <p:nvPr/>
        </p:nvSpPr>
        <p:spPr>
          <a:xfrm>
            <a:off x="539496" y="190021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六类营养成分：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a414d19e5.blank?vaa=1&amp;vcp=1&amp;vis=1&amp;pid=ed0055a5c&amp;color=0,0,0&amp;vpa=1&amp;vtp=1&amp;vaab=1&amp;bbb=1"/>
          <p:cNvSpPr/>
          <p:nvPr/>
        </p:nvSpPr>
        <p:spPr>
          <a:xfrm>
            <a:off x="3928015" y="1848784"/>
            <a:ext cx="7015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糖类、脂肪、蛋白质、水、无机盐和维生素</a:t>
            </a:r>
            <a:endParaRPr lang="en-US" altLang="zh-CN" sz="2800" dirty="0"/>
          </a:p>
        </p:txBody>
      </p:sp>
      <p:sp>
        <p:nvSpPr>
          <p:cNvPr id="6" name="QB_6_BD.4_1#8cda9b8f1?vaa=1&amp;vcp=1&amp;vis=1&amp;pid=ed0055a5c&amp;color=0,0,0&amp;vtp=1&amp;vaab=1&amp;bbb=1&amp;hb=1"/>
          <p:cNvSpPr/>
          <p:nvPr/>
        </p:nvSpPr>
        <p:spPr>
          <a:xfrm>
            <a:off x="539496" y="252969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三大产热营养素”：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。人体主要的能源物</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通常作为体内贮备的能源物质，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是人体生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长发育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、组织更新和修复的重要原料。</a:t>
            </a:r>
            <a:endParaRPr lang="en-US" altLang="zh-CN" sz="2800" dirty="0"/>
          </a:p>
        </p:txBody>
      </p:sp>
      <p:sp>
        <p:nvSpPr>
          <p:cNvPr id="7" name="QB_6_AN.5_1#8cda9b8f1.blank?vaa=1&amp;vcp=1&amp;vis=1&amp;pid=ed0055a5c&amp;color=0,0,0&amp;vpa=2&amp;vtp=1&amp;vaab=1&amp;bbb=1"/>
          <p:cNvSpPr/>
          <p:nvPr/>
        </p:nvSpPr>
        <p:spPr>
          <a:xfrm>
            <a:off x="4597940" y="2499214"/>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糖类、脂肪、蛋白质</a:t>
            </a:r>
            <a:endParaRPr lang="en-US" altLang="zh-CN" sz="2800" dirty="0"/>
          </a:p>
        </p:txBody>
      </p:sp>
      <p:sp>
        <p:nvSpPr>
          <p:cNvPr id="8" name="QB_6_AN.6_1#8cda9b8f1.blank?vaa=1&amp;vcp=1&amp;vis=1&amp;pid=ed0055a5c&amp;color=0,0,0&amp;vpa=3&amp;vtp=1&amp;vaab=1&amp;bbb=1"/>
          <p:cNvSpPr/>
          <p:nvPr/>
        </p:nvSpPr>
        <p:spPr>
          <a:xfrm>
            <a:off x="1261015" y="31469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糖类</a:t>
            </a:r>
            <a:endParaRPr lang="en-US" altLang="zh-CN" sz="2800" dirty="0"/>
          </a:p>
        </p:txBody>
      </p:sp>
      <p:sp>
        <p:nvSpPr>
          <p:cNvPr id="9" name="QB_6_AN.7_1#8cda9b8f1.blank?vaa=1&amp;vcp=1&amp;vis=1&amp;pid=ed0055a5c&amp;color=0,0,0&amp;vpa=4&amp;vtp=1&amp;vaab=1&amp;bbb=1"/>
          <p:cNvSpPr/>
          <p:nvPr/>
        </p:nvSpPr>
        <p:spPr>
          <a:xfrm>
            <a:off x="2683414" y="31469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脂肪</a:t>
            </a:r>
            <a:endParaRPr lang="en-US" altLang="zh-CN" sz="2800" dirty="0"/>
          </a:p>
        </p:txBody>
      </p:sp>
      <p:sp>
        <p:nvSpPr>
          <p:cNvPr id="10" name="QB_6_AN.8_1#8cda9b8f1.blank?vaa=1&amp;vcp=1&amp;vis=1&amp;pid=ed0055a5c&amp;color=0,0,0&amp;vpa=5&amp;vtp=1&amp;vaab=1&amp;bbb=1"/>
          <p:cNvSpPr/>
          <p:nvPr/>
        </p:nvSpPr>
        <p:spPr>
          <a:xfrm>
            <a:off x="8728614" y="314691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蛋白质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9" grpId="0" build="p" animBg="1"/>
      <p:bldP spid="10"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522_1#11ef21377?htil=25&amp;vaa=1&amp;vcp=1&amp;vis=1&amp;pid=38ef21d2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168128" y="1875536"/>
            <a:ext cx="1463040" cy="2139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522_2#11ef21377?htil=25&amp;sp=1&amp;vaa=1&amp;vcp=1&amp;vis=1&amp;pid=38ef21d2e&amp;color=0,0,0&amp;vtp=1&amp;vaab=1&amp;bt=1&amp;bbb=1&amp;hb=1"/>
          <p:cNvSpPr/>
          <p:nvPr/>
        </p:nvSpPr>
        <p:spPr>
          <a:xfrm>
            <a:off x="539496" y="1857248"/>
            <a:ext cx="95097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（江苏无锡·中考）对咽喉被异物阻塞的人进行急救时</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，救</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护者按照如图所示的方法施救。过程中，被救者膈顶部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此时发生的相关变化是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5_AN.523_1#11ef21377.bracket?vaa=1&amp;vcp=1&amp;vis=1&amp;pid=38ef21d2e&amp;color=0,0,0&amp;vpa=326&amp;vtp=1&amp;vaab=1"/>
          <p:cNvSpPr/>
          <p:nvPr/>
        </p:nvSpPr>
        <p:spPr>
          <a:xfrm>
            <a:off x="4371021" y="319447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5_BD.522_3#11ef21377.choices?htil=25&amp;vaa=1&amp;vcp=1&amp;vis=1&amp;pid=38ef21d2e&amp;color=0,0,0&amp;vtp=1&amp;vaab=1&amp;bbb=1"/>
          <p:cNvSpPr/>
          <p:nvPr/>
        </p:nvSpPr>
        <p:spPr>
          <a:xfrm>
            <a:off x="539496" y="3780980"/>
            <a:ext cx="9509760" cy="1201357"/>
          </a:xfrm>
          <a:prstGeom prst="rect">
            <a:avLst/>
          </a:prstGeom>
          <a:noFill/>
        </p:spPr>
        <p:txBody>
          <a:bodyPr wrap="none" lIns="0" tIns="0" rIns="0" bIns="0" rtlCol="0" anchor="t"/>
          <a:lstStyle/>
          <a:p>
            <a:pPr latinLnBrk="1">
              <a:lnSpc>
                <a:spcPts val="5100"/>
              </a:lnSpc>
              <a:tabLst>
                <a:tab pos="48628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A.肺内气压变小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.肺内气压变小，呼气</a:t>
            </a:r>
            <a:endParaRPr lang="en-US" altLang="zh-CN" sz="2800" dirty="0"/>
          </a:p>
          <a:p>
            <a:pPr latinLnBrk="1">
              <a:lnSpc>
                <a:spcPts val="4900"/>
              </a:lnSpc>
              <a:tabLst>
                <a:tab pos="48628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.肺内气压变大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.肺内气压变大，呼气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24_1#396a596e2?sp=1&amp;vaa=1&amp;vcp=1&amp;vis=1&amp;pid=38ef21d2e&amp;color=0,0,0&amp;mp=1&amp;vtp=1&amp;vaab=1&amp;bt=1&amp;bbb=1&amp;hb=1"/>
          <p:cNvSpPr/>
          <p:nvPr/>
        </p:nvSpPr>
        <p:spPr>
          <a:xfrm>
            <a:off x="539496" y="189633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小明的妈妈想参与无偿献血，小明和小明的爸爸都非常支持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。支持献</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血的理由有(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25_1#396a596e2.bracket?vaa=1&amp;vcp=1&amp;vis=1&amp;pid=38ef21d2e&amp;color=0,0,0&amp;mp=1&amp;vpa=327&amp;vtp=1&amp;vaab=1"/>
          <p:cNvSpPr/>
          <p:nvPr/>
        </p:nvSpPr>
        <p:spPr>
          <a:xfrm>
            <a:off x="2594514" y="25306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4" name="QC_5_BD.524_2#396a596e2?vaa=1&amp;vcp=1&amp;vis=1&amp;pid=38ef21d2e&amp;color=0,0,0&amp;vtp=1&amp;vaab=1&amp;bbb=1&amp;hb=1"/>
              <p:cNvSpPr/>
              <p:nvPr/>
            </p:nvSpPr>
            <p:spPr>
              <a:xfrm>
                <a:off x="539496" y="317934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①可以挽救他人生命</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②可以预防心血管疾病</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③抽取的是静脉血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较慢很安全</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④一次失血不超过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，丧失的血液成分可以很快恢复</a:t>
                </a:r>
                <a:endParaRPr lang="en-US" altLang="zh-CN" sz="2800" dirty="0"/>
              </a:p>
            </p:txBody>
          </p:sp>
        </mc:Choice>
        <mc:Fallback xmlns="">
          <p:sp>
            <p:nvSpPr>
              <p:cNvPr id="4" name="QC_5_BD.524_2#396a596e2?vaa=1&amp;vcp=1&amp;vis=1&amp;pid=38ef21d2e&amp;color=0,0,0&amp;vtp=1&amp;vaab=1&amp;bbb=1&amp;hb=1"/>
              <p:cNvSpPr>
                <a:spLocks noRot="1" noChangeAspect="1" noMove="1" noResize="1" noEditPoints="1" noAdjustHandles="1" noChangeArrowheads="1" noChangeShapeType="1" noTextEdit="1"/>
              </p:cNvSpPr>
              <p:nvPr/>
            </p:nvSpPr>
            <p:spPr>
              <a:xfrm>
                <a:off x="539496" y="3179349"/>
                <a:ext cx="11109960" cy="1201357"/>
              </a:xfrm>
              <a:prstGeom prst="rect">
                <a:avLst/>
              </a:prstGeom>
              <a:blipFill rotWithShape="1">
                <a:blip r:embed="rId3"/>
                <a:stretch>
                  <a:fillRect l="-3" t="-45" r="-111" b="-5669"/>
                </a:stretch>
              </a:blipFill>
            </p:spPr>
            <p:txBody>
              <a:bodyPr/>
              <a:lstStyle/>
              <a:p>
                <a:r>
                  <a:rPr lang="zh-CN" altLang="en-US">
                    <a:noFill/>
                  </a:rPr>
                  <a:t> </a:t>
                </a:r>
              </a:p>
            </p:txBody>
          </p:sp>
        </mc:Fallback>
      </mc:AlternateContent>
      <p:sp>
        <p:nvSpPr>
          <p:cNvPr id="5" name="QC_5_BD.524_3#396a596e2.choices?vaa=1&amp;vcp=1&amp;vis=1&amp;pid=38ef21d2e&amp;color=0,0,0&amp;vtp=1&amp;vaab=1&amp;bbb=1"/>
          <p:cNvSpPr/>
          <p:nvPr/>
        </p:nvSpPr>
        <p:spPr>
          <a:xfrm>
            <a:off x="539496" y="438324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B.①②④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C.①③④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26_1#68f7c74f6?vaa=1&amp;vcp=1&amp;vis=1&amp;pid=38ef21d2e&amp;color=0,0,0&amp;vtp=1&amp;vaab=1&amp;bt=1&amp;bbb=1&amp;hb=1"/>
          <p:cNvSpPr/>
          <p:nvPr/>
        </p:nvSpPr>
        <p:spPr>
          <a:xfrm>
            <a:off x="539496" y="120446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（山东·中考）人体感染乙型肝炎病毒后可能患乙型肝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（简称乙肝）。</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乙肝病毒广泛存在于患者的体液中，主要通过血液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性接</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触、母婴等方式传播。下列叙述错误的是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527_1#68f7c74f6.bracket?vaa=1&amp;vcp=1&amp;vis=1&amp;pid=38ef21d2e&amp;color=0,0,0&amp;vpa=328&amp;vtp=1&amp;vaab=1"/>
          <p:cNvSpPr/>
          <p:nvPr/>
        </p:nvSpPr>
        <p:spPr>
          <a:xfrm>
            <a:off x="5085208" y="25603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526_2#68f7c74f6.choices?vaa=1&amp;vcp=1&amp;vis=1&amp;pid=38ef21d2e&amp;color=0,0,0&amp;vtp=1&amp;vaab=1&amp;bb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A.乙肝病毒属于乙肝的病原体，乙肝患者属于乙肝的传染源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.没有患过乙肝的健康人群属于乙肝传染病的易感人群</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.乙肝病毒侵入人体后被吞噬细胞吞噬消化属于非特异性免疫</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.注射疫苗时使用一次性注射用具属于预防乙肝措施中的切断传播途径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528_1#cd53bdb32?htil=26&amp;vaa=1&amp;vcp=1&amp;vis=1&amp;pid=38ef21d2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35068" y="572688"/>
            <a:ext cx="4855464"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5_BD.528_2#cd53bdb32?htil=26&amp;sp=1&amp;vaa=1&amp;vcp=1&amp;vis=1&amp;pid=38ef21d2e&amp;color=0,0,0&amp;vtp=1&amp;vaab=1&amp;bt=1&amp;bbb=1&amp;hb=1&amp;hs=1"/>
              <p:cNvSpPr/>
              <p:nvPr/>
            </p:nvSpPr>
            <p:spPr>
              <a:xfrm>
                <a:off x="539496" y="554400"/>
                <a:ext cx="6117336"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下图表示人体消化吸收过程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表示消化液（</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⑤</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为肠液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），纵向箭头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表示消化液对相应物质的消化作用，</a:t>
                </a:r>
                <a:endParaRPr lang="en-US" altLang="zh-CN" sz="2800" dirty="0"/>
              </a:p>
            </p:txBody>
          </p:sp>
        </mc:Choice>
        <mc:Fallback xmlns="">
          <p:sp>
            <p:nvSpPr>
              <p:cNvPr id="3" name="QC_5_BD.528_2#cd53bdb32?htil=26&amp;sp=1&amp;vaa=1&amp;vcp=1&amp;vis=1&amp;pid=38ef21d2e&amp;color=0,0,0&amp;vtp=1&amp;vaab=1&amp;bt=1&amp;bbb=1&amp;hb=1&amp;hs=1"/>
              <p:cNvSpPr>
                <a:spLocks noRot="1" noChangeAspect="1" noMove="1" noResize="1" noEditPoints="1" noAdjustHandles="1" noChangeArrowheads="1" noChangeShapeType="1" noTextEdit="1"/>
              </p:cNvSpPr>
              <p:nvPr/>
            </p:nvSpPr>
            <p:spPr>
              <a:xfrm>
                <a:off x="539496" y="554400"/>
                <a:ext cx="6117336" cy="1849057"/>
              </a:xfrm>
              <a:prstGeom prst="rect">
                <a:avLst/>
              </a:prstGeom>
              <a:blipFill rotWithShape="1">
                <a:blip r:embed="rId4"/>
                <a:stretch>
                  <a:fillRect l="-6" t="-2" r="-434" b="-3710"/>
                </a:stretch>
              </a:blipFill>
            </p:spPr>
            <p:txBody>
              <a:bodyPr/>
              <a:lstStyle/>
              <a:p>
                <a:r>
                  <a:rPr lang="zh-CN" altLang="en-US">
                    <a:noFill/>
                  </a:rPr>
                  <a:t> </a:t>
                </a:r>
              </a:p>
            </p:txBody>
          </p:sp>
        </mc:Fallback>
      </mc:AlternateContent>
      <p:sp>
        <p:nvSpPr>
          <p:cNvPr id="4" name="QC_5_AN.529_1#cd53bdb32.bracket?vaa=1&amp;vcp=1&amp;vis=1&amp;pid=38ef21d2e&amp;color=0,0,0&amp;vpa=329&amp;vtp=1&amp;vaab=1"/>
          <p:cNvSpPr/>
          <p:nvPr/>
        </p:nvSpPr>
        <p:spPr>
          <a:xfrm>
            <a:off x="2239413" y="303940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5" name="QC_5_BD.528_3#cd53bdb32.choices?vaa=1&amp;vcp=1&amp;vis=1&amp;pid=38ef21d2e&amp;color=0,0,0&amp;vtp=1&amp;vaab=1&amp;bbb=1&amp;hs=1"/>
              <p:cNvSpPr/>
              <p:nvPr/>
            </p:nvSpPr>
            <p:spPr>
              <a:xfrm>
                <a:off x="539496" y="369161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A.④和⑤发挥作用的场所都是小肠</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.①为唾液，能将淀粉分解为葡萄糖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.②与③都只含一种酶，但酶的种类不同</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表示大肠，是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被吸收的主要场所</a:t>
                </a:r>
                <a:endParaRPr lang="en-US" altLang="zh-CN" sz="2800" dirty="0"/>
              </a:p>
            </p:txBody>
          </p:sp>
        </mc:Choice>
        <mc:Fallback xmlns="">
          <p:sp>
            <p:nvSpPr>
              <p:cNvPr id="5" name="QC_5_BD.528_3#cd53bdb32.choices?vaa=1&amp;vcp=1&amp;vis=1&amp;pid=38ef21d2e&amp;color=0,0,0&amp;vtp=1&amp;vaab=1&amp;bbb=1&amp;hs=1"/>
              <p:cNvSpPr>
                <a:spLocks noRot="1" noChangeAspect="1" noMove="1" noResize="1" noEditPoints="1" noAdjustHandles="1" noChangeArrowheads="1" noChangeShapeType="1" noTextEdit="1"/>
              </p:cNvSpPr>
              <p:nvPr/>
            </p:nvSpPr>
            <p:spPr>
              <a:xfrm>
                <a:off x="539496" y="3691617"/>
                <a:ext cx="11109960" cy="2496757"/>
              </a:xfrm>
              <a:prstGeom prst="rect">
                <a:avLst/>
              </a:prstGeom>
              <a:blipFill rotWithShape="1">
                <a:blip r:embed="rId5"/>
                <a:stretch>
                  <a:fillRect l="-3" t="-14" r="3" b="-27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5_BD.528_2#cd53bdb32?htil=26&amp;sp=1&amp;vaa=1&amp;vcp=1&amp;vis=1&amp;pid=38ef21d2e&amp;color=0,0,0&amp;vtp=1&amp;vaab=1&amp;bt=1&amp;bbb=1&amp;hb=1&amp;hs=1"/>
              <p:cNvSpPr/>
              <p:nvPr/>
            </p:nvSpPr>
            <p:spPr>
              <a:xfrm>
                <a:off x="539995" y="2405044"/>
                <a:ext cx="11112011" cy="1201357"/>
              </a:xfrm>
              <a:prstGeom prst="rect">
                <a:avLst/>
              </a:prstGeom>
              <a:noFill/>
            </p:spPr>
            <p:txBody>
              <a:bodyPr wrap="none" lIns="0" tIns="0" rIns="0" bIns="0" rtlCol="0" anchor="t"/>
              <a:lstStyle/>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zh-CN" altLang="en-US" sz="2800" b="0" i="0" kern="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分别表示淀粉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、蛋白质和脂肪的最终消化产物。下列有关分析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6" name="QC_5_BD.528_2#cd53bdb32?htil=26&amp;sp=1&amp;vaa=1&amp;vcp=1&amp;vis=1&amp;pid=38ef21d2e&amp;color=0,0,0&amp;vtp=1&amp;vaab=1&amp;bt=1&amp;bbb=1&amp;hb=1&amp;hs=1"/>
              <p:cNvSpPr>
                <a:spLocks noRot="1" noChangeAspect="1" noMove="1" noResize="1" noEditPoints="1" noAdjustHandles="1" noChangeArrowheads="1" noChangeShapeType="1" noTextEdit="1"/>
              </p:cNvSpPr>
              <p:nvPr/>
            </p:nvSpPr>
            <p:spPr>
              <a:xfrm>
                <a:off x="539995" y="2405044"/>
                <a:ext cx="11112011" cy="1201357"/>
              </a:xfrm>
              <a:prstGeom prst="rect">
                <a:avLst/>
              </a:prstGeom>
              <a:blipFill rotWithShape="1">
                <a:blip r:embed="rId6"/>
                <a:stretch>
                  <a:fillRect l="-2" t="-25" r="4" b="-568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0d162c623?vcp=1&amp;pid=559ccac71&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拓展延伸</a:t>
            </a:r>
            <a:endParaRPr lang="en-US" altLang="zh-CN" sz="3200" dirty="0"/>
          </a:p>
        </p:txBody>
      </p:sp>
      <p:sp>
        <p:nvSpPr>
          <p:cNvPr id="3" name="QC_5_BD.530_1#478757baf?vaa=1&amp;vcp=1&amp;vis=1&amp;pid=0d162c623&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下列关于人体消化和吸收的叙述，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5_AN.1_1#478757baf.bracket?vaa=1&amp;vcp=1&amp;vis=1&amp;pid=0d162c623&amp;color=0,0,0&amp;vpa=330&amp;vtp=1&amp;vaab=1"/>
          <p:cNvSpPr/>
          <p:nvPr/>
        </p:nvSpPr>
        <p:spPr>
          <a:xfrm>
            <a:off x="7839614" y="126249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5_BD.530_2#478757baf.choices?vaa=1&amp;vcp=1&amp;vis=1&amp;pid=0d162c623&amp;color=0,0,0&amp;vtp=1&amp;vaab=1&amp;bbb=1"/>
          <p:cNvSpPr/>
          <p:nvPr/>
        </p:nvSpPr>
        <p:spPr>
          <a:xfrm>
            <a:off x="539496" y="190802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.淀粉开始消化的场所是胃</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.消化的主要场所是小肠</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C.肝脏分泌的胆汁能消化蛋白质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.吸收的主要场所是大肠</a:t>
            </a:r>
            <a:endParaRPr lang="en-US" altLang="zh-CN" sz="2800" dirty="0"/>
          </a:p>
        </p:txBody>
      </p:sp>
      <p:sp>
        <p:nvSpPr>
          <p:cNvPr id="6" name="QC_5_BD.532_1#ab6eedb67?vaa=1&amp;vcp=1&amp;vis=1&amp;pid=0d162c623&amp;color=0,0,0&amp;vtp=1&amp;vaab=1&amp;bbb=1&amp;hb=1"/>
          <p:cNvSpPr/>
          <p:nvPr/>
        </p:nvSpPr>
        <p:spPr>
          <a:xfrm>
            <a:off x="539496" y="3185014"/>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（四川眉山·中考）人体的生命活动主要受神经系统的调节，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但也</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受到激素调节的影响。下列相关叙述中正确的是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7" name="QC_5_AN.533_1#ab6eedb67.bracket?vaa=1&amp;vcp=1&amp;vis=1&amp;pid=0d162c623&amp;color=0,0,0&amp;vpa=331&amp;vtp=1&amp;vaab=1"/>
          <p:cNvSpPr/>
          <p:nvPr/>
        </p:nvSpPr>
        <p:spPr>
          <a:xfrm>
            <a:off x="7581645" y="384952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8" name="QC_5_BD.532_2#ab6eedb67.choices?vaa=1&amp;vcp=1&amp;vis=1&amp;pid=0d162c623&amp;color=0,0,0&amp;vtp=1&amp;vaab=1&amp;bbb=1"/>
          <p:cNvSpPr/>
          <p:nvPr/>
        </p:nvSpPr>
        <p:spPr>
          <a:xfrm>
            <a:off x="539496" y="446199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.胰腺和胰岛都是内分泌腺</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.人体内的腺体都能分泌激素</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C.激素调节不受神经调节的控制</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.激素调节能对神经调节产生影响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34_1#932b01d11?sp=1&amp;vaa=1&amp;vcp=1&amp;vis=1&amp;pid=0d162c623&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如图所示，下列有关人体器官与功能的叙述，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35_1#932b01d11.bracket?vaa=1&amp;vcp=1&amp;vis=1&amp;pid=0d162c623&amp;color=0,0,0&amp;vpa=332&amp;vtp=1&amp;vaab=1"/>
          <p:cNvSpPr/>
          <p:nvPr/>
        </p:nvSpPr>
        <p:spPr>
          <a:xfrm>
            <a:off x="9973214"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5_BD.534_2#932b01d11?htil=27&amp;vaa=1&amp;vcp=1&amp;vis=1&amp;pid=0d162c62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55031" y="2529713"/>
            <a:ext cx="2377440"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34_3#932b01d11.choices?htil=27&amp;vaa=1&amp;vcp=1&amp;vis=1&amp;pid=0d162c623&amp;color=0,0,0&amp;vtp=1&amp;vaab=1&amp;bbb=1"/>
          <p:cNvSpPr/>
          <p:nvPr/>
        </p:nvSpPr>
        <p:spPr>
          <a:xfrm>
            <a:off x="539496" y="2475801"/>
            <a:ext cx="85953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A.①是气体交换的场所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.②可分泌胆汁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.③是营养物质消化和吸收的主要场所</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.④是形成尿液的场所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36_1#0b5ca9309?sp=1&amp;vaa=1&amp;vcp=1&amp;vis=1&amp;pid=0d162c623&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下图表示人血涂片在显微镜下观察到的视野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，下列相关叙述不正确的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37_1#0b5ca9309.bracket?vaa=1&amp;vcp=1&amp;vis=1&amp;pid=0d162c623&amp;color=0,0,0&amp;vpa=333&amp;vtp=1&amp;vaab=1"/>
          <p:cNvSpPr/>
          <p:nvPr/>
        </p:nvSpPr>
        <p:spPr>
          <a:xfrm>
            <a:off x="1172115" y="215633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36_2#0b5ca9309?htil=28&amp;vaa=1&amp;vcp=1&amp;vis=1&amp;pid=0d162c62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8431" y="2858897"/>
            <a:ext cx="2377440" cy="19751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36_3#0b5ca9309.choices?htil=28&amp;vaa=1&amp;vcp=1&amp;vis=1&amp;pid=0d162c623&amp;color=0,0,0&amp;vtp=1&amp;vaab=1&amp;bbb=1"/>
          <p:cNvSpPr/>
          <p:nvPr/>
        </p:nvSpPr>
        <p:spPr>
          <a:xfrm>
            <a:off x="539496" y="2804985"/>
            <a:ext cx="85953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A.图中①的数量太少会出现贫血的症状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.当人体患急性炎症时，②的数量将显著增加</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.图中③有止血和加速凝血的作用</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.做亲子鉴定用到的血细胞是①和③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38_1#91e6c8a96?vaa=1&amp;vcp=1&amp;vis=1&amp;pid=0d162c623&amp;color=0,0,0&amp;vtp=1&amp;vaab=1&amp;bt=1&amp;bbb=1&amp;hb=1"/>
          <p:cNvSpPr/>
          <p:nvPr/>
        </p:nvSpPr>
        <p:spPr>
          <a:xfrm>
            <a:off x="539496" y="88188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（山东菏泽·中考）“眼观六路，耳听八方”。下列有关眼和耳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的说</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法，正确的是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539_1#91e6c8a96.bracket?vaa=1&amp;vcp=1&amp;vis=1&amp;pid=0d162c623&amp;color=0,0,0&amp;vpa=334&amp;vtp=1&amp;vaab=1"/>
          <p:cNvSpPr/>
          <p:nvPr/>
        </p:nvSpPr>
        <p:spPr>
          <a:xfrm>
            <a:off x="2310632" y="157174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4" name="QC_5_BD.538_2#91e6c8a96.choices?vaa=1&amp;vcp=1&amp;vis=1&amp;pid=0d162c623&amp;color=0,0,0&amp;vtp=1&amp;vaab=1&amp;bbb=1&amp;hb=1"/>
              <p:cNvSpPr/>
              <p:nvPr/>
            </p:nvSpPr>
            <p:spPr>
              <a:xfrm>
                <a:off x="539496" y="2164905"/>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A.看着汽车由远及近，晶状体的曲度变化是由大到小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.视觉的形成：光线</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角膜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瞳孔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玻璃体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晶状体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视网膜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视觉中枢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.耳蜗内的听觉感受器，能感受振动刺激，产生神经冲动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.听觉的形成：声波</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外耳道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鼓膜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耳蜗</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听小骨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听神经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觉中枢</a:t>
                </a:r>
                <a:endParaRPr lang="en-US" altLang="zh-CN" sz="2800" dirty="0"/>
              </a:p>
            </p:txBody>
          </p:sp>
        </mc:Choice>
        <mc:Fallback xmlns="">
          <p:sp>
            <p:nvSpPr>
              <p:cNvPr id="4" name="QC_5_BD.538_2#91e6c8a96.choices?vaa=1&amp;vcp=1&amp;vis=1&amp;pid=0d162c623&amp;color=0,0,0&amp;vtp=1&amp;vaab=1&amp;bbb=1&amp;hb=1"/>
              <p:cNvSpPr>
                <a:spLocks noRot="1" noChangeAspect="1" noMove="1" noResize="1" noEditPoints="1" noAdjustHandles="1" noChangeArrowheads="1" noChangeShapeType="1" noTextEdit="1"/>
              </p:cNvSpPr>
              <p:nvPr/>
            </p:nvSpPr>
            <p:spPr>
              <a:xfrm>
                <a:off x="539496" y="2164905"/>
                <a:ext cx="11109960" cy="3792157"/>
              </a:xfrm>
              <a:prstGeom prst="rect">
                <a:avLst/>
              </a:prstGeom>
              <a:blipFill rotWithShape="1">
                <a:blip r:embed="rId3"/>
                <a:stretch>
                  <a:fillRect l="-3" t="-5" r="-99" b="-180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40_1#8a5b3ec0f?vaa=1&amp;vcp=1&amp;vis=1&amp;pid=0d162c623&amp;color=0,0,0&amp;vtp=1&amp;vaab=1&amp;bt=1&amp;bbb=1"/>
          <p:cNvSpPr/>
          <p:nvPr/>
        </p:nvSpPr>
        <p:spPr>
          <a:xfrm>
            <a:off x="539496" y="554400"/>
            <a:ext cx="11109960" cy="515557"/>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下列关于人体呼吸及物质运输的叙述，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1_1#8a5b3ec0f.bracket?vaa=1&amp;vcp=1&amp;vis=1&amp;pid=0d162c623&amp;color=0,0,0&amp;vpa=335&amp;vtp=1&amp;vaab=1"/>
          <p:cNvSpPr/>
          <p:nvPr/>
        </p:nvSpPr>
        <p:spPr>
          <a:xfrm>
            <a:off x="8550814" y="544558"/>
            <a:ext cx="495300"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540_2#8a5b3ec0f.choices?vaa=1&amp;vcp=1&amp;vis=1&amp;pid=0d162c623&amp;color=0,0,0&amp;vtp=1&amp;vaab=1&amp;bbb=1"/>
          <p:cNvSpPr/>
          <p:nvPr/>
        </p:nvSpPr>
        <p:spPr>
          <a:xfrm>
            <a:off x="539496" y="1138156"/>
            <a:ext cx="11109960" cy="2306257"/>
          </a:xfrm>
          <a:prstGeom prst="rect">
            <a:avLst/>
          </a:prstGeom>
          <a:noFill/>
        </p:spPr>
        <p:txBody>
          <a:bodyPr wrap="none" lIns="0" tIns="0" rIns="0" bIns="0" rtlCol="0" anchor="t"/>
          <a:lstStyle/>
          <a:p>
            <a:pPr algn="l"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A.对溺水者进行人工呼吸以前，要清除其口鼻内的污物</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.肋骨间的肌肉收缩和舒张使胸廓的上下径缩小和增大</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.血液是人体内物质运输的载体，并具有防御和保护作用</a:t>
            </a:r>
            <a:endParaRPr lang="en-US" altLang="zh-CN" sz="2800" dirty="0"/>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.与动脉相比，静脉管壁较薄、弹性小，管内的血流速度慢</a:t>
            </a:r>
            <a:endParaRPr lang="en-US" altLang="zh-CN" sz="2800" dirty="0"/>
          </a:p>
        </p:txBody>
      </p:sp>
      <p:pic>
        <p:nvPicPr>
          <p:cNvPr id="5" name="QC_5_BD.542_1#b02ad8328?htil=29&amp;vaa=1&amp;vcp=1&amp;vis=1&amp;pid=0d162c62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3505943"/>
            <a:ext cx="5422392" cy="14173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6" name="QC_5_BD.542_2#b02ad8328?htil=29&amp;sp=1&amp;vaa=1&amp;vcp=1&amp;vis=1&amp;pid=0d162c623&amp;color=0,0,0&amp;vtp=1&amp;vaab=1&amp;bbb=1&amp;hb=1&amp;hs=1"/>
              <p:cNvSpPr/>
              <p:nvPr/>
            </p:nvSpPr>
            <p:spPr>
              <a:xfrm>
                <a:off x="539496" y="3487656"/>
                <a:ext cx="5559552" cy="1709357"/>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下图中①~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④分别表示人体气体交</a:t>
                </a:r>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换的四个过程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代表气体，</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下列相关叙述正确的是(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mc:Choice>
        <mc:Fallback xmlns="">
          <p:sp>
            <p:nvSpPr>
              <p:cNvPr id="6" name="QC_5_BD.542_2#b02ad8328?htil=29&amp;sp=1&amp;vaa=1&amp;vcp=1&amp;vis=1&amp;pid=0d162c623&amp;color=0,0,0&amp;vtp=1&amp;vaab=1&amp;bbb=1&amp;hb=1&amp;hs=1"/>
              <p:cNvSpPr>
                <a:spLocks noRot="1" noChangeAspect="1" noMove="1" noResize="1" noEditPoints="1" noAdjustHandles="1" noChangeArrowheads="1" noChangeShapeType="1" noTextEdit="1"/>
              </p:cNvSpPr>
              <p:nvPr/>
            </p:nvSpPr>
            <p:spPr>
              <a:xfrm>
                <a:off x="539496" y="3487656"/>
                <a:ext cx="5559552" cy="1709357"/>
              </a:xfrm>
              <a:prstGeom prst="rect">
                <a:avLst/>
              </a:prstGeom>
              <a:blipFill rotWithShape="1">
                <a:blip r:embed="rId4"/>
                <a:stretch>
                  <a:fillRect l="-7" t="-14" r="-4343" b="-3259"/>
                </a:stretch>
              </a:blipFill>
            </p:spPr>
            <p:txBody>
              <a:bodyPr/>
              <a:lstStyle/>
              <a:p>
                <a:r>
                  <a:rPr lang="zh-CN" altLang="en-US">
                    <a:noFill/>
                  </a:rPr>
                  <a:t> </a:t>
                </a:r>
              </a:p>
            </p:txBody>
          </p:sp>
        </mc:Fallback>
      </mc:AlternateContent>
      <p:sp>
        <p:nvSpPr>
          <p:cNvPr id="7" name="QC_5_AN.543_1#b02ad8328.bracket?vaa=1&amp;vcp=1&amp;vis=1&amp;pid=0d162c623&amp;color=0,0,0&amp;vpa=336&amp;vtp=1&amp;vaab=1"/>
          <p:cNvSpPr/>
          <p:nvPr/>
        </p:nvSpPr>
        <p:spPr>
          <a:xfrm>
            <a:off x="4372515" y="4671614"/>
            <a:ext cx="495300"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8" name="QC_5_BD.542_3#b02ad8328.choices?vaa=1&amp;vcp=1&amp;vis=1&amp;pid=0d162c623&amp;color=0,0,0&amp;vtp=1&amp;vaab=1&amp;bbb=1&amp;hs=1"/>
              <p:cNvSpPr/>
              <p:nvPr/>
            </p:nvSpPr>
            <p:spPr>
              <a:xfrm>
                <a:off x="539496" y="5193774"/>
                <a:ext cx="11109960" cy="1112457"/>
              </a:xfrm>
              <a:prstGeom prst="rect">
                <a:avLst/>
              </a:prstGeom>
              <a:noFill/>
            </p:spPr>
            <p:txBody>
              <a:bodyPr wrap="none" lIns="0" tIns="0" rIns="0" bIns="0" rtlCol="0" anchor="t"/>
              <a:lstStyle/>
              <a:p>
                <a:pPr latinLnBrk="1">
                  <a:lnSpc>
                    <a:spcPts val="47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中的二氧化碳含量比</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.①②过程通过气体扩散完成</a:t>
                </a:r>
                <a:endParaRPr lang="en-US" altLang="zh-CN" sz="2800" dirty="0"/>
              </a:p>
              <a:p>
                <a:pPr latinLnBrk="1">
                  <a:lnSpc>
                    <a:spcPts val="45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③过程需要血红蛋白的参与</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.④过程将静脉血转为动脉血</a:t>
                </a:r>
                <a:endParaRPr lang="en-US" altLang="zh-CN" sz="2800" dirty="0"/>
              </a:p>
            </p:txBody>
          </p:sp>
        </mc:Choice>
        <mc:Fallback xmlns="">
          <p:sp>
            <p:nvSpPr>
              <p:cNvPr id="8" name="QC_5_BD.542_3#b02ad8328.choices?vaa=1&amp;vcp=1&amp;vis=1&amp;pid=0d162c623&amp;color=0,0,0&amp;vtp=1&amp;vaab=1&amp;bbb=1&amp;hs=1"/>
              <p:cNvSpPr>
                <a:spLocks noRot="1" noChangeAspect="1" noMove="1" noResize="1" noEditPoints="1" noAdjustHandles="1" noChangeArrowheads="1" noChangeShapeType="1" noTextEdit="1"/>
              </p:cNvSpPr>
              <p:nvPr/>
            </p:nvSpPr>
            <p:spPr>
              <a:xfrm>
                <a:off x="539496" y="5193774"/>
                <a:ext cx="11109960" cy="1112457"/>
              </a:xfrm>
              <a:prstGeom prst="rect">
                <a:avLst/>
              </a:prstGeom>
              <a:blipFill rotWithShape="1">
                <a:blip r:embed="rId5"/>
                <a:stretch>
                  <a:fillRect l="-3" t="-10" r="3" b="-501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44_1#cbf20012d?sp=1&amp;vaa=1&amp;vcp=1&amp;vis=1&amp;pid=0d162c623&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下图是肾单位的结构模式图。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下列有关叙述正确的是(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45_1#cbf20012d.bracket?vaa=1&amp;vcp=1&amp;vis=1&amp;pid=0d162c623&amp;color=0,0,0&amp;vpa=337&amp;vtp=1&amp;vaab=1"/>
          <p:cNvSpPr/>
          <p:nvPr/>
        </p:nvSpPr>
        <p:spPr>
          <a:xfrm>
            <a:off x="9262014" y="18301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44_2#cbf20012d?htil=30&amp;vaa=1&amp;vcp=1&amp;vis=1&amp;pid=0d162c62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86977" y="2529713"/>
            <a:ext cx="2075688" cy="18836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44_3#cbf20012d.choices?htil=30&amp;vaa=1&amp;vcp=1&amp;vis=1&amp;pid=0d162c623&amp;color=0,0,0&amp;vtp=1&amp;vaab=1&amp;bbb=1"/>
          <p:cNvSpPr/>
          <p:nvPr/>
        </p:nvSpPr>
        <p:spPr>
          <a:xfrm>
            <a:off x="539496" y="2475801"/>
            <a:ext cx="890625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A.肾单位由①②③构成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.②与①相比，其内血液中代谢废物较多</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.③和④内含有的液体分别是原尿、尿液</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.③发生病变后，尿液中可能出现较多的蛋白质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9_1#5851fb4e4?vaa=1&amp;vcp=1&amp;vis=1&amp;pid=ed0055a5c&amp;color=0,0,0&amp;mp=1&amp;vtp=1&amp;vaab=1&amp;bt=1&amp;bbb=1&amp;hb=1"/>
          <p:cNvSpPr/>
          <p:nvPr/>
        </p:nvSpPr>
        <p:spPr>
          <a:xfrm>
            <a:off x="539496" y="220443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是人体细胞的主要成分之一，人体内的营养成分以及尿素等</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废物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只有溶解在水中才能运输。</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a:t>
            </a:r>
            <a:r>
              <a:rPr kumimoji="0" lang="en-US" altLang="zh-CN" sz="2800" b="0" i="0" u="none" strike="noStrike" kern="1200" cap="none" spc="-10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不是构成细胞的原料，也不是细胞的能量物质，人体每日对</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它们的需要量也很小，但它们是维持人体正常的新陈代谢所必需的物质。</a:t>
            </a:r>
            <a:endParaRPr lang="en-US" altLang="zh-CN" sz="2800" dirty="0"/>
          </a:p>
        </p:txBody>
      </p:sp>
      <p:sp>
        <p:nvSpPr>
          <p:cNvPr id="3" name="QB_6_AN.1_1#5851fb4e4.blank?vaa=1&amp;vcp=1&amp;vis=1&amp;pid=ed0055a5c&amp;color=0,0,0&amp;mp=1&amp;vpa=6&amp;vtp=1&amp;vaab=1"/>
          <p:cNvSpPr/>
          <p:nvPr/>
        </p:nvSpPr>
        <p:spPr>
          <a:xfrm>
            <a:off x="1438815" y="217395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endParaRPr lang="en-US" altLang="zh-CN" sz="2800" dirty="0"/>
          </a:p>
        </p:txBody>
      </p:sp>
      <p:sp>
        <p:nvSpPr>
          <p:cNvPr id="5" name="QB_6_AN.12_1#5851fb4e4.blank?vaa=1&amp;vcp=1&amp;vis=1&amp;pid=ed0055a5c&amp;color=0,0,0&amp;vpa=7&amp;vtp=1&amp;vaab=1&amp;bbb=1"/>
          <p:cNvSpPr/>
          <p:nvPr/>
        </p:nvSpPr>
        <p:spPr>
          <a:xfrm>
            <a:off x="1394365" y="3469354"/>
            <a:ext cx="12747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维生素</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46_1#59de06fde?vaa=1&amp;vcp=1&amp;vis=1&amp;pid=0d162c623&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人体的各种生命活动受神经系统和内分泌系统的调节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。下列相关叙述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5_AN.547_1#59de06fde.bracket?vaa=1&amp;vcp=1&amp;vis=1&amp;pid=0d162c623&amp;color=0,0,0&amp;vpa=338&amp;vtp=1&amp;vaab=1"/>
          <p:cNvSpPr/>
          <p:nvPr/>
        </p:nvSpPr>
        <p:spPr>
          <a:xfrm>
            <a:off x="2238914"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546_2#59de06fde.choices?vaa=1&amp;vcp=1&amp;vis=1&amp;pid=0d162c623&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A.糖尿病是由体内甲状腺激素分泌不足引起的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.神经元是神经系统结构和功能的基本单位</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.形成视觉和听觉的部位分别是视网膜和耳蜗</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.与语言文字有关的反射，属于简单的反射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48_1#de6b18d2c?sp=1&amp;vaa=1&amp;vcp=1&amp;vis=1&amp;pid=0d162c623&amp;color=0,0,0&amp;vtp=1&amp;vaab=1&amp;bt=1&amp;bbb=1&amp;hb=1"/>
              <p:cNvSpPr/>
              <p:nvPr/>
            </p:nvSpPr>
            <p:spPr>
              <a:xfrm>
                <a:off x="539496" y="1523746"/>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（四川南充·中考）下图为人体血液循环简图，其中</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脏的四个腔，①~④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表示血管。下列说法正确的是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mc:Choice>
        <mc:Fallback>
          <p:sp>
            <p:nvSpPr>
              <p:cNvPr id="2" name="QC_5_BD.548_1#de6b18d2c?sp=1&amp;vaa=1&amp;vcp=1&amp;vis=1&amp;pid=0d162c623&amp;color=0,0,0&amp;vtp=1&amp;vaab=1&amp;bt=1&amp;bbb=1&amp;hb=1"/>
              <p:cNvSpPr>
                <a:spLocks noRot="1" noChangeAspect="1" noMove="1" noResize="1" noEditPoints="1" noAdjustHandles="1" noChangeArrowheads="1" noChangeShapeType="1" noTextEdit="1"/>
              </p:cNvSpPr>
              <p:nvPr/>
            </p:nvSpPr>
            <p:spPr>
              <a:xfrm>
                <a:off x="539496" y="1523746"/>
                <a:ext cx="11109960" cy="1232325"/>
              </a:xfrm>
              <a:prstGeom prst="rect">
                <a:avLst/>
              </a:prstGeom>
              <a:blipFill>
                <a:blip r:embed="rId3"/>
                <a:stretch>
                  <a:fillRect l="-1976" r="-1537" b="-16337"/>
                </a:stretch>
              </a:blipFill>
            </p:spPr>
            <p:txBody>
              <a:bodyPr/>
              <a:lstStyle/>
              <a:p>
                <a:r>
                  <a:rPr lang="zh-CN" altLang="en-US">
                    <a:noFill/>
                  </a:rPr>
                  <a:t> </a:t>
                </a:r>
              </a:p>
            </p:txBody>
          </p:sp>
        </mc:Fallback>
      </mc:AlternateContent>
      <p:sp>
        <p:nvSpPr>
          <p:cNvPr id="3" name="QC_5_AN.549_1#de6b18d2c.bracket?vaa=1&amp;vcp=1&amp;vis=1&amp;pid=0d162c623&amp;color=0,0,0&amp;vpa=339&amp;vtp=1&amp;vaab=1"/>
          <p:cNvSpPr/>
          <p:nvPr/>
        </p:nvSpPr>
        <p:spPr>
          <a:xfrm>
            <a:off x="7729144" y="221182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48_2#de6b18d2c?htil=31&amp;vaa=1&amp;vcp=1&amp;vis=1&amp;pid=0d162c62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890834" y="2857119"/>
            <a:ext cx="4407408"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48_3#de6b18d2c.choices?htil=31&amp;vaa=1&amp;vcp=1&amp;vis=1&amp;pid=0d162c623&amp;color=0,0,0&amp;vtp=1&amp;vaab=1&amp;bbb=1"/>
          <p:cNvSpPr/>
          <p:nvPr/>
        </p:nvSpPr>
        <p:spPr>
          <a:xfrm>
            <a:off x="539496" y="2803207"/>
            <a:ext cx="656539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A.心脏的四个腔中，肌肉最发达的是C</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.手背静脉输液，药物最先到达B</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.④中有瓣膜，能防止血液倒流</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.①为肺静脉，内流动脉血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50_1#891a8ed2b?vaa=1&amp;vcp=1&amp;vis=1&amp;pid=0d162c623&amp;color=0,0,0&amp;vtp=1&amp;vaab=1&amp;bt=1&amp;bbb=1&amp;hb=1"/>
          <p:cNvSpPr/>
          <p:nvPr/>
        </p:nvSpPr>
        <p:spPr>
          <a:xfrm>
            <a:off x="539496" y="1204468"/>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（四川泸州·中考）计划免疫是预防传染病的一种简单易行手段</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种疫苗后需留观30分钟，是为了在接种现场能及时处理可能出现的</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急性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过敏反应，下列有关叙述正确的是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3" name="QC_5_AN.551_1#891a8ed2b.bracket?vaa=1&amp;vcp=1&amp;vis=1&amp;pid=0d162c623&amp;color=0,0,0&amp;vpa=340&amp;vtp=1&amp;vaab=1"/>
          <p:cNvSpPr/>
          <p:nvPr/>
        </p:nvSpPr>
        <p:spPr>
          <a:xfrm>
            <a:off x="6094476" y="252300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5_BD.550_2#891a8ed2b.choices?vaa=1&amp;vcp=1&amp;vis=1&amp;pid=0d162c623&amp;color=0,0,0&amp;vtp=1&amp;vaab=1&amp;bb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A.计划免疫就是为机体注射抗体</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.疫苗可用减毒或失活的病毒制成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.过敏反应是免疫功能缺陷引起的</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.非处方药可以治疗所有的过敏反应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552_1#207ad8e73?htil=32&amp;vaa=1&amp;vcp=1&amp;vis=1&amp;pid=0d162c62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14180" y="898874"/>
            <a:ext cx="4467106" cy="24618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O_5_BD.552_2#207ad8e73?htil=32&amp;sp=1&amp;vaa=1&amp;vcp=1&amp;vis=1&amp;pid=0d162c623&amp;color=0,0,0&amp;vtp=1&amp;vaab=1&amp;bt=1&amp;bbb=1&amp;hb=1&amp;hs=1"/>
              <p:cNvSpPr/>
              <p:nvPr/>
            </p:nvSpPr>
            <p:spPr>
              <a:xfrm>
                <a:off x="539496" y="911574"/>
                <a:ext cx="6419088"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下图中间方框表示人体的血液循环系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，①～⑦表示生理过程，</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相关物质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，A、B</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表示两种不同的血管。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请据图完成下列问题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O_5_BD.552_2#207ad8e73?htil=32&amp;sp=1&amp;vaa=1&amp;vcp=1&amp;vis=1&amp;pid=0d162c623&amp;color=0,0,0&amp;vtp=1&amp;vaab=1&amp;bt=1&amp;bbb=1&amp;hb=1&amp;hs=1"/>
              <p:cNvSpPr>
                <a:spLocks noRot="1" noChangeAspect="1" noMove="1" noResize="1" noEditPoints="1" noAdjustHandles="1" noChangeArrowheads="1" noChangeShapeType="1" noTextEdit="1"/>
              </p:cNvSpPr>
              <p:nvPr/>
            </p:nvSpPr>
            <p:spPr>
              <a:xfrm>
                <a:off x="539496" y="911574"/>
                <a:ext cx="6419088" cy="2496757"/>
              </a:xfrm>
              <a:prstGeom prst="rect">
                <a:avLst/>
              </a:prstGeom>
              <a:blipFill rotWithShape="1">
                <a:blip r:embed="rId4"/>
                <a:stretch>
                  <a:fillRect l="-6" t="-14" r="4" b="-27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BD.553_1#dc9ca6481?vaa=1&amp;vcp=1&amp;vis=1&amp;pid=207ad8e73&amp;color=0,0,0&amp;vtp=1&amp;vaab=1&amp;bbb=1&amp;hb=1&amp;hs=1"/>
              <p:cNvSpPr/>
              <p:nvPr/>
            </p:nvSpPr>
            <p:spPr>
              <a:xfrm>
                <a:off x="539496" y="347189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（1）③表示人体组织细胞与血液之间的气体交换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，经此过程后血液由</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血变成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）淀粉首先被口腔内的</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酶分解为麦芽糖，最终在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内被分解为</a:t>
                </a:r>
                <a14:m>
                  <m:oMath xmlns:m="http://schemas.openxmlformats.org/officeDocument/2006/math">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c</m:t>
                    </m:r>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6_BD.553_1#dc9ca6481?vaa=1&amp;vcp=1&amp;vis=1&amp;pid=207ad8e73&amp;color=0,0,0&amp;vtp=1&amp;vaab=1&amp;bbb=1&amp;hb=1&amp;hs=1"/>
              <p:cNvSpPr>
                <a:spLocks noRot="1" noChangeAspect="1" noMove="1" noResize="1" noEditPoints="1" noAdjustHandles="1" noChangeArrowheads="1" noChangeShapeType="1" noTextEdit="1"/>
              </p:cNvSpPr>
              <p:nvPr/>
            </p:nvSpPr>
            <p:spPr>
              <a:xfrm>
                <a:off x="539496" y="3471894"/>
                <a:ext cx="11109960" cy="2496757"/>
              </a:xfrm>
              <a:prstGeom prst="rect">
                <a:avLst/>
              </a:prstGeom>
              <a:blipFill rotWithShape="1">
                <a:blip r:embed="rId5"/>
                <a:stretch>
                  <a:fillRect l="-3" t="-14" r="3" b="-2735"/>
                </a:stretch>
              </a:blipFill>
            </p:spPr>
            <p:txBody>
              <a:bodyPr/>
              <a:lstStyle/>
              <a:p>
                <a:r>
                  <a:rPr lang="zh-CN" altLang="en-US">
                    <a:noFill/>
                  </a:rPr>
                  <a:t> </a:t>
                </a:r>
              </a:p>
            </p:txBody>
          </p:sp>
        </mc:Fallback>
      </mc:AlternateContent>
      <p:sp>
        <p:nvSpPr>
          <p:cNvPr id="5" name="QB_6_AN.1_1#dc9ca6481.blank?vaa=1&amp;vcp=1&amp;vis=1&amp;pid=207ad8e73&amp;color=0,0,0&amp;vpa=341&amp;vtp=1&amp;vaab=1&amp;bbb=1"/>
          <p:cNvSpPr/>
          <p:nvPr/>
        </p:nvSpPr>
        <p:spPr>
          <a:xfrm>
            <a:off x="549815" y="4089114"/>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sp>
        <p:nvSpPr>
          <p:cNvPr id="6" name="QB_6_AN.2_1#dc9ca6481.blank?vaa=1&amp;vcp=1&amp;vis=1&amp;pid=207ad8e73&amp;color=0,0,0&amp;vpa=342&amp;vtp=1&amp;vaab=1&amp;bbb=1"/>
          <p:cNvSpPr/>
          <p:nvPr/>
        </p:nvSpPr>
        <p:spPr>
          <a:xfrm>
            <a:off x="2683414" y="40891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a:t>
            </a:r>
            <a:endParaRPr lang="en-US" altLang="zh-CN" sz="2800" dirty="0"/>
          </a:p>
        </p:txBody>
      </p:sp>
      <p:sp>
        <p:nvSpPr>
          <p:cNvPr id="8" name="QB_6_AN.557_1#dc9ca6481.blank?vaa=1&amp;vcp=1&amp;vis=1&amp;pid=207ad8e73&amp;color=0,0,0&amp;vpa=343&amp;vtp=1&amp;vaab=1&amp;bbb=1"/>
          <p:cNvSpPr/>
          <p:nvPr/>
        </p:nvSpPr>
        <p:spPr>
          <a:xfrm>
            <a:off x="4639215" y="473681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唾液淀粉</a:t>
            </a:r>
            <a:endParaRPr lang="en-US" altLang="zh-CN" sz="2800" dirty="0"/>
          </a:p>
        </p:txBody>
      </p:sp>
      <p:sp>
        <p:nvSpPr>
          <p:cNvPr id="9" name="QB_6_AN.558_1#dc9ca6481.blank?vaa=1&amp;vcp=1&amp;vis=1&amp;pid=207ad8e73&amp;color=0,0,0&amp;vpa=344&amp;vtp=1&amp;vaab=1&amp;bbb=1"/>
          <p:cNvSpPr/>
          <p:nvPr/>
        </p:nvSpPr>
        <p:spPr>
          <a:xfrm>
            <a:off x="10328814" y="47368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小肠</a:t>
            </a:r>
            <a:endParaRPr lang="en-US" altLang="zh-CN" sz="2800" dirty="0"/>
          </a:p>
        </p:txBody>
      </p:sp>
      <p:sp>
        <p:nvSpPr>
          <p:cNvPr id="10" name="QB_6_AN.559_1#dc9ca6481.blank?vaa=1&amp;vcp=1&amp;vis=1&amp;pid=207ad8e73&amp;color=0,0,0&amp;vpa=345&amp;vtp=1&amp;vaab=1&amp;bbb=1"/>
          <p:cNvSpPr/>
          <p:nvPr/>
        </p:nvSpPr>
        <p:spPr>
          <a:xfrm>
            <a:off x="2732628" y="536355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葡萄糖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560_1#0494bba4e?htil=33&amp;vaa=1&amp;vcp=1&amp;vis=1&amp;pid=207ad8e7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29124" y="1564481"/>
            <a:ext cx="4645152" cy="25603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B_6_BD.560_2#0494bba4e?htil=33&amp;vaa=1&amp;vcp=1&amp;vis=1&amp;pid=207ad8e73&amp;color=0,0,0&amp;vtp=1&amp;vaab=1&amp;bt=1&amp;bbb=1&amp;hb=1&amp;hs=1"/>
              <p:cNvSpPr/>
              <p:nvPr/>
            </p:nvSpPr>
            <p:spPr>
              <a:xfrm>
                <a:off x="539496" y="1546193"/>
                <a:ext cx="6327648"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（3）若某人胰岛功能正常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，却在尿液中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检测出有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，则有可能是肾小管的</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作用出现异常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6_BD.560_2#0494bba4e?htil=33&amp;vaa=1&amp;vcp=1&amp;vis=1&amp;pid=207ad8e73&amp;color=0,0,0&amp;vtp=1&amp;vaab=1&amp;bt=1&amp;bbb=1&amp;hb=1&amp;hs=1"/>
              <p:cNvSpPr>
                <a:spLocks noRot="1" noChangeAspect="1" noMove="1" noResize="1" noEditPoints="1" noAdjustHandles="1" noChangeArrowheads="1" noChangeShapeType="1" noTextEdit="1"/>
              </p:cNvSpPr>
              <p:nvPr/>
            </p:nvSpPr>
            <p:spPr>
              <a:xfrm>
                <a:off x="539496" y="1546193"/>
                <a:ext cx="6327648" cy="1849057"/>
              </a:xfrm>
              <a:prstGeom prst="rect">
                <a:avLst/>
              </a:prstGeom>
              <a:blipFill rotWithShape="1">
                <a:blip r:embed="rId4"/>
                <a:stretch>
                  <a:fillRect l="-6" t="-33" r="4" b="-3680"/>
                </a:stretch>
              </a:blipFill>
            </p:spPr>
            <p:txBody>
              <a:bodyPr/>
              <a:lstStyle/>
              <a:p>
                <a:r>
                  <a:rPr lang="zh-CN" altLang="en-US">
                    <a:noFill/>
                  </a:rPr>
                  <a:t> </a:t>
                </a:r>
              </a:p>
            </p:txBody>
          </p:sp>
        </mc:Fallback>
      </mc:AlternateContent>
      <p:sp>
        <p:nvSpPr>
          <p:cNvPr id="4" name="QB_6_AN.1_1#0494bba4e.blank?vaa=1&amp;vcp=1&amp;vis=1&amp;pid=207ad8e73&amp;color=0,0,0&amp;vpa=346&amp;vtp=1&amp;vaab=1&amp;bbb=1"/>
          <p:cNvSpPr/>
          <p:nvPr/>
        </p:nvSpPr>
        <p:spPr>
          <a:xfrm>
            <a:off x="549815" y="2790158"/>
            <a:ext cx="13255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重吸收</a:t>
            </a:r>
            <a:endParaRPr lang="en-US" altLang="zh-CN" sz="2800" dirty="0"/>
          </a:p>
        </p:txBody>
      </p:sp>
      <p:sp>
        <p:nvSpPr>
          <p:cNvPr id="5" name="QB_6_BD.562_1#b5a37913b?htil=33&amp;vaa=1&amp;vcp=1&amp;vis=1&amp;pid=207ad8e73&amp;color=0,0,0&amp;vtp=1&amp;vaab=1&amp;bbb=1&amp;hb=1&amp;hs=1"/>
          <p:cNvSpPr/>
          <p:nvPr/>
        </p:nvSpPr>
        <p:spPr>
          <a:xfrm>
            <a:off x="539496" y="3469925"/>
            <a:ext cx="632764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（4）血液流经肾脏时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，尿素明显减少的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血管是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填字母）。</a:t>
            </a:r>
            <a:endParaRPr lang="en-US" altLang="zh-CN" sz="2800" dirty="0"/>
          </a:p>
        </p:txBody>
      </p:sp>
      <p:sp>
        <p:nvSpPr>
          <p:cNvPr id="6" name="QB_6_AN.2_1#b5a37913b.blank?vaa=1&amp;vcp=1&amp;vis=1&amp;pid=207ad8e73&amp;color=0,0,0&amp;vpa=347&amp;vtp=1&amp;vaab=1"/>
          <p:cNvSpPr/>
          <p:nvPr/>
        </p:nvSpPr>
        <p:spPr>
          <a:xfrm>
            <a:off x="1591214" y="4066190"/>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B_6_BD.564_1#796194259?vaa=1&amp;vcp=1&amp;vis=1&amp;pid=207ad8e73&amp;color=0,0,0&amp;vtp=1&amp;vaab=1&amp;bbb=1&amp;hs=1"/>
          <p:cNvSpPr/>
          <p:nvPr/>
        </p:nvSpPr>
        <p:spPr>
          <a:xfrm>
            <a:off x="539496" y="47391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）人体代谢废物的排出途径有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p:txBody>
      </p:sp>
      <p:sp>
        <p:nvSpPr>
          <p:cNvPr id="8" name="QB_6_AN.565_1#796194259.blank?vaa=1&amp;vcp=1&amp;vis=1&amp;pid=207ad8e73&amp;color=0,0,0&amp;vpa=348&amp;vtp=1&amp;vaab=1&amp;bbb=1"/>
          <p:cNvSpPr/>
          <p:nvPr/>
        </p:nvSpPr>
        <p:spPr>
          <a:xfrm>
            <a:off x="5706015" y="468766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②④⑦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beaa376e6?sp=1&amp;vcp=1&amp;vis=1&amp;pid=ed0055a5c&amp;color=0,0,0&amp;vtp=1&amp;vaab=1&amp;bt=1&amp;bbb=1"/>
          <p:cNvSpPr/>
          <p:nvPr/>
        </p:nvSpPr>
        <p:spPr>
          <a:xfrm>
            <a:off x="539496" y="113350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（5）几种维生素缺乏时的症状和主要食物来源：</a:t>
            </a:r>
            <a:endParaRPr lang="en-US" altLang="zh-CN" sz="2800" dirty="0"/>
          </a:p>
        </p:txBody>
      </p:sp>
      <mc:AlternateContent xmlns:mc="http://schemas.openxmlformats.org/markup-compatibility/2006" xmlns:a14="http://schemas.microsoft.com/office/drawing/2010/main">
        <mc:Choice Requires="a14">
          <p:graphicFrame>
            <p:nvGraphicFramePr>
              <p:cNvPr id="23" name="P_6_BD#beaa376e6?colgroup=5,9,7,6&amp;vcp=1&amp;vis=1&amp;pid=ed0055a5c&amp;color=0,0,0&amp;vtp=1&amp;vaab=1&amp;bbb=1&amp;hb=1"/>
              <p:cNvGraphicFramePr>
                <a:graphicFrameLocks noGrp="1"/>
              </p:cNvGraphicFramePr>
              <p:nvPr/>
            </p:nvGraphicFramePr>
            <p:xfrm>
              <a:off x="539496" y="1819687"/>
              <a:ext cx="11082528" cy="3891472"/>
            </p:xfrm>
            <a:graphic>
              <a:graphicData uri="http://schemas.openxmlformats.org/drawingml/2006/table">
                <a:tbl>
                  <a:tblPr/>
                  <a:tblGrid>
                    <a:gridCol w="1965960">
                      <a:extLst>
                        <a:ext uri="{9D8B030D-6E8A-4147-A177-3AD203B41FA5}">
                          <a16:colId xmlns:a16="http://schemas.microsoft.com/office/drawing/2014/main" val="20000"/>
                        </a:ext>
                      </a:extLst>
                    </a:gridCol>
                    <a:gridCol w="3694176">
                      <a:extLst>
                        <a:ext uri="{9D8B030D-6E8A-4147-A177-3AD203B41FA5}">
                          <a16:colId xmlns:a16="http://schemas.microsoft.com/office/drawing/2014/main" val="20001"/>
                        </a:ext>
                      </a:extLst>
                    </a:gridCol>
                    <a:gridCol w="2935224">
                      <a:extLst>
                        <a:ext uri="{9D8B030D-6E8A-4147-A177-3AD203B41FA5}">
                          <a16:colId xmlns:a16="http://schemas.microsoft.com/office/drawing/2014/main" val="20002"/>
                        </a:ext>
                      </a:extLst>
                    </a:gridCol>
                    <a:gridCol w="248716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维生素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促进人体正常发育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增强抵抗力</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维持正</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常视觉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夜盲症</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干眼</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症</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皮肤干燥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动物肝脏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玉</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维生素</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维持人体正常的新陈</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代谢以及神经系统的</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正常生理功能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脚气病</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神经</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炎</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消化不良</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食欲不振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含种皮和胚的</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牛肉等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23" name="P_6_BD#beaa376e6?colgroup=5,9,7,6&amp;vcp=1&amp;vis=1&amp;pid=ed0055a5c&amp;color=0,0,0&amp;vtp=1&amp;vaab=1&amp;bbb=1&amp;hb=1"/>
              <p:cNvGraphicFramePr>
                <a:graphicFrameLocks noGrp="1"/>
              </p:cNvGraphicFramePr>
              <p:nvPr/>
            </p:nvGraphicFramePr>
            <p:xfrm>
              <a:off x="539496" y="1819687"/>
              <a:ext cx="11082528" cy="3891472"/>
            </p:xfrm>
            <a:graphic>
              <a:graphicData uri="http://schemas.openxmlformats.org/drawingml/2006/table">
                <a:tbl>
                  <a:tblPr/>
                  <a:tblGrid>
                    <a:gridCol w="1965960"/>
                    <a:gridCol w="3694176"/>
                    <a:gridCol w="2935224"/>
                    <a:gridCol w="2487168"/>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维生素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促进人体正常发育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增强抵抗力</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维持正</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常视觉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夜盲症</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干眼</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症</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皮肤干燥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动物肝脏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玉</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7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维持人体正常的新陈</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代谢以及神经系统的</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正常生理功能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脚气病</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神经</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炎</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消化不良</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食欲不振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含种皮和胚的</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牛肉等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P_6_BD#beaa376e6?colgroup=4,9,7,7&amp;vcp=1&amp;vis=1&amp;pid=ed0055a5c&amp;color=0,0,0&amp;vtp=1&amp;vaab=1&amp;bt=1&amp;bbb=1&amp;hb=1"/>
          <p:cNvGraphicFramePr>
            <a:graphicFrameLocks noGrp="1"/>
          </p:cNvGraphicFramePr>
          <p:nvPr/>
        </p:nvGraphicFramePr>
        <p:xfrm>
          <a:off x="539496" y="2112930"/>
          <a:ext cx="11064240" cy="3336736"/>
        </p:xfrm>
        <a:graphic>
          <a:graphicData uri="http://schemas.openxmlformats.org/drawingml/2006/table">
            <a:tbl>
              <a:tblPr/>
              <a:tblGrid>
                <a:gridCol w="1837944">
                  <a:extLst>
                    <a:ext uri="{9D8B030D-6E8A-4147-A177-3AD203B41FA5}">
                      <a16:colId xmlns:a16="http://schemas.microsoft.com/office/drawing/2014/main" val="20000"/>
                    </a:ext>
                  </a:extLst>
                </a:gridCol>
                <a:gridCol w="3739896">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维生素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维持正常的新陈代谢</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促进伤口愈合</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增强抵</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抗力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坏血病</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抵抗力</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下降等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新鲜的瓜果蔬菜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维生素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促进钙</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磷的吸收和骨</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骼的发育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佝偻病</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骨质疏</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松症等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动物肝脏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黄</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鱼肝油等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6_BD#beaa376e6?colgroup=4,9,7,7&amp;vcp=1&amp;vis=1&amp;pid=ed0055a5c&amp;color=0,0,0&amp;vtp=1&amp;vaab=1&amp;bt=1&amp;bbb=1"/>
          <p:cNvSpPr txBox="1"/>
          <p:nvPr/>
        </p:nvSpPr>
        <p:spPr>
          <a:xfrm>
            <a:off x="10885591"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3_1#a7a14949d?sp=1&amp;vaa=1&amp;vcp=1&amp;vis=1&amp;pid=ed0055a5c&amp;color=0,0,0&amp;vtp=1&amp;vaab=1&amp;bt=1&amp;bbb=1"/>
          <p:cNvSpPr/>
          <p:nvPr/>
        </p:nvSpPr>
        <p:spPr>
          <a:xfrm>
            <a:off x="539496" y="281911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）无机盐虽然仅占人体体重的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，但是其作用十分重要。</a:t>
            </a:r>
            <a:endParaRPr lang="en-US" altLang="zh-CN" sz="2800" dirty="0">
              <a:solidFill>
                <a:srgbClr val="000000"/>
              </a:solidFill>
            </a:endParaRPr>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无机盐缺乏时的症状及主要食物来源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AN.14_1#a7a14949d.blank?vaa=1&amp;vcp=1&amp;vis=1&amp;pid=ed0055a5c&amp;color=0,0,0&amp;vpa=8&amp;vtp=1&amp;vaab=1&amp;bbb=1"/>
              <p:cNvSpPr/>
              <p:nvPr/>
            </p:nvSpPr>
            <p:spPr>
              <a:xfrm>
                <a:off x="5706808" y="2916078"/>
                <a:ext cx="6937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6_AN.14_1#a7a14949d.blank?vaa=1&amp;vcp=1&amp;vis=1&amp;pid=ed0055a5c&amp;color=0,0,0&amp;vpa=8&amp;vtp=1&amp;vaab=1&amp;bbb=1"/>
              <p:cNvSpPr>
                <a:spLocks noRot="1" noChangeAspect="1" noMove="1" noResize="1" noEditPoints="1" noAdjustHandles="1" noChangeArrowheads="1" noChangeShapeType="1" noTextEdit="1"/>
              </p:cNvSpPr>
              <p:nvPr/>
            </p:nvSpPr>
            <p:spPr>
              <a:xfrm>
                <a:off x="5706808" y="2916078"/>
                <a:ext cx="693738" cy="402844"/>
              </a:xfrm>
              <a:prstGeom prst="rect">
                <a:avLst/>
              </a:prstGeom>
              <a:blipFill rotWithShape="1">
                <a:blip r:embed="rId3"/>
                <a:stretch>
                  <a:fillRect l="-9" t="-39" r="55" b="-714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6" name="QB_6_BD.15_1#a7a14949d?colgroup=3,7,11,6&amp;vaa=1&amp;vcp=1&amp;vis=1&amp;pid=ed0055a5c&amp;color=0,0,0&amp;vtp=1&amp;vaab=1&amp;bt=1&amp;bbb=1&amp;hb=1"/>
              <p:cNvGraphicFramePr>
                <a:graphicFrameLocks noGrp="1"/>
              </p:cNvGraphicFramePr>
              <p:nvPr/>
            </p:nvGraphicFramePr>
            <p:xfrm>
              <a:off x="539496" y="1205896"/>
              <a:ext cx="11082528" cy="4446208"/>
            </p:xfrm>
            <a:graphic>
              <a:graphicData uri="http://schemas.openxmlformats.org/drawingml/2006/table">
                <a:tbl>
                  <a:tblPr/>
                  <a:tblGrid>
                    <a:gridCol w="1399032">
                      <a:extLst>
                        <a:ext uri="{9D8B030D-6E8A-4147-A177-3AD203B41FA5}">
                          <a16:colId xmlns:a16="http://schemas.microsoft.com/office/drawing/2014/main" val="20000"/>
                        </a:ext>
                      </a:extLst>
                    </a:gridCol>
                    <a:gridCol w="2862072">
                      <a:extLst>
                        <a:ext uri="{9D8B030D-6E8A-4147-A177-3AD203B41FA5}">
                          <a16:colId xmlns:a16="http://schemas.microsoft.com/office/drawing/2014/main" val="20001"/>
                        </a:ext>
                      </a:extLst>
                    </a:gridCol>
                    <a:gridCol w="4270248">
                      <a:extLst>
                        <a:ext uri="{9D8B030D-6E8A-4147-A177-3AD203B41FA5}">
                          <a16:colId xmlns:a16="http://schemas.microsoft.com/office/drawing/2014/main" val="20002"/>
                        </a:ext>
                      </a:extLst>
                    </a:gridCol>
                    <a:gridCol w="255117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含钙无</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骨骼和牙齿的重</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儿童缺钙易患佝偻病</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鸡胸</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形或</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成年人患骨软化症</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老年</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人易患骨质疏松症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奶类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绿叶蔬</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菜</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豆类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虾</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皮等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含磷无</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骨骼和牙齿的重</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厌食</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贫血</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肌无力</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痛等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瘦肉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鱼</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奶</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类</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豆</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类等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26" name="QB_6_BD.15_1#a7a14949d?colgroup=3,7,11,6&amp;vaa=1&amp;vcp=1&amp;vis=1&amp;pid=ed0055a5c&amp;color=0,0,0&amp;vtp=1&amp;vaab=1&amp;bt=1&amp;bbb=1&amp;hb=1"/>
              <p:cNvGraphicFramePr>
                <a:graphicFrameLocks noGrp="1"/>
              </p:cNvGraphicFramePr>
              <p:nvPr/>
            </p:nvGraphicFramePr>
            <p:xfrm>
              <a:off x="539496" y="1205896"/>
              <a:ext cx="11082528" cy="4446208"/>
            </p:xfrm>
            <a:graphic>
              <a:graphicData uri="http://schemas.openxmlformats.org/drawingml/2006/table">
                <a:tbl>
                  <a:tblPr/>
                  <a:tblGrid>
                    <a:gridCol w="1399032"/>
                    <a:gridCol w="2862072"/>
                    <a:gridCol w="4270248"/>
                    <a:gridCol w="2551176"/>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30755">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含钙无</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骨骼和牙齿的重</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奶类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绿叶蔬</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菜</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豆类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虾</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皮等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956">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含磷无</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骨骼和牙齿的重</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厌食</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贫血</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肌无力</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骨</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痛等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瘦肉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鱼</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奶</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类</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蛋类</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豆</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类等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QB_6_BD.15_2#a7a14949d?colgroup=4,6,10,8&amp;vaa=1&amp;vcp=1&amp;vis=1&amp;pid=ed0055a5c&amp;color=0,0,0&amp;mp=1&amp;vtp=1&amp;vaab=1&amp;bt=1&amp;bbb=1&amp;hb=1"/>
          <p:cNvGraphicFramePr>
            <a:graphicFrameLocks noGrp="1"/>
          </p:cNvGraphicFramePr>
          <p:nvPr/>
        </p:nvGraphicFramePr>
        <p:xfrm>
          <a:off x="539496" y="941704"/>
          <a:ext cx="11073384" cy="4970782"/>
        </p:xfrm>
        <a:graphic>
          <a:graphicData uri="http://schemas.openxmlformats.org/drawingml/2006/table">
            <a:tbl>
              <a:tblPr/>
              <a:tblGrid>
                <a:gridCol w="1746504">
                  <a:extLst>
                    <a:ext uri="{9D8B030D-6E8A-4147-A177-3AD203B41FA5}">
                      <a16:colId xmlns:a16="http://schemas.microsoft.com/office/drawing/2014/main" val="20000"/>
                    </a:ext>
                  </a:extLst>
                </a:gridCol>
                <a:gridCol w="2350008">
                  <a:extLst>
                    <a:ext uri="{9D8B030D-6E8A-4147-A177-3AD203B41FA5}">
                      <a16:colId xmlns:a16="http://schemas.microsoft.com/office/drawing/2014/main" val="20001"/>
                    </a:ext>
                  </a:extLst>
                </a:gridCol>
                <a:gridCol w="3813048">
                  <a:extLst>
                    <a:ext uri="{9D8B030D-6E8A-4147-A177-3AD203B41FA5}">
                      <a16:colId xmlns:a16="http://schemas.microsoft.com/office/drawing/2014/main" val="20002"/>
                    </a:ext>
                  </a:extLst>
                </a:gridCol>
                <a:gridCol w="316382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主要生理功能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缺乏时的</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症状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33920">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含铁无</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构成血红蛋白</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的一种成分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缺铁性贫血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乏力</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头</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晕等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动物肝脏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瘦肉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鱼</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奶类</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蛋类等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含碘无</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是甲状腺激素</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的组成成分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地方性甲状腺肿大</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大脖子病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儿童的</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智力和体格发育出现障</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海带</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紫菜等海产</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品</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加碘盐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33920">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含锌无</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促进生长发育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生长发育不良</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味觉发</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生障碍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肉类</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鱼</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蛋类等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6_1#c20c213c2?vaa=1&amp;vcp=1&amp;vis=1&amp;pid=6f838850f&amp;color=0,0,0&amp;vtp=1&amp;vaab=1&amp;bt=1&amp;bbb=1"/>
          <p:cNvSpPr/>
          <p:nvPr/>
        </p:nvSpPr>
        <p:spPr>
          <a:xfrm>
            <a:off x="539496" y="121970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人体消化系统</a:t>
            </a:r>
            <a:endParaRPr lang="en-US" altLang="zh-CN" sz="2800" dirty="0"/>
          </a:p>
        </p:txBody>
      </p:sp>
      <p:sp>
        <p:nvSpPr>
          <p:cNvPr id="3" name="QB_6_BD.17_1#9aab2e38e?vaa=1&amp;vcp=1&amp;vis=1&amp;pid=c20c213c2&amp;color=0,0,0&amp;vtp=1&amp;vaab=1&amp;bbb=1&amp;hb=1"/>
          <p:cNvSpPr/>
          <p:nvPr/>
        </p:nvSpPr>
        <p:spPr>
          <a:xfrm>
            <a:off x="539496" y="184740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（1）人体消化系统包括消化管、消化腺两部分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。消化管包括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等器官，具有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9aab2e38e.blank?vaa=1&amp;vcp=1&amp;vis=1&amp;pid=c20c213c2&amp;color=0,0,0&amp;vpa=9&amp;vtp=1&amp;vaab=1&amp;bbb=1&amp;hb=1"/>
          <p:cNvSpPr/>
          <p:nvPr/>
        </p:nvSpPr>
        <p:spPr>
          <a:xfrm>
            <a:off x="539496" y="181692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口腔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咽、食管</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、胃、小肠、大肠、肛门</a:t>
            </a:r>
            <a:endParaRPr lang="en-US" altLang="zh-CN" sz="2800" dirty="0"/>
          </a:p>
        </p:txBody>
      </p:sp>
      <p:sp>
        <p:nvSpPr>
          <p:cNvPr id="5" name="QB_6_AN.2_1#9aab2e38e.blank?vaa=1&amp;vcp=1&amp;vis=1&amp;pid=c20c213c2&amp;color=0,0,0&amp;vpa=10&amp;vtp=1&amp;vaab=1&amp;bbb=1&amp;hb=1"/>
          <p:cNvSpPr/>
          <p:nvPr/>
        </p:nvSpPr>
        <p:spPr>
          <a:xfrm>
            <a:off x="539496" y="246462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容纳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、磨碎</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、搅拌和运输食物</a:t>
            </a:r>
            <a:endParaRPr lang="en-US" altLang="zh-CN" sz="2800" dirty="0"/>
          </a:p>
        </p:txBody>
      </p:sp>
      <p:sp>
        <p:nvSpPr>
          <p:cNvPr id="6" name="QB_6_BD.20_1#4fc412962?vaa=1&amp;vcp=1&amp;vis=1&amp;pid=c20c213c2&amp;color=0,0,0&amp;vtp=1&amp;vaab=1&amp;bbb=1&amp;hb=1"/>
          <p:cNvSpPr/>
          <p:nvPr/>
        </p:nvSpPr>
        <p:spPr>
          <a:xfrm>
            <a:off x="539496" y="377780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（2）消化腺由唾液腺、胃腺、肝脏、胰腺、肠腺等器官组成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，能分泌</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（3）人体最大的腺体是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，不含消化酶的消化液是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6_AN.3_1#4fc412962.blank?vaa=1&amp;vcp=1&amp;vis=1&amp;pid=c20c213c2&amp;color=0,0,0&amp;vpa=11&amp;vtp=1&amp;vaab=1&amp;bbb=1"/>
          <p:cNvSpPr/>
          <p:nvPr/>
        </p:nvSpPr>
        <p:spPr>
          <a:xfrm>
            <a:off x="549815" y="4395025"/>
            <a:ext cx="13255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消化液</a:t>
            </a:r>
            <a:endParaRPr lang="en-US" altLang="zh-CN" sz="2800" dirty="0"/>
          </a:p>
        </p:txBody>
      </p:sp>
      <p:sp>
        <p:nvSpPr>
          <p:cNvPr id="9" name="QB_6_AN.23_1#4fc412962.blank?vaa=1&amp;vcp=1&amp;vis=1&amp;pid=c20c213c2&amp;color=0,0,0&amp;vpa=12&amp;vtp=1&amp;vaab=1&amp;bbb=1"/>
          <p:cNvSpPr/>
          <p:nvPr/>
        </p:nvSpPr>
        <p:spPr>
          <a:xfrm>
            <a:off x="4283615" y="502177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肝脏</a:t>
            </a:r>
            <a:endParaRPr lang="en-US" altLang="zh-CN" sz="2800" dirty="0"/>
          </a:p>
        </p:txBody>
      </p:sp>
      <p:sp>
        <p:nvSpPr>
          <p:cNvPr id="10" name="QB_6_AN.24_1#4fc412962.blank?vaa=1&amp;vcp=1&amp;vis=1&amp;pid=c20c213c2&amp;color=0,0,0&amp;vpa=13&amp;vtp=1&amp;vaab=1&amp;bbb=1"/>
          <p:cNvSpPr/>
          <p:nvPr/>
        </p:nvSpPr>
        <p:spPr>
          <a:xfrm>
            <a:off x="9262014" y="502177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胆汁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9" grpId="0" build="p" animBg="1"/>
      <p:bldP spid="10"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848ac4ce5.fixed?vcp=1&amp;color=0,170,129&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00AA81"/>
                </a:solidFill>
                <a:latin typeface="微软雅黑" panose="020B0503020204020204" pitchFamily="34" charset="-122"/>
                <a:ea typeface="微软雅黑" panose="020B0503020204020204" pitchFamily="34" charset="-122"/>
                <a:cs typeface="微软雅黑" panose="020B0503020204020204" pitchFamily="34" charset="-120"/>
              </a:rPr>
              <a:t>复习讲练</a:t>
            </a:r>
            <a:endParaRPr lang="en-US" altLang="zh-CN" sz="5000" dirty="0"/>
          </a:p>
        </p:txBody>
      </p:sp>
      <p:sp>
        <p:nvSpPr>
          <p:cNvPr id="3" name="C_1_BD#848ac4ce5.fixed?vcp=1&amp;color=0,0,0&amp;vtp=1&amp;vaab=1&amp;bbb=1"/>
          <p:cNvSpPr/>
          <p:nvPr/>
        </p:nvSpPr>
        <p:spPr>
          <a:xfrm>
            <a:off x="265176" y="2990088"/>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4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5_1#9941e333f?sp=1&amp;vaa=1&amp;vcp=1&amp;vis=1&amp;pid=6f838850f&amp;color=0,0,0&amp;vtp=1&amp;vaab=1&amp;bt=1&amp;bbb=1&amp;hb=1"/>
          <p:cNvSpPr/>
          <p:nvPr/>
        </p:nvSpPr>
        <p:spPr>
          <a:xfrm>
            <a:off x="539496" y="55778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：食物的营养成分在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内被分解成可被细胞吸收的小分子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有机物的过程。</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（1）物理性消化：牙齿的咀嚼、舌的搅拌和胃、肠的蠕动。</a:t>
            </a:r>
            <a:endParaRPr lang="en-US" altLang="zh-CN" sz="2800" dirty="0"/>
          </a:p>
        </p:txBody>
      </p:sp>
      <mc:AlternateContent xmlns:mc="http://schemas.openxmlformats.org/markup-compatibility/2006" xmlns:a14="http://schemas.microsoft.com/office/drawing/2010/main">
        <mc:Choice Requires="a14">
          <p:sp>
            <p:nvSpPr>
              <p:cNvPr id="4" name="QB_5_BD.25_3#9941e333f?sp=1&amp;vaa=1&amp;vcp=1&amp;vis=1&amp;pid=6f838850f&amp;color=0,0,0&amp;vtp=1&amp;vaab=1&amp;bbb=1&amp;hb=1"/>
              <p:cNvSpPr/>
              <p:nvPr/>
            </p:nvSpPr>
            <p:spPr>
              <a:xfrm>
                <a:off x="539750" y="2665095"/>
                <a:ext cx="11109960" cy="3342640"/>
              </a:xfrm>
              <a:prstGeom prst="rect">
                <a:avLst/>
              </a:prstGeom>
              <a:noFill/>
            </p:spPr>
            <p:txBody>
              <a:bodyPr wrap="none" lIns="0" tIns="0" rIns="0" bIns="0" rtlCol="0" anchor="t"/>
              <a:lstStyle/>
              <a:p>
                <a:pPr algn="l" latinLnBrk="1">
                  <a:lnSpc>
                    <a:spcPct val="100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（2）化学性消化：通过各种</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的作用，使食物中各种成分分解</a:t>
                </a: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为可被吸收的营养物质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algn="ct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淀粉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唾液淀粉酶</m:t>
                                  </m:r>
                                  <m:r>
                                    <a:rPr lang="en-US" altLang="zh-CN" sz="2800" b="0" baseline="-2000">
                                      <a:solidFill>
                                        <a:srgbClr val="000000"/>
                                      </a:solidFill>
                                      <a:latin typeface="Cambria Math" panose="02040503050406030204" pitchFamily="18" charset="0"/>
                                    </a:rPr>
                                    <m:t>(</m:t>
                                  </m:r>
                                  <m:r>
                                    <a:rPr lang="en-US" altLang="zh-CN" sz="2800" b="0" baseline="-2000">
                                      <a:solidFill>
                                        <a:srgbClr val="000000"/>
                                      </a:solidFill>
                                      <a:latin typeface="Cambria Math" panose="02040503050406030204" pitchFamily="18" charset="0"/>
                                    </a:rPr>
                                    <m:t>唾液</m:t>
                                  </m:r>
                                  <m:r>
                                    <a:rPr lang="en-US" altLang="zh-CN" sz="2800" b="0" baseline="-2000">
                                      <a:solidFill>
                                        <a:srgbClr val="000000"/>
                                      </a:solidFill>
                                      <a:latin typeface="Cambria Math" panose="02040503050406030204" pitchFamily="18" charset="0"/>
                                    </a:rPr>
                                    <m:t>)</m:t>
                                  </m:r>
                                </m:e>
                              </m:bar>
                            </m:e>
                          </m:bar>
                        </m:e>
                      </m:mr>
                      <m:mr>
                        <m:e>
                          <m:r>
                            <a:rPr lang="en-US" altLang="zh-CN" sz="2800" b="0" baseline="10000">
                              <a:solidFill>
                                <a:srgbClr val="000000"/>
                              </a:solidFill>
                              <a:latin typeface="Cambria Math" panose="02040503050406030204" pitchFamily="18" charset="0"/>
                            </a:rPr>
                            <m:t>口腔</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麦芽糖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肠液、胰液</m:t>
                                  </m:r>
                                </m:e>
                              </m:bar>
                            </m:e>
                          </m:bar>
                        </m:e>
                      </m:mr>
                      <m:mr>
                        <m:e>
                          <m:r>
                            <a:rPr lang="en-US" altLang="zh-CN" sz="2800" b="0" baseline="10000">
                              <a:solidFill>
                                <a:srgbClr val="000000"/>
                              </a:solidFill>
                              <a:latin typeface="Cambria Math" panose="02040503050406030204" pitchFamily="18" charset="0"/>
                            </a:rPr>
                            <m:t>小肠</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葡萄糖</a:t>
                </a:r>
                <a:endParaRPr lang="en-US" altLang="zh-CN" sz="2800" dirty="0"/>
              </a:p>
              <a:p>
                <a:pPr algn="ct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蛋白质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胃蛋白酶</m:t>
                                  </m:r>
                                  <m:r>
                                    <a:rPr lang="en-US" altLang="zh-CN" sz="2800" b="0" baseline="-2000">
                                      <a:solidFill>
                                        <a:srgbClr val="000000"/>
                                      </a:solidFill>
                                      <a:latin typeface="Cambria Math" panose="02040503050406030204" pitchFamily="18" charset="0"/>
                                    </a:rPr>
                                    <m:t>(</m:t>
                                  </m:r>
                                  <m:r>
                                    <a:rPr lang="en-US" altLang="zh-CN" sz="2800" b="0" baseline="-2000">
                                      <a:solidFill>
                                        <a:srgbClr val="000000"/>
                                      </a:solidFill>
                                      <a:latin typeface="Cambria Math" panose="02040503050406030204" pitchFamily="18" charset="0"/>
                                    </a:rPr>
                                    <m:t>胃液</m:t>
                                  </m:r>
                                  <m:r>
                                    <a:rPr lang="en-US" altLang="zh-CN" sz="2800" b="0" baseline="-2000">
                                      <a:solidFill>
                                        <a:srgbClr val="000000"/>
                                      </a:solidFill>
                                      <a:latin typeface="Cambria Math" panose="02040503050406030204" pitchFamily="18" charset="0"/>
                                    </a:rPr>
                                    <m:t>)</m:t>
                                  </m:r>
                                </m:e>
                              </m:bar>
                            </m:e>
                          </m:bar>
                        </m:e>
                      </m:mr>
                      <m:mr>
                        <m:e>
                          <m:r>
                            <a:rPr lang="en-US" altLang="zh-CN" sz="2800" b="0" baseline="10000">
                              <a:solidFill>
                                <a:srgbClr val="000000"/>
                              </a:solidFill>
                              <a:latin typeface="Cambria Math" panose="02040503050406030204" pitchFamily="18" charset="0"/>
                            </a:rPr>
                            <m:t>胃</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多肽</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肠液、胰液</m:t>
                                  </m:r>
                                </m:e>
                              </m:bar>
                            </m:e>
                          </m:bar>
                        </m:e>
                      </m:mr>
                      <m:mr>
                        <m:e>
                          <m:r>
                            <a:rPr lang="en-US" altLang="zh-CN" sz="2800" b="0" baseline="10000">
                              <a:solidFill>
                                <a:srgbClr val="000000"/>
                              </a:solidFill>
                              <a:latin typeface="Cambria Math" panose="02040503050406030204" pitchFamily="18" charset="0"/>
                            </a:rPr>
                            <m:t>小肠</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氨基酸</a:t>
                </a:r>
                <a:endParaRPr lang="en-US" altLang="zh-CN" sz="2800" dirty="0"/>
              </a:p>
              <a:p>
                <a:pPr algn="ct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2800" b="0" baseline="-2000">
                              <a:solidFill>
                                <a:srgbClr val="000000"/>
                              </a:solidFill>
                              <a:latin typeface="Cambria Math" panose="02040503050406030204" pitchFamily="18" charset="0"/>
                            </a:rPr>
                            <m:t>胆汁</m:t>
                          </m:r>
                        </m:e>
                      </m:mr>
                      <m:mr>
                        <m:e>
                          <m:bar>
                            <m:barPr>
                              <m:pos m:val="top"/>
                              <m:ctrlPr>
                                <a:rPr lang="en-US" altLang="zh-CN" sz="2800" b="0" i="1" baseline="-8000">
                                  <a:solidFill>
                                    <a:srgbClr val="000000"/>
                                  </a:solidFill>
                                  <a:latin typeface="Cambria Math" panose="02040503050406030204" pitchFamily="18" charset="0"/>
                                </a:rPr>
                              </m:ctrlPr>
                            </m:barPr>
                            <m:e>
                              <m:bar>
                                <m:barPr>
                                  <m:pos m:val="top"/>
                                  <m:ctrlPr>
                                    <a:rPr lang="en-US" altLang="zh-CN" sz="2800" b="0" i="1" baseline="-2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小肠</m:t>
                                  </m:r>
                                </m:e>
                              </m:bar>
                            </m:e>
                          </m:ba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脂肪微粒</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肠液、胰液</m:t>
                                  </m:r>
                                </m:e>
                              </m:bar>
                            </m:e>
                          </m:bar>
                        </m:e>
                      </m:mr>
                      <m:mr>
                        <m:e>
                          <m:r>
                            <a:rPr lang="en-US" altLang="zh-CN" sz="2800" b="0" baseline="10000">
                              <a:solidFill>
                                <a:srgbClr val="000000"/>
                              </a:solidFill>
                              <a:latin typeface="Cambria Math" panose="02040503050406030204" pitchFamily="18" charset="0"/>
                            </a:rPr>
                            <m:t>小肠</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甘油</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脂肪酸</a:t>
                </a:r>
                <a:endParaRPr lang="en-US" altLang="zh-CN" sz="2800" dirty="0"/>
              </a:p>
            </p:txBody>
          </p:sp>
        </mc:Choice>
        <mc:Fallback xmlns="">
          <p:sp>
            <p:nvSpPr>
              <p:cNvPr id="4" name="QB_5_BD.25_3#9941e333f?sp=1&amp;vaa=1&amp;vcp=1&amp;vis=1&amp;pid=6f838850f&amp;color=0,0,0&amp;vtp=1&amp;vaab=1&amp;bbb=1&amp;hb=1"/>
              <p:cNvSpPr>
                <a:spLocks noRot="1" noChangeAspect="1" noMove="1" noResize="1" noEditPoints="1" noAdjustHandles="1" noChangeArrowheads="1" noChangeShapeType="1" noTextEdit="1"/>
              </p:cNvSpPr>
              <p:nvPr/>
            </p:nvSpPr>
            <p:spPr>
              <a:xfrm>
                <a:off x="539750" y="2665095"/>
                <a:ext cx="11109960" cy="3342640"/>
              </a:xfrm>
              <a:prstGeom prst="rect">
                <a:avLst/>
              </a:prstGeom>
              <a:blipFill rotWithShape="1">
                <a:blip r:embed="rId3"/>
                <a:stretch>
                  <a:fillRect/>
                </a:stretch>
              </a:blipFill>
            </p:spPr>
            <p:txBody>
              <a:bodyPr/>
              <a:lstStyle/>
              <a:p>
                <a:r>
                  <a:rPr lang="zh-CN" altLang="en-US">
                    <a:noFill/>
                  </a:rPr>
                  <a:t> </a:t>
                </a:r>
              </a:p>
            </p:txBody>
          </p:sp>
        </mc:Fallback>
      </mc:AlternateContent>
      <p:sp>
        <p:nvSpPr>
          <p:cNvPr id="5" name="QB_5_AN.26_1#9941e333f.blank?vaa=1&amp;vcp=1&amp;vis=1&amp;pid=6f838850f&amp;color=0,0,0&amp;vpa=14&amp;vtp=1&amp;vaab=1&amp;bbb=1"/>
          <p:cNvSpPr/>
          <p:nvPr/>
        </p:nvSpPr>
        <p:spPr>
          <a:xfrm>
            <a:off x="4728115" y="52730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消化管</a:t>
            </a:r>
            <a:endParaRPr lang="en-US" altLang="zh-CN" sz="2800" dirty="0"/>
          </a:p>
        </p:txBody>
      </p:sp>
      <p:sp>
        <p:nvSpPr>
          <p:cNvPr id="6" name="QB_5_AN.27_1#9941e333f.blank?vaa=1&amp;vcp=1&amp;vis=1&amp;pid=6f838850f&amp;color=0,0,0&amp;vpa=15&amp;vtp=1&amp;vaab=1&amp;bbb=1"/>
          <p:cNvSpPr/>
          <p:nvPr/>
        </p:nvSpPr>
        <p:spPr>
          <a:xfrm>
            <a:off x="4994815" y="2455608"/>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消化酶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QB_5_BD.28_1#9941e333f?colgroup=3,8,8,8&amp;vaa=1&amp;vcp=1&amp;vis=1&amp;pid=6f838850f&amp;color=0,0,0&amp;mp=1&amp;vtp=1&amp;vaab=1&amp;bt=1&amp;bbb=1"/>
          <p:cNvGraphicFramePr>
            <a:graphicFrameLocks noGrp="1"/>
          </p:cNvGraphicFramePr>
          <p:nvPr/>
        </p:nvGraphicFramePr>
        <p:xfrm>
          <a:off x="539496" y="2309494"/>
          <a:ext cx="11073384" cy="2239012"/>
        </p:xfrm>
        <a:graphic>
          <a:graphicData uri="http://schemas.openxmlformats.org/drawingml/2006/table">
            <a:tbl>
              <a:tblPr/>
              <a:tblGrid>
                <a:gridCol w="1527048">
                  <a:extLst>
                    <a:ext uri="{9D8B030D-6E8A-4147-A177-3AD203B41FA5}">
                      <a16:colId xmlns:a16="http://schemas.microsoft.com/office/drawing/2014/main" val="20000"/>
                    </a:ext>
                  </a:extLst>
                </a:gridCol>
                <a:gridCol w="3182112">
                  <a:extLst>
                    <a:ext uri="{9D8B030D-6E8A-4147-A177-3AD203B41FA5}">
                      <a16:colId xmlns:a16="http://schemas.microsoft.com/office/drawing/2014/main" val="20001"/>
                    </a:ext>
                  </a:extLst>
                </a:gridCol>
                <a:gridCol w="3182112">
                  <a:extLst>
                    <a:ext uri="{9D8B030D-6E8A-4147-A177-3AD203B41FA5}">
                      <a16:colId xmlns:a16="http://schemas.microsoft.com/office/drawing/2014/main" val="20002"/>
                    </a:ext>
                  </a:extLst>
                </a:gridCol>
                <a:gridCol w="3182112">
                  <a:extLst>
                    <a:ext uri="{9D8B030D-6E8A-4147-A177-3AD203B41FA5}">
                      <a16:colId xmlns:a16="http://schemas.microsoft.com/office/drawing/2014/main" val="20003"/>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开始消化的地方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最终消化的场所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消化的终产物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淀粉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蛋白质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脂肪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⑧</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QB_5_AN.29_1#9941e333f.blank?vaa=1&amp;vcp=1&amp;vis=1&amp;pid=6f838850f&amp;color=0,0,0&amp;mp=1&amp;vpa=16&amp;vtp=1&amp;vaab=1&amp;bbb=1"/>
          <p:cNvSpPr/>
          <p:nvPr/>
        </p:nvSpPr>
        <p:spPr>
          <a:xfrm>
            <a:off x="3312318" y="283470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口腔</a:t>
            </a:r>
            <a:endParaRPr lang="en-US" altLang="zh-CN" sz="2800" dirty="0"/>
          </a:p>
        </p:txBody>
      </p:sp>
      <p:sp>
        <p:nvSpPr>
          <p:cNvPr id="4" name="QB_5_AN.30_1#9941e333f.blank?vaa=1&amp;vcp=1&amp;vis=1&amp;pid=6f838850f&amp;color=0,0,0&amp;mp=1&amp;vpa=17&amp;vtp=1&amp;vaab=1&amp;bbb=1"/>
          <p:cNvSpPr/>
          <p:nvPr/>
        </p:nvSpPr>
        <p:spPr>
          <a:xfrm>
            <a:off x="6494431" y="283470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小肠</a:t>
            </a:r>
            <a:endParaRPr lang="en-US" altLang="zh-CN" sz="2800" dirty="0"/>
          </a:p>
        </p:txBody>
      </p:sp>
      <p:sp>
        <p:nvSpPr>
          <p:cNvPr id="5" name="QB_5_AN.31_1#9941e333f.blank?vaa=1&amp;vcp=1&amp;vis=1&amp;pid=6f838850f&amp;color=0,0,0&amp;mp=1&amp;vpa=18&amp;vtp=1&amp;vaab=1&amp;bbb=1"/>
          <p:cNvSpPr/>
          <p:nvPr/>
        </p:nvSpPr>
        <p:spPr>
          <a:xfrm>
            <a:off x="9498743" y="2834703"/>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葡萄糖</a:t>
            </a:r>
            <a:endParaRPr lang="en-US" altLang="zh-CN" sz="2800" dirty="0"/>
          </a:p>
        </p:txBody>
      </p:sp>
      <p:sp>
        <p:nvSpPr>
          <p:cNvPr id="6" name="QB_5_AN.32_1#9941e333f.blank?vaa=1&amp;vcp=1&amp;vis=1&amp;pid=6f838850f&amp;color=0,0,0&amp;mp=1&amp;vpa=19&amp;vtp=1&amp;vaab=1"/>
          <p:cNvSpPr/>
          <p:nvPr/>
        </p:nvSpPr>
        <p:spPr>
          <a:xfrm>
            <a:off x="3490118" y="3401187"/>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胃</a:t>
            </a:r>
            <a:endParaRPr lang="en-US" altLang="zh-CN" sz="2800" dirty="0"/>
          </a:p>
        </p:txBody>
      </p:sp>
      <p:sp>
        <p:nvSpPr>
          <p:cNvPr id="7" name="QB_5_AN.33_1#9941e333f.blank?vaa=1&amp;vcp=1&amp;vis=1&amp;pid=6f838850f&amp;color=0,0,0&amp;mp=1&amp;vpa=20&amp;vtp=1&amp;vaab=1&amp;bbb=1"/>
          <p:cNvSpPr/>
          <p:nvPr/>
        </p:nvSpPr>
        <p:spPr>
          <a:xfrm>
            <a:off x="6494431" y="340118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小肠</a:t>
            </a:r>
            <a:endParaRPr lang="en-US" altLang="zh-CN" sz="2800" dirty="0"/>
          </a:p>
        </p:txBody>
      </p:sp>
      <p:sp>
        <p:nvSpPr>
          <p:cNvPr id="8" name="QB_5_AN.34_1#9941e333f.blank?vaa=1&amp;vcp=1&amp;vis=1&amp;pid=6f838850f&amp;color=0,0,0&amp;mp=1&amp;vpa=21&amp;vtp=1&amp;vaab=1&amp;bbb=1"/>
          <p:cNvSpPr/>
          <p:nvPr/>
        </p:nvSpPr>
        <p:spPr>
          <a:xfrm>
            <a:off x="9498743" y="3401187"/>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氨基酸</a:t>
            </a:r>
            <a:endParaRPr lang="en-US" altLang="zh-CN" sz="2800" dirty="0"/>
          </a:p>
        </p:txBody>
      </p:sp>
      <p:sp>
        <p:nvSpPr>
          <p:cNvPr id="9" name="QB_5_AN.35_1#9941e333f.blank?vaa=1&amp;vcp=1&amp;vis=1&amp;pid=6f838850f&amp;color=0,0,0&amp;mp=1&amp;vpa=22&amp;vtp=1&amp;vaab=1&amp;bbb=1"/>
          <p:cNvSpPr/>
          <p:nvPr/>
        </p:nvSpPr>
        <p:spPr>
          <a:xfrm>
            <a:off x="3312318" y="3967671"/>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小肠</a:t>
            </a:r>
            <a:endParaRPr lang="en-US" altLang="zh-CN" sz="2800" dirty="0"/>
          </a:p>
        </p:txBody>
      </p:sp>
      <p:sp>
        <p:nvSpPr>
          <p:cNvPr id="10" name="QB_5_AN.36_1#9941e333f.blank?vaa=1&amp;vcp=1&amp;vis=1&amp;pid=6f838850f&amp;color=0,0,0&amp;mp=1&amp;vpa=23&amp;vtp=1&amp;vaab=1&amp;bbb=1"/>
          <p:cNvSpPr/>
          <p:nvPr/>
        </p:nvSpPr>
        <p:spPr>
          <a:xfrm>
            <a:off x="6494431" y="3967671"/>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小肠</a:t>
            </a:r>
            <a:endParaRPr lang="en-US" altLang="zh-CN" sz="2800" dirty="0"/>
          </a:p>
        </p:txBody>
      </p:sp>
      <p:sp>
        <p:nvSpPr>
          <p:cNvPr id="11" name="QB_5_AN.37_1#9941e333f.blank?vaa=1&amp;vcp=1&amp;vis=1&amp;pid=6f838850f&amp;color=0,0,0&amp;mp=1&amp;vpa=24&amp;vtp=1&amp;vaab=1&amp;bbb=1"/>
          <p:cNvSpPr/>
          <p:nvPr/>
        </p:nvSpPr>
        <p:spPr>
          <a:xfrm>
            <a:off x="8965343" y="3967671"/>
            <a:ext cx="2392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甘油和脂肪酸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left)">
                                      <p:cBhvr>
                                        <p:cTn id="55" dur="500"/>
                                        <p:tgtEl>
                                          <p:spTgt spid="9">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left)">
                                      <p:cBhvr>
                                        <p:cTn id="58" dur="500"/>
                                        <p:tgtEl>
                                          <p:spTgt spid="9">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0">
                                            <p:bg/>
                                          </p:spTgt>
                                        </p:tgtEl>
                                        <p:attrNameLst>
                                          <p:attrName>style.visibility</p:attrName>
                                        </p:attrNameLst>
                                      </p:cBhvr>
                                      <p:to>
                                        <p:strVal val="visible"/>
                                      </p:to>
                                    </p:set>
                                    <p:animEffect transition="in" filter="wipe(left)">
                                      <p:cBhvr>
                                        <p:cTn id="63" dur="500"/>
                                        <p:tgtEl>
                                          <p:spTgt spid="10">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xEl>
                                              <p:pRg st="0" end="0"/>
                                            </p:txEl>
                                          </p:spTgt>
                                        </p:tgtEl>
                                        <p:attrNameLst>
                                          <p:attrName>style.visibility</p:attrName>
                                        </p:attrNameLst>
                                      </p:cBhvr>
                                      <p:to>
                                        <p:strVal val="visible"/>
                                      </p:to>
                                    </p:set>
                                    <p:animEffect transition="in" filter="wipe(left)">
                                      <p:cBhvr>
                                        <p:cTn id="66" dur="500"/>
                                        <p:tgtEl>
                                          <p:spTgt spid="10">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bg/>
                                          </p:spTgt>
                                        </p:tgtEl>
                                        <p:attrNameLst>
                                          <p:attrName>style.visibility</p:attrName>
                                        </p:attrNameLst>
                                      </p:cBhvr>
                                      <p:to>
                                        <p:strVal val="visible"/>
                                      </p:to>
                                    </p:set>
                                    <p:animEffect transition="in" filter="wipe(left)">
                                      <p:cBhvr>
                                        <p:cTn id="71" dur="500"/>
                                        <p:tgtEl>
                                          <p:spTgt spid="11">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xEl>
                                              <p:pRg st="0" end="0"/>
                                            </p:txEl>
                                          </p:spTgt>
                                        </p:tgtEl>
                                        <p:attrNameLst>
                                          <p:attrName>style.visibility</p:attrName>
                                        </p:attrNameLst>
                                      </p:cBhvr>
                                      <p:to>
                                        <p:strVal val="visible"/>
                                      </p:to>
                                    </p:set>
                                    <p:animEffect transition="in" filter="wipe(left)">
                                      <p:cBhvr>
                                        <p:cTn id="74"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9" grpId="0" build="p" animBg="1"/>
      <p:bldP spid="10" grpId="0" build="p" animBg="1"/>
      <p:bldP spid="11"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8_1#cd5e28235?vaa=1&amp;vcp=1&amp;vis=1&amp;pid=6f838850f&amp;color=0,0,0&amp;vtp=1&amp;vaab=1&amp;bt=1&amp;bbb=1&amp;hb=1"/>
          <p:cNvSpPr/>
          <p:nvPr/>
        </p:nvSpPr>
        <p:spPr>
          <a:xfrm>
            <a:off x="539496" y="187169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：指食物中的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以及食物经过消化后形成的小分子物质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，如葡萄糖、氨基酸、甘油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肪酸等，通过消化管的黏膜上皮细胞进入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胃吸收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；小肠吸收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；大肠吸收</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39_1#cd5e28235.blank?vaa=1&amp;vcp=1&amp;vis=1&amp;pid=6f838850f&amp;color=0,0,0&amp;vpa=25&amp;vtp=1&amp;vaab=1&amp;bbb=1"/>
          <p:cNvSpPr/>
          <p:nvPr/>
        </p:nvSpPr>
        <p:spPr>
          <a:xfrm>
            <a:off x="3661315" y="1841214"/>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水、无机盐、维生素</a:t>
            </a:r>
            <a:endParaRPr lang="en-US" altLang="zh-CN" sz="2800" dirty="0"/>
          </a:p>
        </p:txBody>
      </p:sp>
      <p:sp>
        <p:nvSpPr>
          <p:cNvPr id="4" name="QB_5_AN.40_1#cd5e28235.blank?vaa=1&amp;vcp=1&amp;vis=1&amp;pid=6f838850f&amp;color=0,0,0&amp;vpa=26&amp;vtp=1&amp;vaab=1&amp;bbb=1"/>
          <p:cNvSpPr/>
          <p:nvPr/>
        </p:nvSpPr>
        <p:spPr>
          <a:xfrm>
            <a:off x="6950614" y="313661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血液</a:t>
            </a:r>
            <a:endParaRPr lang="en-US" altLang="zh-CN" sz="2800" dirty="0"/>
          </a:p>
        </p:txBody>
      </p:sp>
      <p:sp>
        <p:nvSpPr>
          <p:cNvPr id="5" name="QB_5_AN.41_1#cd5e28235.blank?vaa=1&amp;vcp=1&amp;vis=1&amp;pid=6f838850f&amp;color=0,0,0&amp;vpa=27&amp;vtp=1&amp;vaab=1&amp;bbb=1"/>
          <p:cNvSpPr/>
          <p:nvPr/>
        </p:nvSpPr>
        <p:spPr>
          <a:xfrm>
            <a:off x="1616614" y="3784314"/>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部分的水和酒精</a:t>
            </a:r>
            <a:endParaRPr lang="en-US" altLang="zh-CN" sz="2800" dirty="0"/>
          </a:p>
        </p:txBody>
      </p:sp>
      <p:sp>
        <p:nvSpPr>
          <p:cNvPr id="6" name="QB_5_AN.42_1#cd5e28235.blank?vaa=1&amp;vcp=1&amp;vis=1&amp;pid=6f838850f&amp;color=0,0,0&amp;vpa=28&amp;vtp=1&amp;vaab=1&amp;bbb=1"/>
          <p:cNvSpPr/>
          <p:nvPr/>
        </p:nvSpPr>
        <p:spPr>
          <a:xfrm>
            <a:off x="6239415" y="3784314"/>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绝大部分的营养物质</a:t>
            </a:r>
            <a:endParaRPr lang="en-US" altLang="zh-CN" sz="2800" dirty="0"/>
          </a:p>
        </p:txBody>
      </p:sp>
      <p:sp>
        <p:nvSpPr>
          <p:cNvPr id="7" name="QB_5_AN.43_1#cd5e28235.blank?vaa=1&amp;vcp=1&amp;vis=1&amp;pid=6f838850f&amp;color=0,0,0&amp;vpa=29&amp;vtp=1&amp;vaab=1&amp;bbb=1"/>
          <p:cNvSpPr/>
          <p:nvPr/>
        </p:nvSpPr>
        <p:spPr>
          <a:xfrm>
            <a:off x="549815" y="4411059"/>
            <a:ext cx="5237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少量的水、无机盐和部分维生素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4_1#774c2d6e4?sp=1&amp;vaa=1&amp;vcp=1&amp;vis=1&amp;pid=6f838850f&amp;color=0,0,0&amp;vtp=1&amp;vaab=1&amp;bt=1&amp;bbb=1"/>
          <p:cNvSpPr/>
          <p:nvPr/>
        </p:nvSpPr>
        <p:spPr>
          <a:xfrm>
            <a:off x="539496" y="121462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消化和吸收的主要器官是小肠</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小肠适于消化和吸收的结构特点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BD.45_1#53499dd14?vaa=1&amp;vcp=1&amp;vis=1&amp;pid=774c2d6e4&amp;color=0,0,0&amp;vtp=1&amp;vaab=1&amp;bbb=1&amp;hb=1"/>
          <p:cNvSpPr/>
          <p:nvPr/>
        </p:nvSpPr>
        <p:spPr>
          <a:xfrm>
            <a:off x="539496" y="2497645"/>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消化道中最长的一段，</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可增大消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化和吸收的面积。</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（2）小肠绒毛内有丰富的毛细血管，绒毛壁、毛细血管壁只由</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细胞构成，有利于营养物质的吸收。</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（3）含</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等消化液，可消化糖类、蛋白质、脂肪。</a:t>
            </a:r>
            <a:endParaRPr lang="en-US" altLang="zh-CN" sz="2800" dirty="0"/>
          </a:p>
        </p:txBody>
      </p:sp>
      <p:sp>
        <p:nvSpPr>
          <p:cNvPr id="4" name="QB_6_AN.1_1#53499dd14.blank?vaa=1&amp;vcp=1&amp;vis=1&amp;pid=774c2d6e4&amp;color=0,0,0&amp;vpa=30&amp;vtp=1&amp;vaab=1&amp;bbb=1"/>
          <p:cNvSpPr/>
          <p:nvPr/>
        </p:nvSpPr>
        <p:spPr>
          <a:xfrm>
            <a:off x="4994815" y="2467165"/>
            <a:ext cx="4881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环形皱襞、小肠绒毛和微绒毛</a:t>
            </a:r>
            <a:endParaRPr lang="en-US" altLang="zh-CN" sz="2800" dirty="0"/>
          </a:p>
        </p:txBody>
      </p:sp>
      <p:sp>
        <p:nvSpPr>
          <p:cNvPr id="6" name="QB_6_AN.2_1#53499dd14.blank?vaa=1&amp;vcp=1&amp;vis=1&amp;pid=774c2d6e4&amp;color=0,0,0&amp;vpa=31&amp;vtp=1&amp;vaab=1&amp;bbb=1&amp;hb=1"/>
          <p:cNvSpPr/>
          <p:nvPr/>
        </p:nvSpPr>
        <p:spPr>
          <a:xfrm>
            <a:off x="539496" y="376256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一层上皮</a:t>
            </a:r>
            <a:endParaRPr lang="en-US" altLang="zh-CN" sz="2800" dirty="0"/>
          </a:p>
        </p:txBody>
      </p:sp>
      <p:sp>
        <p:nvSpPr>
          <p:cNvPr id="8" name="QB_6_AN.50_1#53499dd14.blank?vaa=1&amp;vcp=1&amp;vis=1&amp;pid=774c2d6e4&amp;color=0,0,0&amp;vpa=32&amp;vtp=1&amp;vaab=1&amp;bbb=1"/>
          <p:cNvSpPr/>
          <p:nvPr/>
        </p:nvSpPr>
        <p:spPr>
          <a:xfrm>
            <a:off x="1794414" y="5037010"/>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肠液、胰液、胆汁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51_1#a0b88a58a?vaa=1&amp;vcp=1&amp;vis=1&amp;pid=6f838850f&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合理膳食与食品安全</a:t>
            </a:r>
            <a:endParaRPr lang="en-US" altLang="zh-CN" sz="2800" dirty="0"/>
          </a:p>
        </p:txBody>
      </p:sp>
      <p:sp>
        <p:nvSpPr>
          <p:cNvPr id="3" name="QB_6_BD.52_1#45d74e0f4?vaa=1&amp;vcp=1&amp;vis=1&amp;pid=a0b88a58a&amp;color=0,0,0&amp;vtp=1&amp;vaab=1&amp;bbb=1"/>
          <p:cNvSpPr/>
          <p:nvPr/>
        </p:nvSpPr>
        <p:spPr>
          <a:xfrm>
            <a:off x="539496" y="117428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）营养不良和营养过剩都属于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45d74e0f4.blank?vaa=1&amp;vcp=1&amp;vis=1&amp;pid=a0b88a58a&amp;color=0,0,0&amp;vpa=33&amp;vtp=1&amp;vaab=1&amp;bbb=1"/>
          <p:cNvSpPr/>
          <p:nvPr/>
        </p:nvSpPr>
        <p:spPr>
          <a:xfrm>
            <a:off x="5706015" y="112285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营养失调</a:t>
            </a:r>
            <a:endParaRPr lang="en-US" altLang="zh-CN" sz="2800" dirty="0"/>
          </a:p>
        </p:txBody>
      </p:sp>
      <p:sp>
        <p:nvSpPr>
          <p:cNvPr id="5" name="QB_6_BD.54_1#b53e28af9?vaa=1&amp;vcp=1&amp;vis=1&amp;pid=a0b88a58a&amp;color=0,0,0&amp;vtp=1&amp;vaab=1&amp;bbb=1&amp;hb=1"/>
          <p:cNvSpPr/>
          <p:nvPr/>
        </p:nvSpPr>
        <p:spPr>
          <a:xfrm>
            <a:off x="539496" y="180376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（2）均衡膳食的基本要求：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食物多样、</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；多吃</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果和薯类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；常吃奶类、豆类或其制品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；经常吃适量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少吃肥肉和荤油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；膳食要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饮酒应适量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；食量与体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力活动要平衡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，保持适宜体重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不变质。</a:t>
            </a:r>
            <a:endParaRPr lang="en-US" altLang="zh-CN" sz="2800" dirty="0"/>
          </a:p>
        </p:txBody>
      </p:sp>
      <p:sp>
        <p:nvSpPr>
          <p:cNvPr id="6" name="QB_6_AN.2_1#b53e28af9.blank?vaa=1&amp;vcp=1&amp;vis=1&amp;pid=a0b88a58a&amp;color=0,0,0&amp;vpa=34&amp;vtp=1&amp;vaab=1&amp;bbb=1"/>
          <p:cNvSpPr/>
          <p:nvPr/>
        </p:nvSpPr>
        <p:spPr>
          <a:xfrm>
            <a:off x="6772814" y="177328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谷类为主</a:t>
            </a:r>
            <a:endParaRPr lang="en-US" altLang="zh-CN" sz="2800" dirty="0"/>
          </a:p>
        </p:txBody>
      </p:sp>
      <p:sp>
        <p:nvSpPr>
          <p:cNvPr id="7" name="QB_6_AN.3_1#b53e28af9.blank?vaa=1&amp;vcp=1&amp;vis=1&amp;pid=a0b88a58a&amp;color=0,0,0&amp;vpa=35&amp;vtp=1&amp;vaab=1&amp;bbb=1"/>
          <p:cNvSpPr/>
          <p:nvPr/>
        </p:nvSpPr>
        <p:spPr>
          <a:xfrm>
            <a:off x="9617614" y="177328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蔬菜</a:t>
            </a:r>
            <a:endParaRPr lang="en-US" altLang="zh-CN" sz="2800" dirty="0"/>
          </a:p>
        </p:txBody>
      </p:sp>
      <p:sp>
        <p:nvSpPr>
          <p:cNvPr id="8" name="QB_6_AN.4_1#b53e28af9.blank?vaa=1&amp;vcp=1&amp;vis=1&amp;pid=a0b88a58a&amp;color=0,0,0&amp;vpa=36&amp;vtp=1&amp;vaab=1"/>
          <p:cNvSpPr/>
          <p:nvPr/>
        </p:nvSpPr>
        <p:spPr>
          <a:xfrm>
            <a:off x="8373014" y="242098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鱼</a:t>
            </a:r>
            <a:endParaRPr lang="en-US" altLang="zh-CN" sz="2800" dirty="0"/>
          </a:p>
        </p:txBody>
      </p:sp>
      <p:sp>
        <p:nvSpPr>
          <p:cNvPr id="9" name="QB_6_AN.5_1#b53e28af9.blank?vaa=1&amp;vcp=1&amp;vis=1&amp;pid=a0b88a58a&amp;color=0,0,0&amp;vpa=37&amp;vtp=1&amp;vaab=1"/>
          <p:cNvSpPr/>
          <p:nvPr/>
        </p:nvSpPr>
        <p:spPr>
          <a:xfrm>
            <a:off x="9439814" y="242098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禽</a:t>
            </a:r>
            <a:endParaRPr lang="en-US" altLang="zh-CN" sz="2800" dirty="0"/>
          </a:p>
        </p:txBody>
      </p:sp>
      <p:sp>
        <p:nvSpPr>
          <p:cNvPr id="10" name="QB_6_AN.6_1#b53e28af9.blank?vaa=1&amp;vcp=1&amp;vis=1&amp;pid=a0b88a58a&amp;color=0,0,0&amp;vpa=38&amp;vtp=1&amp;vaab=1"/>
          <p:cNvSpPr/>
          <p:nvPr/>
        </p:nvSpPr>
        <p:spPr>
          <a:xfrm>
            <a:off x="10506614" y="242098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蛋</a:t>
            </a:r>
            <a:endParaRPr lang="en-US" altLang="zh-CN" sz="2800" dirty="0"/>
          </a:p>
        </p:txBody>
      </p:sp>
      <p:sp>
        <p:nvSpPr>
          <p:cNvPr id="11" name="QB_6_AN.7_1#b53e28af9.blank?vaa=1&amp;vcp=1&amp;vis=1&amp;pid=a0b88a58a&amp;color=0,0,0&amp;vpa=39&amp;vtp=1&amp;vaab=1&amp;bbb=1"/>
          <p:cNvSpPr/>
          <p:nvPr/>
        </p:nvSpPr>
        <p:spPr>
          <a:xfrm>
            <a:off x="549815" y="306868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瘦肉</a:t>
            </a:r>
            <a:endParaRPr lang="en-US" altLang="zh-CN" sz="2800" dirty="0"/>
          </a:p>
        </p:txBody>
      </p:sp>
      <p:sp>
        <p:nvSpPr>
          <p:cNvPr id="12" name="QB_6_AN.8_1#b53e28af9.blank?vaa=1&amp;vcp=1&amp;vis=1&amp;pid=a0b88a58a&amp;color=0,0,0&amp;vpa=40&amp;vtp=1&amp;vaab=1&amp;bbb=1"/>
          <p:cNvSpPr/>
          <p:nvPr/>
        </p:nvSpPr>
        <p:spPr>
          <a:xfrm>
            <a:off x="5883815" y="306868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清淡少盐</a:t>
            </a:r>
            <a:endParaRPr lang="en-US" altLang="zh-CN" sz="2800" dirty="0"/>
          </a:p>
        </p:txBody>
      </p:sp>
      <p:sp>
        <p:nvSpPr>
          <p:cNvPr id="13" name="QB_6_AN.9_1#b53e28af9.blank?vaa=1&amp;vcp=1&amp;vis=1&amp;pid=a0b88a58a&amp;color=0,0,0&amp;vpa=41&amp;vtp=1&amp;vaab=1&amp;bbb=1"/>
          <p:cNvSpPr/>
          <p:nvPr/>
        </p:nvSpPr>
        <p:spPr>
          <a:xfrm>
            <a:off x="6595014" y="3695427"/>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清洁卫生</a:t>
            </a:r>
            <a:endParaRPr lang="en-US" altLang="zh-CN" sz="2800" dirty="0"/>
          </a:p>
        </p:txBody>
      </p:sp>
      <p:sp>
        <p:nvSpPr>
          <p:cNvPr id="14" name="QB_6_BD.63_1#89a949879?vaa=1&amp;vcp=1&amp;vis=1&amp;pid=a0b88a58a&amp;color=0,0,0&amp;vtp=1&amp;vaab=1&amp;bbb=1&amp;hb=1"/>
          <p:cNvSpPr/>
          <p:nvPr/>
        </p:nvSpPr>
        <p:spPr>
          <a:xfrm>
            <a:off x="539496" y="436916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（3）食品安全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：首先要保证购买的食品或食品原料是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，要保证食品清洁并采用正确的加工方法制作食品；最后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，还应注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的方法与时间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5" name="QB_6_AN.64_1#89a949879.blank?vaa=1&amp;vcp=1&amp;vis=1&amp;pid=a0b88a58a&amp;color=0,0,0&amp;vpa=42&amp;vtp=1&amp;vaab=1&amp;bbb=1"/>
          <p:cNvSpPr/>
          <p:nvPr/>
        </p:nvSpPr>
        <p:spPr>
          <a:xfrm>
            <a:off x="8906414" y="433868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安全可靠</a:t>
            </a:r>
            <a:endParaRPr lang="en-US" altLang="zh-CN" sz="2800" dirty="0"/>
          </a:p>
        </p:txBody>
      </p:sp>
      <p:sp>
        <p:nvSpPr>
          <p:cNvPr id="16" name="QB_6_AN.65_1#89a949879.blank?vaa=1&amp;vcp=1&amp;vis=1&amp;pid=a0b88a58a&amp;color=0,0,0&amp;vpa=43&amp;vtp=1&amp;vaab=1&amp;bbb=1"/>
          <p:cNvSpPr/>
          <p:nvPr/>
        </p:nvSpPr>
        <p:spPr>
          <a:xfrm>
            <a:off x="905415" y="5613127"/>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食品保存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5">
                                            <p:bg/>
                                          </p:spTgt>
                                        </p:tgtEl>
                                        <p:attrNameLst>
                                          <p:attrName>style.visibility</p:attrName>
                                        </p:attrNameLst>
                                      </p:cBhvr>
                                      <p:to>
                                        <p:strVal val="visible"/>
                                      </p:to>
                                    </p:set>
                                    <p:animEffect transition="in" filter="wipe(left)">
                                      <p:cBhvr>
                                        <p:cTn id="79" dur="500"/>
                                        <p:tgtEl>
                                          <p:spTgt spid="15">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xEl>
                                              <p:pRg st="0" end="0"/>
                                            </p:txEl>
                                          </p:spTgt>
                                        </p:tgtEl>
                                        <p:attrNameLst>
                                          <p:attrName>style.visibility</p:attrName>
                                        </p:attrNameLst>
                                      </p:cBhvr>
                                      <p:to>
                                        <p:strVal val="visible"/>
                                      </p:to>
                                    </p:set>
                                    <p:animEffect transition="in" filter="wipe(left)">
                                      <p:cBhvr>
                                        <p:cTn id="82" dur="500"/>
                                        <p:tgtEl>
                                          <p:spTgt spid="1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6">
                                            <p:bg/>
                                          </p:spTgt>
                                        </p:tgtEl>
                                        <p:attrNameLst>
                                          <p:attrName>style.visibility</p:attrName>
                                        </p:attrNameLst>
                                      </p:cBhvr>
                                      <p:to>
                                        <p:strVal val="visible"/>
                                      </p:to>
                                    </p:set>
                                    <p:animEffect transition="in" filter="wipe(left)">
                                      <p:cBhvr>
                                        <p:cTn id="87" dur="500"/>
                                        <p:tgtEl>
                                          <p:spTgt spid="16">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6">
                                            <p:txEl>
                                              <p:pRg st="0" end="0"/>
                                            </p:txEl>
                                          </p:spTgt>
                                        </p:tgtEl>
                                        <p:attrNameLst>
                                          <p:attrName>style.visibility</p:attrName>
                                        </p:attrNameLst>
                                      </p:cBhvr>
                                      <p:to>
                                        <p:strVal val="visible"/>
                                      </p:to>
                                    </p:set>
                                    <p:animEffect transition="in" filter="wipe(left)">
                                      <p:cBhvr>
                                        <p:cTn id="9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5" grpId="0" build="p" animBg="1"/>
      <p:bldP spid="1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6_1#5a07ac875?vaa=1&amp;vcp=1&amp;vis=1&amp;pid=6f838850f&amp;color=0,0,0&amp;vtp=1&amp;vaab=1&amp;bt=1&amp;bbb=1"/>
          <p:cNvSpPr/>
          <p:nvPr/>
        </p:nvSpPr>
        <p:spPr>
          <a:xfrm>
            <a:off x="539496" y="154619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a:t>
            </a:r>
            <a:endParaRPr lang="en-US" altLang="zh-CN" sz="2800" dirty="0">
              <a:solidFill>
                <a:srgbClr val="000000"/>
              </a:solidFill>
            </a:endParaRPr>
          </a:p>
        </p:txBody>
      </p:sp>
      <p:sp>
        <p:nvSpPr>
          <p:cNvPr id="3" name="QB_6_BD.67_1#c7738f571?vaa=1&amp;vcp=1&amp;vis=1&amp;pid=5a07ac875&amp;color=0,0,0&amp;vtp=1&amp;vaab=1&amp;bbb=1&amp;hb=1"/>
          <p:cNvSpPr/>
          <p:nvPr/>
        </p:nvSpPr>
        <p:spPr>
          <a:xfrm>
            <a:off x="539496" y="217389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）血液的组成包括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。血细胞中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数量最多，</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有细胞核，</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体积最小。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运载血细胞、运输养料</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和废物；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运输氧气（因为有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对人体起</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防御和保护作用；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加速止血和凝血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6_AN.1_1#c7738f571.blank?vaa=1&amp;vcp=1&amp;vis=1&amp;pid=5a07ac875&amp;color=0,0,0&amp;vpa=44&amp;vtp=1&amp;vaab=1&amp;bbb=1"/>
          <p:cNvSpPr/>
          <p:nvPr/>
        </p:nvSpPr>
        <p:spPr>
          <a:xfrm>
            <a:off x="3928015" y="214341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血浆</a:t>
            </a:r>
            <a:endParaRPr lang="en-US" altLang="zh-CN" sz="2800" dirty="0">
              <a:solidFill>
                <a:srgbClr val="FF0000"/>
              </a:solidFill>
            </a:endParaRPr>
          </a:p>
        </p:txBody>
      </p:sp>
      <p:sp>
        <p:nvSpPr>
          <p:cNvPr id="5" name="QB_6_AN.2_1#c7738f571.blank?vaa=1&amp;vcp=1&amp;vis=1&amp;pid=5a07ac875&amp;color=0,0,0&amp;vpa=45&amp;vtp=1&amp;vaab=1&amp;bbb=1"/>
          <p:cNvSpPr/>
          <p:nvPr/>
        </p:nvSpPr>
        <p:spPr>
          <a:xfrm>
            <a:off x="5350415" y="21434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血细胞</a:t>
            </a:r>
            <a:endParaRPr lang="en-US" altLang="zh-CN" sz="2800" dirty="0">
              <a:solidFill>
                <a:srgbClr val="FF0000"/>
              </a:solidFill>
            </a:endParaRPr>
          </a:p>
        </p:txBody>
      </p:sp>
      <p:sp>
        <p:nvSpPr>
          <p:cNvPr id="6" name="QB_6_AN.3_1#c7738f571.blank?vaa=1&amp;vcp=1&amp;vis=1&amp;pid=5a07ac875&amp;color=0,0,0&amp;vpa=46&amp;vtp=1&amp;vaab=1&amp;bbb=1"/>
          <p:cNvSpPr/>
          <p:nvPr/>
        </p:nvSpPr>
        <p:spPr>
          <a:xfrm>
            <a:off x="8550814" y="21434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红细胞</a:t>
            </a:r>
            <a:endParaRPr lang="en-US" altLang="zh-CN" sz="2800" dirty="0">
              <a:solidFill>
                <a:srgbClr val="FF0000"/>
              </a:solidFill>
            </a:endParaRPr>
          </a:p>
        </p:txBody>
      </p:sp>
      <p:sp>
        <p:nvSpPr>
          <p:cNvPr id="7" name="QB_6_AN.4_1#c7738f571.blank?vaa=1&amp;vcp=1&amp;vis=1&amp;pid=5a07ac875&amp;color=0,0,0&amp;vpa=47&amp;vtp=1&amp;vaab=1&amp;bbb=1"/>
          <p:cNvSpPr/>
          <p:nvPr/>
        </p:nvSpPr>
        <p:spPr>
          <a:xfrm>
            <a:off x="549815" y="27911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白细胞</a:t>
            </a:r>
            <a:endParaRPr lang="en-US" altLang="zh-CN" sz="2800" dirty="0">
              <a:solidFill>
                <a:srgbClr val="FF0000"/>
              </a:solidFill>
            </a:endParaRPr>
          </a:p>
        </p:txBody>
      </p:sp>
      <p:sp>
        <p:nvSpPr>
          <p:cNvPr id="8" name="QB_6_AN.5_1#c7738f571.blank?vaa=1&amp;vcp=1&amp;vis=1&amp;pid=5a07ac875&amp;color=0,0,0&amp;vpa=48&amp;vtp=1&amp;vaab=1&amp;bbb=1"/>
          <p:cNvSpPr/>
          <p:nvPr/>
        </p:nvSpPr>
        <p:spPr>
          <a:xfrm>
            <a:off x="3750215" y="27911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血小板</a:t>
            </a:r>
            <a:endParaRPr lang="en-US" altLang="zh-CN" sz="2800" dirty="0">
              <a:solidFill>
                <a:srgbClr val="FF0000"/>
              </a:solidFill>
            </a:endParaRPr>
          </a:p>
        </p:txBody>
      </p:sp>
      <p:sp>
        <p:nvSpPr>
          <p:cNvPr id="9" name="QB_6_AN.6_1#c7738f571.blank?vaa=1&amp;vcp=1&amp;vis=1&amp;pid=5a07ac875&amp;color=0,0,0&amp;vpa=49&amp;vtp=1&amp;vaab=1&amp;bbb=1"/>
          <p:cNvSpPr/>
          <p:nvPr/>
        </p:nvSpPr>
        <p:spPr>
          <a:xfrm>
            <a:off x="6950614" y="279111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血浆</a:t>
            </a:r>
            <a:endParaRPr lang="en-US" altLang="zh-CN" sz="2800" dirty="0">
              <a:solidFill>
                <a:srgbClr val="FF0000"/>
              </a:solidFill>
            </a:endParaRPr>
          </a:p>
        </p:txBody>
      </p:sp>
      <p:sp>
        <p:nvSpPr>
          <p:cNvPr id="10" name="QB_6_AN.7_1#c7738f571.blank?vaa=1&amp;vcp=1&amp;vis=1&amp;pid=5a07ac875&amp;color=0,0,0&amp;vpa=50&amp;vtp=1&amp;vaab=1&amp;bbb=1"/>
          <p:cNvSpPr/>
          <p:nvPr/>
        </p:nvSpPr>
        <p:spPr>
          <a:xfrm>
            <a:off x="1972214" y="34388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红细胞</a:t>
            </a:r>
            <a:endParaRPr lang="en-US" altLang="zh-CN" sz="2800" dirty="0">
              <a:solidFill>
                <a:srgbClr val="FF0000"/>
              </a:solidFill>
            </a:endParaRPr>
          </a:p>
        </p:txBody>
      </p:sp>
      <p:sp>
        <p:nvSpPr>
          <p:cNvPr id="11" name="QB_6_AN.8_1#c7738f571.blank?vaa=1&amp;vcp=1&amp;vis=1&amp;pid=5a07ac875&amp;color=0,0,0&amp;vpa=51&amp;vtp=1&amp;vaab=1&amp;bbb=1"/>
          <p:cNvSpPr/>
          <p:nvPr/>
        </p:nvSpPr>
        <p:spPr>
          <a:xfrm>
            <a:off x="6239415" y="343881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血红蛋白</a:t>
            </a:r>
            <a:endParaRPr lang="en-US" altLang="zh-CN" sz="2800" dirty="0">
              <a:solidFill>
                <a:srgbClr val="FF0000"/>
              </a:solidFill>
            </a:endParaRPr>
          </a:p>
        </p:txBody>
      </p:sp>
      <p:sp>
        <p:nvSpPr>
          <p:cNvPr id="12" name="QB_6_AN.9_1#c7738f571.blank?vaa=1&amp;vcp=1&amp;vis=1&amp;pid=5a07ac875&amp;color=0,0,0&amp;vpa=52&amp;vtp=1&amp;vaab=1&amp;bbb=1"/>
          <p:cNvSpPr/>
          <p:nvPr/>
        </p:nvSpPr>
        <p:spPr>
          <a:xfrm>
            <a:off x="8728614" y="34388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白细胞</a:t>
            </a:r>
            <a:endParaRPr lang="en-US" altLang="zh-CN" sz="2800" dirty="0">
              <a:solidFill>
                <a:srgbClr val="FF0000"/>
              </a:solidFill>
            </a:endParaRPr>
          </a:p>
        </p:txBody>
      </p:sp>
      <p:sp>
        <p:nvSpPr>
          <p:cNvPr id="13" name="QB_6_AN.10_1#c7738f571.blank?vaa=1&amp;vcp=1&amp;vis=1&amp;pid=5a07ac875&amp;color=0,0,0&amp;vpa=53&amp;vtp=1&amp;vaab=1&amp;bbb=1"/>
          <p:cNvSpPr/>
          <p:nvPr/>
        </p:nvSpPr>
        <p:spPr>
          <a:xfrm>
            <a:off x="3394615" y="406555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血小板</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4" name="QB_6_BD.78_1#26d13c556?vaa=1&amp;vcp=1&amp;vis=1&amp;pid=5a07ac875&amp;color=0,0,0&amp;vtp=1&amp;vaab=1&amp;bbb=1"/>
              <p:cNvSpPr/>
              <p:nvPr/>
            </p:nvSpPr>
            <p:spPr>
              <a:xfrm>
                <a:off x="539496" y="473148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血型系统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：A型、B型、</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AB</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型和</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型。</a:t>
                </a:r>
                <a:endParaRPr lang="en-US" altLang="zh-CN" sz="2800" dirty="0">
                  <a:solidFill>
                    <a:srgbClr val="000000"/>
                  </a:solidFill>
                </a:endParaRPr>
              </a:p>
            </p:txBody>
          </p:sp>
        </mc:Choice>
        <mc:Fallback xmlns="">
          <p:sp>
            <p:nvSpPr>
              <p:cNvPr id="14" name="QB_6_BD.78_1#26d13c556?vaa=1&amp;vcp=1&amp;vis=1&amp;pid=5a07ac875&amp;color=0,0,0&amp;vtp=1&amp;vaab=1&amp;bbb=1"/>
              <p:cNvSpPr>
                <a:spLocks noRot="1" noChangeAspect="1" noMove="1" noResize="1" noEditPoints="1" noAdjustHandles="1" noChangeArrowheads="1" noChangeShapeType="1" noTextEdit="1"/>
              </p:cNvSpPr>
              <p:nvPr/>
            </p:nvSpPr>
            <p:spPr>
              <a:xfrm>
                <a:off x="539496" y="4731480"/>
                <a:ext cx="11109960" cy="553657"/>
              </a:xfrm>
              <a:prstGeom prst="rect">
                <a:avLst/>
              </a:prstGeom>
              <a:blipFill rotWithShape="1">
                <a:blip r:embed="rId3"/>
                <a:stretch>
                  <a:fillRect l="-3" t="-17" r="3" b="-1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QB_6_AN.79_1#26d13c556.blank?vaa=1&amp;vcp=1&amp;vis=1&amp;pid=5a07ac875&amp;color=0,0,0&amp;vpa=54&amp;vtp=1&amp;vaab=1&amp;bbb=1"/>
              <p:cNvSpPr/>
              <p:nvPr/>
            </p:nvSpPr>
            <p:spPr>
              <a:xfrm>
                <a:off x="1452308" y="4809267"/>
                <a:ext cx="85248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ABO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5" name="QB_6_AN.79_1#26d13c556.blank?vaa=1&amp;vcp=1&amp;vis=1&amp;pid=5a07ac875&amp;color=0,0,0&amp;vpa=54&amp;vtp=1&amp;vaab=1&amp;bbb=1"/>
              <p:cNvSpPr>
                <a:spLocks noRot="1" noChangeAspect="1" noMove="1" noResize="1" noEditPoints="1" noAdjustHandles="1" noChangeArrowheads="1" noChangeShapeType="1" noTextEdit="1"/>
              </p:cNvSpPr>
              <p:nvPr/>
            </p:nvSpPr>
            <p:spPr>
              <a:xfrm>
                <a:off x="1452308" y="4809267"/>
                <a:ext cx="852488" cy="402844"/>
              </a:xfrm>
              <a:prstGeom prst="rect">
                <a:avLst/>
              </a:prstGeom>
              <a:blipFill rotWithShape="1">
                <a:blip r:embed="rId4"/>
                <a:stretch>
                  <a:fillRect l="-7" t="-102" r="45" b="-70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5">
                                            <p:bg/>
                                          </p:spTgt>
                                        </p:tgtEl>
                                        <p:attrNameLst>
                                          <p:attrName>style.visibility</p:attrName>
                                        </p:attrNameLst>
                                      </p:cBhvr>
                                      <p:to>
                                        <p:strVal val="visible"/>
                                      </p:to>
                                    </p:set>
                                    <p:animEffect transition="in" filter="wipe(left)">
                                      <p:cBhvr>
                                        <p:cTn id="87" dur="500"/>
                                        <p:tgtEl>
                                          <p:spTgt spid="15">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5">
                                            <p:txEl>
                                              <p:pRg st="0" end="0"/>
                                            </p:txEl>
                                          </p:spTgt>
                                        </p:tgtEl>
                                        <p:attrNameLst>
                                          <p:attrName>style.visibility</p:attrName>
                                        </p:attrNameLst>
                                      </p:cBhvr>
                                      <p:to>
                                        <p:strVal val="visible"/>
                                      </p:to>
                                    </p:set>
                                    <p:animEffect transition="in" filter="wipe(left)">
                                      <p:cBhvr>
                                        <p:cTn id="9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80_1#f7db5c685?vaa=1&amp;vcp=1&amp;vis=1&amp;pid=5a07ac875&amp;color=0,0,0&amp;mp=1&amp;vtp=1&amp;vaab=1&amp;bt=1&amp;bbb=1&amp;hb=1"/>
              <p:cNvSpPr/>
              <p:nvPr/>
            </p:nvSpPr>
            <p:spPr>
              <a:xfrm>
                <a:off x="539496" y="1564354"/>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输血的原则：</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。我国实行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制度，提倡</a:t>
                </a:r>
              </a:p>
              <a:p>
                <a:pPr latinLnBrk="1">
                  <a:lnSpc>
                    <a:spcPts val="5100"/>
                  </a:lnSpc>
                </a:pP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18</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55</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周岁的健康公民自愿献血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，每次献血量为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（4）血常规检查时发现红细胞数目偏低，可能是患</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；体内有炎</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症时会发现</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数目增多。</a:t>
                </a:r>
                <a:endParaRPr kumimoji="0" lang="en-US" altLang="zh-CN" sz="2800" b="0" i="0" u="none" strike="noStrike" kern="1200" cap="none" spc="0" normalizeH="0" baseline="0" noProof="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（5）动脉血：含氧量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，颜色</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红。</a:t>
                </a:r>
                <a:endParaRPr kumimoji="0" lang="en-US" altLang="zh-CN" sz="2800" b="0" i="0" u="none" strike="noStrike" kern="1200" cap="none" spc="0" normalizeH="0" baseline="0" noProof="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静脉血：含氧量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，颜色</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红。</a:t>
                </a:r>
                <a:endParaRPr lang="en-US" altLang="zh-CN" sz="2800" dirty="0">
                  <a:solidFill>
                    <a:srgbClr val="000000"/>
                  </a:solidFill>
                </a:endParaRPr>
              </a:p>
            </p:txBody>
          </p:sp>
        </mc:Choice>
        <mc:Fallback xmlns="">
          <p:sp>
            <p:nvSpPr>
              <p:cNvPr id="2" name="QB_6_BD.80_1#f7db5c685?vaa=1&amp;vcp=1&amp;vis=1&amp;pid=5a07ac875&amp;color=0,0,0&amp;mp=1&amp;vtp=1&amp;vaab=1&amp;bt=1&amp;bbb=1&amp;hb=1"/>
              <p:cNvSpPr>
                <a:spLocks noRot="1" noChangeAspect="1" noMove="1" noResize="1" noEditPoints="1" noAdjustHandles="1" noChangeArrowheads="1" noChangeShapeType="1" noTextEdit="1"/>
              </p:cNvSpPr>
              <p:nvPr/>
            </p:nvSpPr>
            <p:spPr>
              <a:xfrm>
                <a:off x="539496" y="1564354"/>
                <a:ext cx="11109960" cy="3792157"/>
              </a:xfrm>
              <a:prstGeom prst="rect">
                <a:avLst/>
              </a:prstGeom>
              <a:blipFill rotWithShape="1">
                <a:blip r:embed="rId3"/>
                <a:stretch>
                  <a:fillRect l="-3" t="-9" r="3" b="-1801"/>
                </a:stretch>
              </a:blipFill>
            </p:spPr>
            <p:txBody>
              <a:bodyPr/>
              <a:lstStyle/>
              <a:p>
                <a:r>
                  <a:rPr lang="zh-CN" altLang="en-US">
                    <a:noFill/>
                  </a:rPr>
                  <a:t> </a:t>
                </a:r>
              </a:p>
            </p:txBody>
          </p:sp>
        </mc:Fallback>
      </mc:AlternateContent>
      <p:sp>
        <p:nvSpPr>
          <p:cNvPr id="3" name="QB_6_AN.1_1#f7db5c685.blank?vaa=1&amp;vcp=1&amp;vis=1&amp;pid=5a07ac875&amp;color=0,0,0&amp;mp=1&amp;vpa=55&amp;vtp=1&amp;vaab=1&amp;bbb=1"/>
          <p:cNvSpPr/>
          <p:nvPr/>
        </p:nvSpPr>
        <p:spPr>
          <a:xfrm>
            <a:off x="3572415" y="153387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输同型血</a:t>
            </a:r>
            <a:endParaRPr lang="en-US" altLang="zh-CN" sz="2800" dirty="0">
              <a:solidFill>
                <a:srgbClr val="FF0000"/>
              </a:solidFill>
            </a:endParaRPr>
          </a:p>
        </p:txBody>
      </p:sp>
      <p:sp>
        <p:nvSpPr>
          <p:cNvPr id="4" name="QB_6_AN.2_1#f7db5c685.blank?vaa=1&amp;vcp=1&amp;vis=1&amp;pid=5a07ac875&amp;color=0,0,0&amp;mp=1&amp;vpa=56&amp;vtp=1&amp;vaab=1&amp;bbb=1"/>
          <p:cNvSpPr/>
          <p:nvPr/>
        </p:nvSpPr>
        <p:spPr>
          <a:xfrm>
            <a:off x="7128414" y="153387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无偿献血</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6_AN.3_1#f7db5c685.blank?vaa=1&amp;vcp=1&amp;vis=1&amp;pid=5a07ac875&amp;color=0,0,0&amp;mp=1&amp;vpa=57&amp;vtp=1&amp;vaab=1&amp;bbb=1"/>
              <p:cNvSpPr/>
              <p:nvPr/>
            </p:nvSpPr>
            <p:spPr>
              <a:xfrm>
                <a:off x="8119808" y="2306732"/>
                <a:ext cx="171767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200</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6_AN.3_1#f7db5c685.blank?vaa=1&amp;vcp=1&amp;vis=1&amp;pid=5a07ac875&amp;color=0,0,0&amp;mp=1&amp;vpa=57&amp;vtp=1&amp;vaab=1&amp;bbb=1"/>
              <p:cNvSpPr>
                <a:spLocks noRot="1" noChangeAspect="1" noMove="1" noResize="1" noEditPoints="1" noAdjustHandles="1" noChangeArrowheads="1" noChangeShapeType="1" noTextEdit="1"/>
              </p:cNvSpPr>
              <p:nvPr/>
            </p:nvSpPr>
            <p:spPr>
              <a:xfrm>
                <a:off x="8119808" y="2306732"/>
                <a:ext cx="1717675" cy="402844"/>
              </a:xfrm>
              <a:prstGeom prst="rect">
                <a:avLst/>
              </a:prstGeom>
              <a:blipFill rotWithShape="1">
                <a:blip r:embed="rId4"/>
                <a:stretch>
                  <a:fillRect l="-4" t="-102" r="4" b="-7086"/>
                </a:stretch>
              </a:blipFill>
            </p:spPr>
            <p:txBody>
              <a:bodyPr/>
              <a:lstStyle/>
              <a:p>
                <a:r>
                  <a:rPr lang="zh-CN" altLang="en-US">
                    <a:noFill/>
                  </a:rPr>
                  <a:t> </a:t>
                </a:r>
              </a:p>
            </p:txBody>
          </p:sp>
        </mc:Fallback>
      </mc:AlternateContent>
      <p:sp>
        <p:nvSpPr>
          <p:cNvPr id="7" name="QB_6_AN.4_1#f7db5c685.blank?vaa=1&amp;vcp=1&amp;vis=1&amp;pid=5a07ac875&amp;color=0,0,0&amp;vpa=58&amp;vtp=1&amp;vaab=1&amp;bbb=1"/>
          <p:cNvSpPr/>
          <p:nvPr/>
        </p:nvSpPr>
        <p:spPr>
          <a:xfrm>
            <a:off x="8550814" y="28292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贫血</a:t>
            </a:r>
            <a:endParaRPr lang="en-US" altLang="zh-CN" sz="2800" dirty="0">
              <a:solidFill>
                <a:srgbClr val="FF0000"/>
              </a:solidFill>
            </a:endParaRPr>
          </a:p>
        </p:txBody>
      </p:sp>
      <p:sp>
        <p:nvSpPr>
          <p:cNvPr id="8" name="QB_6_AN.5_1#f7db5c685.blank?vaa=1&amp;vcp=1&amp;vis=1&amp;pid=5a07ac875&amp;color=0,0,0&amp;vpa=59&amp;vtp=1&amp;vaab=1&amp;bbb=1"/>
          <p:cNvSpPr/>
          <p:nvPr/>
        </p:nvSpPr>
        <p:spPr>
          <a:xfrm>
            <a:off x="2327814" y="347697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白细胞</a:t>
            </a:r>
            <a:endParaRPr lang="en-US" altLang="zh-CN" sz="2800" dirty="0">
              <a:solidFill>
                <a:srgbClr val="FF0000"/>
              </a:solidFill>
            </a:endParaRPr>
          </a:p>
        </p:txBody>
      </p:sp>
      <p:sp>
        <p:nvSpPr>
          <p:cNvPr id="11" name="QB_6_AN.88_1#f7db5c685.blank?vaa=1&amp;vcp=1&amp;vis=1&amp;pid=5a07ac875&amp;color=0,0,0&amp;vpa=60&amp;vtp=1&amp;vaab=1&amp;bbb=1"/>
          <p:cNvSpPr/>
          <p:nvPr/>
        </p:nvSpPr>
        <p:spPr>
          <a:xfrm>
            <a:off x="3928015" y="41246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丰富</a:t>
            </a:r>
            <a:endParaRPr lang="en-US" altLang="zh-CN" sz="2800" dirty="0">
              <a:solidFill>
                <a:srgbClr val="FF0000"/>
              </a:solidFill>
            </a:endParaRPr>
          </a:p>
        </p:txBody>
      </p:sp>
      <p:sp>
        <p:nvSpPr>
          <p:cNvPr id="12" name="QB_6_AN.89_1#f7db5c685.blank?vaa=1&amp;vcp=1&amp;vis=1&amp;pid=5a07ac875&amp;color=0,0,0&amp;vpa=61&amp;vtp=1&amp;vaab=1"/>
          <p:cNvSpPr/>
          <p:nvPr/>
        </p:nvSpPr>
        <p:spPr>
          <a:xfrm>
            <a:off x="6061615" y="41246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鲜</a:t>
            </a:r>
            <a:endParaRPr lang="en-US" altLang="zh-CN" sz="2800" dirty="0">
              <a:solidFill>
                <a:srgbClr val="FF0000"/>
              </a:solidFill>
            </a:endParaRPr>
          </a:p>
        </p:txBody>
      </p:sp>
      <p:sp>
        <p:nvSpPr>
          <p:cNvPr id="13" name="QB_6_AN.90_1#f7db5c685.blank?vaa=1&amp;vcp=1&amp;vis=1&amp;pid=5a07ac875&amp;color=0,0,0&amp;vpa=62&amp;vtp=1&amp;vaab=1&amp;bbb=1"/>
          <p:cNvSpPr/>
          <p:nvPr/>
        </p:nvSpPr>
        <p:spPr>
          <a:xfrm>
            <a:off x="3039014" y="475141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较少</a:t>
            </a:r>
            <a:endParaRPr lang="en-US" altLang="zh-CN" sz="2800" dirty="0">
              <a:solidFill>
                <a:srgbClr val="FF0000"/>
              </a:solidFill>
            </a:endParaRPr>
          </a:p>
        </p:txBody>
      </p:sp>
      <p:sp>
        <p:nvSpPr>
          <p:cNvPr id="14" name="QB_6_AN.91_1#f7db5c685.blank?vaa=1&amp;vcp=1&amp;vis=1&amp;pid=5a07ac875&amp;color=0,0,0&amp;vpa=63&amp;vtp=1&amp;vaab=1"/>
          <p:cNvSpPr/>
          <p:nvPr/>
        </p:nvSpPr>
        <p:spPr>
          <a:xfrm>
            <a:off x="5172615" y="475141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暗</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left)">
                                      <p:cBhvr>
                                        <p:cTn id="71" dur="500"/>
                                        <p:tgtEl>
                                          <p:spTgt spid="14">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
                                            <p:txEl>
                                              <p:pRg st="0" end="0"/>
                                            </p:txEl>
                                          </p:spTgt>
                                        </p:tgtEl>
                                        <p:attrNameLst>
                                          <p:attrName>style.visibility</p:attrName>
                                        </p:attrNameLst>
                                      </p:cBhvr>
                                      <p:to>
                                        <p:strVal val="visible"/>
                                      </p:to>
                                    </p:set>
                                    <p:animEffect transition="in" filter="wipe(left)">
                                      <p:cBhvr>
                                        <p:cTn id="7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P spid="8" grpId="0" build="p" animBg="1"/>
      <p:bldP spid="11" grpId="0" build="p" animBg="1"/>
      <p:bldP spid="12" grpId="0" build="p" animBg="1"/>
      <p:bldP spid="13" grpId="0" build="p" animBg="1"/>
      <p:bldP spid="1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2_1#620edc169?vaa=1&amp;vcp=1&amp;vis=1&amp;pid=6f838850f&amp;color=0,0,0&amp;vtp=1&amp;vaab=1&amp;bt=1&amp;bbb=1"/>
          <p:cNvSpPr/>
          <p:nvPr/>
        </p:nvSpPr>
        <p:spPr>
          <a:xfrm>
            <a:off x="539496" y="121970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血液流动的管道——血管</a:t>
            </a:r>
            <a:endParaRPr lang="en-US" altLang="zh-CN" sz="2800" dirty="0"/>
          </a:p>
        </p:txBody>
      </p:sp>
      <p:sp>
        <p:nvSpPr>
          <p:cNvPr id="3" name="QB_6_BD.93_1#5bce76716?vaa=1&amp;vcp=1&amp;vis=1&amp;pid=620edc169&amp;color=0,0,0&amp;vtp=1&amp;vaab=1&amp;bbb=1&amp;hb=1"/>
          <p:cNvSpPr/>
          <p:nvPr/>
        </p:nvSpPr>
        <p:spPr>
          <a:xfrm>
            <a:off x="539496" y="184740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血管分为三种：</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（将心脏的血液送到全身各部分）、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（将全身各部分的血液送回</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（血液与细胞进行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气体和物质交换的场所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5bce76716.blank?vaa=1&amp;vcp=1&amp;vis=1&amp;pid=620edc169&amp;color=0,0,0&amp;vpa=64&amp;vtp=1&amp;vaab=1&amp;bbb=1"/>
          <p:cNvSpPr/>
          <p:nvPr/>
        </p:nvSpPr>
        <p:spPr>
          <a:xfrm>
            <a:off x="3928015" y="18169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sp>
        <p:nvSpPr>
          <p:cNvPr id="5" name="QB_6_AN.2_1#5bce76716.blank?vaa=1&amp;vcp=1&amp;vis=1&amp;pid=620edc169&amp;color=0,0,0&amp;vpa=65&amp;vtp=1&amp;vaab=1&amp;bbb=1"/>
          <p:cNvSpPr/>
          <p:nvPr/>
        </p:nvSpPr>
        <p:spPr>
          <a:xfrm>
            <a:off x="10595514" y="18169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a:t>
            </a:r>
            <a:endParaRPr lang="en-US" altLang="zh-CN" sz="2800" dirty="0"/>
          </a:p>
        </p:txBody>
      </p:sp>
      <p:sp>
        <p:nvSpPr>
          <p:cNvPr id="6" name="QB_6_AN.3_1#5bce76716.blank?vaa=1&amp;vcp=1&amp;vis=1&amp;pid=620edc169&amp;color=0,0,0&amp;vpa=66&amp;vtp=1&amp;vaab=1&amp;bbb=1"/>
          <p:cNvSpPr/>
          <p:nvPr/>
        </p:nvSpPr>
        <p:spPr>
          <a:xfrm>
            <a:off x="4817015" y="24646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心脏</a:t>
            </a:r>
            <a:endParaRPr lang="en-US" altLang="zh-CN" sz="2800" dirty="0"/>
          </a:p>
        </p:txBody>
      </p:sp>
      <p:sp>
        <p:nvSpPr>
          <p:cNvPr id="7" name="QB_6_AN.4_1#5bce76716.blank?vaa=1&amp;vcp=1&amp;vis=1&amp;pid=620edc169&amp;color=0,0,0&amp;vpa=67&amp;vtp=1&amp;vaab=1&amp;bbb=1"/>
          <p:cNvSpPr/>
          <p:nvPr/>
        </p:nvSpPr>
        <p:spPr>
          <a:xfrm>
            <a:off x="6595014" y="246462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毛细血管</a:t>
            </a:r>
            <a:endParaRPr lang="en-US" altLang="zh-CN" sz="2800" dirty="0"/>
          </a:p>
        </p:txBody>
      </p:sp>
      <p:sp>
        <p:nvSpPr>
          <p:cNvPr id="8" name="QB_6_BD.98_1#ab93be51a?vaa=1&amp;vcp=1&amp;vis=1&amp;pid=620edc169&amp;color=0,0,0&amp;vtp=1&amp;vaab=1&amp;bbb=1&amp;hb=1"/>
          <p:cNvSpPr/>
          <p:nvPr/>
        </p:nvSpPr>
        <p:spPr>
          <a:xfrm>
            <a:off x="539496" y="377780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（2）血液在血管内向前流动时，对血管产生的侧压力叫血压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。脉搏指</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的跳动，正常人每分钟脉搏的次数与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相同，但意义不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同；抽血时针刺入的是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99_1#ab93be51a.blank?vaa=1&amp;vcp=1&amp;vis=1&amp;pid=620edc169&amp;color=0,0,0&amp;vpa=68&amp;vtp=1&amp;vaab=1&amp;bbb=1"/>
          <p:cNvSpPr/>
          <p:nvPr/>
        </p:nvSpPr>
        <p:spPr>
          <a:xfrm>
            <a:off x="1261015" y="43950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sp>
        <p:nvSpPr>
          <p:cNvPr id="10" name="QB_6_AN.100_1#ab93be51a.blank?vaa=1&amp;vcp=1&amp;vis=1&amp;pid=620edc169&amp;color=0,0,0&amp;vpa=69&amp;vtp=1&amp;vaab=1&amp;bbb=1"/>
          <p:cNvSpPr/>
          <p:nvPr/>
        </p:nvSpPr>
        <p:spPr>
          <a:xfrm>
            <a:off x="8017414" y="43950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心率</a:t>
            </a:r>
            <a:endParaRPr lang="en-US" altLang="zh-CN" sz="2800" dirty="0"/>
          </a:p>
        </p:txBody>
      </p:sp>
      <p:sp>
        <p:nvSpPr>
          <p:cNvPr id="11" name="QB_6_AN.101_1#ab93be51a.blank?vaa=1&amp;vcp=1&amp;vis=1&amp;pid=620edc169&amp;color=0,0,0&amp;vpa=70&amp;vtp=1&amp;vaab=1&amp;bbb=1"/>
          <p:cNvSpPr/>
          <p:nvPr/>
        </p:nvSpPr>
        <p:spPr>
          <a:xfrm>
            <a:off x="4105815" y="502177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02_1#155dd1d15?sp=1&amp;vaa=1&amp;vcp=1&amp;vis=1&amp;pid=6f838850f&amp;color=0,0,0&amp;vtp=1&amp;vaab=1&amp;bt=1&amp;bbb=1"/>
          <p:cNvSpPr/>
          <p:nvPr/>
        </p:nvSpPr>
        <p:spPr>
          <a:xfrm>
            <a:off x="539496" y="144932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心脏的结构和功能</a:t>
            </a:r>
            <a:endParaRPr lang="en-US" altLang="zh-CN" sz="2800" dirty="0"/>
          </a:p>
        </p:txBody>
      </p:sp>
      <p:pic>
        <p:nvPicPr>
          <p:cNvPr id="3" name="QB_5_BD.102_2#155dd1d15?vaa=1&amp;vcp=1&amp;vis=1&amp;pid=6f838850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31920" y="2130933"/>
            <a:ext cx="4325112" cy="326440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QB_5_BD.102_3#155dd1d15?colgroup=10,9,9&amp;vaa=1&amp;vcp=1&amp;vis=1&amp;pid=6f838850f&amp;color=0,0,0&amp;mp=1&amp;vtp=1&amp;vaab=1&amp;bt=1&amp;bbb=1&amp;hb=1"/>
          <p:cNvGraphicFramePr>
            <a:graphicFrameLocks noGrp="1"/>
          </p:cNvGraphicFramePr>
          <p:nvPr/>
        </p:nvGraphicFramePr>
        <p:xfrm>
          <a:off x="539496" y="2043874"/>
          <a:ext cx="11112935" cy="2770252"/>
        </p:xfrm>
        <a:graphic>
          <a:graphicData uri="http://schemas.openxmlformats.org/drawingml/2006/table">
            <a:tbl>
              <a:tblPr/>
              <a:tblGrid>
                <a:gridCol w="4161289">
                  <a:extLst>
                    <a:ext uri="{9D8B030D-6E8A-4147-A177-3AD203B41FA5}">
                      <a16:colId xmlns:a16="http://schemas.microsoft.com/office/drawing/2014/main" val="20000"/>
                    </a:ext>
                  </a:extLst>
                </a:gridCol>
                <a:gridCol w="3475823">
                  <a:extLst>
                    <a:ext uri="{9D8B030D-6E8A-4147-A177-3AD203B41FA5}">
                      <a16:colId xmlns:a16="http://schemas.microsoft.com/office/drawing/2014/main" val="20001"/>
                    </a:ext>
                  </a:extLst>
                </a:gridCol>
                <a:gridCol w="3475823">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特点或位置连接关系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主要由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构</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心室壁比心房壁</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左心室壁比</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右心室壁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收缩</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推动血液循环</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流动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5_AN.103_1#155dd1d15.blank?vaa=1&amp;vcp=1&amp;vis=1&amp;pid=6f838850f&amp;color=0,0,0&amp;mp=1&amp;vpa=71&amp;vtp=1&amp;vaab=1&amp;bbb=1"/>
          <p:cNvSpPr/>
          <p:nvPr/>
        </p:nvSpPr>
        <p:spPr>
          <a:xfrm>
            <a:off x="6205503" y="2583053"/>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心肌</a:t>
            </a:r>
            <a:endParaRPr lang="en-US" altLang="zh-CN" sz="2800" dirty="0"/>
          </a:p>
        </p:txBody>
      </p:sp>
      <p:sp>
        <p:nvSpPr>
          <p:cNvPr id="4" name="QB_5_AN.104_1#155dd1d15.blank?vaa=1&amp;vcp=1&amp;vis=1&amp;pid=6f838850f&amp;color=0,0,0&amp;mp=1&amp;vpa=72&amp;vtp=1&amp;vaab=1"/>
          <p:cNvSpPr/>
          <p:nvPr/>
        </p:nvSpPr>
        <p:spPr>
          <a:xfrm>
            <a:off x="5138703" y="3700653"/>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厚</a:t>
            </a:r>
            <a:endParaRPr lang="en-US" altLang="zh-CN" sz="2800" dirty="0"/>
          </a:p>
        </p:txBody>
      </p:sp>
      <p:sp>
        <p:nvSpPr>
          <p:cNvPr id="5" name="QB_5_AN.105_1#155dd1d15.blank?vaa=1&amp;vcp=1&amp;vis=1&amp;pid=6f838850f&amp;color=0,0,0&amp;mp=1&amp;vpa=73&amp;vtp=1&amp;vaab=1"/>
          <p:cNvSpPr/>
          <p:nvPr/>
        </p:nvSpPr>
        <p:spPr>
          <a:xfrm>
            <a:off x="6561103" y="4239387"/>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7d96e17c4.fixed?vcp=1&amp;pid=5922f7ca0&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第4单元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生物圈中的人</a:t>
            </a:r>
            <a:endParaRPr lang="en-US" altLang="zh-CN" sz="4000" dirty="0"/>
          </a:p>
        </p:txBody>
      </p:sp>
      <p:sp>
        <p:nvSpPr>
          <p:cNvPr id="3" name="C_3_BD#7d96e17c4.fixed?vcp=1&amp;pid=5922f7ca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导图巧记忆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QB_5_BD.106_1#155dd1d15?colgroup=10,9,9&amp;vaa=1&amp;vcp=1&amp;vis=1&amp;pid=6f838850f&amp;color=0,0,0&amp;mp=1&amp;vtp=1&amp;vaab=1&amp;bt=1&amp;bbb=1&amp;hb=1"/>
          <p:cNvGraphicFramePr>
            <a:graphicFrameLocks noGrp="1"/>
          </p:cNvGraphicFramePr>
          <p:nvPr>
            <p:custDataLst>
              <p:tags r:id="rId1"/>
            </p:custDataLst>
          </p:nvPr>
        </p:nvGraphicFramePr>
        <p:xfrm>
          <a:off x="539750" y="2101215"/>
          <a:ext cx="11055350" cy="2748280"/>
        </p:xfrm>
        <a:graphic>
          <a:graphicData uri="http://schemas.openxmlformats.org/drawingml/2006/table">
            <a:tbl>
              <a:tblPr/>
              <a:tblGrid>
                <a:gridCol w="1170305">
                  <a:extLst>
                    <a:ext uri="{9D8B030D-6E8A-4147-A177-3AD203B41FA5}">
                      <a16:colId xmlns:a16="http://schemas.microsoft.com/office/drawing/2014/main" val="20000"/>
                    </a:ext>
                  </a:extLst>
                </a:gridCol>
                <a:gridCol w="1161415">
                  <a:extLst>
                    <a:ext uri="{9D8B030D-6E8A-4147-A177-3AD203B41FA5}">
                      <a16:colId xmlns:a16="http://schemas.microsoft.com/office/drawing/2014/main" val="20001"/>
                    </a:ext>
                  </a:extLst>
                </a:gridCol>
                <a:gridCol w="1728470">
                  <a:extLst>
                    <a:ext uri="{9D8B030D-6E8A-4147-A177-3AD203B41FA5}">
                      <a16:colId xmlns:a16="http://schemas.microsoft.com/office/drawing/2014/main" val="20002"/>
                    </a:ext>
                  </a:extLst>
                </a:gridCol>
                <a:gridCol w="3492500">
                  <a:extLst>
                    <a:ext uri="{9D8B030D-6E8A-4147-A177-3AD203B41FA5}">
                      <a16:colId xmlns:a16="http://schemas.microsoft.com/office/drawing/2014/main" val="20003"/>
                    </a:ext>
                  </a:extLst>
                </a:gridCol>
                <a:gridCol w="3502660">
                  <a:extLst>
                    <a:ext uri="{9D8B030D-6E8A-4147-A177-3AD203B41FA5}">
                      <a16:colId xmlns:a16="http://schemas.microsoft.com/office/drawing/2014/main" val="20004"/>
                    </a:ext>
                  </a:extLst>
                </a:gridCol>
              </a:tblGrid>
              <a:tr h="546100">
                <a:tc gridSpan="3">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特点或位置连接关系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3400">
                <a:tc rowSpan="4">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左心房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连通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4">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保证动脉血和静脉血</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不相混合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01980">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右心房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连通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533400">
                <a:tc vMerge="1">
                  <a:txBody>
                    <a:bodyPr/>
                    <a:lstStyle/>
                    <a:p>
                      <a:endParaRPr lang="zh-CN"/>
                    </a:p>
                  </a:txBody>
                  <a:tcPr/>
                </a:tc>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左心室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连通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r h="533400">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右心室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连通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4"/>
                  </a:ext>
                </a:extLst>
              </a:tr>
            </a:tbl>
          </a:graphicData>
        </a:graphic>
      </p:graphicFrame>
      <p:sp>
        <p:nvSpPr>
          <p:cNvPr id="3" name="QB_5_AN.107_1#155dd1d15.blank?vaa=1&amp;vcp=1&amp;vis=1&amp;pid=6f838850f&amp;color=0,0,0&amp;mp=1&amp;vpa=74&amp;vtp=1&amp;vaab=1&amp;bbb=1"/>
          <p:cNvSpPr/>
          <p:nvPr/>
        </p:nvSpPr>
        <p:spPr>
          <a:xfrm>
            <a:off x="6178454" y="262639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肺静脉</a:t>
            </a:r>
            <a:endParaRPr lang="en-US" altLang="zh-CN" sz="2800" dirty="0"/>
          </a:p>
        </p:txBody>
      </p:sp>
      <p:sp>
        <p:nvSpPr>
          <p:cNvPr id="4" name="QB_5_AN.108_1#155dd1d15.blank?vaa=1&amp;vcp=1&amp;vis=1&amp;pid=6f838850f&amp;color=0,0,0&amp;mp=1&amp;vpa=75&amp;vtp=1&amp;vaab=1&amp;bbb=1&amp;hb=1"/>
          <p:cNvSpPr/>
          <p:nvPr/>
        </p:nvSpPr>
        <p:spPr>
          <a:xfrm>
            <a:off x="4745736" y="3210909"/>
            <a:ext cx="3366008" cy="1057720"/>
          </a:xfrm>
          <a:prstGeom prst="rect">
            <a:avLst/>
          </a:prstGeom>
          <a:noFill/>
        </p:spPr>
        <p:txBody>
          <a:bodyPr wrap="square" lIns="0" tIns="0" rIns="0" bIns="0" rtlCol="0" anchor="t"/>
          <a:lstStyle/>
          <a:p>
            <a:pPr algn="ct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、下腔静脉</a:t>
            </a:r>
            <a:endParaRPr lang="en-US" altLang="zh-CN" sz="2800" dirty="0"/>
          </a:p>
        </p:txBody>
      </p:sp>
      <p:sp>
        <p:nvSpPr>
          <p:cNvPr id="5" name="QB_5_AN.109_1#155dd1d15.blank?vaa=1&amp;vcp=1&amp;vis=1&amp;pid=6f838850f&amp;color=0,0,0&amp;mp=1&amp;vpa=76&amp;vtp=1&amp;vaab=1&amp;bbb=1"/>
          <p:cNvSpPr/>
          <p:nvPr/>
        </p:nvSpPr>
        <p:spPr>
          <a:xfrm>
            <a:off x="6255289" y="3738785"/>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主动脉</a:t>
            </a:r>
            <a:endParaRPr lang="en-US" altLang="zh-CN" sz="2800" dirty="0"/>
          </a:p>
        </p:txBody>
      </p:sp>
      <p:sp>
        <p:nvSpPr>
          <p:cNvPr id="6" name="QB_5_AN.110_1#155dd1d15.blank?vaa=1&amp;vcp=1&amp;vis=1&amp;pid=6f838850f&amp;color=0,0,0&amp;mp=1&amp;vpa=77&amp;vtp=1&amp;vaab=1&amp;bbb=1"/>
          <p:cNvSpPr/>
          <p:nvPr/>
        </p:nvSpPr>
        <p:spPr>
          <a:xfrm>
            <a:off x="6255289" y="4305269"/>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肺动脉</a:t>
            </a:r>
            <a:endParaRPr lang="en-US" altLang="zh-CN" sz="2800" dirty="0"/>
          </a:p>
        </p:txBody>
      </p:sp>
      <p:sp>
        <p:nvSpPr>
          <p:cNvPr id="2" name="QB_5_BD.106_1#155dd1d15?colgroup=10,9,9&amp;vaa=1&amp;vcp=1&amp;vis=1&amp;pid=6f838850f&amp;color=0,0,0&amp;mp=1&amp;vtp=1&amp;vaab=1&amp;bt=1&amp;bbb=1"/>
          <p:cNvSpPr txBox="1"/>
          <p:nvPr/>
        </p:nvSpPr>
        <p:spPr>
          <a:xfrm>
            <a:off x="10876447" y="139277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wipe(left)">
                                      <p:cBhvr>
                                        <p:cTn id="23" dur="500"/>
                                        <p:tgtEl>
                                          <p:spTgt spid="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QB_5_BD.111_1#155dd1d15?colgroup=10,9,9&amp;vaa=1&amp;vcp=1&amp;vis=1&amp;pid=6f838850f&amp;color=0,0,0&amp;mp=1&amp;vtp=1&amp;vaab=1&amp;bt=1&amp;bbb=1&amp;hb=1"/>
          <p:cNvGraphicFramePr>
            <a:graphicFrameLocks noGrp="1"/>
          </p:cNvGraphicFramePr>
          <p:nvPr/>
        </p:nvGraphicFramePr>
        <p:xfrm>
          <a:off x="539496" y="1009101"/>
          <a:ext cx="11112444" cy="2770252"/>
        </p:xfrm>
        <a:graphic>
          <a:graphicData uri="http://schemas.openxmlformats.org/drawingml/2006/table">
            <a:tbl>
              <a:tblPr/>
              <a:tblGrid>
                <a:gridCol w="1174331">
                  <a:extLst>
                    <a:ext uri="{9D8B030D-6E8A-4147-A177-3AD203B41FA5}">
                      <a16:colId xmlns:a16="http://schemas.microsoft.com/office/drawing/2014/main" val="20000"/>
                    </a:ext>
                  </a:extLst>
                </a:gridCol>
                <a:gridCol w="2964953">
                  <a:extLst>
                    <a:ext uri="{9D8B030D-6E8A-4147-A177-3AD203B41FA5}">
                      <a16:colId xmlns:a16="http://schemas.microsoft.com/office/drawing/2014/main" val="20001"/>
                    </a:ext>
                  </a:extLst>
                </a:gridCol>
                <a:gridCol w="3486580">
                  <a:extLst>
                    <a:ext uri="{9D8B030D-6E8A-4147-A177-3AD203B41FA5}">
                      <a16:colId xmlns:a16="http://schemas.microsoft.com/office/drawing/2014/main" val="20002"/>
                    </a:ext>
                  </a:extLst>
                </a:gridCol>
                <a:gridCol w="34865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特点或位置连接关系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瓣</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房室瓣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心房和心室间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防止血液倒流</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使血</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⑧</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流向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⑨</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流</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⑪</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64208">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动脉瓣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心室和动脉间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3" name="QB_5_AN.112_1#155dd1d15.blank?vaa=1&amp;vcp=1&amp;vis=1&amp;pid=6f838850f&amp;color=0,0,0&amp;mp=1&amp;vpa=78&amp;vtp=1&amp;vaab=1&amp;bbb=1"/>
          <p:cNvSpPr/>
          <p:nvPr/>
        </p:nvSpPr>
        <p:spPr>
          <a:xfrm>
            <a:off x="9314479" y="210708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心房</a:t>
            </a:r>
            <a:endParaRPr lang="en-US" altLang="zh-CN" sz="2800" dirty="0"/>
          </a:p>
        </p:txBody>
      </p:sp>
      <p:sp>
        <p:nvSpPr>
          <p:cNvPr id="4" name="QB_5_AN.113_1#155dd1d15.blank?vaa=1&amp;vcp=1&amp;vis=1&amp;pid=6f838850f&amp;color=0,0,0&amp;mp=1&amp;vpa=79&amp;vtp=1&amp;vaab=1&amp;bbb=1"/>
          <p:cNvSpPr/>
          <p:nvPr/>
        </p:nvSpPr>
        <p:spPr>
          <a:xfrm>
            <a:off x="8247679" y="266588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心室</a:t>
            </a:r>
            <a:endParaRPr lang="en-US" altLang="zh-CN" sz="2800" dirty="0"/>
          </a:p>
        </p:txBody>
      </p:sp>
      <p:sp>
        <p:nvSpPr>
          <p:cNvPr id="5" name="QB_5_AN.114_1#155dd1d15.blank?vaa=1&amp;vcp=1&amp;vis=1&amp;pid=6f838850f&amp;color=0,0,0&amp;mp=1&amp;vpa=80&amp;vtp=1&amp;vaab=1&amp;bbb=1"/>
          <p:cNvSpPr/>
          <p:nvPr/>
        </p:nvSpPr>
        <p:spPr>
          <a:xfrm>
            <a:off x="10012979" y="266588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心室</a:t>
            </a:r>
            <a:endParaRPr lang="en-US" altLang="zh-CN" sz="2800" dirty="0"/>
          </a:p>
        </p:txBody>
      </p:sp>
      <p:sp>
        <p:nvSpPr>
          <p:cNvPr id="6" name="QB_5_AN.116_1#155dd1d15.blank?vaa=1&amp;vcp=1&amp;vis=1&amp;pid=6f838850f&amp;color=0,0,0&amp;mp=1&amp;vpa=81&amp;vtp=1&amp;vaab=1&amp;bbb=1"/>
          <p:cNvSpPr/>
          <p:nvPr/>
        </p:nvSpPr>
        <p:spPr>
          <a:xfrm>
            <a:off x="9030315" y="320461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pic>
        <p:nvPicPr>
          <p:cNvPr id="7" name="QB_5_BD.115_1#155dd1d15?vaa=1&amp;vcp=1&amp;vis=1&amp;pid=6f838850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34298" y="3787098"/>
            <a:ext cx="3289975" cy="248660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QB_5_BD.111_1#155dd1d15?colgroup=10,9,9&amp;vaa=1&amp;vcp=1&amp;vis=1&amp;pid=6f838850f&amp;color=0,0,0&amp;mp=1&amp;vtp=1&amp;vaab=1&amp;bt=1&amp;bbb=1"/>
          <p:cNvSpPr txBox="1"/>
          <p:nvPr/>
        </p:nvSpPr>
        <p:spPr>
          <a:xfrm>
            <a:off x="10933795" y="300695"/>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17_1#66caa6cac?vaa=1&amp;vcp=1&amp;vis=1&amp;pid=6f838850f&amp;color=0,0,0&amp;vtp=1&amp;vaab=1&amp;bt=1&amp;bbb=1"/>
          <p:cNvSpPr/>
          <p:nvPr/>
        </p:nvSpPr>
        <p:spPr>
          <a:xfrm>
            <a:off x="539496" y="222145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人体的血液循环</a:t>
            </a:r>
            <a:endParaRPr lang="en-US" altLang="zh-CN" sz="2800" dirty="0"/>
          </a:p>
        </p:txBody>
      </p:sp>
      <mc:AlternateContent xmlns:mc="http://schemas.openxmlformats.org/markup-compatibility/2006" xmlns:a14="http://schemas.microsoft.com/office/drawing/2010/main">
        <mc:Choice Requires="a14">
          <p:sp>
            <p:nvSpPr>
              <p:cNvPr id="3" name="QB_6_BD.118_1#6103193e9?vaa=1&amp;vcp=1&amp;vis=1&amp;pid=66caa6cac&amp;color=0,0,0&amp;vtp=1&amp;vaab=1&amp;bbb=1&amp;hb=1"/>
              <p:cNvSpPr/>
              <p:nvPr/>
            </p:nvSpPr>
            <p:spPr>
              <a:xfrm>
                <a:off x="539496" y="277606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体循环：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各级动脉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全身毛细血管</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级静脉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上、下腔静脉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。经过体循环，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血变成</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6_BD.118_1#6103193e9?vaa=1&amp;vcp=1&amp;vis=1&amp;pid=66caa6cac&amp;color=0,0,0&amp;vtp=1&amp;vaab=1&amp;bbb=1&amp;hb=1"/>
              <p:cNvSpPr>
                <a:spLocks noRot="1" noChangeAspect="1" noMove="1" noResize="1" noEditPoints="1" noAdjustHandles="1" noChangeArrowheads="1" noChangeShapeType="1" noTextEdit="1"/>
              </p:cNvSpPr>
              <p:nvPr/>
            </p:nvSpPr>
            <p:spPr>
              <a:xfrm>
                <a:off x="539496" y="2776061"/>
                <a:ext cx="11109960" cy="1849057"/>
              </a:xfrm>
              <a:prstGeom prst="rect">
                <a:avLst/>
              </a:prstGeom>
              <a:blipFill rotWithShape="1">
                <a:blip r:embed="rId3"/>
                <a:stretch>
                  <a:fillRect l="-3" t="-26" r="3" b="-3687"/>
                </a:stretch>
              </a:blipFill>
            </p:spPr>
            <p:txBody>
              <a:bodyPr/>
              <a:lstStyle/>
              <a:p>
                <a:r>
                  <a:rPr lang="zh-CN" altLang="en-US">
                    <a:noFill/>
                  </a:rPr>
                  <a:t> </a:t>
                </a:r>
              </a:p>
            </p:txBody>
          </p:sp>
        </mc:Fallback>
      </mc:AlternateContent>
      <p:sp>
        <p:nvSpPr>
          <p:cNvPr id="4" name="QB_6_AN.119_1#6103193e9.blank?vaa=1&amp;vcp=1&amp;vis=1&amp;pid=66caa6cac&amp;color=0,0,0&amp;vpa=82&amp;vtp=1&amp;vaab=1&amp;bbb=1"/>
          <p:cNvSpPr/>
          <p:nvPr/>
        </p:nvSpPr>
        <p:spPr>
          <a:xfrm>
            <a:off x="2861214" y="2745581"/>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左心室</a:t>
            </a:r>
            <a:endParaRPr lang="en-US" altLang="zh-CN" sz="2800" dirty="0"/>
          </a:p>
        </p:txBody>
      </p:sp>
      <p:sp>
        <p:nvSpPr>
          <p:cNvPr id="5" name="QB_6_AN.120_1#6103193e9.blank?vaa=1&amp;vcp=1&amp;vis=1&amp;pid=66caa6cac&amp;color=0,0,0&amp;vpa=83&amp;vtp=1&amp;vaab=1&amp;bbb=1"/>
          <p:cNvSpPr/>
          <p:nvPr/>
        </p:nvSpPr>
        <p:spPr>
          <a:xfrm>
            <a:off x="4759865" y="2745581"/>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主动脉</a:t>
            </a:r>
            <a:endParaRPr lang="en-US" altLang="zh-CN" sz="2800" dirty="0"/>
          </a:p>
        </p:txBody>
      </p:sp>
      <p:sp>
        <p:nvSpPr>
          <p:cNvPr id="6" name="QB_6_AN.121_1#6103193e9.blank?vaa=1&amp;vcp=1&amp;vis=1&amp;pid=66caa6cac&amp;color=0,0,0&amp;vpa=84&amp;vtp=1&amp;vaab=1&amp;bbb=1"/>
          <p:cNvSpPr/>
          <p:nvPr/>
        </p:nvSpPr>
        <p:spPr>
          <a:xfrm>
            <a:off x="4702715" y="3393281"/>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右心房</a:t>
            </a:r>
            <a:endParaRPr lang="en-US" altLang="zh-CN" sz="2800" dirty="0"/>
          </a:p>
        </p:txBody>
      </p:sp>
      <p:sp>
        <p:nvSpPr>
          <p:cNvPr id="7" name="QB_6_AN.122_1#6103193e9.blank?vaa=1&amp;vcp=1&amp;vis=1&amp;pid=66caa6cac&amp;color=0,0,0&amp;vpa=85&amp;vtp=1&amp;vaab=1&amp;bbb=1"/>
          <p:cNvSpPr/>
          <p:nvPr/>
        </p:nvSpPr>
        <p:spPr>
          <a:xfrm>
            <a:off x="8614314" y="339328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sp>
        <p:nvSpPr>
          <p:cNvPr id="8" name="QB_6_AN.123_1#6103193e9.blank?vaa=1&amp;vcp=1&amp;vis=1&amp;pid=66caa6cac&amp;color=0,0,0&amp;vpa=86&amp;vtp=1&amp;vaab=1&amp;bbb=1"/>
          <p:cNvSpPr/>
          <p:nvPr/>
        </p:nvSpPr>
        <p:spPr>
          <a:xfrm>
            <a:off x="638715" y="4020026"/>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124_1#70c0a4fbb?sp=1&amp;vaa=1&amp;vcp=1&amp;vis=1&amp;pid=66caa6cac&amp;color=0,0,0&amp;mp=1&amp;vtp=1&amp;vaab=1&amp;bt=1&amp;bbb=1&amp;hb=1"/>
              <p:cNvSpPr/>
              <p:nvPr/>
            </p:nvSpPr>
            <p:spPr>
              <a:xfrm>
                <a:off x="607675" y="48540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肺循环：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肺动脉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肺部毛细血管</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肺静脉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。经过肺循环，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血又变成了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6_BD.124_1#70c0a4fbb?sp=1&amp;vaa=1&amp;vcp=1&amp;vis=1&amp;pid=66caa6cac&amp;color=0,0,0&amp;mp=1&amp;vtp=1&amp;vaab=1&amp;bt=1&amp;bbb=1&amp;hb=1"/>
              <p:cNvSpPr>
                <a:spLocks noRot="1" noChangeAspect="1" noMove="1" noResize="1" noEditPoints="1" noAdjustHandles="1" noChangeArrowheads="1" noChangeShapeType="1" noTextEdit="1"/>
              </p:cNvSpPr>
              <p:nvPr/>
            </p:nvSpPr>
            <p:spPr>
              <a:xfrm>
                <a:off x="607675" y="485407"/>
                <a:ext cx="11109960" cy="1201357"/>
              </a:xfrm>
              <a:prstGeom prst="rect">
                <a:avLst/>
              </a:prstGeom>
              <a:blipFill rotWithShape="1">
                <a:blip r:embed="rId3"/>
                <a:stretch>
                  <a:fillRect l="-6" t="-22" r="-337" b="-5692"/>
                </a:stretch>
              </a:blipFill>
            </p:spPr>
            <p:txBody>
              <a:bodyPr/>
              <a:lstStyle/>
              <a:p>
                <a:r>
                  <a:rPr lang="zh-CN" altLang="en-US">
                    <a:noFill/>
                  </a:rPr>
                  <a:t> </a:t>
                </a:r>
              </a:p>
            </p:txBody>
          </p:sp>
        </mc:Fallback>
      </mc:AlternateContent>
      <p:pic>
        <p:nvPicPr>
          <p:cNvPr id="3" name="QB_6_BD.124_2#70c0a4fbb?vaa=1&amp;vcp=1&amp;vis=1&amp;pid=66caa6cac&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86866" y="1814207"/>
            <a:ext cx="6500511" cy="44542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25_1#70c0a4fbb.blank?vaa=1&amp;vcp=1&amp;vis=1&amp;pid=66caa6cac&amp;color=0,0,0&amp;mp=1&amp;vpa=87&amp;vtp=1&amp;vaab=1&amp;bbb=1"/>
          <p:cNvSpPr/>
          <p:nvPr/>
        </p:nvSpPr>
        <p:spPr>
          <a:xfrm>
            <a:off x="2929393" y="45492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右心室</a:t>
            </a:r>
            <a:endParaRPr lang="en-US" altLang="zh-CN" sz="2800" dirty="0"/>
          </a:p>
        </p:txBody>
      </p:sp>
      <p:sp>
        <p:nvSpPr>
          <p:cNvPr id="5" name="QB_6_AN.126_1#70c0a4fbb.blank?vaa=1&amp;vcp=1&amp;vis=1&amp;pid=66caa6cac&amp;color=0,0,0&amp;mp=1&amp;vpa=88&amp;vtp=1&amp;vaab=1&amp;bbb=1&amp;hb=1"/>
          <p:cNvSpPr/>
          <p:nvPr/>
        </p:nvSpPr>
        <p:spPr>
          <a:xfrm>
            <a:off x="607675" y="454927"/>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左心房</a:t>
            </a:r>
            <a:endParaRPr lang="en-US" altLang="zh-CN" sz="2800" dirty="0"/>
          </a:p>
        </p:txBody>
      </p:sp>
      <p:sp>
        <p:nvSpPr>
          <p:cNvPr id="6" name="QB_6_AN.127_1#70c0a4fbb.blank?vaa=1&amp;vcp=1&amp;vis=1&amp;pid=66caa6cac&amp;color=0,0,0&amp;mp=1&amp;vpa=89&amp;vtp=1&amp;vaab=1&amp;bbb=1"/>
          <p:cNvSpPr/>
          <p:nvPr/>
        </p:nvSpPr>
        <p:spPr>
          <a:xfrm>
            <a:off x="3640594" y="108167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a:t>
            </a:r>
            <a:endParaRPr lang="en-US" altLang="zh-CN" sz="2800" dirty="0"/>
          </a:p>
        </p:txBody>
      </p:sp>
      <p:sp>
        <p:nvSpPr>
          <p:cNvPr id="7" name="QB_6_AN.128_1#70c0a4fbb.blank?vaa=1&amp;vcp=1&amp;vis=1&amp;pid=66caa6cac&amp;color=0,0,0&amp;mp=1&amp;vpa=90&amp;vtp=1&amp;vaab=1&amp;bbb=1"/>
          <p:cNvSpPr/>
          <p:nvPr/>
        </p:nvSpPr>
        <p:spPr>
          <a:xfrm>
            <a:off x="6485393" y="108167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29_1#ba687e97e?vaa=1&amp;vcp=1&amp;vis=1&amp;pid=6f838850f&amp;color=0,0,0&amp;vtp=1&amp;vaab=1&amp;bt=1&amp;bbb=1"/>
          <p:cNvSpPr/>
          <p:nvPr/>
        </p:nvSpPr>
        <p:spPr>
          <a:xfrm>
            <a:off x="539496" y="122351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人体的呼吸系统</a:t>
            </a:r>
            <a:endParaRPr lang="en-US" altLang="zh-CN" sz="2800" dirty="0"/>
          </a:p>
        </p:txBody>
      </p:sp>
      <p:sp>
        <p:nvSpPr>
          <p:cNvPr id="3" name="QB_6_BD.130_1#c5cc42cb1?vaa=1&amp;vcp=1&amp;vis=1&amp;pid=ba687e97e&amp;color=0,0,0&amp;vtp=1&amp;vaab=1&amp;bbb=1&amp;hb=1"/>
          <p:cNvSpPr/>
          <p:nvPr/>
        </p:nvSpPr>
        <p:spPr>
          <a:xfrm>
            <a:off x="539496" y="185121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是气体进出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的通道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叫呼吸道，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吸入的空气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c5cc42cb1.blank?vaa=1&amp;vcp=1&amp;vis=1&amp;pid=ba687e97e&amp;color=0,0,0&amp;vpa=91&amp;vtp=1&amp;vaab=1&amp;bbb=1"/>
          <p:cNvSpPr/>
          <p:nvPr/>
        </p:nvSpPr>
        <p:spPr>
          <a:xfrm>
            <a:off x="1438815" y="1820735"/>
            <a:ext cx="4525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鼻、咽、喉、气管、支气管</a:t>
            </a:r>
            <a:endParaRPr lang="en-US" altLang="zh-CN" sz="2800" dirty="0"/>
          </a:p>
        </p:txBody>
      </p:sp>
      <p:sp>
        <p:nvSpPr>
          <p:cNvPr id="5" name="QB_6_AN.2_1#c5cc42cb1.blank?vaa=1&amp;vcp=1&amp;vis=1&amp;pid=ba687e97e&amp;color=0,0,0&amp;vpa=92&amp;vtp=1&amp;vaab=1"/>
          <p:cNvSpPr/>
          <p:nvPr/>
        </p:nvSpPr>
        <p:spPr>
          <a:xfrm>
            <a:off x="7839614" y="182073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肺</a:t>
            </a:r>
            <a:endParaRPr lang="en-US" altLang="zh-CN" sz="2800" dirty="0"/>
          </a:p>
        </p:txBody>
      </p:sp>
      <p:sp>
        <p:nvSpPr>
          <p:cNvPr id="6" name="QB_6_AN.3_1#c5cc42cb1.blank?vaa=1&amp;vcp=1&amp;vis=1&amp;pid=ba687e97e&amp;color=0,0,0&amp;vpa=93&amp;vtp=1&amp;vaab=1&amp;bbb=1"/>
          <p:cNvSpPr/>
          <p:nvPr/>
        </p:nvSpPr>
        <p:spPr>
          <a:xfrm>
            <a:off x="905415" y="2447480"/>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清洁、温暖和湿润</a:t>
            </a:r>
            <a:endParaRPr lang="en-US" altLang="zh-CN" sz="2800" dirty="0"/>
          </a:p>
        </p:txBody>
      </p:sp>
      <mc:AlternateContent xmlns:mc="http://schemas.openxmlformats.org/markup-compatibility/2006" xmlns:a14="http://schemas.microsoft.com/office/drawing/2010/main">
        <mc:Choice Requires="a14">
          <p:sp>
            <p:nvSpPr>
              <p:cNvPr id="7" name="QB_6_BD.134_1#3c4846623?vaa=1&amp;vcp=1&amp;vis=1&amp;pid=ba687e97e&amp;color=0,0,0&amp;vtp=1&amp;vaab=1&amp;bbb=1&amp;h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是呼吸系统的主要器官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。肺泡适于物质交换的特点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：肺泡的</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3亿多个），表面积很大</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；肺泡壁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，表面湿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润；肺泡周围有丰富的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，肺泡壁和毛细血管壁都只由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，适于物质交换。</a:t>
                </a:r>
                <a:endParaRPr lang="en-US" altLang="zh-CN" sz="2800" dirty="0"/>
              </a:p>
            </p:txBody>
          </p:sp>
        </mc:Choice>
        <mc:Fallback xmlns="">
          <p:sp>
            <p:nvSpPr>
              <p:cNvPr id="7" name="QB_6_BD.134_1#3c4846623?vaa=1&amp;vcp=1&amp;vis=1&amp;pid=ba687e97e&amp;color=0,0,0&amp;vtp=1&amp;vaab=1&amp;bbb=1&amp;hb=1"/>
              <p:cNvSpPr>
                <a:spLocks noRot="1" noChangeAspect="1" noMove="1" noResize="1" noEditPoints="1" noAdjustHandles="1" noChangeArrowheads="1" noChangeShapeType="1" noTextEdit="1"/>
              </p:cNvSpPr>
              <p:nvPr/>
            </p:nvSpPr>
            <p:spPr>
              <a:xfrm>
                <a:off x="539496" y="3128200"/>
                <a:ext cx="11109960" cy="2496757"/>
              </a:xfrm>
              <a:prstGeom prst="rect">
                <a:avLst/>
              </a:prstGeom>
              <a:blipFill rotWithShape="1">
                <a:blip r:embed="rId3"/>
                <a:stretch>
                  <a:fillRect l="-3" t="-8" r="-820" b="-2742"/>
                </a:stretch>
              </a:blipFill>
            </p:spPr>
            <p:txBody>
              <a:bodyPr/>
              <a:lstStyle/>
              <a:p>
                <a:r>
                  <a:rPr lang="zh-CN" altLang="en-US">
                    <a:noFill/>
                  </a:rPr>
                  <a:t> </a:t>
                </a:r>
              </a:p>
            </p:txBody>
          </p:sp>
        </mc:Fallback>
      </mc:AlternateContent>
      <p:sp>
        <p:nvSpPr>
          <p:cNvPr id="8" name="QB_6_AN.135_1#3c4846623.blank?vaa=1&amp;vcp=1&amp;vis=1&amp;pid=ba687e97e&amp;color=0,0,0&amp;vpa=94&amp;vtp=1&amp;vaab=1"/>
          <p:cNvSpPr/>
          <p:nvPr/>
        </p:nvSpPr>
        <p:spPr>
          <a:xfrm>
            <a:off x="1438815" y="309772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肺</a:t>
            </a:r>
            <a:endParaRPr lang="en-US" altLang="zh-CN" sz="2800" dirty="0"/>
          </a:p>
        </p:txBody>
      </p:sp>
      <p:sp>
        <p:nvSpPr>
          <p:cNvPr id="9" name="QB_6_AN.136_1#3c4846623.blank?vaa=1&amp;vcp=1&amp;vis=1&amp;pid=ba687e97e&amp;color=0,0,0&amp;vpa=95&amp;vtp=1&amp;vaab=1&amp;bbb=1"/>
          <p:cNvSpPr/>
          <p:nvPr/>
        </p:nvSpPr>
        <p:spPr>
          <a:xfrm>
            <a:off x="549815" y="3745420"/>
            <a:ext cx="13255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数量多</a:t>
            </a:r>
            <a:endParaRPr lang="en-US" altLang="zh-CN" sz="2800" dirty="0"/>
          </a:p>
        </p:txBody>
      </p:sp>
      <p:sp>
        <p:nvSpPr>
          <p:cNvPr id="10" name="QB_6_AN.137_1#3c4846623.blank?vaa=1&amp;vcp=1&amp;vis=1&amp;pid=ba687e97e&amp;color=0,0,0&amp;vpa=96&amp;vtp=1&amp;vaab=1&amp;bbb=1"/>
          <p:cNvSpPr/>
          <p:nvPr/>
        </p:nvSpPr>
        <p:spPr>
          <a:xfrm>
            <a:off x="8908447" y="37454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极薄</a:t>
            </a:r>
            <a:endParaRPr lang="en-US" altLang="zh-CN" sz="2800" dirty="0"/>
          </a:p>
        </p:txBody>
      </p:sp>
      <p:sp>
        <p:nvSpPr>
          <p:cNvPr id="11" name="QB_6_AN.138_1#3c4846623.blank?vaa=1&amp;vcp=1&amp;vis=1&amp;pid=ba687e97e&amp;color=0,0,0&amp;vpa=97&amp;vtp=1&amp;vaab=1&amp;bbb=1"/>
          <p:cNvSpPr/>
          <p:nvPr/>
        </p:nvSpPr>
        <p:spPr>
          <a:xfrm>
            <a:off x="4105815" y="439312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毛细血管</a:t>
            </a:r>
            <a:endParaRPr lang="en-US" altLang="zh-CN" sz="2800" dirty="0"/>
          </a:p>
        </p:txBody>
      </p:sp>
      <p:sp>
        <p:nvSpPr>
          <p:cNvPr id="12" name="QB_6_AN.139_1#3c4846623.blank?vaa=1&amp;vcp=1&amp;vis=1&amp;pid=ba687e97e&amp;color=0,0,0&amp;vpa=98&amp;vtp=1&amp;vaab=1&amp;bbb=1&amp;hb=1"/>
          <p:cNvSpPr/>
          <p:nvPr/>
        </p:nvSpPr>
        <p:spPr>
          <a:xfrm>
            <a:off x="539496" y="4393120"/>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一层上皮细胞</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P spid="9" grpId="0" build="p" animBg="1"/>
      <p:bldP spid="10" grpId="0" build="p" animBg="1"/>
      <p:bldP spid="11" grpId="0" build="p" animBg="1"/>
      <p:bldP spid="1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0_1#ddd8dadd2?vaa=1&amp;vcp=1&amp;vis=1&amp;pid=6f838850f&amp;color=0,0,0&amp;vtp=1&amp;vaab=1&amp;bt=1&amp;bbb=1"/>
          <p:cNvSpPr/>
          <p:nvPr/>
        </p:nvSpPr>
        <p:spPr>
          <a:xfrm>
            <a:off x="539496" y="218881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呼吸全过程</a:t>
            </a:r>
            <a:endParaRPr lang="en-US" altLang="zh-CN" sz="2800" dirty="0"/>
          </a:p>
        </p:txBody>
      </p:sp>
      <p:pic>
        <p:nvPicPr>
          <p:cNvPr id="3" name="QO_6_BD.141_1#10f156f98?htil=1&amp;vaa=1&amp;vcp=1&amp;vis=1&amp;pid=ddd8dadd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53527" y="2175242"/>
            <a:ext cx="4101325" cy="1810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41_2#10f156f98?htil=1&amp;sp=1&amp;vaa=1&amp;vcp=1&amp;vis=1&amp;pid=ddd8dadd2&amp;color=0,0,0&amp;vtp=1&amp;vaab=1&amp;bbb=1&amp;hb=1&amp;hs=1"/>
          <p:cNvSpPr/>
          <p:nvPr/>
        </p:nvSpPr>
        <p:spPr>
          <a:xfrm>
            <a:off x="539496" y="2816510"/>
            <a:ext cx="69951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（1）肺的通气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：外界与肺泡之间进行气体交</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换的过程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，是由呼吸肌的收缩和舒张完成的。</a:t>
            </a:r>
            <a:endParaRPr lang="en-US" altLang="zh-CN" sz="2800" dirty="0"/>
          </a:p>
        </p:txBody>
      </p:sp>
      <p:sp>
        <p:nvSpPr>
          <p:cNvPr id="5" name="QB_7_BD.142_1#bef812889?vaa=1&amp;vcp=1&amp;vis=1&amp;pid=10f156f98&amp;color=0,0,0&amp;vtp=1&amp;vaab=1&amp;bbb=1&amp;hs=1"/>
          <p:cNvSpPr/>
          <p:nvPr/>
        </p:nvSpPr>
        <p:spPr>
          <a:xfrm>
            <a:off x="539496" y="4083145"/>
            <a:ext cx="11109960" cy="553657"/>
          </a:xfrm>
          <a:prstGeom prst="rect">
            <a:avLst/>
          </a:prstGeom>
          <a:noFill/>
        </p:spPr>
        <p:txBody>
          <a:bodyPr wrap="none" lIns="0" tIns="0" rIns="0" bIns="0" rtlCol="0" anchor="t"/>
          <a:lstStyle/>
          <a:p>
            <a:pPr algn="l"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①呼吸肌主要包括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它们同时收缩和舒张。</a:t>
            </a:r>
            <a:endParaRPr lang="en-US" altLang="zh-CN" sz="2800" dirty="0"/>
          </a:p>
        </p:txBody>
      </p:sp>
      <p:sp>
        <p:nvSpPr>
          <p:cNvPr id="6" name="QB_7_AN.143_1#bef812889.blank?vaa=1&amp;vcp=1&amp;vis=1&amp;pid=10f156f98&amp;color=0,0,0&amp;vpa=99&amp;vtp=1&amp;vaab=1&amp;bbb=1"/>
          <p:cNvSpPr/>
          <p:nvPr/>
        </p:nvSpPr>
        <p:spPr>
          <a:xfrm>
            <a:off x="3394615" y="4031710"/>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肋间肌和膈肌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44_1#05ccbb2ec?htil=2&amp;vaa=1&amp;vcp=1&amp;vis=1&amp;pid=10f156f9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98080" y="1417320"/>
            <a:ext cx="4555020" cy="19876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144_2#05ccbb2ec?htil=2&amp;sp=1&amp;vaa=1&amp;vcp=1&amp;vis=1&amp;pid=10f156f98&amp;color=0,0,0&amp;mp=1&amp;vtp=1&amp;vaab=1&amp;bt=1&amp;bbb=1&amp;hb=1&amp;hs=1"/>
          <p:cNvSpPr/>
          <p:nvPr/>
        </p:nvSpPr>
        <p:spPr>
          <a:xfrm>
            <a:off x="420624" y="1512157"/>
            <a:ext cx="695858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②肋间肌收缩时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，胸廓的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，膈肌收缩，膈顶部下降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，胸廓的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2800" dirty="0"/>
          </a:p>
        </p:txBody>
      </p:sp>
      <p:sp>
        <p:nvSpPr>
          <p:cNvPr id="4" name="QB_7_AN.1_1#05ccbb2ec.blank?vaa=1&amp;vcp=1&amp;vis=1&amp;pid=10f156f98&amp;color=0,0,0&amp;mp=1&amp;vpa=100&amp;vtp=1&amp;vaab=1&amp;bbb=1"/>
          <p:cNvSpPr/>
          <p:nvPr/>
        </p:nvSpPr>
        <p:spPr>
          <a:xfrm>
            <a:off x="4342543" y="1481677"/>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前后径、左右径</a:t>
            </a:r>
            <a:endParaRPr lang="en-US" altLang="zh-CN" sz="2800" dirty="0"/>
          </a:p>
        </p:txBody>
      </p:sp>
      <p:sp>
        <p:nvSpPr>
          <p:cNvPr id="5" name="QB_7_AN.2_1#05ccbb2ec.blank?vaa=1&amp;vcp=1&amp;vis=1&amp;pid=10f156f98&amp;color=0,0,0&amp;mp=1&amp;vpa=101&amp;vtp=1&amp;vaab=1&amp;bbb=1&amp;hb=1"/>
          <p:cNvSpPr/>
          <p:nvPr/>
        </p:nvSpPr>
        <p:spPr>
          <a:xfrm>
            <a:off x="420624" y="2129377"/>
            <a:ext cx="6958584"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上下径</a:t>
            </a:r>
            <a:endParaRPr lang="en-US" altLang="zh-CN" sz="2800" dirty="0"/>
          </a:p>
        </p:txBody>
      </p:sp>
      <p:sp>
        <p:nvSpPr>
          <p:cNvPr id="6" name="QB_7_AN.3_1#05ccbb2ec.blank?vaa=1&amp;vcp=1&amp;vis=1&amp;pid=10f156f98&amp;color=0,0,0&amp;mp=1&amp;vpa=102&amp;vtp=1&amp;vaab=1&amp;bbb=1"/>
          <p:cNvSpPr/>
          <p:nvPr/>
        </p:nvSpPr>
        <p:spPr>
          <a:xfrm>
            <a:off x="7542942" y="348929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下降</a:t>
            </a:r>
            <a:endParaRPr lang="en-US" altLang="zh-CN" sz="2800" dirty="0"/>
          </a:p>
        </p:txBody>
      </p:sp>
      <p:sp>
        <p:nvSpPr>
          <p:cNvPr id="7" name="QB_7_BD.148_1#1c161eecd?vaa=1&amp;vcp=1&amp;vis=1&amp;pid=10f156f98&amp;color=0,0,0&amp;vtp=1&amp;vaab=1&amp;bbb=1&amp;hs=1"/>
          <p:cNvSpPr/>
          <p:nvPr/>
        </p:nvSpPr>
        <p:spPr>
          <a:xfrm>
            <a:off x="420624" y="479853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③当吸气或呼气结束的瞬间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，肺内气压</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外界大气压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7_AN.149_1#1c161eecd.blank?vaa=1&amp;vcp=1&amp;vis=1&amp;pid=10f156f98&amp;color=0,0,0&amp;vpa=103&amp;vtp=1&amp;vaab=1&amp;bbb=1"/>
          <p:cNvSpPr/>
          <p:nvPr/>
        </p:nvSpPr>
        <p:spPr>
          <a:xfrm>
            <a:off x="6476142" y="47471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等于</a:t>
            </a:r>
            <a:endParaRPr lang="en-US" altLang="zh-CN" sz="2800" dirty="0"/>
          </a:p>
        </p:txBody>
      </p:sp>
      <p:sp>
        <p:nvSpPr>
          <p:cNvPr id="9" name="QB_7_BD.144_2#05ccbb2ec?htil=2&amp;sp=1&amp;vaa=1&amp;vcp=1&amp;vis=1&amp;pid=10f156f98&amp;color=0,0,0&amp;mp=1&amp;vtp=1&amp;vaab=1&amp;bt=1&amp;bbb=1&amp;hb=1&amp;hs=1"/>
          <p:cNvSpPr/>
          <p:nvPr/>
        </p:nvSpPr>
        <p:spPr>
          <a:xfrm>
            <a:off x="420624" y="3519773"/>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，胸廓扩大引起肺的扩张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，导致肺内气压</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，与外界大气压产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生压力差，完成吸气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。反之，呼吸肌舒张完成呼气。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0_1#3549de550?vaa=1&amp;vcp=1&amp;vis=1&amp;pid=ddd8dadd2&amp;color=0,0,0&amp;vtp=1&amp;vaab=1&amp;bt=1&amp;bbb=1&amp;hb=1"/>
          <p:cNvSpPr/>
          <p:nvPr/>
        </p:nvSpPr>
        <p:spPr>
          <a:xfrm>
            <a:off x="539496" y="250542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（2）组织换气：血液与细胞之间进行氧气和二氧化碳的交换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作用完成。</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（3）进入血液中的氧通过</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输送到全身各处的组织细胞里。</a:t>
            </a:r>
            <a:endParaRPr lang="en-US" altLang="zh-CN" sz="2800" dirty="0"/>
          </a:p>
        </p:txBody>
      </p:sp>
      <p:sp>
        <p:nvSpPr>
          <p:cNvPr id="3" name="QB_6_AN.1_1#3549de550.blank?vaa=1&amp;vcp=1&amp;vis=1&amp;pid=ddd8dadd2&amp;color=0,0,0&amp;vpa=104&amp;vtp=1&amp;vaab=1&amp;bbb=1"/>
          <p:cNvSpPr/>
          <p:nvPr/>
        </p:nvSpPr>
        <p:spPr>
          <a:xfrm>
            <a:off x="549815" y="3122644"/>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气体扩散</a:t>
            </a:r>
            <a:endParaRPr lang="en-US" altLang="zh-CN" sz="2800" dirty="0"/>
          </a:p>
        </p:txBody>
      </p:sp>
      <p:sp>
        <p:nvSpPr>
          <p:cNvPr id="5" name="QB_6_AN.153_1#3549de550.blank?vaa=1&amp;vcp=1&amp;vis=1&amp;pid=ddd8dadd2&amp;color=0,0,0&amp;vpa=105&amp;vtp=1&amp;vaab=1&amp;bbb=1"/>
          <p:cNvSpPr/>
          <p:nvPr/>
        </p:nvSpPr>
        <p:spPr>
          <a:xfrm>
            <a:off x="4639215" y="3749389"/>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血液循环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54_1#2f206e7c3?sp=1&amp;vaa=1&amp;vcp=1&amp;vis=1&amp;pid=6f838850f&amp;color=0,0,0&amp;mp=1&amp;vtp=1&amp;vaab=1&amp;bt=1&amp;bbb=1"/>
          <p:cNvSpPr/>
          <p:nvPr/>
        </p:nvSpPr>
        <p:spPr>
          <a:xfrm>
            <a:off x="539496" y="127101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人体泌尿系统的结构与功能</a:t>
            </a:r>
            <a:endParaRPr lang="en-US" altLang="zh-CN" sz="2800" dirty="0"/>
          </a:p>
        </p:txBody>
      </p:sp>
      <p:pic>
        <p:nvPicPr>
          <p:cNvPr id="3" name="QB_5_BD.154_2#2f206e7c3?vaa=1&amp;vcp=1&amp;vis=1&amp;pid=6f838850f&amp;color=0,0,0&amp;mp=1&amp;tib=255,255,255&amp;vip=106#108&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06624" y="1952625"/>
            <a:ext cx="6784848" cy="3621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5_AN.155_1#2f206e7c3.blank?vaa=1&amp;vcp=1&amp;vis=1&amp;pid=6f838850f&amp;color=0,0,0&amp;mp=1&amp;vpa=106&amp;vtp=1&amp;vaab=1"/>
          <p:cNvSpPr/>
          <p:nvPr/>
        </p:nvSpPr>
        <p:spPr>
          <a:xfrm>
            <a:off x="6217920" y="2610993"/>
            <a:ext cx="1152144" cy="338328"/>
          </a:xfrm>
          <a:prstGeom prst="rect">
            <a:avLst/>
          </a:prstGeom>
          <a:noFill/>
        </p:spPr>
        <p:txBody>
          <a:bodyPr wrap="none" lIns="0" tIns="0" rIns="0" bIns="0" rtlCol="0" anchor="b"/>
          <a:lstStyle/>
          <a:p>
            <a:pPr algn="ctr" latinLnBrk="1">
              <a:lnSpc>
                <a:spcPts val="2800"/>
              </a:lnSpc>
            </a:pPr>
            <a:r>
              <a:rPr lang="en-US" altLang="zh-CN" sz="23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肾脏</a:t>
            </a:r>
            <a:endParaRPr lang="en-US" altLang="zh-CN" sz="2300" dirty="0"/>
          </a:p>
        </p:txBody>
      </p:sp>
      <p:sp>
        <p:nvSpPr>
          <p:cNvPr id="6" name="QB_5_AN.156_1#2f206e7c3.blank?vaa=1&amp;vcp=1&amp;vis=1&amp;pid=6f838850f&amp;color=0,0,0&amp;mp=1&amp;vpa=107&amp;vtp=1&amp;vaab=1"/>
          <p:cNvSpPr/>
          <p:nvPr/>
        </p:nvSpPr>
        <p:spPr>
          <a:xfrm>
            <a:off x="6217920" y="3260217"/>
            <a:ext cx="1463040" cy="338328"/>
          </a:xfrm>
          <a:prstGeom prst="rect">
            <a:avLst/>
          </a:prstGeom>
          <a:noFill/>
        </p:spPr>
        <p:txBody>
          <a:bodyPr wrap="none" lIns="0" tIns="0" rIns="0" bIns="0" rtlCol="0" anchor="b"/>
          <a:lstStyle/>
          <a:p>
            <a:pPr algn="ctr" latinLnBrk="1">
              <a:lnSpc>
                <a:spcPts val="2800"/>
              </a:lnSpc>
            </a:pPr>
            <a:r>
              <a:rPr lang="en-US" altLang="zh-CN" sz="23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输尿管</a:t>
            </a:r>
            <a:endParaRPr lang="en-US" altLang="zh-CN" sz="2300" dirty="0"/>
          </a:p>
        </p:txBody>
      </p:sp>
      <p:sp>
        <p:nvSpPr>
          <p:cNvPr id="7" name="QB_5_AN.157_1#2f206e7c3.blank?vaa=1&amp;vcp=1&amp;vis=1&amp;pid=6f838850f&amp;color=0,0,0&amp;mp=1&amp;vpa=108&amp;vtp=1&amp;vaab=1"/>
          <p:cNvSpPr/>
          <p:nvPr/>
        </p:nvSpPr>
        <p:spPr>
          <a:xfrm>
            <a:off x="7004304" y="4476369"/>
            <a:ext cx="2322576" cy="292608"/>
          </a:xfrm>
          <a:prstGeom prst="rect">
            <a:avLst/>
          </a:prstGeom>
          <a:noFill/>
        </p:spPr>
        <p:txBody>
          <a:bodyPr wrap="none" lIns="0" tIns="0" rIns="0" bIns="0" rtlCol="0" anchor="b"/>
          <a:lstStyle/>
          <a:p>
            <a:pPr algn="ctr" latinLnBrk="1">
              <a:lnSpc>
                <a:spcPts val="2800"/>
              </a:lnSpc>
            </a:pPr>
            <a:r>
              <a:rPr lang="en-US" altLang="zh-CN" sz="23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暂时贮存尿液</a:t>
            </a:r>
            <a:endParaRPr lang="en-US" altLang="zh-CN" sz="23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58_1#a9cb9dde8?sp=1&amp;vaa=1&amp;vcp=1&amp;vis=1&amp;pid=6f838850f&amp;color=0,0,0&amp;vtp=1&amp;vaab=1&amp;bt=1&amp;bbb=1"/>
          <p:cNvSpPr/>
          <p:nvPr/>
        </p:nvSpPr>
        <p:spPr>
          <a:xfrm>
            <a:off x="539496" y="165963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尿液的形成和排出</a:t>
            </a:r>
            <a:endParaRPr lang="en-US" altLang="zh-CN" sz="2800" dirty="0"/>
          </a:p>
        </p:txBody>
      </p:sp>
      <p:pic>
        <p:nvPicPr>
          <p:cNvPr id="3" name="QO_5_BD.158_3#a9cb9dde8?htil=1&amp;vaa=1&amp;vcp=1&amp;vis=1&amp;pid=6f838850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295144" y="2423541"/>
            <a:ext cx="2368296" cy="318239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58_4#a9cb9dde8?htil=1&amp;vaa=1&amp;vcp=1&amp;vis=1&amp;pid=6f838850f&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360920" y="2341245"/>
            <a:ext cx="3026664" cy="28437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c54d7afd8?sp=1&amp;vcp=1&amp;pid=7d96e17c4&amp;color=0,0,0&amp;vtp=1&amp;vaab=1&amp;bt=1&amp;bbb=1"/>
          <p:cNvSpPr/>
          <p:nvPr/>
        </p:nvSpPr>
        <p:spPr>
          <a:xfrm>
            <a:off x="539496" y="62761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人的食物来源于环境</a:t>
            </a:r>
            <a:endParaRPr lang="en-US" altLang="zh-CN" sz="2800" dirty="0"/>
          </a:p>
        </p:txBody>
      </p:sp>
      <p:pic>
        <p:nvPicPr>
          <p:cNvPr id="3" name="P_4_BD#c54d7afd8?vcp=1&amp;pid=7d96e17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702608"/>
            <a:ext cx="11612399" cy="2662777"/>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4_BD#c54d7afd8?vcp=1&amp;pid=7d96e17c4&amp;color=0,0,0&amp;mp=1&amp;tib=255,255,255&amp;vtp=1&amp;vaab=1&amp;bt=1" descr="preencoded.png"/>
          <p:cNvPicPr>
            <a:picLocks noChangeAspect="1"/>
          </p:cNvPicPr>
          <p:nvPr/>
        </p:nvPicPr>
        <p:blipFill rotWithShape="1">
          <a:blip r:embed="rId4">
            <a:clrChange>
              <a:clrFrom>
                <a:srgbClr val="FFFFFF"/>
              </a:clrFrom>
              <a:clrTo>
                <a:srgbClr val="FFFFFF">
                  <a:alpha val="0"/>
                </a:srgbClr>
              </a:clrTo>
            </a:clrChange>
          </a:blip>
          <a:srcRect r="96180" b="35310"/>
          <a:stretch>
            <a:fillRect/>
          </a:stretch>
        </p:blipFill>
        <p:spPr>
          <a:xfrm>
            <a:off x="539496" y="2222714"/>
            <a:ext cx="423030" cy="370885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QB_7_BD.164_1#b3ad0c722?sp=1&amp;vaa=1&amp;vcp=1&amp;vis=1&amp;pid=3876b6cbc&amp;color=0,0,0&amp;vtp=1&amp;vaab=1&amp;bbb=1&amp;hb=1"/>
              <p:cNvSpPr/>
              <p:nvPr/>
            </p:nvSpPr>
            <p:spPr>
              <a:xfrm>
                <a:off x="503190" y="3731957"/>
                <a:ext cx="6559136" cy="254037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形成尿液。（</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尿液和原尿相比，尿液中</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rPr>
                  <a:t>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现血尿、蛋白尿可能是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发生了病变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7" name="QB_7_BD.164_1#b3ad0c722?sp=1&amp;vaa=1&amp;vcp=1&amp;vis=1&amp;pid=3876b6cbc&amp;color=0,0,0&amp;vtp=1&amp;vaab=1&amp;bbb=1&amp;hb=1"/>
              <p:cNvSpPr>
                <a:spLocks noRot="1" noChangeAspect="1" noMove="1" noResize="1" noEditPoints="1" noAdjustHandles="1" noChangeArrowheads="1" noChangeShapeType="1" noTextEdit="1"/>
              </p:cNvSpPr>
              <p:nvPr/>
            </p:nvSpPr>
            <p:spPr>
              <a:xfrm>
                <a:off x="503190" y="3731957"/>
                <a:ext cx="6559136" cy="2540375"/>
              </a:xfrm>
              <a:prstGeom prst="rect">
                <a:avLst/>
              </a:prstGeom>
              <a:blipFill rotWithShape="1">
                <a:blip r:embed="rId3"/>
                <a:stretch>
                  <a:fillRect l="-4" t="-2" r="-3003" b="-1983"/>
                </a:stretch>
              </a:blipFill>
            </p:spPr>
            <p:txBody>
              <a:bodyPr/>
              <a:lstStyle/>
              <a:p>
                <a:r>
                  <a:rPr lang="zh-CN" altLang="en-US">
                    <a:noFill/>
                  </a:rPr>
                  <a:t> </a:t>
                </a:r>
              </a:p>
            </p:txBody>
          </p:sp>
        </mc:Fallback>
      </mc:AlternateContent>
      <p:sp>
        <p:nvSpPr>
          <p:cNvPr id="2" name="QB_6_BD.159_1#3876b6cbc?sp=1&amp;vaa=1&amp;vcp=1&amp;vis=1&amp;pid=a9cb9dde8&amp;color=0,0,0&amp;mp=1&amp;vtp=1&amp;vaab=1&amp;bt=1&amp;bbb=1"/>
          <p:cNvSpPr/>
          <p:nvPr/>
        </p:nvSpPr>
        <p:spPr>
          <a:xfrm>
            <a:off x="539496" y="585895"/>
            <a:ext cx="5247482" cy="1232325"/>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）尿液的形</a:t>
            </a:r>
            <a:r>
              <a:rPr lang="zh-CN" altLang="en-US"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a:t>
            </a:r>
            <a:r>
              <a:rPr lang="zh-CN" altLang="en-US" sz="2800">
                <a:solidFill>
                  <a:srgbClr val="000000"/>
                </a:solidFill>
              </a:rPr>
              <a:t>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脏结构和功能的基本单位是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6_AN.1_1#3876b6cbc.blank?vaa=1&amp;vcp=1&amp;vis=1&amp;pid=a9cb9dde8&amp;color=0,0,0&amp;mp=1&amp;vpa=109&amp;vtp=1&amp;vaab=1&amp;bbb=1"/>
          <p:cNvSpPr/>
          <p:nvPr/>
        </p:nvSpPr>
        <p:spPr>
          <a:xfrm>
            <a:off x="2683415" y="1210061"/>
            <a:ext cx="1325563" cy="553657"/>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肾单位</a:t>
            </a:r>
            <a:endParaRPr lang="en-US" altLang="zh-CN" sz="2800" dirty="0"/>
          </a:p>
        </p:txBody>
      </p:sp>
      <mc:AlternateContent xmlns:mc="http://schemas.openxmlformats.org/markup-compatibility/2006" xmlns:a14="http://schemas.microsoft.com/office/drawing/2010/main">
        <mc:Choice Requires="a14">
          <p:sp>
            <p:nvSpPr>
              <p:cNvPr id="4" name="QB_7_BD.161_1#3ca01179c?vaa=1&amp;vcp=1&amp;vis=1&amp;pid=3876b6cbc&amp;color=0,0,0&amp;vtp=1&amp;vaab=1&amp;bbb=1&amp;hb=1"/>
              <p:cNvSpPr/>
              <p:nvPr/>
            </p:nvSpPr>
            <p:spPr>
              <a:xfrm>
                <a:off x="539496" y="1783006"/>
                <a:ext cx="5247482" cy="1886350"/>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形成原尿；（</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原尿和血液相比，原尿中没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B_7_BD.161_1#3ca01179c?vaa=1&amp;vcp=1&amp;vis=1&amp;pid=3876b6cbc&amp;color=0,0,0&amp;vtp=1&amp;vaab=1&amp;bbb=1&amp;hb=1"/>
              <p:cNvSpPr>
                <a:spLocks noRot="1" noChangeAspect="1" noMove="1" noResize="1" noEditPoints="1" noAdjustHandles="1" noChangeArrowheads="1" noChangeShapeType="1" noTextEdit="1"/>
              </p:cNvSpPr>
              <p:nvPr/>
            </p:nvSpPr>
            <p:spPr>
              <a:xfrm>
                <a:off x="539496" y="1783006"/>
                <a:ext cx="5247482" cy="1886350"/>
              </a:xfrm>
              <a:prstGeom prst="rect">
                <a:avLst/>
              </a:prstGeom>
              <a:blipFill rotWithShape="1">
                <a:blip r:embed="rId4"/>
                <a:stretch>
                  <a:fillRect l="-7" t="-30" r="4" b="-2979"/>
                </a:stretch>
              </a:blipFill>
            </p:spPr>
            <p:txBody>
              <a:bodyPr/>
              <a:lstStyle/>
              <a:p>
                <a:r>
                  <a:rPr lang="zh-CN" altLang="en-US">
                    <a:noFill/>
                  </a:rPr>
                  <a:t> </a:t>
                </a:r>
              </a:p>
            </p:txBody>
          </p:sp>
        </mc:Fallback>
      </mc:AlternateContent>
      <p:sp>
        <p:nvSpPr>
          <p:cNvPr id="5" name="QB_7_AN.2_1#3ca01179c.blank?vaa=1&amp;vcp=1&amp;vis=1&amp;pid=3876b6cbc&amp;color=0,0,0&amp;vpa=110&amp;vtp=1&amp;vaab=1&amp;bbb=1"/>
          <p:cNvSpPr/>
          <p:nvPr/>
        </p:nvSpPr>
        <p:spPr>
          <a:xfrm>
            <a:off x="905414" y="1767151"/>
            <a:ext cx="3103563" cy="553657"/>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肾小球的滤过作用</a:t>
            </a:r>
            <a:endParaRPr lang="en-US" altLang="zh-CN" sz="2800" dirty="0"/>
          </a:p>
        </p:txBody>
      </p:sp>
      <p:sp>
        <p:nvSpPr>
          <p:cNvPr id="6" name="QB_7_AN.3_1#3ca01179c.blank?vaa=1&amp;vcp=1&amp;vis=1&amp;pid=3876b6cbc&amp;color=0,0,0&amp;vpa=111&amp;vtp=1&amp;vaab=1&amp;bbb=1"/>
          <p:cNvSpPr/>
          <p:nvPr/>
        </p:nvSpPr>
        <p:spPr>
          <a:xfrm>
            <a:off x="1212594" y="3017815"/>
            <a:ext cx="3814763" cy="553657"/>
          </a:xfrm>
          <a:prstGeom prst="rect">
            <a:avLst/>
          </a:prstGeom>
          <a:noFill/>
        </p:spPr>
        <p:txBody>
          <a:bodyPr wrap="square" lIns="0" tIns="0" rIns="0" bIns="0" rtlCol="0" anchor="t">
            <a:spAutoFit/>
          </a:bodyPr>
          <a:lstStyle/>
          <a:p>
            <a:pPr algn="ct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血细胞和大分子蛋白质</a:t>
            </a:r>
            <a:endParaRPr lang="en-US" altLang="zh-CN" sz="2800" dirty="0"/>
          </a:p>
        </p:txBody>
      </p:sp>
      <p:sp>
        <p:nvSpPr>
          <p:cNvPr id="8" name="QB_7_AN.165_1#b3ad0c722.blank?vaa=1&amp;vcp=1&amp;vis=1&amp;pid=3876b6cbc&amp;color=0,0,0&amp;vpa=112&amp;vtp=1&amp;vaab=1&amp;bbb=1"/>
          <p:cNvSpPr/>
          <p:nvPr/>
        </p:nvSpPr>
        <p:spPr>
          <a:xfrm>
            <a:off x="1002252" y="3713602"/>
            <a:ext cx="3459163" cy="553657"/>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肾小管的重吸收作用</a:t>
            </a:r>
            <a:endParaRPr lang="en-US" altLang="zh-CN" sz="2800" dirty="0"/>
          </a:p>
        </p:txBody>
      </p:sp>
      <p:sp>
        <p:nvSpPr>
          <p:cNvPr id="9" name="QB_7_AN.166_1#b3ad0c722.blank?vaa=1&amp;vcp=1&amp;vis=1&amp;pid=3876b6cbc&amp;color=0,0,0&amp;vpa=113&amp;vtp=1&amp;vaab=1&amp;bbb=1"/>
          <p:cNvSpPr/>
          <p:nvPr/>
        </p:nvSpPr>
        <p:spPr>
          <a:xfrm>
            <a:off x="5433218" y="4380718"/>
            <a:ext cx="1325563" cy="553657"/>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葡萄糖</a:t>
            </a:r>
            <a:endParaRPr lang="en-US" altLang="zh-CN" sz="2800" dirty="0"/>
          </a:p>
        </p:txBody>
      </p:sp>
      <p:sp>
        <p:nvSpPr>
          <p:cNvPr id="10" name="QB_7_AN.167_1#b3ad0c722.blank?vaa=1&amp;vcp=1&amp;vis=1&amp;pid=3876b6cbc&amp;color=0,0,0&amp;vpa=114&amp;vtp=1&amp;vaab=1&amp;bbb=1"/>
          <p:cNvSpPr/>
          <p:nvPr/>
        </p:nvSpPr>
        <p:spPr>
          <a:xfrm>
            <a:off x="4461415" y="5037281"/>
            <a:ext cx="1325563" cy="553657"/>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肾小球</a:t>
            </a:r>
            <a:endParaRPr lang="en-US" altLang="zh-CN" sz="2800" dirty="0"/>
          </a:p>
        </p:txBody>
      </p:sp>
      <p:pic>
        <p:nvPicPr>
          <p:cNvPr id="11" name="QO_5_BD.158_3#a9cb9dde8?htil=1&amp;vaa=1&amp;vcp=1&amp;vis=1&amp;pid=6f838850f&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518226" y="512750"/>
            <a:ext cx="2794053" cy="3754509"/>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2" name="QO_5_BD.158_4#a9cb9dde8?htil=1&amp;vaa=1&amp;vcp=1&amp;vis=1&amp;pid=6f838850f&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163083" y="3027940"/>
            <a:ext cx="3525725" cy="331269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P spid="8" grpId="0" build="p" animBg="1"/>
      <p:bldP spid="9" grpId="0" build="p" animBg="1"/>
      <p:bldP spid="10"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68_1#ed81d58ac?sp=1&amp;vaa=1&amp;vcp=1&amp;vis=1&amp;pid=a9cb9dde8&amp;color=0,0,0&amp;vtp=1&amp;vaab=1&amp;bt=1&amp;bbb=1&amp;hb=1"/>
          <p:cNvSpPr/>
          <p:nvPr/>
        </p:nvSpPr>
        <p:spPr>
          <a:xfrm>
            <a:off x="539496" y="554400"/>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（2）尿的排出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肾脏形成的尿液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，由肾盂流经输尿管进入膀胱暂时储存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。当膀胱内的尿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液达到一定量时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，人就会产生尿意。排尿时，尿液经尿道排出体外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尿不仅可以排出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，还能调节体内</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的平衡，维持组织</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细胞的正常</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69_1#ed81d58ac.blank?vaa=1&amp;vcp=1&amp;vis=1&amp;pid=a9cb9dde8&amp;color=0,0,0&amp;vpa=115&amp;vtp=1&amp;vaab=1&amp;bbb=1"/>
          <p:cNvSpPr/>
          <p:nvPr/>
        </p:nvSpPr>
        <p:spPr>
          <a:xfrm>
            <a:off x="3039014" y="24670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废物</a:t>
            </a:r>
            <a:endParaRPr lang="en-US" altLang="zh-CN" sz="2800" dirty="0"/>
          </a:p>
        </p:txBody>
      </p:sp>
      <p:sp>
        <p:nvSpPr>
          <p:cNvPr id="4" name="QB_6_AN.170_1#ed81d58ac.blank?vaa=1&amp;vcp=1&amp;vis=1&amp;pid=a9cb9dde8&amp;color=0,0,0&amp;vpa=116&amp;vtp=1&amp;vaab=1&amp;bbb=1"/>
          <p:cNvSpPr/>
          <p:nvPr/>
        </p:nvSpPr>
        <p:spPr>
          <a:xfrm>
            <a:off x="6595014" y="2467020"/>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水和无机盐</a:t>
            </a:r>
            <a:endParaRPr lang="en-US" altLang="zh-CN" sz="2800" dirty="0"/>
          </a:p>
        </p:txBody>
      </p:sp>
      <p:sp>
        <p:nvSpPr>
          <p:cNvPr id="5" name="QB_6_AN.172_1#ed81d58ac.blank?vaa=1&amp;vcp=1&amp;vis=1&amp;pid=a9cb9dde8&amp;color=0,0,0&amp;vpa=117&amp;vtp=1&amp;vaab=1&amp;bbb=1"/>
          <p:cNvSpPr/>
          <p:nvPr/>
        </p:nvSpPr>
        <p:spPr>
          <a:xfrm>
            <a:off x="2327814" y="309376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生理功能</a:t>
            </a:r>
            <a:endParaRPr lang="en-US" altLang="zh-CN" sz="2800" dirty="0"/>
          </a:p>
        </p:txBody>
      </p:sp>
      <p:pic>
        <p:nvPicPr>
          <p:cNvPr id="6" name="QO_5_BD.171_2#ed81d58ac?htil=1&amp;vaa=1&amp;vcp=1&amp;vis=1&amp;pid=a9cb9dd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05300" y="3228646"/>
            <a:ext cx="2292238" cy="3074953"/>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O_5_BD.171_3#ed81d58ac?htil=1&amp;vaa=1&amp;vcp=1&amp;vis=1&amp;pid=a9cb9dde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99264" y="3318399"/>
            <a:ext cx="3164078" cy="29643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73_1#93626fbeb?vaa=1&amp;vcp=1&amp;vis=1&amp;pid=6f838850f&amp;color=0,0,0&amp;vtp=1&amp;vaab=1&amp;bt=1&amp;bbb=1&amp;hb=1"/>
          <p:cNvSpPr/>
          <p:nvPr/>
        </p:nvSpPr>
        <p:spPr>
          <a:xfrm>
            <a:off x="539496" y="284451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其他排泄途径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的形式排出；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和少</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以气体形式通过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系统排出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174_1#93626fbeb.blank?vaa=1&amp;vcp=1&amp;vis=1&amp;pid=6f838850f&amp;color=0,0,0&amp;vpa=118&amp;vtp=1&amp;vaab=1&amp;bbb=1"/>
          <p:cNvSpPr/>
          <p:nvPr/>
        </p:nvSpPr>
        <p:spPr>
          <a:xfrm>
            <a:off x="4194715" y="281403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皮肤</a:t>
            </a:r>
            <a:endParaRPr lang="en-US" altLang="zh-CN" sz="2800" dirty="0"/>
          </a:p>
        </p:txBody>
      </p:sp>
      <p:sp>
        <p:nvSpPr>
          <p:cNvPr id="4" name="QB_5_AN.175_1#93626fbeb.blank?vaa=1&amp;vcp=1&amp;vis=1&amp;pid=6f838850f&amp;color=0,0,0&amp;vpa=119&amp;vtp=1&amp;vaab=1&amp;bbb=1"/>
          <p:cNvSpPr/>
          <p:nvPr/>
        </p:nvSpPr>
        <p:spPr>
          <a:xfrm>
            <a:off x="5617115" y="281403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汗液</a:t>
            </a:r>
            <a:endParaRPr lang="en-US" altLang="zh-CN" sz="2800" dirty="0"/>
          </a:p>
        </p:txBody>
      </p:sp>
      <p:sp>
        <p:nvSpPr>
          <p:cNvPr id="5" name="QB_5_AN.176_1#93626fbeb.blank?vaa=1&amp;vcp=1&amp;vis=1&amp;pid=6f838850f&amp;color=0,0,0&amp;vpa=120&amp;vtp=1&amp;vaab=1&amp;bbb=1"/>
          <p:cNvSpPr/>
          <p:nvPr/>
        </p:nvSpPr>
        <p:spPr>
          <a:xfrm>
            <a:off x="8817514" y="281403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a:t>
            </a:r>
            <a:endParaRPr lang="en-US" altLang="zh-CN" sz="2800" dirty="0"/>
          </a:p>
        </p:txBody>
      </p:sp>
      <p:sp>
        <p:nvSpPr>
          <p:cNvPr id="6" name="QB_5_AN.177_1#93626fbeb.blank?vaa=1&amp;vcp=1&amp;vis=1&amp;pid=6f838850f&amp;color=0,0,0&amp;vpa=121&amp;vtp=1&amp;vaab=1"/>
          <p:cNvSpPr/>
          <p:nvPr/>
        </p:nvSpPr>
        <p:spPr>
          <a:xfrm>
            <a:off x="905415" y="344077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endParaRPr lang="en-US" altLang="zh-CN" sz="2800" dirty="0"/>
          </a:p>
        </p:txBody>
      </p:sp>
      <p:sp>
        <p:nvSpPr>
          <p:cNvPr id="7" name="QB_5_AN.178_1#93626fbeb.blank?vaa=1&amp;vcp=1&amp;vis=1&amp;pid=6f838850f&amp;color=0,0,0&amp;vpa=122&amp;vtp=1&amp;vaab=1&amp;bbb=1"/>
          <p:cNvSpPr/>
          <p:nvPr/>
        </p:nvSpPr>
        <p:spPr>
          <a:xfrm>
            <a:off x="4105815" y="344077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呼吸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79_1#48ac0c193?vaa=1&amp;vcp=1&amp;vis=1&amp;pid=6f838850f&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神经系统的组成和功能</a:t>
            </a:r>
            <a:endParaRPr lang="en-US" altLang="zh-CN" sz="2800" dirty="0"/>
          </a:p>
        </p:txBody>
      </p:sp>
      <p:sp>
        <p:nvSpPr>
          <p:cNvPr id="3" name="QB_6_BD.180_1#bba7160e4?sp=1&amp;vaa=1&amp;vcp=1&amp;vis=1&amp;pid=48ac0c193&amp;color=0,0,0&amp;vtp=1&amp;vaab=1&amp;bbb=1&amp;hb=1"/>
          <p:cNvSpPr/>
          <p:nvPr/>
        </p:nvSpPr>
        <p:spPr>
          <a:xfrm>
            <a:off x="539496" y="1182097"/>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）神经系统结构与功能的基本单位是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又叫神经细胞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两部分）；神经系统的组成包括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中枢神经系统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周围神经系统）。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脑由三部分组成：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能够协调运动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，维持身体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平衡的是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能调节心跳、呼吸、血压等人体基本生命活动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“生命中枢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调节人体生理活动的最高级中枢是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bba7160e4.blank?vaa=1&amp;vcp=1&amp;vis=1&amp;pid=48ac0c193&amp;color=0,0,0&amp;vpa=123&amp;vtp=1&amp;vaab=1&amp;bbb=1"/>
          <p:cNvSpPr/>
          <p:nvPr/>
        </p:nvSpPr>
        <p:spPr>
          <a:xfrm>
            <a:off x="6772814" y="115161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神经元</a:t>
            </a:r>
            <a:endParaRPr lang="en-US" altLang="zh-CN" sz="2800" dirty="0"/>
          </a:p>
        </p:txBody>
      </p:sp>
      <p:sp>
        <p:nvSpPr>
          <p:cNvPr id="5" name="QB_6_AN.2_1#bba7160e4.blank?vaa=1&amp;vcp=1&amp;vis=1&amp;pid=48ac0c193&amp;color=0,0,0&amp;vpa=124&amp;vtp=1&amp;vaab=1&amp;bbb=1"/>
          <p:cNvSpPr/>
          <p:nvPr/>
        </p:nvSpPr>
        <p:spPr>
          <a:xfrm>
            <a:off x="905415" y="17993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胞体</a:t>
            </a:r>
            <a:endParaRPr lang="en-US" altLang="zh-CN" sz="2800" dirty="0"/>
          </a:p>
        </p:txBody>
      </p:sp>
      <p:sp>
        <p:nvSpPr>
          <p:cNvPr id="6" name="QB_6_AN.3_1#bba7160e4.blank?vaa=1&amp;vcp=1&amp;vis=1&amp;pid=48ac0c193&amp;color=0,0,0&amp;vpa=125&amp;vtp=1&amp;vaab=1&amp;bbb=1"/>
          <p:cNvSpPr/>
          <p:nvPr/>
        </p:nvSpPr>
        <p:spPr>
          <a:xfrm>
            <a:off x="2327814" y="17993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突起</a:t>
            </a:r>
            <a:endParaRPr lang="en-US" altLang="zh-CN" sz="2800" dirty="0"/>
          </a:p>
        </p:txBody>
      </p:sp>
      <p:sp>
        <p:nvSpPr>
          <p:cNvPr id="7" name="QB_6_AN.4_1#bba7160e4.blank?vaa=1&amp;vcp=1&amp;vis=1&amp;pid=48ac0c193&amp;color=0,0,0&amp;vpa=126&amp;vtp=1&amp;vaab=1"/>
          <p:cNvSpPr/>
          <p:nvPr/>
        </p:nvSpPr>
        <p:spPr>
          <a:xfrm>
            <a:off x="8373014" y="179931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脑</a:t>
            </a:r>
            <a:endParaRPr lang="en-US" altLang="zh-CN" sz="2800" dirty="0"/>
          </a:p>
        </p:txBody>
      </p:sp>
      <p:sp>
        <p:nvSpPr>
          <p:cNvPr id="8" name="QB_6_AN.5_1#bba7160e4.blank?vaa=1&amp;vcp=1&amp;vis=1&amp;pid=48ac0c193&amp;color=0,0,0&amp;vpa=127&amp;vtp=1&amp;vaab=1&amp;bbb=1"/>
          <p:cNvSpPr/>
          <p:nvPr/>
        </p:nvSpPr>
        <p:spPr>
          <a:xfrm>
            <a:off x="9439814" y="17993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脊髓</a:t>
            </a:r>
            <a:endParaRPr lang="en-US" altLang="zh-CN" sz="2800" dirty="0"/>
          </a:p>
        </p:txBody>
      </p:sp>
      <p:sp>
        <p:nvSpPr>
          <p:cNvPr id="9" name="QB_6_AN.6_1#bba7160e4.blank?vaa=1&amp;vcp=1&amp;vis=1&amp;pid=48ac0c193&amp;color=0,0,0&amp;vpa=128&amp;vtp=1&amp;vaab=1&amp;bbb=1"/>
          <p:cNvSpPr/>
          <p:nvPr/>
        </p:nvSpPr>
        <p:spPr>
          <a:xfrm>
            <a:off x="3750215" y="244701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脑神经</a:t>
            </a:r>
            <a:endParaRPr lang="en-US" altLang="zh-CN" sz="2800" dirty="0"/>
          </a:p>
        </p:txBody>
      </p:sp>
      <p:sp>
        <p:nvSpPr>
          <p:cNvPr id="10" name="QB_6_AN.7_1#bba7160e4.blank?vaa=1&amp;vcp=1&amp;vis=1&amp;pid=48ac0c193&amp;color=0,0,0&amp;vpa=129&amp;vtp=1&amp;vaab=1&amp;bbb=1"/>
          <p:cNvSpPr/>
          <p:nvPr/>
        </p:nvSpPr>
        <p:spPr>
          <a:xfrm>
            <a:off x="5528215" y="244701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脊神经</a:t>
            </a:r>
            <a:endParaRPr lang="en-US" altLang="zh-CN" sz="2800" dirty="0"/>
          </a:p>
        </p:txBody>
      </p:sp>
      <p:sp>
        <p:nvSpPr>
          <p:cNvPr id="11" name="QB_6_AN.8_1#bba7160e4.blank?vaa=1&amp;vcp=1&amp;vis=1&amp;pid=48ac0c193&amp;color=0,0,0&amp;vpa=130&amp;vtp=1&amp;vaab=1&amp;bbb=1"/>
          <p:cNvSpPr/>
          <p:nvPr/>
        </p:nvSpPr>
        <p:spPr>
          <a:xfrm>
            <a:off x="3394615" y="30947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a:t>
            </a:r>
            <a:endParaRPr lang="en-US" altLang="zh-CN" sz="2800" dirty="0"/>
          </a:p>
        </p:txBody>
      </p:sp>
      <p:sp>
        <p:nvSpPr>
          <p:cNvPr id="12" name="QB_6_AN.9_1#bba7160e4.blank?vaa=1&amp;vcp=1&amp;vis=1&amp;pid=48ac0c193&amp;color=0,0,0&amp;vpa=131&amp;vtp=1&amp;vaab=1&amp;bbb=1"/>
          <p:cNvSpPr/>
          <p:nvPr/>
        </p:nvSpPr>
        <p:spPr>
          <a:xfrm>
            <a:off x="4817015" y="30947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小脑</a:t>
            </a:r>
            <a:endParaRPr lang="en-US" altLang="zh-CN" sz="2800" dirty="0"/>
          </a:p>
        </p:txBody>
      </p:sp>
      <p:sp>
        <p:nvSpPr>
          <p:cNvPr id="13" name="QB_6_AN.10_1#bba7160e4.blank?vaa=1&amp;vcp=1&amp;vis=1&amp;pid=48ac0c193&amp;color=0,0,0&amp;vpa=132&amp;vtp=1&amp;vaab=1&amp;bbb=1"/>
          <p:cNvSpPr/>
          <p:nvPr/>
        </p:nvSpPr>
        <p:spPr>
          <a:xfrm>
            <a:off x="6239415" y="30947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脑干</a:t>
            </a:r>
            <a:endParaRPr lang="en-US" altLang="zh-CN" sz="2800" dirty="0"/>
          </a:p>
        </p:txBody>
      </p:sp>
      <p:sp>
        <p:nvSpPr>
          <p:cNvPr id="14" name="QB_6_AN.11_1#bba7160e4.blank?vaa=1&amp;vcp=1&amp;vis=1&amp;pid=48ac0c193&amp;color=0,0,0&amp;vpa=133&amp;vtp=1&amp;vaab=1&amp;bbb=1"/>
          <p:cNvSpPr/>
          <p:nvPr/>
        </p:nvSpPr>
        <p:spPr>
          <a:xfrm>
            <a:off x="1972214" y="37424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小脑</a:t>
            </a:r>
            <a:endParaRPr lang="en-US" altLang="zh-CN" sz="2800" dirty="0"/>
          </a:p>
        </p:txBody>
      </p:sp>
      <p:sp>
        <p:nvSpPr>
          <p:cNvPr id="15" name="QB_6_AN.12_1#bba7160e4.blank?vaa=1&amp;vcp=1&amp;vis=1&amp;pid=48ac0c193&amp;color=0,0,0&amp;vpa=134&amp;vtp=1&amp;vaab=1&amp;bbb=1"/>
          <p:cNvSpPr/>
          <p:nvPr/>
        </p:nvSpPr>
        <p:spPr>
          <a:xfrm>
            <a:off x="3353340" y="439011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脑干</a:t>
            </a:r>
            <a:endParaRPr lang="en-US" altLang="zh-CN" sz="2800" dirty="0"/>
          </a:p>
        </p:txBody>
      </p:sp>
      <p:sp>
        <p:nvSpPr>
          <p:cNvPr id="16" name="QB_6_AN.13_1#bba7160e4.blank?vaa=1&amp;vcp=1&amp;vis=1&amp;pid=48ac0c193&amp;color=0,0,0&amp;vpa=135&amp;vtp=1&amp;vaab=1&amp;bbb=1"/>
          <p:cNvSpPr/>
          <p:nvPr/>
        </p:nvSpPr>
        <p:spPr>
          <a:xfrm>
            <a:off x="5883815" y="501686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a:t>
            </a:r>
            <a:endParaRPr lang="en-US" altLang="zh-CN" sz="2800" dirty="0"/>
          </a:p>
        </p:txBody>
      </p:sp>
      <p:sp>
        <p:nvSpPr>
          <p:cNvPr id="17" name="QB_6_BD.194_1#f469d90cd?vaa=1&amp;vcp=1&amp;vis=1&amp;pid=48ac0c193&amp;color=0,0,0&amp;vtp=1&amp;vaab=1&amp;bbb=1"/>
          <p:cNvSpPr/>
          <p:nvPr/>
        </p:nvSpPr>
        <p:spPr>
          <a:xfrm>
            <a:off x="539496" y="565738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（2）神经系统的功能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：接受</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，产生并传导</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8" name="QB_6_AN.195_1#f469d90cd.blank?vaa=1&amp;vcp=1&amp;vis=1&amp;pid=48ac0c193&amp;color=0,0,0&amp;vpa=136&amp;vtp=1&amp;vaab=1&amp;bbb=1"/>
          <p:cNvSpPr/>
          <p:nvPr/>
        </p:nvSpPr>
        <p:spPr>
          <a:xfrm>
            <a:off x="4994815" y="560595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刺激</a:t>
            </a:r>
            <a:endParaRPr lang="en-US" altLang="zh-CN" sz="2800" dirty="0"/>
          </a:p>
        </p:txBody>
      </p:sp>
      <p:sp>
        <p:nvSpPr>
          <p:cNvPr id="19" name="QB_6_AN.196_1#f469d90cd.blank?vaa=1&amp;vcp=1&amp;vis=1&amp;pid=48ac0c193&amp;color=0,0,0&amp;vpa=137&amp;vtp=1&amp;vaab=1&amp;bbb=1"/>
          <p:cNvSpPr/>
          <p:nvPr/>
        </p:nvSpPr>
        <p:spPr>
          <a:xfrm>
            <a:off x="8195214" y="560595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冲动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
                                            <p:bg/>
                                          </p:spTgt>
                                        </p:tgtEl>
                                        <p:attrNameLst>
                                          <p:attrName>style.visibility</p:attrName>
                                        </p:attrNameLst>
                                      </p:cBhvr>
                                      <p:to>
                                        <p:strVal val="visible"/>
                                      </p:to>
                                    </p:set>
                                    <p:animEffect transition="in" filter="wipe(left)">
                                      <p:cBhvr>
                                        <p:cTn id="87" dur="500"/>
                                        <p:tgtEl>
                                          <p:spTgt spid="14">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xEl>
                                              <p:pRg st="0" end="0"/>
                                            </p:txEl>
                                          </p:spTgt>
                                        </p:tgtEl>
                                        <p:attrNameLst>
                                          <p:attrName>style.visibility</p:attrName>
                                        </p:attrNameLst>
                                      </p:cBhvr>
                                      <p:to>
                                        <p:strVal val="visible"/>
                                      </p:to>
                                    </p:set>
                                    <p:animEffect transition="in" filter="wipe(left)">
                                      <p:cBhvr>
                                        <p:cTn id="90" dur="500"/>
                                        <p:tgtEl>
                                          <p:spTgt spid="14">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5">
                                            <p:bg/>
                                          </p:spTgt>
                                        </p:tgtEl>
                                        <p:attrNameLst>
                                          <p:attrName>style.visibility</p:attrName>
                                        </p:attrNameLst>
                                      </p:cBhvr>
                                      <p:to>
                                        <p:strVal val="visible"/>
                                      </p:to>
                                    </p:set>
                                    <p:animEffect transition="in" filter="wipe(left)">
                                      <p:cBhvr>
                                        <p:cTn id="95" dur="500"/>
                                        <p:tgtEl>
                                          <p:spTgt spid="15">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
                                            <p:txEl>
                                              <p:pRg st="0" end="0"/>
                                            </p:txEl>
                                          </p:spTgt>
                                        </p:tgtEl>
                                        <p:attrNameLst>
                                          <p:attrName>style.visibility</p:attrName>
                                        </p:attrNameLst>
                                      </p:cBhvr>
                                      <p:to>
                                        <p:strVal val="visible"/>
                                      </p:to>
                                    </p:set>
                                    <p:animEffect transition="in" filter="wipe(left)">
                                      <p:cBhvr>
                                        <p:cTn id="98" dur="500"/>
                                        <p:tgtEl>
                                          <p:spTgt spid="15">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6">
                                            <p:bg/>
                                          </p:spTgt>
                                        </p:tgtEl>
                                        <p:attrNameLst>
                                          <p:attrName>style.visibility</p:attrName>
                                        </p:attrNameLst>
                                      </p:cBhvr>
                                      <p:to>
                                        <p:strVal val="visible"/>
                                      </p:to>
                                    </p:set>
                                    <p:animEffect transition="in" filter="wipe(left)">
                                      <p:cBhvr>
                                        <p:cTn id="103" dur="500"/>
                                        <p:tgtEl>
                                          <p:spTgt spid="16">
                                            <p:bg/>
                                          </p:spTgt>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6">
                                            <p:txEl>
                                              <p:pRg st="0" end="0"/>
                                            </p:txEl>
                                          </p:spTgt>
                                        </p:tgtEl>
                                        <p:attrNameLst>
                                          <p:attrName>style.visibility</p:attrName>
                                        </p:attrNameLst>
                                      </p:cBhvr>
                                      <p:to>
                                        <p:strVal val="visible"/>
                                      </p:to>
                                    </p:set>
                                    <p:animEffect transition="in" filter="wipe(left)">
                                      <p:cBhvr>
                                        <p:cTn id="106" dur="500"/>
                                        <p:tgtEl>
                                          <p:spTgt spid="16">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8">
                                            <p:bg/>
                                          </p:spTgt>
                                        </p:tgtEl>
                                        <p:attrNameLst>
                                          <p:attrName>style.visibility</p:attrName>
                                        </p:attrNameLst>
                                      </p:cBhvr>
                                      <p:to>
                                        <p:strVal val="visible"/>
                                      </p:to>
                                    </p:set>
                                    <p:animEffect transition="in" filter="wipe(left)">
                                      <p:cBhvr>
                                        <p:cTn id="111" dur="500"/>
                                        <p:tgtEl>
                                          <p:spTgt spid="18">
                                            <p:bg/>
                                          </p:spTgt>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8">
                                            <p:txEl>
                                              <p:pRg st="0" end="0"/>
                                            </p:txEl>
                                          </p:spTgt>
                                        </p:tgtEl>
                                        <p:attrNameLst>
                                          <p:attrName>style.visibility</p:attrName>
                                        </p:attrNameLst>
                                      </p:cBhvr>
                                      <p:to>
                                        <p:strVal val="visible"/>
                                      </p:to>
                                    </p:set>
                                    <p:animEffect transition="in" filter="wipe(left)">
                                      <p:cBhvr>
                                        <p:cTn id="114" dur="500"/>
                                        <p:tgtEl>
                                          <p:spTgt spid="18">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9">
                                            <p:bg/>
                                          </p:spTgt>
                                        </p:tgtEl>
                                        <p:attrNameLst>
                                          <p:attrName>style.visibility</p:attrName>
                                        </p:attrNameLst>
                                      </p:cBhvr>
                                      <p:to>
                                        <p:strVal val="visible"/>
                                      </p:to>
                                    </p:set>
                                    <p:animEffect transition="in" filter="wipe(left)">
                                      <p:cBhvr>
                                        <p:cTn id="119" dur="500"/>
                                        <p:tgtEl>
                                          <p:spTgt spid="19">
                                            <p:bg/>
                                          </p:spTgt>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9">
                                            <p:txEl>
                                              <p:pRg st="0" end="0"/>
                                            </p:txEl>
                                          </p:spTgt>
                                        </p:tgtEl>
                                        <p:attrNameLst>
                                          <p:attrName>style.visibility</p:attrName>
                                        </p:attrNameLst>
                                      </p:cBhvr>
                                      <p:to>
                                        <p:strVal val="visible"/>
                                      </p:to>
                                    </p:set>
                                    <p:animEffect transition="in" filter="wipe(left)">
                                      <p:cBhvr>
                                        <p:cTn id="12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P spid="15" grpId="0" build="p" animBg="1"/>
      <p:bldP spid="16" grpId="0" build="p" animBg="1"/>
      <p:bldP spid="18" grpId="0" build="p" animBg="1"/>
      <p:bldP spid="19"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97_1#6feae3a18?vaa=1&amp;vcp=1&amp;vis=1&amp;pid=6f838850f&amp;color=0,0,0&amp;vtp=1&amp;vaab=1&amp;bt=1&amp;bbb=1"/>
          <p:cNvSpPr/>
          <p:nvPr/>
        </p:nvSpPr>
        <p:spPr>
          <a:xfrm>
            <a:off x="539496" y="158010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神经调节的基本方式——反射</a:t>
            </a:r>
            <a:endParaRPr lang="en-US" altLang="zh-CN" sz="2800" dirty="0"/>
          </a:p>
        </p:txBody>
      </p:sp>
      <p:sp>
        <p:nvSpPr>
          <p:cNvPr id="3" name="QB_6_BD.198_1#7d3192e52?vaa=1&amp;vcp=1&amp;vis=1&amp;pid=6feae3a18&amp;color=0,0,0&amp;vtp=1&amp;vaab=1&amp;bbb=1&amp;hb=1"/>
          <p:cNvSpPr/>
          <p:nvPr/>
        </p:nvSpPr>
        <p:spPr>
          <a:xfrm>
            <a:off x="539496" y="220779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（1）概念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：反射是人体通过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，对外界或内部的各种刺激所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发生的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1_1#7d3192e52.blank?vaa=1&amp;vcp=1&amp;vis=1&amp;pid=6feae3a18&amp;color=0,0,0&amp;vpa=138&amp;vtp=1&amp;vaab=1&amp;bbb=1"/>
          <p:cNvSpPr/>
          <p:nvPr/>
        </p:nvSpPr>
        <p:spPr>
          <a:xfrm>
            <a:off x="4994815" y="2177319"/>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神经系统</a:t>
            </a:r>
            <a:endParaRPr lang="en-US" altLang="zh-CN" sz="2800" dirty="0"/>
          </a:p>
        </p:txBody>
      </p:sp>
      <p:sp>
        <p:nvSpPr>
          <p:cNvPr id="5" name="QB_6_AN.2_1#7d3192e52.blank?vaa=1&amp;vcp=1&amp;vis=1&amp;pid=6feae3a18&amp;color=0,0,0&amp;vpa=139&amp;vtp=1&amp;vaab=1&amp;bbb=1"/>
          <p:cNvSpPr/>
          <p:nvPr/>
        </p:nvSpPr>
        <p:spPr>
          <a:xfrm>
            <a:off x="1616614" y="280406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有规律</a:t>
            </a:r>
            <a:endParaRPr lang="en-US" altLang="zh-CN" sz="2800" dirty="0"/>
          </a:p>
        </p:txBody>
      </p:sp>
      <mc:AlternateContent xmlns:mc="http://schemas.openxmlformats.org/markup-compatibility/2006" xmlns:a14="http://schemas.microsoft.com/office/drawing/2010/main">
        <mc:Choice Requires="a14">
          <p:sp>
            <p:nvSpPr>
              <p:cNvPr id="6" name="QB_6_BD.201_1#1b3e1adba?vaa=1&amp;vcp=1&amp;vis=1&amp;pid=6feae3a18&amp;color=0,0,0&amp;vtp=1&amp;vaab=1&amp;bbb=1&amp;hb=1"/>
              <p:cNvSpPr/>
              <p:nvPr/>
            </p:nvSpPr>
            <p:spPr>
              <a:xfrm>
                <a:off x="539496" y="341169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）反射的结构基础是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，由五个部分组成：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；反射弧必须</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才有反射的发生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6_BD.201_1#1b3e1adba?vaa=1&amp;vcp=1&amp;vis=1&amp;pid=6feae3a18&amp;color=0,0,0&amp;vtp=1&amp;vaab=1&amp;bbb=1&amp;hb=1"/>
              <p:cNvSpPr>
                <a:spLocks noRot="1" noChangeAspect="1" noMove="1" noResize="1" noEditPoints="1" noAdjustHandles="1" noChangeArrowheads="1" noChangeShapeType="1" noTextEdit="1"/>
              </p:cNvSpPr>
              <p:nvPr/>
            </p:nvSpPr>
            <p:spPr>
              <a:xfrm>
                <a:off x="539496" y="3411696"/>
                <a:ext cx="11109960" cy="1849057"/>
              </a:xfrm>
              <a:prstGeom prst="rect">
                <a:avLst/>
              </a:prstGeom>
              <a:blipFill rotWithShape="1">
                <a:blip r:embed="rId3"/>
                <a:stretch>
                  <a:fillRect l="-3" t="-26" r="3" b="-3687"/>
                </a:stretch>
              </a:blipFill>
            </p:spPr>
            <p:txBody>
              <a:bodyPr/>
              <a:lstStyle/>
              <a:p>
                <a:r>
                  <a:rPr lang="zh-CN" altLang="en-US">
                    <a:noFill/>
                  </a:rPr>
                  <a:t> </a:t>
                </a:r>
              </a:p>
            </p:txBody>
          </p:sp>
        </mc:Fallback>
      </mc:AlternateContent>
      <p:sp>
        <p:nvSpPr>
          <p:cNvPr id="7" name="QB_6_AN.202_1#1b3e1adba.blank?vaa=1&amp;vcp=1&amp;vis=1&amp;pid=6feae3a18&amp;color=0,0,0&amp;vpa=140&amp;vtp=1&amp;vaab=1&amp;bbb=1"/>
          <p:cNvSpPr/>
          <p:nvPr/>
        </p:nvSpPr>
        <p:spPr>
          <a:xfrm>
            <a:off x="4283615" y="3381216"/>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反射弧</a:t>
            </a:r>
            <a:endParaRPr lang="en-US" altLang="zh-CN" sz="2800" dirty="0"/>
          </a:p>
        </p:txBody>
      </p:sp>
      <p:sp>
        <p:nvSpPr>
          <p:cNvPr id="8" name="QB_6_AN.203_1#1b3e1adba.blank?vaa=1&amp;vcp=1&amp;vis=1&amp;pid=6feae3a18&amp;color=0,0,0&amp;vpa=141&amp;vtp=1&amp;vaab=1&amp;bbb=1"/>
          <p:cNvSpPr/>
          <p:nvPr/>
        </p:nvSpPr>
        <p:spPr>
          <a:xfrm>
            <a:off x="8906414" y="3381216"/>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感受器</a:t>
            </a:r>
            <a:endParaRPr lang="en-US" altLang="zh-CN" sz="2800" dirty="0"/>
          </a:p>
        </p:txBody>
      </p:sp>
      <p:sp>
        <p:nvSpPr>
          <p:cNvPr id="9" name="QB_6_AN.204_1#1b3e1adba.blank?vaa=1&amp;vcp=1&amp;vis=1&amp;pid=6feae3a18&amp;color=0,0,0&amp;vpa=142&amp;vtp=1&amp;vaab=1&amp;bbb=1"/>
          <p:cNvSpPr/>
          <p:nvPr/>
        </p:nvSpPr>
        <p:spPr>
          <a:xfrm>
            <a:off x="638715" y="4028916"/>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传入神经</a:t>
            </a:r>
            <a:endParaRPr lang="en-US" altLang="zh-CN" sz="2800" dirty="0"/>
          </a:p>
        </p:txBody>
      </p:sp>
      <p:sp>
        <p:nvSpPr>
          <p:cNvPr id="10" name="QB_6_AN.205_1#1b3e1adba.blank?vaa=1&amp;vcp=1&amp;vis=1&amp;pid=6feae3a18&amp;color=0,0,0&amp;vpa=143&amp;vtp=1&amp;vaab=1&amp;bbb=1"/>
          <p:cNvSpPr/>
          <p:nvPr/>
        </p:nvSpPr>
        <p:spPr>
          <a:xfrm>
            <a:off x="2981864" y="402891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神经中枢</a:t>
            </a:r>
            <a:endParaRPr lang="en-US" altLang="zh-CN" sz="2800" dirty="0"/>
          </a:p>
        </p:txBody>
      </p:sp>
      <p:sp>
        <p:nvSpPr>
          <p:cNvPr id="11" name="QB_6_AN.206_1#1b3e1adba.blank?vaa=1&amp;vcp=1&amp;vis=1&amp;pid=6feae3a18&amp;color=0,0,0&amp;vpa=144&amp;vtp=1&amp;vaab=1&amp;bbb=1"/>
          <p:cNvSpPr/>
          <p:nvPr/>
        </p:nvSpPr>
        <p:spPr>
          <a:xfrm>
            <a:off x="5236115" y="402891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传出神经</a:t>
            </a:r>
            <a:endParaRPr lang="en-US" altLang="zh-CN" sz="2800" dirty="0"/>
          </a:p>
        </p:txBody>
      </p:sp>
      <p:sp>
        <p:nvSpPr>
          <p:cNvPr id="12" name="QB_6_AN.207_1#1b3e1adba.blank?vaa=1&amp;vcp=1&amp;vis=1&amp;pid=6feae3a18&amp;color=0,0,0&amp;vpa=145&amp;vtp=1&amp;vaab=1&amp;bbb=1"/>
          <p:cNvSpPr/>
          <p:nvPr/>
        </p:nvSpPr>
        <p:spPr>
          <a:xfrm>
            <a:off x="7490364" y="4028916"/>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效应器</a:t>
            </a:r>
            <a:endParaRPr lang="en-US" altLang="zh-CN" sz="2800" dirty="0"/>
          </a:p>
        </p:txBody>
      </p:sp>
      <p:sp>
        <p:nvSpPr>
          <p:cNvPr id="13" name="QB_6_AN.208_1#1b3e1adba.blank?vaa=1&amp;vcp=1&amp;vis=1&amp;pid=6feae3a18&amp;color=0,0,0&amp;vpa=146&amp;vtp=1&amp;vaab=1&amp;bbb=1"/>
          <p:cNvSpPr/>
          <p:nvPr/>
        </p:nvSpPr>
        <p:spPr>
          <a:xfrm>
            <a:off x="549815" y="4655661"/>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完整</a:t>
            </a:r>
            <a:endParaRPr lang="en-US" altLang="zh-CN" sz="2800" dirty="0"/>
          </a:p>
        </p:txBody>
      </p:sp>
      <p:sp>
        <p:nvSpPr>
          <p:cNvPr id="14" name="QB_6_AN.209_1#1b3e1adba.blank?vaa=1&amp;vcp=1&amp;vis=1&amp;pid=6feae3a18&amp;color=0,0,0&amp;vpa=147&amp;vtp=1&amp;vaab=1&amp;bbb=1"/>
          <p:cNvSpPr/>
          <p:nvPr/>
        </p:nvSpPr>
        <p:spPr>
          <a:xfrm>
            <a:off x="2683414" y="465566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有效刺激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4">
                                            <p:bg/>
                                          </p:spTgt>
                                        </p:tgtEl>
                                        <p:attrNameLst>
                                          <p:attrName>style.visibility</p:attrName>
                                        </p:attrNameLst>
                                      </p:cBhvr>
                                      <p:to>
                                        <p:strVal val="visible"/>
                                      </p:to>
                                    </p:set>
                                    <p:animEffect transition="in" filter="wipe(left)">
                                      <p:cBhvr>
                                        <p:cTn id="79" dur="500"/>
                                        <p:tgtEl>
                                          <p:spTgt spid="14">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wipe(left)">
                                      <p:cBhvr>
                                        <p:cTn id="8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210_1#6a5cc40af?vaa=1&amp;vcp=1&amp;vis=1&amp;pid=6feae3a18&amp;color=0,0,0&amp;vtp=1&amp;vaab=1&amp;bt=1&amp;bbb=1"/>
          <p:cNvSpPr/>
          <p:nvPr/>
        </p:nvSpPr>
        <p:spPr>
          <a:xfrm>
            <a:off x="539496" y="154619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（3）反射的类型</a:t>
            </a:r>
            <a:endParaRPr lang="en-US" altLang="zh-CN" sz="2800" dirty="0"/>
          </a:p>
        </p:txBody>
      </p:sp>
      <p:sp>
        <p:nvSpPr>
          <p:cNvPr id="3" name="QB_7_BD.211_1#35a589cbc?vaa=1&amp;vcp=1&amp;vis=1&amp;pid=6a5cc40af&amp;color=0,0,0&amp;vtp=1&amp;vaab=1&amp;bbb=1&amp;hb=1"/>
          <p:cNvSpPr/>
          <p:nvPr/>
        </p:nvSpPr>
        <p:spPr>
          <a:xfrm>
            <a:off x="539496" y="2173890"/>
            <a:ext cx="11109960" cy="24967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，生来就已经建立的先天性反射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，神经中枢在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反射，是在出生以后个体生活中逐渐形成的后天性反射，神经</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中枢在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AN.1_1#35a589cbc.blank?vaa=1&amp;vcp=1&amp;vis=1&amp;pid=6a5cc40af&amp;color=0,0,0&amp;vpa=148&amp;vtp=1&amp;vaab=1&amp;bbb=1"/>
          <p:cNvSpPr/>
          <p:nvPr/>
        </p:nvSpPr>
        <p:spPr>
          <a:xfrm>
            <a:off x="905415" y="214341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非条件</a:t>
            </a:r>
            <a:endParaRPr lang="en-US" altLang="zh-CN" sz="2800" dirty="0"/>
          </a:p>
        </p:txBody>
      </p:sp>
      <p:sp>
        <p:nvSpPr>
          <p:cNvPr id="5" name="QB_7_AN.2_1#35a589cbc.blank?vaa=1&amp;vcp=1&amp;vis=1&amp;pid=6a5cc40af&amp;color=0,0,0&amp;vpa=149&amp;vtp=1&amp;vaab=1&amp;bbb=1&amp;hb=1"/>
          <p:cNvSpPr/>
          <p:nvPr/>
        </p:nvSpPr>
        <p:spPr>
          <a:xfrm>
            <a:off x="539496" y="2143410"/>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大脑皮层以下</a:t>
            </a:r>
            <a:endParaRPr lang="en-US" altLang="zh-CN" sz="2800" dirty="0"/>
          </a:p>
        </p:txBody>
      </p:sp>
      <p:sp>
        <p:nvSpPr>
          <p:cNvPr id="7" name="QB_7_AN.3_1#35a589cbc.blank?vaa=1&amp;vcp=1&amp;vis=1&amp;pid=6a5cc40af&amp;color=0,0,0&amp;vpa=150&amp;vtp=1&amp;vaab=1&amp;bbb=1"/>
          <p:cNvSpPr/>
          <p:nvPr/>
        </p:nvSpPr>
        <p:spPr>
          <a:xfrm>
            <a:off x="905415" y="343881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条件</a:t>
            </a:r>
            <a:endParaRPr lang="en-US" altLang="zh-CN" sz="2800" dirty="0"/>
          </a:p>
        </p:txBody>
      </p:sp>
      <p:sp>
        <p:nvSpPr>
          <p:cNvPr id="8" name="QB_7_AN.4_1#35a589cbc.blank?vaa=1&amp;vcp=1&amp;vis=1&amp;pid=6a5cc40af&amp;color=0,0,0&amp;vpa=151&amp;vtp=1&amp;vaab=1&amp;bbb=1"/>
          <p:cNvSpPr/>
          <p:nvPr/>
        </p:nvSpPr>
        <p:spPr>
          <a:xfrm>
            <a:off x="1616614" y="406555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大脑皮层</a:t>
            </a:r>
            <a:endParaRPr lang="en-US" altLang="zh-CN" sz="2800" dirty="0"/>
          </a:p>
        </p:txBody>
      </p:sp>
      <p:sp>
        <p:nvSpPr>
          <p:cNvPr id="9" name="QB_6_BD.217_1#43fac0d43?vaa=1&amp;vcp=1&amp;vis=1&amp;pid=6feae3a18&amp;color=0,0,0&amp;vtp=1&amp;vaab=1&amp;bbb=1"/>
          <p:cNvSpPr/>
          <p:nvPr/>
        </p:nvSpPr>
        <p:spPr>
          <a:xfrm>
            <a:off x="539496" y="473148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有关的反射是最复杂的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，也是人类所特有的。</a:t>
            </a:r>
            <a:endParaRPr lang="en-US" altLang="zh-CN" sz="2800" dirty="0"/>
          </a:p>
        </p:txBody>
      </p:sp>
      <p:sp>
        <p:nvSpPr>
          <p:cNvPr id="10" name="QB_6_AN.218_1#43fac0d43.blank?vaa=1&amp;vcp=1&amp;vis=1&amp;pid=6feae3a18&amp;color=0,0,0&amp;vpa=152&amp;vtp=1&amp;vaab=1&amp;bbb=1"/>
          <p:cNvSpPr/>
          <p:nvPr/>
        </p:nvSpPr>
        <p:spPr>
          <a:xfrm>
            <a:off x="1794414" y="468004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语言文字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19_1#c7a9c0a5e?vaa=1&amp;vcp=1&amp;vis=1&amp;pid=6f838850f&amp;color=0,0,0&amp;vtp=1&amp;vaab=1&amp;bt=1&amp;bbb=1"/>
          <p:cNvSpPr/>
          <p:nvPr/>
        </p:nvSpPr>
        <p:spPr>
          <a:xfrm>
            <a:off x="539496" y="92351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感受器和感觉器官</a:t>
            </a:r>
            <a:endParaRPr lang="en-US" altLang="zh-CN" sz="2800" dirty="0"/>
          </a:p>
        </p:txBody>
      </p:sp>
      <mc:AlternateContent xmlns:mc="http://schemas.openxmlformats.org/markup-compatibility/2006" xmlns:a14="http://schemas.microsoft.com/office/drawing/2010/main">
        <mc:Choice Requires="a14">
          <p:sp>
            <p:nvSpPr>
              <p:cNvPr id="3" name="QB_6_BD.220_1#93ad7736d?sp=1&amp;vaa=1&amp;vcp=1&amp;vis=1&amp;pid=c7a9c0a5e&amp;color=0,0,0&amp;vtp=1&amp;vaab=1&amp;bbb=1&amp;hb=1"/>
              <p:cNvSpPr/>
              <p:nvPr/>
            </p:nvSpPr>
            <p:spPr>
              <a:xfrm>
                <a:off x="539496" y="1551209"/>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（1）眼是感受外界光线的视觉器官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物体反射的光线</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瞳孔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玻璃体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视神经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的视觉中枢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，形成视觉。</a:t>
                </a:r>
                <a:endParaRPr lang="en-US" altLang="zh-CN" sz="2800" dirty="0"/>
              </a:p>
            </p:txBody>
          </p:sp>
        </mc:Choice>
        <mc:Fallback xmlns="">
          <p:sp>
            <p:nvSpPr>
              <p:cNvPr id="3" name="QB_6_BD.220_1#93ad7736d?sp=1&amp;vaa=1&amp;vcp=1&amp;vis=1&amp;pid=c7a9c0a5e&amp;color=0,0,0&amp;vtp=1&amp;vaab=1&amp;bbb=1&amp;hb=1"/>
              <p:cNvSpPr>
                <a:spLocks noRot="1" noChangeAspect="1" noMove="1" noResize="1" noEditPoints="1" noAdjustHandles="1" noChangeArrowheads="1" noChangeShapeType="1" noTextEdit="1"/>
              </p:cNvSpPr>
              <p:nvPr/>
            </p:nvSpPr>
            <p:spPr>
              <a:xfrm>
                <a:off x="539496" y="1551209"/>
                <a:ext cx="11109960" cy="1849057"/>
              </a:xfrm>
              <a:prstGeom prst="rect">
                <a:avLst/>
              </a:prstGeom>
              <a:blipFill rotWithShape="1">
                <a:blip r:embed="rId3"/>
                <a:stretch>
                  <a:fillRect l="-3" t="-29" r="3" b="-3683"/>
                </a:stretch>
              </a:blipFill>
            </p:spPr>
            <p:txBody>
              <a:bodyPr/>
              <a:lstStyle/>
              <a:p>
                <a:r>
                  <a:rPr lang="zh-CN" altLang="en-US">
                    <a:noFill/>
                  </a:rPr>
                  <a:t> </a:t>
                </a:r>
              </a:p>
            </p:txBody>
          </p:sp>
        </mc:Fallback>
      </mc:AlternateContent>
      <p:sp>
        <p:nvSpPr>
          <p:cNvPr id="4" name="QB_6_AN.1_1#93ad7736d.blank?vaa=1&amp;vcp=1&amp;vis=1&amp;pid=c7a9c0a5e&amp;color=0,0,0&amp;vpa=153&amp;vtp=1&amp;vaab=1&amp;bbb=1"/>
          <p:cNvSpPr/>
          <p:nvPr/>
        </p:nvSpPr>
        <p:spPr>
          <a:xfrm>
            <a:off x="3515265" y="216842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角膜</a:t>
            </a:r>
            <a:endParaRPr lang="en-US" altLang="zh-CN" sz="2800" dirty="0"/>
          </a:p>
        </p:txBody>
      </p:sp>
      <p:sp>
        <p:nvSpPr>
          <p:cNvPr id="5" name="QB_6_AN.2_1#93ad7736d.blank?vaa=1&amp;vcp=1&amp;vis=1&amp;pid=c7a9c0a5e&amp;color=0,0,0&amp;vpa=154&amp;vtp=1&amp;vaab=1&amp;bbb=1"/>
          <p:cNvSpPr/>
          <p:nvPr/>
        </p:nvSpPr>
        <p:spPr>
          <a:xfrm>
            <a:off x="6245765" y="216842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晶状体</a:t>
            </a:r>
            <a:endParaRPr lang="en-US" altLang="zh-CN" sz="2800" dirty="0"/>
          </a:p>
        </p:txBody>
      </p:sp>
      <p:sp>
        <p:nvSpPr>
          <p:cNvPr id="6" name="QB_6_AN.3_1#93ad7736d.blank?vaa=1&amp;vcp=1&amp;vis=1&amp;pid=c7a9c0a5e&amp;color=0,0,0&amp;vpa=155&amp;vtp=1&amp;vaab=1&amp;bbb=1"/>
          <p:cNvSpPr/>
          <p:nvPr/>
        </p:nvSpPr>
        <p:spPr>
          <a:xfrm>
            <a:off x="9687464" y="216842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视网膜</a:t>
            </a:r>
            <a:endParaRPr lang="en-US" altLang="zh-CN" sz="2800" dirty="0"/>
          </a:p>
        </p:txBody>
      </p:sp>
      <p:sp>
        <p:nvSpPr>
          <p:cNvPr id="7" name="QB_6_AN.4_1#93ad7736d.blank?vaa=1&amp;vcp=1&amp;vis=1&amp;pid=c7a9c0a5e&amp;color=0,0,0&amp;vpa=156&amp;vtp=1&amp;vaab=1&amp;bbb=1"/>
          <p:cNvSpPr/>
          <p:nvPr/>
        </p:nvSpPr>
        <p:spPr>
          <a:xfrm>
            <a:off x="2924714" y="279517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大脑皮层</a:t>
            </a:r>
            <a:endParaRPr lang="en-US" altLang="zh-CN" sz="2800" dirty="0"/>
          </a:p>
        </p:txBody>
      </p:sp>
      <mc:AlternateContent xmlns:mc="http://schemas.openxmlformats.org/markup-compatibility/2006" xmlns:a14="http://schemas.microsoft.com/office/drawing/2010/main">
        <mc:Choice Requires="a14">
          <p:sp>
            <p:nvSpPr>
              <p:cNvPr id="8" name="QB_6_BD.225_1#03e7f190a?sp=1&amp;vaa=1&amp;vcp=1&amp;vis=1&amp;pid=c7a9c0a5e&amp;color=0,0,0&amp;vtp=1&amp;vaab=1&amp;bbb=1&amp;hb=1"/>
              <p:cNvSpPr/>
              <p:nvPr/>
            </p:nvSpPr>
            <p:spPr>
              <a:xfrm>
                <a:off x="539496" y="340852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（2）耳是接收声音刺激的听觉器官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外界声波</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外耳道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产生振动）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听小骨（三块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，把振动扩</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大并传到内耳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产生冲动）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听觉神经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听觉</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，形成听觉。</a:t>
                </a:r>
                <a:endParaRPr lang="en-US" altLang="zh-CN" sz="2800" dirty="0"/>
              </a:p>
            </p:txBody>
          </p:sp>
        </mc:Choice>
        <mc:Fallback xmlns="">
          <p:sp>
            <p:nvSpPr>
              <p:cNvPr id="8" name="QB_6_BD.225_1#03e7f190a?sp=1&amp;vaa=1&amp;vcp=1&amp;vis=1&amp;pid=c7a9c0a5e&amp;color=0,0,0&amp;vtp=1&amp;vaab=1&amp;bbb=1&amp;hb=1"/>
              <p:cNvSpPr>
                <a:spLocks noRot="1" noChangeAspect="1" noMove="1" noResize="1" noEditPoints="1" noAdjustHandles="1" noChangeArrowheads="1" noChangeShapeType="1" noTextEdit="1"/>
              </p:cNvSpPr>
              <p:nvPr/>
            </p:nvSpPr>
            <p:spPr>
              <a:xfrm>
                <a:off x="539496" y="3408521"/>
                <a:ext cx="11109960" cy="2496757"/>
              </a:xfrm>
              <a:prstGeom prst="rect">
                <a:avLst/>
              </a:prstGeom>
              <a:blipFill rotWithShape="1">
                <a:blip r:embed="rId4"/>
                <a:stretch>
                  <a:fillRect l="-3" t="-19" r="-151" b="-2730"/>
                </a:stretch>
              </a:blipFill>
            </p:spPr>
            <p:txBody>
              <a:bodyPr/>
              <a:lstStyle/>
              <a:p>
                <a:r>
                  <a:rPr lang="zh-CN" altLang="en-US">
                    <a:noFill/>
                  </a:rPr>
                  <a:t> </a:t>
                </a:r>
              </a:p>
            </p:txBody>
          </p:sp>
        </mc:Fallback>
      </mc:AlternateContent>
      <p:sp>
        <p:nvSpPr>
          <p:cNvPr id="9" name="QB_6_AN.226_1#03e7f190a.blank?vaa=1&amp;vcp=1&amp;vis=1&amp;pid=c7a9c0a5e&amp;color=0,0,0&amp;vpa=157&amp;vtp=1&amp;vaab=1&amp;bbb=1"/>
          <p:cNvSpPr/>
          <p:nvPr/>
        </p:nvSpPr>
        <p:spPr>
          <a:xfrm>
            <a:off x="3991515" y="402574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鼓膜</a:t>
            </a:r>
            <a:endParaRPr lang="en-US" altLang="zh-CN" sz="2800" dirty="0"/>
          </a:p>
        </p:txBody>
      </p:sp>
      <p:sp>
        <p:nvSpPr>
          <p:cNvPr id="10" name="QB_6_AN.227_1#03e7f190a.blank?vaa=1&amp;vcp=1&amp;vis=1&amp;pid=c7a9c0a5e&amp;color=0,0,0&amp;vpa=158&amp;vtp=1&amp;vaab=1&amp;bbb=1"/>
          <p:cNvSpPr/>
          <p:nvPr/>
        </p:nvSpPr>
        <p:spPr>
          <a:xfrm>
            <a:off x="3515265" y="467344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耳蜗</a:t>
            </a:r>
            <a:endParaRPr lang="en-US" altLang="zh-CN" sz="2800" dirty="0"/>
          </a:p>
        </p:txBody>
      </p:sp>
      <p:sp>
        <p:nvSpPr>
          <p:cNvPr id="11" name="QB_6_AN.228_1#03e7f190a.blank?vaa=1&amp;vcp=1&amp;vis=1&amp;pid=c7a9c0a5e&amp;color=0,0,0&amp;vpa=159&amp;vtp=1&amp;vaab=1&amp;bbb=1"/>
          <p:cNvSpPr/>
          <p:nvPr/>
        </p:nvSpPr>
        <p:spPr>
          <a:xfrm>
            <a:off x="9090564" y="4673441"/>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大脑皮层</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29_1#2df00fe72?sp=1&amp;vaa=1&amp;vcp=1&amp;vis=1&amp;pid=c7a9c0a5e&amp;color=0,0,0&amp;vtp=1&amp;vaab=1&amp;bt=1&amp;bbb=1"/>
          <p:cNvSpPr/>
          <p:nvPr/>
        </p:nvSpPr>
        <p:spPr>
          <a:xfrm>
            <a:off x="539496" y="554400"/>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（3）其他感受器。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头部位置感受器：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嗅觉感受器：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味觉感受器：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触觉感受器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：皮肤上。</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冷</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、热感受器：皮肤上。</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感觉形成的部位：</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_1#2df00fe72.blank?vaa=1&amp;vcp=1&amp;vis=1&amp;pid=c7a9c0a5e&amp;color=0,0,0&amp;vpa=160&amp;vtp=1&amp;vaab=1&amp;bbb=1"/>
          <p:cNvSpPr/>
          <p:nvPr/>
        </p:nvSpPr>
        <p:spPr>
          <a:xfrm>
            <a:off x="3394615" y="1171620"/>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前庭和半规管</a:t>
            </a:r>
            <a:endParaRPr lang="en-US" altLang="zh-CN" sz="2800" dirty="0"/>
          </a:p>
        </p:txBody>
      </p:sp>
      <p:sp>
        <p:nvSpPr>
          <p:cNvPr id="4" name="QB_6_AN.2_1#2df00fe72.blank?vaa=1&amp;vcp=1&amp;vis=1&amp;pid=c7a9c0a5e&amp;color=0,0,0&amp;vpa=161&amp;vtp=1&amp;vaab=1&amp;bbb=1"/>
          <p:cNvSpPr/>
          <p:nvPr/>
        </p:nvSpPr>
        <p:spPr>
          <a:xfrm>
            <a:off x="2683414" y="181932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嗅黏膜</a:t>
            </a:r>
            <a:endParaRPr lang="en-US" altLang="zh-CN" sz="2800" dirty="0"/>
          </a:p>
        </p:txBody>
      </p:sp>
      <p:sp>
        <p:nvSpPr>
          <p:cNvPr id="5" name="QB_6_AN.3_1#2df00fe72.blank?vaa=1&amp;vcp=1&amp;vis=1&amp;pid=c7a9c0a5e&amp;color=0,0,0&amp;vpa=162&amp;vtp=1&amp;vaab=1&amp;bbb=1"/>
          <p:cNvSpPr/>
          <p:nvPr/>
        </p:nvSpPr>
        <p:spPr>
          <a:xfrm>
            <a:off x="2683414" y="24670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味蕾</a:t>
            </a:r>
            <a:endParaRPr lang="en-US" altLang="zh-CN" sz="2800" dirty="0"/>
          </a:p>
        </p:txBody>
      </p:sp>
      <p:sp>
        <p:nvSpPr>
          <p:cNvPr id="6" name="QB_6_AN.4_1#2df00fe72.blank?vaa=1&amp;vcp=1&amp;vis=1&amp;pid=c7a9c0a5e&amp;color=0,0,0&amp;vpa=163&amp;vtp=1&amp;vaab=1&amp;bbb=1"/>
          <p:cNvSpPr/>
          <p:nvPr/>
        </p:nvSpPr>
        <p:spPr>
          <a:xfrm>
            <a:off x="3394615" y="438916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大脑皮层</a:t>
            </a:r>
            <a:endParaRPr lang="en-US" altLang="zh-CN" sz="2800" dirty="0"/>
          </a:p>
        </p:txBody>
      </p:sp>
      <p:sp>
        <p:nvSpPr>
          <p:cNvPr id="7" name="P_6_BD#e3f5b0525?sp=1&amp;vcp=1&amp;vis=1&amp;pid=c7a9c0a5e&amp;color=0,0,0&amp;vtp=1&amp;vaab=1&amp;bbb=1&amp;hb=1"/>
          <p:cNvSpPr/>
          <p:nvPr/>
        </p:nvSpPr>
        <p:spPr>
          <a:xfrm>
            <a:off x="539496" y="504353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（4）感受器的适应：如果感受器持续受到某种刺激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，其产生冲动的能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力会随刺激持续时间的延长而减弱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34_1#546349edb?vaa=1&amp;vcp=1&amp;vis=1&amp;pid=6f838850f&amp;color=0,0,0&amp;vtp=1&amp;vaab=1&amp;bt=1&amp;bbb=1"/>
          <p:cNvSpPr/>
          <p:nvPr/>
        </p:nvSpPr>
        <p:spPr>
          <a:xfrm>
            <a:off x="539496" y="72485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激素调节</a:t>
            </a:r>
            <a:endParaRPr lang="en-US" altLang="zh-CN" sz="2800" dirty="0"/>
          </a:p>
        </p:txBody>
      </p:sp>
      <p:sp>
        <p:nvSpPr>
          <p:cNvPr id="3" name="QB_6_BD.235_1#e943e6754?vaa=1&amp;vcp=1&amp;vis=1&amp;pid=546349edb&amp;color=0,0,0&amp;vtp=1&amp;vaab=1&amp;bbb=1&amp;hb=1"/>
          <p:cNvSpPr/>
          <p:nvPr/>
        </p:nvSpPr>
        <p:spPr>
          <a:xfrm>
            <a:off x="539496" y="1352549"/>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内分泌腺：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导管，分泌的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直接进入细胞周围的毛细血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。例如：垂体、甲状腺、肾上腺、胰岛、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性腺等。</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（2）激素调节：</a:t>
            </a:r>
            <a:endParaRPr lang="en-US" altLang="zh-CN" sz="2800" dirty="0"/>
          </a:p>
        </p:txBody>
      </p:sp>
      <p:sp>
        <p:nvSpPr>
          <p:cNvPr id="4" name="QB_6_AN.1_1#e943e6754.blank?vaa=1&amp;vcp=1&amp;vis=1&amp;pid=546349edb&amp;color=0,0,0&amp;vpa=164&amp;vtp=1&amp;vaab=1"/>
          <p:cNvSpPr/>
          <p:nvPr/>
        </p:nvSpPr>
        <p:spPr>
          <a:xfrm>
            <a:off x="3216815" y="132206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a:t>
            </a:r>
            <a:endParaRPr lang="en-US" altLang="zh-CN" sz="2800" dirty="0"/>
          </a:p>
        </p:txBody>
      </p:sp>
      <p:sp>
        <p:nvSpPr>
          <p:cNvPr id="5" name="QB_6_AN.2_1#e943e6754.blank?vaa=1&amp;vcp=1&amp;vis=1&amp;pid=546349edb&amp;color=0,0,0&amp;vpa=165&amp;vtp=1&amp;vaab=1&amp;bbb=1"/>
          <p:cNvSpPr/>
          <p:nvPr/>
        </p:nvSpPr>
        <p:spPr>
          <a:xfrm>
            <a:off x="6061615" y="132206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激素</a:t>
            </a:r>
            <a:endParaRPr lang="en-US" altLang="zh-CN" sz="2800" dirty="0"/>
          </a:p>
        </p:txBody>
      </p:sp>
      <mc:AlternateContent xmlns:mc="http://schemas.openxmlformats.org/markup-compatibility/2006" xmlns:a14="http://schemas.microsoft.com/office/drawing/2010/main">
        <mc:Choice Requires="a14">
          <p:graphicFrame>
            <p:nvGraphicFramePr>
              <p:cNvPr id="58" name="QB_6_BD.238_2#963f928e4?colgroup=5,4,4,14&amp;vaa=1&amp;vcp=1&amp;vis=1&amp;pid=546349edb&amp;color=0,0,0&amp;vtp=1&amp;vaab=1&amp;bbb=1&amp;hb=1"/>
              <p:cNvGraphicFramePr>
                <a:graphicFrameLocks noGrp="1"/>
              </p:cNvGraphicFramePr>
              <p:nvPr/>
            </p:nvGraphicFramePr>
            <p:xfrm>
              <a:off x="539496" y="3336861"/>
              <a:ext cx="11082528" cy="2782952"/>
            </p:xfrm>
            <a:graphic>
              <a:graphicData uri="http://schemas.openxmlformats.org/drawingml/2006/table">
                <a:tbl>
                  <a:tblPr/>
                  <a:tblGrid>
                    <a:gridCol w="2029968">
                      <a:extLst>
                        <a:ext uri="{9D8B030D-6E8A-4147-A177-3AD203B41FA5}">
                          <a16:colId xmlns:a16="http://schemas.microsoft.com/office/drawing/2014/main" val="20000"/>
                        </a:ext>
                      </a:extLst>
                    </a:gridCol>
                    <a:gridCol w="1773936">
                      <a:extLst>
                        <a:ext uri="{9D8B030D-6E8A-4147-A177-3AD203B41FA5}">
                          <a16:colId xmlns:a16="http://schemas.microsoft.com/office/drawing/2014/main" val="20001"/>
                        </a:ext>
                      </a:extLst>
                    </a:gridCol>
                    <a:gridCol w="1837944">
                      <a:extLst>
                        <a:ext uri="{9D8B030D-6E8A-4147-A177-3AD203B41FA5}">
                          <a16:colId xmlns:a16="http://schemas.microsoft.com/office/drawing/2014/main" val="20002"/>
                        </a:ext>
                      </a:extLst>
                    </a:gridCol>
                    <a:gridCol w="544068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产生部位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异常症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4339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生长激素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垂体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幼年时期分泌不足</a:t>
                          </a:r>
                          <a14:m>
                            <m:oMath xmlns:m="http://schemas.openxmlformats.org/officeDocument/2006/math">
                              <m:d>
                                <m:dPr>
                                  <m:begChr m:val=""/>
                                  <m:endChr m:val=""/>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①</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幼年时期分泌过多</a:t>
                          </a:r>
                          <a14:m>
                            <m:oMath xmlns:m="http://schemas.openxmlformats.org/officeDocument/2006/math">
                              <m:d>
                                <m:dPr>
                                  <m:begChr m:val=""/>
                                  <m:endChr m:val=""/>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②</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成年时期分泌过多</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肢端肥大症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58" name="QB_6_BD.238_2#963f928e4?colgroup=5,4,4,14&amp;vaa=1&amp;vcp=1&amp;vis=1&amp;pid=546349edb&amp;color=0,0,0&amp;vtp=1&amp;vaab=1&amp;bbb=1&amp;hb=1"/>
              <p:cNvGraphicFramePr>
                <a:graphicFrameLocks noGrp="1"/>
              </p:cNvGraphicFramePr>
              <p:nvPr/>
            </p:nvGraphicFramePr>
            <p:xfrm>
              <a:off x="539496" y="3336861"/>
              <a:ext cx="11082528" cy="2782952"/>
            </p:xfrm>
            <a:graphic>
              <a:graphicData uri="http://schemas.openxmlformats.org/drawingml/2006/table">
                <a:tbl>
                  <a:tblPr/>
                  <a:tblGrid>
                    <a:gridCol w="2029968"/>
                    <a:gridCol w="1773936"/>
                    <a:gridCol w="1837944"/>
                    <a:gridCol w="5440680"/>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产生部位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异常症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24345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生长激素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垂体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8" name="QB_6_AN.239_1#963f928e4.blank?vaa=1&amp;vcp=1&amp;vis=1&amp;pid=546349edb&amp;color=0,0,0&amp;vpa=166&amp;vtp=1&amp;vaab=1&amp;bbb=1"/>
          <p:cNvSpPr/>
          <p:nvPr/>
        </p:nvSpPr>
        <p:spPr>
          <a:xfrm>
            <a:off x="9746002" y="416344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侏儒症</a:t>
            </a:r>
            <a:endParaRPr lang="en-US" altLang="zh-CN" sz="2800" dirty="0"/>
          </a:p>
        </p:txBody>
      </p:sp>
      <p:sp>
        <p:nvSpPr>
          <p:cNvPr id="9" name="QB_6_AN.240_1#963f928e4.blank?vaa=1&amp;vcp=1&amp;vis=1&amp;pid=546349edb&amp;color=0,0,0&amp;vpa=167&amp;vtp=1&amp;vaab=1&amp;bbb=1"/>
          <p:cNvSpPr/>
          <p:nvPr/>
        </p:nvSpPr>
        <p:spPr>
          <a:xfrm>
            <a:off x="9825759" y="4718050"/>
            <a:ext cx="1325563" cy="486982"/>
          </a:xfrm>
          <a:prstGeom prst="rect">
            <a:avLst/>
          </a:prstGeom>
          <a:noFill/>
        </p:spPr>
        <p:txBody>
          <a:bodyPr wrap="none" lIns="0" tIns="0" rIns="0" bIns="0" rtlCol="0" anchor="t"/>
          <a:lstStyle/>
          <a:p>
            <a:pPr algn="ctr" latinLnBrk="1">
              <a:lnSpc>
                <a:spcPts val="42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巨人症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9"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9" name="QB_6_BD.241_1#963f928e4?colgroup=4,4,5,14&amp;vaa=1&amp;vcp=1&amp;vis=1&amp;pid=546349edb&amp;color=0,0,0&amp;mp=1&amp;vtp=1&amp;vaab=1&amp;bt=1&amp;bbb=1&amp;hb=1"/>
              <p:cNvGraphicFramePr>
                <a:graphicFrameLocks noGrp="1"/>
              </p:cNvGraphicFramePr>
              <p:nvPr/>
            </p:nvGraphicFramePr>
            <p:xfrm>
              <a:off x="539496" y="1152443"/>
              <a:ext cx="11073384" cy="5176648"/>
            </p:xfrm>
            <a:graphic>
              <a:graphicData uri="http://schemas.openxmlformats.org/drawingml/2006/table">
                <a:tbl>
                  <a:tblPr/>
                  <a:tblGrid>
                    <a:gridCol w="1947672">
                      <a:extLst>
                        <a:ext uri="{9D8B030D-6E8A-4147-A177-3AD203B41FA5}">
                          <a16:colId xmlns:a16="http://schemas.microsoft.com/office/drawing/2014/main" val="20000"/>
                        </a:ext>
                      </a:extLst>
                    </a:gridCol>
                    <a:gridCol w="1792224">
                      <a:extLst>
                        <a:ext uri="{9D8B030D-6E8A-4147-A177-3AD203B41FA5}">
                          <a16:colId xmlns:a16="http://schemas.microsoft.com/office/drawing/2014/main" val="20001"/>
                        </a:ext>
                      </a:extLst>
                    </a:gridCol>
                    <a:gridCol w="2075688">
                      <a:extLst>
                        <a:ext uri="{9D8B030D-6E8A-4147-A177-3AD203B41FA5}">
                          <a16:colId xmlns:a16="http://schemas.microsoft.com/office/drawing/2014/main" val="20002"/>
                        </a:ext>
                      </a:extLst>
                    </a:gridCol>
                    <a:gridCol w="5257800">
                      <a:extLst>
                        <a:ext uri="{9D8B030D-6E8A-4147-A177-3AD203B41FA5}">
                          <a16:colId xmlns:a16="http://schemas.microsoft.com/office/drawing/2014/main" val="20003"/>
                        </a:ext>
                      </a:extLst>
                    </a:gridCol>
                  </a:tblGrid>
                  <a:tr h="507556">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产生部位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异常症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69092">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甲状腺激素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促进新陈代</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谢</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促进生</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长发育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高神经系统</a:t>
                          </a:r>
                        </a:p>
                        <a:p>
                          <a:pPr marL="0" lvl="0" indent="0" algn="l" latinLnBrk="1" hangingPunct="0">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兴奋性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幼年时期分泌不足</a:t>
                          </a:r>
                          <a14:m>
                            <m:oMath xmlns:m="http://schemas.openxmlformats.org/officeDocument/2006/math">
                              <m:d>
                                <m:dPr>
                                  <m:begChr m:val=""/>
                                  <m:endChr m:val=""/>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③</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智力低下）</a:t>
                          </a:r>
                          <a:endParaRPr lang="en-US" altLang="zh-CN" sz="1200" dirty="0"/>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成年时期分泌不足</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甲状腺功能</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低下</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分泌过多</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甲状腺功能亢进</a:t>
                          </a: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简称“甲亢”）</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p>
                          <a:pPr marL="0" indent="0" algn="l" latinLnBrk="1" hangingPunct="0">
                            <a:lnSpc>
                              <a:spcPts val="4100"/>
                            </a:lnSpc>
                          </a:pPr>
                          <a:r>
                            <a:rPr lang="en-US" altLang="zh-CN" sz="2800" b="0" i="0" u="none">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缺碘导致合成过少</a:t>
                          </a:r>
                          <a14:m>
                            <m:oMath xmlns:m="http://schemas.openxmlformats.org/officeDocument/2006/math">
                              <m:d>
                                <m:dPr>
                                  <m:begChr m:val=""/>
                                  <m:endChr m:val=""/>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④</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（俗称大脖子</a:t>
                          </a:r>
                        </a:p>
                        <a:p>
                          <a:pPr marL="0" lvl="0" indent="0" algn="l" latinLnBrk="1" hangingPunct="0">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59" name="QB_6_BD.241_1#963f928e4?colgroup=4,4,5,14&amp;vaa=1&amp;vcp=1&amp;vis=1&amp;pid=546349edb&amp;color=0,0,0&amp;mp=1&amp;vtp=1&amp;vaab=1&amp;bt=1&amp;bbb=1&amp;hb=1"/>
              <p:cNvGraphicFramePr>
                <a:graphicFrameLocks noGrp="1"/>
              </p:cNvGraphicFramePr>
              <p:nvPr/>
            </p:nvGraphicFramePr>
            <p:xfrm>
              <a:off x="539496" y="1152443"/>
              <a:ext cx="11073384" cy="5176648"/>
            </p:xfrm>
            <a:graphic>
              <a:graphicData uri="http://schemas.openxmlformats.org/drawingml/2006/table">
                <a:tbl>
                  <a:tblPr/>
                  <a:tblGrid>
                    <a:gridCol w="1947672"/>
                    <a:gridCol w="1792224"/>
                    <a:gridCol w="2075688"/>
                    <a:gridCol w="5257800"/>
                  </a:tblGrid>
                  <a:tr h="507556">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产生部位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异常症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73600">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甲状腺激素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甲状腺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促进新陈代</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谢</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促进生</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长发育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高神经系统</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兴奋性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3" name="QB_6_AN.242_1#963f928e4.blank?vaa=1&amp;vcp=1&amp;vis=1&amp;pid=546349edb&amp;color=0,0,0&amp;mp=1&amp;vpa=168&amp;vtp=1&amp;vaab=1&amp;bbb=1"/>
          <p:cNvSpPr/>
          <p:nvPr/>
        </p:nvSpPr>
        <p:spPr>
          <a:xfrm>
            <a:off x="10009653" y="1648315"/>
            <a:ext cx="1325563" cy="467932"/>
          </a:xfrm>
          <a:prstGeom prst="rect">
            <a:avLst/>
          </a:prstGeom>
          <a:noFill/>
        </p:spPr>
        <p:txBody>
          <a:bodyPr wrap="none" lIns="0" tIns="0" rIns="0" bIns="0" rtlCol="0" anchor="t"/>
          <a:lstStyle/>
          <a:p>
            <a:pPr algn="ctr" latinLnBrk="1">
              <a:lnSpc>
                <a:spcPts val="4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呆小症</a:t>
            </a:r>
            <a:endParaRPr lang="en-US" altLang="zh-CN" sz="2800" dirty="0"/>
          </a:p>
        </p:txBody>
      </p:sp>
      <p:sp>
        <p:nvSpPr>
          <p:cNvPr id="4" name="QB_6_AN.243_1#963f928e4.blank?vaa=1&amp;vcp=1&amp;vis=1&amp;pid=546349edb&amp;color=0,0,0&amp;mp=1&amp;vpa=169&amp;vtp=1&amp;vaab=1&amp;bbb=1"/>
          <p:cNvSpPr/>
          <p:nvPr/>
        </p:nvSpPr>
        <p:spPr>
          <a:xfrm>
            <a:off x="6437400" y="5293215"/>
            <a:ext cx="2747963" cy="467932"/>
          </a:xfrm>
          <a:prstGeom prst="rect">
            <a:avLst/>
          </a:prstGeom>
          <a:noFill/>
        </p:spPr>
        <p:txBody>
          <a:bodyPr wrap="none" lIns="0" tIns="0" rIns="0" bIns="0" rtlCol="0" anchor="t"/>
          <a:lstStyle/>
          <a:p>
            <a:pPr algn="ctr" latinLnBrk="1">
              <a:lnSpc>
                <a:spcPts val="4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地方性甲状腺肿</a:t>
            </a:r>
            <a:endParaRPr lang="en-US" altLang="zh-CN" sz="2800" dirty="0"/>
          </a:p>
        </p:txBody>
      </p:sp>
      <p:sp>
        <p:nvSpPr>
          <p:cNvPr id="2" name="QB_6_BD.241_1#963f928e4?colgroup=4,4,5,14&amp;vaa=1&amp;vcp=1&amp;vis=1&amp;pid=546349edb&amp;color=0,0,0&amp;mp=1&amp;vtp=1&amp;vaab=1&amp;bt=1&amp;bbb=1"/>
          <p:cNvSpPr txBox="1"/>
          <p:nvPr/>
        </p:nvSpPr>
        <p:spPr>
          <a:xfrm>
            <a:off x="10894735" y="554400"/>
            <a:ext cx="718145" cy="478080"/>
          </a:xfrm>
          <a:prstGeom prst="rect">
            <a:avLst/>
          </a:prstGeom>
          <a:noFill/>
        </p:spPr>
        <p:txBody>
          <a:bodyPr vert="horz" wrap="none" lIns="0" tIns="0" rIns="0" bIns="0" rtlCol="0">
            <a:spAutoFit/>
          </a:bodyPr>
          <a:lstStyle/>
          <a:p>
            <a:pPr algn="r">
              <a:lnSpc>
                <a:spcPts val="39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4_BD#c54d7afd8?vcp=1&amp;pid=7d96e17c4&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562356"/>
            <a:ext cx="11073384" cy="57332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 name="QB_6_BD.244_1#963f928e4?colgroup=5,5,6,12&amp;vaa=1&amp;vcp=1&amp;vis=1&amp;pid=546349edb&amp;color=0,0,0&amp;mp=1&amp;vtp=1&amp;vaab=1&amp;bt=1&amp;bbb=1"/>
          <p:cNvGraphicFramePr>
            <a:graphicFrameLocks noGrp="1"/>
          </p:cNvGraphicFramePr>
          <p:nvPr/>
        </p:nvGraphicFramePr>
        <p:xfrm>
          <a:off x="539496" y="2555462"/>
          <a:ext cx="11073384" cy="1106044"/>
        </p:xfrm>
        <a:graphic>
          <a:graphicData uri="http://schemas.openxmlformats.org/drawingml/2006/table">
            <a:tbl>
              <a:tblPr/>
              <a:tblGrid>
                <a:gridCol w="2185416">
                  <a:extLst>
                    <a:ext uri="{9D8B030D-6E8A-4147-A177-3AD203B41FA5}">
                      <a16:colId xmlns:a16="http://schemas.microsoft.com/office/drawing/2014/main" val="20000"/>
                    </a:ext>
                  </a:extLst>
                </a:gridCol>
                <a:gridCol w="2020824">
                  <a:extLst>
                    <a:ext uri="{9D8B030D-6E8A-4147-A177-3AD203B41FA5}">
                      <a16:colId xmlns:a16="http://schemas.microsoft.com/office/drawing/2014/main" val="20001"/>
                    </a:ext>
                  </a:extLst>
                </a:gridCol>
                <a:gridCol w="2340864">
                  <a:extLst>
                    <a:ext uri="{9D8B030D-6E8A-4147-A177-3AD203B41FA5}">
                      <a16:colId xmlns:a16="http://schemas.microsoft.com/office/drawing/2014/main" val="20002"/>
                    </a:ext>
                  </a:extLst>
                </a:gridCol>
                <a:gridCol w="452628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激素名称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产生部位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异常症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胰岛素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胰岛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降低血糖浓度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分泌过少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6_AN.1_1#963f928e4.blank?vaa=1&amp;vcp=1&amp;vis=1&amp;pid=546349edb&amp;color=0,0,0&amp;mp=1&amp;vpa=170&amp;vtp=1&amp;vaab=1&amp;bbb=1"/>
          <p:cNvSpPr/>
          <p:nvPr/>
        </p:nvSpPr>
        <p:spPr>
          <a:xfrm>
            <a:off x="9658117" y="308067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糖尿病</a:t>
            </a:r>
            <a:endParaRPr lang="en-US" altLang="zh-CN" sz="2800" dirty="0"/>
          </a:p>
        </p:txBody>
      </p:sp>
      <p:sp>
        <p:nvSpPr>
          <p:cNvPr id="4" name="QB_6_BD.246_1#1acd825a8?vaa=1&amp;vcp=1&amp;vis=1&amp;pid=546349edb&amp;color=0,0,0&amp;vtp=1&amp;vaab=1&amp;bbb=1&amp;hb=1"/>
          <p:cNvSpPr/>
          <p:nvPr/>
        </p:nvSpPr>
        <p:spPr>
          <a:xfrm>
            <a:off x="539496" y="380006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）人体的生命活动主要受</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的调节，其次还受</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调节</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的影响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247_1#1acd825a8.blank?vaa=1&amp;vcp=1&amp;vis=1&amp;pid=546349edb&amp;color=0,0,0&amp;vpa=171&amp;vtp=1&amp;vaab=1&amp;bbb=1"/>
          <p:cNvSpPr/>
          <p:nvPr/>
        </p:nvSpPr>
        <p:spPr>
          <a:xfrm>
            <a:off x="4994815" y="3769582"/>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神经系统</a:t>
            </a:r>
            <a:endParaRPr lang="en-US" altLang="zh-CN" sz="2800" dirty="0"/>
          </a:p>
        </p:txBody>
      </p:sp>
      <p:sp>
        <p:nvSpPr>
          <p:cNvPr id="6" name="QB_6_AN.248_1#1acd825a8.blank?vaa=1&amp;vcp=1&amp;vis=1&amp;pid=546349edb&amp;color=0,0,0&amp;vpa=172&amp;vtp=1&amp;vaab=1&amp;bbb=1"/>
          <p:cNvSpPr/>
          <p:nvPr/>
        </p:nvSpPr>
        <p:spPr>
          <a:xfrm>
            <a:off x="9617614" y="376958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激素</a:t>
            </a:r>
            <a:endParaRPr lang="en-US" altLang="zh-CN" sz="2800" dirty="0"/>
          </a:p>
        </p:txBody>
      </p:sp>
      <p:sp>
        <p:nvSpPr>
          <p:cNvPr id="2" name="QB_6_BD.244_1#963f928e4?colgroup=5,5,6,12&amp;vaa=1&amp;vcp=1&amp;vis=1&amp;pid=546349edb&amp;color=0,0,0&amp;mp=1&amp;vtp=1&amp;vaab=1&amp;bt=1&amp;bbb=1"/>
          <p:cNvSpPr txBox="1"/>
          <p:nvPr/>
        </p:nvSpPr>
        <p:spPr>
          <a:xfrm>
            <a:off x="10894735" y="18470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49_1#df6684b01?sp=1&amp;vaa=1&amp;vcp=1&amp;vis=1&amp;pid=6f838850f&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健康：按照世界卫生组织对健康的定义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，健康不仅仅是没有疾病或</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者不虚弱，还要有完整的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和良好的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养成健康的生活习惯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：生活有规律，合理膳食，合理用药，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拒绝吸烟、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酗酒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、吸毒，创建健康的环境。</a:t>
            </a:r>
            <a:endParaRPr lang="en-US" altLang="zh-CN" sz="2800" dirty="0"/>
          </a:p>
        </p:txBody>
      </p:sp>
      <p:sp>
        <p:nvSpPr>
          <p:cNvPr id="3" name="QB_5_AN.250_1#df6684b01.blank?vaa=1&amp;vcp=1&amp;vis=1&amp;pid=6f838850f&amp;color=0,0,0&amp;vpa=173&amp;vtp=1&amp;vaab=1&amp;bbb=1"/>
          <p:cNvSpPr/>
          <p:nvPr/>
        </p:nvSpPr>
        <p:spPr>
          <a:xfrm>
            <a:off x="4461415" y="27962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生理</a:t>
            </a:r>
            <a:endParaRPr lang="en-US" altLang="zh-CN" sz="2800" dirty="0"/>
          </a:p>
        </p:txBody>
      </p:sp>
      <p:sp>
        <p:nvSpPr>
          <p:cNvPr id="4" name="QB_5_AN.251_1#df6684b01.blank?vaa=1&amp;vcp=1&amp;vis=1&amp;pid=6f838850f&amp;color=0,0,0&amp;vpa=174&amp;vtp=1&amp;vaab=1&amp;bbb=1"/>
          <p:cNvSpPr/>
          <p:nvPr/>
        </p:nvSpPr>
        <p:spPr>
          <a:xfrm>
            <a:off x="5883815" y="279625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心理状态</a:t>
            </a:r>
            <a:endParaRPr lang="en-US" altLang="zh-CN" sz="2800" dirty="0"/>
          </a:p>
        </p:txBody>
      </p:sp>
      <p:sp>
        <p:nvSpPr>
          <p:cNvPr id="5" name="QB_5_AN.252_1#df6684b01.blank?vaa=1&amp;vcp=1&amp;vis=1&amp;pid=6f838850f&amp;color=0,0,0&amp;vpa=175&amp;vtp=1&amp;vaab=1&amp;bbb=1"/>
          <p:cNvSpPr/>
          <p:nvPr/>
        </p:nvSpPr>
        <p:spPr>
          <a:xfrm>
            <a:off x="9084214" y="279625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社会适应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53_1#582addc4d?vaa=1&amp;vcp=1&amp;vis=1&amp;pid=6f838850f&amp;color=0,0,0&amp;vtp=1&amp;vaab=1&amp;bt=1&amp;bbb=1"/>
          <p:cNvSpPr/>
          <p:nvPr/>
        </p:nvSpPr>
        <p:spPr>
          <a:xfrm>
            <a:off x="539496" y="18648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预防传染病</a:t>
            </a:r>
            <a:endParaRPr lang="en-US" altLang="zh-CN" sz="2800" dirty="0"/>
          </a:p>
        </p:txBody>
      </p:sp>
      <p:sp>
        <p:nvSpPr>
          <p:cNvPr id="3" name="QB_6_BD.254_1#8bae70dc3?vaa=1&amp;vcp=1&amp;vis=1&amp;pid=582addc4d&amp;color=0,0,0&amp;vtp=1&amp;vaab=1&amp;bbb=1&amp;hb=1"/>
          <p:cNvSpPr/>
          <p:nvPr/>
        </p:nvSpPr>
        <p:spPr>
          <a:xfrm>
            <a:off x="539496" y="24925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（1）传染病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引起，能在人与人或人与动物之间传播的疾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病。它具有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两大特点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有的还具有季节性和地方性。</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（2）病原体：凡是能引起人和动物患病的</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等都是病原体。</a:t>
            </a:r>
            <a:endParaRPr lang="en-US" altLang="zh-CN" sz="2800" dirty="0"/>
          </a:p>
        </p:txBody>
      </p:sp>
      <p:sp>
        <p:nvSpPr>
          <p:cNvPr id="4" name="QB_6_AN.1_1#8bae70dc3.blank?vaa=1&amp;vcp=1&amp;vis=1&amp;pid=582addc4d&amp;color=0,0,0&amp;vpa=176&amp;vtp=1&amp;vaab=1&amp;bbb=1"/>
          <p:cNvSpPr/>
          <p:nvPr/>
        </p:nvSpPr>
        <p:spPr>
          <a:xfrm>
            <a:off x="3216815" y="24620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病原体</a:t>
            </a:r>
            <a:endParaRPr lang="en-US" altLang="zh-CN" sz="2800" dirty="0"/>
          </a:p>
        </p:txBody>
      </p:sp>
      <p:sp>
        <p:nvSpPr>
          <p:cNvPr id="5" name="QB_6_AN.2_1#8bae70dc3.blank?vaa=1&amp;vcp=1&amp;vis=1&amp;pid=582addc4d&amp;color=0,0,0&amp;vpa=177&amp;vtp=1&amp;vaab=1&amp;bbb=1"/>
          <p:cNvSpPr/>
          <p:nvPr/>
        </p:nvSpPr>
        <p:spPr>
          <a:xfrm>
            <a:off x="2327814" y="31097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流行性</a:t>
            </a:r>
            <a:endParaRPr lang="en-US" altLang="zh-CN" sz="2800" dirty="0"/>
          </a:p>
        </p:txBody>
      </p:sp>
      <p:sp>
        <p:nvSpPr>
          <p:cNvPr id="6" name="QB_6_AN.3_1#8bae70dc3.blank?vaa=1&amp;vcp=1&amp;vis=1&amp;pid=582addc4d&amp;color=0,0,0&amp;vpa=178&amp;vtp=1&amp;vaab=1&amp;bbb=1"/>
          <p:cNvSpPr/>
          <p:nvPr/>
        </p:nvSpPr>
        <p:spPr>
          <a:xfrm>
            <a:off x="4105815" y="31097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传染性</a:t>
            </a:r>
            <a:endParaRPr lang="en-US" altLang="zh-CN" sz="2800" dirty="0"/>
          </a:p>
        </p:txBody>
      </p:sp>
      <p:sp>
        <p:nvSpPr>
          <p:cNvPr id="8" name="QB_6_AN.259_1#8bae70dc3.blank?vaa=1&amp;vcp=1&amp;vis=1&amp;pid=582addc4d&amp;color=0,0,0&amp;vpa=179&amp;vtp=1&amp;vaab=1&amp;bbb=1"/>
          <p:cNvSpPr/>
          <p:nvPr/>
        </p:nvSpPr>
        <p:spPr>
          <a:xfrm>
            <a:off x="7039514" y="3757485"/>
            <a:ext cx="4525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病毒、细菌、真菌、寄生虫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60_1#f14dde786?sp=1&amp;vaa=1&amp;vcp=1&amp;vis=1&amp;pid=582addc4d&amp;color=0,0,0&amp;vtp=1&amp;vaab=1&amp;bt=1&amp;bbb=1"/>
          <p:cNvSpPr/>
          <p:nvPr/>
        </p:nvSpPr>
        <p:spPr>
          <a:xfrm>
            <a:off x="539496" y="154482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（3）传染病流行的基本环节</a:t>
            </a:r>
            <a:endParaRPr lang="en-US" altLang="zh-CN" sz="2800" dirty="0"/>
          </a:p>
        </p:txBody>
      </p:sp>
      <p:sp>
        <p:nvSpPr>
          <p:cNvPr id="3" name="QB_6_BD.260_2#f14dde786?bid=1&amp;vaa=1&amp;vcp=1&amp;vis=1&amp;pid=582addc4d&amp;color=0,0,0&amp;vtp=1&amp;vaab=1"/>
          <p:cNvSpPr/>
          <p:nvPr/>
        </p:nvSpPr>
        <p:spPr>
          <a:xfrm>
            <a:off x="4557460" y="2172525"/>
            <a:ext cx="6845300" cy="3134932"/>
          </a:xfrm>
          <a:prstGeom prst="rect">
            <a:avLst/>
          </a:prstGeom>
          <a:noFill/>
        </p:spPr>
        <p:txBody>
          <a:bodyPr wrap="squar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传染源：指能够散播病原体的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2800" dirty="0"/>
          </a:p>
          <a:p>
            <a:pPr algn="l" latinLnBrk="1">
              <a:lnSpc>
                <a:spcPct val="15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传播途径：病原体离开</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到达健康人或动物所经过的途径</a:t>
            </a:r>
            <a:endParaRPr lang="en-US" altLang="zh-CN" sz="2800" dirty="0"/>
          </a:p>
          <a:p>
            <a:pPr algn="l" latinLnBrk="1">
              <a:lnSpc>
                <a:spcPct val="15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易感人群：指对某种传染病缺乏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而容易感染该病的人群</a:t>
            </a:r>
            <a:endParaRPr lang="en-US" altLang="zh-CN" sz="2800" dirty="0"/>
          </a:p>
        </p:txBody>
      </p:sp>
      <p:sp>
        <p:nvSpPr>
          <p:cNvPr id="4" name="QB_6_AN.261_1#f14dde786.blank?vaa=1&amp;vcp=1&amp;vis=1&amp;pid=582addc4d&amp;color=0,0,0&amp;vpa=180&amp;vtp=1&amp;vaab=1"/>
          <p:cNvSpPr/>
          <p:nvPr/>
        </p:nvSpPr>
        <p:spPr>
          <a:xfrm>
            <a:off x="9190578" y="214204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人或动物</a:t>
            </a:r>
            <a:endParaRPr lang="en-US" altLang="zh-CN" sz="2800" dirty="0"/>
          </a:p>
        </p:txBody>
      </p:sp>
      <p:sp>
        <p:nvSpPr>
          <p:cNvPr id="5" name="QB_6_AN.262_1#f14dde786.blank?vaa=1&amp;vcp=1&amp;vis=1&amp;pid=582addc4d&amp;color=0,0,0&amp;vpa=181&amp;vtp=1&amp;vaab=1"/>
          <p:cNvSpPr/>
          <p:nvPr/>
        </p:nvSpPr>
        <p:spPr>
          <a:xfrm>
            <a:off x="8123778" y="278212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传染源</a:t>
            </a:r>
            <a:endParaRPr lang="en-US" altLang="zh-CN" sz="2800" dirty="0"/>
          </a:p>
        </p:txBody>
      </p:sp>
      <p:sp>
        <p:nvSpPr>
          <p:cNvPr id="6" name="QB_6_AN.263_1#f14dde786.blank?vaa=1&amp;vcp=1&amp;vis=1&amp;pid=582addc4d&amp;color=0,0,0&amp;vpa=182&amp;vtp=1&amp;vaab=1"/>
          <p:cNvSpPr/>
          <p:nvPr/>
        </p:nvSpPr>
        <p:spPr>
          <a:xfrm>
            <a:off x="9546178" y="40622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免疫力</a:t>
            </a:r>
            <a:endParaRPr lang="en-US" altLang="zh-CN" sz="2800" dirty="0"/>
          </a:p>
        </p:txBody>
      </p:sp>
      <p:sp>
        <p:nvSpPr>
          <p:cNvPr id="7" name="QB_6_BD.260_2#f14dde786?bid=1&amp;vaa=1&amp;vcp=1&amp;vis=1&amp;pid=582addc4d&amp;color=0,0,0&amp;vtp=1&amp;vaab=1"/>
          <p:cNvSpPr/>
          <p:nvPr/>
        </p:nvSpPr>
        <p:spPr>
          <a:xfrm>
            <a:off x="539497" y="2839561"/>
            <a:ext cx="3725863" cy="647700"/>
          </a:xfrm>
          <a:prstGeom prst="rect">
            <a:avLst/>
          </a:prstGeom>
          <a:noFill/>
        </p:spPr>
        <p:txBody>
          <a:bodyPr wrap="squar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传染病流行的基本环节</a:t>
            </a:r>
            <a:endParaRPr lang="en-US" altLang="zh-CN" sz="2800" dirty="0"/>
          </a:p>
          <a:p>
            <a:pPr algn="l" latinLnBrk="1">
              <a:lnSpc>
                <a:spcPct val="150000"/>
              </a:lnSpc>
            </a:pPr>
            <a:endParaRPr lang="en-US" altLang="zh-CN" sz="2800" dirty="0"/>
          </a:p>
        </p:txBody>
      </p:sp>
      <p:sp>
        <p:nvSpPr>
          <p:cNvPr id="8" name="SystemAddBraceShape"/>
          <p:cNvSpPr/>
          <p:nvPr/>
        </p:nvSpPr>
        <p:spPr>
          <a:xfrm>
            <a:off x="4239960" y="2426525"/>
            <a:ext cx="165100" cy="2746312"/>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64_1#2e76cb801?vaa=1&amp;vcp=1&amp;vis=1&amp;pid=582addc4d&amp;color=0,0,0&amp;mp=1&amp;vtp=1&amp;vaab=1&amp;bt=1&amp;bbb=1&amp;hb=1"/>
          <p:cNvSpPr/>
          <p:nvPr/>
        </p:nvSpPr>
        <p:spPr>
          <a:xfrm>
            <a:off x="539496" y="252815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）传染病的预防措施可以分为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传染源、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传播途径、</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易感人群三个方面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1_1#2e76cb801.blank?vaa=1&amp;vcp=1&amp;vis=1&amp;pid=582addc4d&amp;color=0,0,0&amp;mp=1&amp;vpa=183&amp;vtp=1&amp;vaab=1&amp;bbb=1"/>
          <p:cNvSpPr/>
          <p:nvPr/>
        </p:nvSpPr>
        <p:spPr>
          <a:xfrm>
            <a:off x="5706015" y="249767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a:t>
            </a:r>
            <a:endParaRPr lang="en-US" altLang="zh-CN" sz="2800" dirty="0"/>
          </a:p>
        </p:txBody>
      </p:sp>
      <p:sp>
        <p:nvSpPr>
          <p:cNvPr id="4" name="QB_6_AN.2_1#2e76cb801.blank?vaa=1&amp;vcp=1&amp;vis=1&amp;pid=582addc4d&amp;color=0,0,0&amp;mp=1&amp;vpa=184&amp;vtp=1&amp;vaab=1&amp;bbb=1"/>
          <p:cNvSpPr/>
          <p:nvPr/>
        </p:nvSpPr>
        <p:spPr>
          <a:xfrm>
            <a:off x="8195214" y="249767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切断</a:t>
            </a:r>
            <a:endParaRPr lang="en-US" altLang="zh-CN" sz="2800" dirty="0"/>
          </a:p>
        </p:txBody>
      </p:sp>
      <p:sp>
        <p:nvSpPr>
          <p:cNvPr id="5" name="QB_6_AN.3_1#2e76cb801.blank?vaa=1&amp;vcp=1&amp;vis=1&amp;pid=582addc4d&amp;color=0,0,0&amp;mp=1&amp;vpa=185&amp;vtp=1&amp;vaab=1&amp;bbb=1"/>
          <p:cNvSpPr/>
          <p:nvPr/>
        </p:nvSpPr>
        <p:spPr>
          <a:xfrm>
            <a:off x="549815" y="3124422"/>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保护</a:t>
            </a:r>
            <a:endParaRPr lang="en-US" altLang="zh-CN" sz="2800" dirty="0"/>
          </a:p>
        </p:txBody>
      </p:sp>
      <p:sp>
        <p:nvSpPr>
          <p:cNvPr id="6" name="P_6_BD#dc55aad9e?sp=1&amp;vcp=1&amp;vis=1&amp;pid=582addc4d&amp;color=0,0,0&amp;vtp=1&amp;vaab=1&amp;bbb=1"/>
          <p:cNvSpPr/>
          <p:nvPr/>
        </p:nvSpPr>
        <p:spPr>
          <a:xfrm>
            <a:off x="539496" y="379523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（5）常见传染病：蛔虫病、流行性感冒、肺结核、病毒性肝炎等。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68_1#eed2fe4eb?sp=1&amp;vaa=1&amp;vcp=1&amp;vis=1&amp;pid=6f838850f&amp;color=0,0,0&amp;mp=1&amp;vtp=1&amp;vaab=1&amp;bt=1&amp;bbb=1"/>
          <p:cNvSpPr/>
          <p:nvPr/>
        </p:nvSpPr>
        <p:spPr>
          <a:xfrm>
            <a:off x="539496" y="11235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人体的三道防线</a:t>
            </a:r>
            <a:endParaRPr lang="en-US" altLang="zh-CN" sz="2800" dirty="0"/>
          </a:p>
        </p:txBody>
      </p:sp>
      <p:graphicFrame>
        <p:nvGraphicFramePr>
          <p:cNvPr id="65" name="QB_5_BD.268_2#eed2fe4eb?colgroup=6,10,12&amp;vaa=1&amp;vcp=1&amp;vis=1&amp;pid=6f838850f&amp;color=0,0,0&amp;mp=1&amp;vtp=1&amp;vaab=1&amp;bbb=1&amp;hb=1"/>
          <p:cNvGraphicFramePr>
            <a:graphicFrameLocks noGrp="1"/>
          </p:cNvGraphicFramePr>
          <p:nvPr/>
        </p:nvGraphicFramePr>
        <p:xfrm>
          <a:off x="539496" y="1805177"/>
          <a:ext cx="11082528" cy="3915920"/>
        </p:xfrm>
        <a:graphic>
          <a:graphicData uri="http://schemas.openxmlformats.org/drawingml/2006/table">
            <a:tbl>
              <a:tblPr/>
              <a:tblGrid>
                <a:gridCol w="2679192">
                  <a:extLst>
                    <a:ext uri="{9D8B030D-6E8A-4147-A177-3AD203B41FA5}">
                      <a16:colId xmlns:a16="http://schemas.microsoft.com/office/drawing/2014/main" val="20000"/>
                    </a:ext>
                  </a:extLst>
                </a:gridCol>
                <a:gridCol w="3803904">
                  <a:extLst>
                    <a:ext uri="{9D8B030D-6E8A-4147-A177-3AD203B41FA5}">
                      <a16:colId xmlns:a16="http://schemas.microsoft.com/office/drawing/2014/main" val="20001"/>
                    </a:ext>
                  </a:extLst>
                </a:gridCol>
                <a:gridCol w="459943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功能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第一道防线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皮肤和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阻挡或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病原体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异物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339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第二道防线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体液中的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病菌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化病原体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第三道</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防线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⑧</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清除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⑪</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B_5_AN.269_1#eed2fe4eb.blank?vaa=1&amp;vcp=1&amp;vis=1&amp;pid=6f838850f&amp;color=0,0,0&amp;mp=1&amp;vpa=186&amp;vtp=1&amp;vaab=1&amp;bbb=1"/>
          <p:cNvSpPr/>
          <p:nvPr/>
        </p:nvSpPr>
        <p:spPr>
          <a:xfrm>
            <a:off x="4723406" y="260775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黏膜</a:t>
            </a:r>
            <a:endParaRPr lang="en-US" altLang="zh-CN" sz="2800" dirty="0"/>
          </a:p>
        </p:txBody>
      </p:sp>
      <p:sp>
        <p:nvSpPr>
          <p:cNvPr id="5" name="QB_5_AN.270_1#eed2fe4eb.blank?vaa=1&amp;vcp=1&amp;vis=1&amp;pid=6f838850f&amp;color=0,0,0&amp;mp=1&amp;vpa=187&amp;vtp=1&amp;vaab=1&amp;bbb=1"/>
          <p:cNvSpPr/>
          <p:nvPr/>
        </p:nvSpPr>
        <p:spPr>
          <a:xfrm>
            <a:off x="8527310" y="234842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杀死</a:t>
            </a:r>
            <a:endParaRPr lang="en-US" altLang="zh-CN" sz="2800" dirty="0"/>
          </a:p>
        </p:txBody>
      </p:sp>
      <p:sp>
        <p:nvSpPr>
          <p:cNvPr id="6" name="QB_5_AN.271_1#eed2fe4eb.blank?vaa=1&amp;vcp=1&amp;vis=1&amp;pid=6f838850f&amp;color=0,0,0&amp;mp=1&amp;vpa=188&amp;vtp=1&amp;vaab=1&amp;bbb=1"/>
          <p:cNvSpPr/>
          <p:nvPr/>
        </p:nvSpPr>
        <p:spPr>
          <a:xfrm>
            <a:off x="7460510" y="2887154"/>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清扫</a:t>
            </a:r>
            <a:endParaRPr lang="en-US" altLang="zh-CN" sz="2800" dirty="0"/>
          </a:p>
        </p:txBody>
      </p:sp>
      <p:sp>
        <p:nvSpPr>
          <p:cNvPr id="7" name="QB_5_AN.272_1#eed2fe4eb.blank?vaa=1&amp;vcp=1&amp;vis=1&amp;pid=6f838850f&amp;color=0,0,0&amp;mp=1&amp;vpa=189&amp;vtp=1&amp;vaab=1&amp;bbb=1"/>
          <p:cNvSpPr/>
          <p:nvPr/>
        </p:nvSpPr>
        <p:spPr>
          <a:xfrm>
            <a:off x="5079006" y="3475990"/>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杀菌物质</a:t>
            </a:r>
            <a:endParaRPr lang="en-US" altLang="zh-CN" sz="2800" dirty="0"/>
          </a:p>
        </p:txBody>
      </p:sp>
      <p:sp>
        <p:nvSpPr>
          <p:cNvPr id="8" name="QB_5_AN.273_1#eed2fe4eb.blank?vaa=1&amp;vcp=1&amp;vis=1&amp;pid=6f838850f&amp;color=0,0,0&amp;mp=1&amp;vpa=190&amp;vtp=1&amp;vaab=1&amp;bbb=1"/>
          <p:cNvSpPr/>
          <p:nvPr/>
        </p:nvSpPr>
        <p:spPr>
          <a:xfrm>
            <a:off x="4012206" y="401472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吞噬</a:t>
            </a:r>
            <a:endParaRPr lang="en-US" altLang="zh-CN" sz="2800" dirty="0"/>
          </a:p>
        </p:txBody>
      </p:sp>
      <p:sp>
        <p:nvSpPr>
          <p:cNvPr id="9" name="QB_5_AN.274_1#eed2fe4eb.blank?vaa=1&amp;vcp=1&amp;vis=1&amp;pid=6f838850f&amp;color=0,0,0&amp;mp=1&amp;vpa=191&amp;vtp=1&amp;vaab=1&amp;bbb=1"/>
          <p:cNvSpPr/>
          <p:nvPr/>
        </p:nvSpPr>
        <p:spPr>
          <a:xfrm>
            <a:off x="7460510" y="347599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溶解</a:t>
            </a:r>
            <a:endParaRPr lang="en-US" altLang="zh-CN" sz="2800" dirty="0"/>
          </a:p>
        </p:txBody>
      </p:sp>
      <p:sp>
        <p:nvSpPr>
          <p:cNvPr id="10" name="QB_5_AN.275_1#eed2fe4eb.blank?vaa=1&amp;vcp=1&amp;vis=1&amp;pid=6f838850f&amp;color=0,0,0&amp;mp=1&amp;vpa=192&amp;vtp=1&amp;vaab=1&amp;bbb=1"/>
          <p:cNvSpPr/>
          <p:nvPr/>
        </p:nvSpPr>
        <p:spPr>
          <a:xfrm>
            <a:off x="9937010" y="347599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吞噬</a:t>
            </a:r>
            <a:endParaRPr lang="en-US" altLang="zh-CN" sz="2800" dirty="0"/>
          </a:p>
        </p:txBody>
      </p:sp>
      <p:sp>
        <p:nvSpPr>
          <p:cNvPr id="11" name="QB_5_AN.276_1#eed2fe4eb.blank?vaa=1&amp;vcp=1&amp;vis=1&amp;pid=6f838850f&amp;color=0,0,0&amp;mp=1&amp;vpa=193&amp;vtp=1&amp;vaab=1&amp;bbb=1"/>
          <p:cNvSpPr/>
          <p:nvPr/>
        </p:nvSpPr>
        <p:spPr>
          <a:xfrm>
            <a:off x="3656606" y="4603560"/>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免疫器官</a:t>
            </a:r>
            <a:endParaRPr lang="en-US" altLang="zh-CN" sz="2800" dirty="0"/>
          </a:p>
        </p:txBody>
      </p:sp>
      <p:sp>
        <p:nvSpPr>
          <p:cNvPr id="12" name="QB_5_AN.277_1#eed2fe4eb.blank?vaa=1&amp;vcp=1&amp;vis=1&amp;pid=6f838850f&amp;color=0,0,0&amp;mp=1&amp;vpa=194&amp;vtp=1&amp;vaab=1&amp;bbb=1"/>
          <p:cNvSpPr/>
          <p:nvPr/>
        </p:nvSpPr>
        <p:spPr>
          <a:xfrm>
            <a:off x="3745506" y="5142294"/>
            <a:ext cx="16811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免疫细胞</a:t>
            </a:r>
            <a:endParaRPr lang="en-US" altLang="zh-CN" sz="2800" dirty="0"/>
          </a:p>
        </p:txBody>
      </p:sp>
      <p:sp>
        <p:nvSpPr>
          <p:cNvPr id="13" name="QB_5_AN.278_1#eed2fe4eb.blank?vaa=1&amp;vcp=1&amp;vis=1&amp;pid=6f838850f&amp;color=0,0,0&amp;mp=1&amp;vpa=195&amp;vtp=1&amp;vaab=1&amp;bbb=1"/>
          <p:cNvSpPr/>
          <p:nvPr/>
        </p:nvSpPr>
        <p:spPr>
          <a:xfrm>
            <a:off x="8171710" y="460356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抗体</a:t>
            </a:r>
            <a:endParaRPr lang="en-US" altLang="zh-CN" sz="2800" dirty="0"/>
          </a:p>
        </p:txBody>
      </p:sp>
      <p:sp>
        <p:nvSpPr>
          <p:cNvPr id="14" name="QB_5_AN.279_1#eed2fe4eb.blank?vaa=1&amp;vcp=1&amp;vis=1&amp;pid=6f838850f&amp;color=0,0,0&amp;mp=1&amp;vpa=196&amp;vtp=1&amp;vaab=1&amp;bbb=1"/>
          <p:cNvSpPr/>
          <p:nvPr/>
        </p:nvSpPr>
        <p:spPr>
          <a:xfrm>
            <a:off x="7193810" y="5142294"/>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抗原</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
                                            <p:bg/>
                                          </p:spTgt>
                                        </p:tgtEl>
                                        <p:attrNameLst>
                                          <p:attrName>style.visibility</p:attrName>
                                        </p:attrNameLst>
                                      </p:cBhvr>
                                      <p:to>
                                        <p:strVal val="visible"/>
                                      </p:to>
                                    </p:set>
                                    <p:animEffect transition="in" filter="wipe(left)">
                                      <p:cBhvr>
                                        <p:cTn id="87" dur="500"/>
                                        <p:tgtEl>
                                          <p:spTgt spid="14">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xEl>
                                              <p:pRg st="0" end="0"/>
                                            </p:txEl>
                                          </p:spTgt>
                                        </p:tgtEl>
                                        <p:attrNameLst>
                                          <p:attrName>style.visibility</p:attrName>
                                        </p:attrNameLst>
                                      </p:cBhvr>
                                      <p:to>
                                        <p:strVal val="visible"/>
                                      </p:to>
                                    </p:set>
                                    <p:animEffect transition="in" filter="wipe(left)">
                                      <p:cBhvr>
                                        <p:cTn id="9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80_1#b56a88a5d?vaa=1&amp;vcp=1&amp;vis=1&amp;pid=6f838850f&amp;color=0,0,0&amp;vtp=1&amp;vaab=1&amp;bt=1&amp;bbb=1"/>
          <p:cNvSpPr/>
          <p:nvPr/>
        </p:nvSpPr>
        <p:spPr>
          <a:xfrm>
            <a:off x="539496" y="18648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人体免疫</a:t>
            </a:r>
            <a:endParaRPr lang="en-US" altLang="zh-CN" sz="2800" dirty="0"/>
          </a:p>
        </p:txBody>
      </p:sp>
      <p:sp>
        <p:nvSpPr>
          <p:cNvPr id="3" name="QB_6_BD.281_1#9a0ab60b4?vaa=1&amp;vcp=1&amp;vis=1&amp;pid=b56a88a5d&amp;color=0,0,0&amp;vtp=1&amp;vaab=1&amp;bbb=1&amp;hb=1"/>
          <p:cNvSpPr/>
          <p:nvPr/>
        </p:nvSpPr>
        <p:spPr>
          <a:xfrm>
            <a:off x="539496" y="24925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（1）免疫：免疫是人体内的一种防御功能，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人体依靠这种功能识别“</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和排斥进入人体内的外来物质以</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及人体本身所产生的损伤细胞和肿瘤细胞等，以维护人体内部环境的</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282_1#9a0ab60b4.blank?vaa=1&amp;vcp=1&amp;vis=1&amp;pid=b56a88a5d&amp;color=0,0,0&amp;vpa=197&amp;vtp=1&amp;vaab=1&amp;bbb=1"/>
          <p:cNvSpPr/>
          <p:nvPr/>
        </p:nvSpPr>
        <p:spPr>
          <a:xfrm>
            <a:off x="549815" y="3109785"/>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自己</a:t>
            </a:r>
            <a:endParaRPr lang="en-US" altLang="zh-CN" sz="2800" dirty="0"/>
          </a:p>
        </p:txBody>
      </p:sp>
      <p:sp>
        <p:nvSpPr>
          <p:cNvPr id="5" name="QB_6_AN.283_1#9a0ab60b4.blank?vaa=1&amp;vcp=1&amp;vis=1&amp;pid=b56a88a5d&amp;color=0,0,0&amp;vpa=198&amp;vtp=1&amp;vaab=1&amp;bbb=1"/>
          <p:cNvSpPr/>
          <p:nvPr/>
        </p:nvSpPr>
        <p:spPr>
          <a:xfrm>
            <a:off x="2286539" y="31097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非己</a:t>
            </a:r>
            <a:endParaRPr lang="en-US" altLang="zh-CN" sz="2800" dirty="0"/>
          </a:p>
        </p:txBody>
      </p:sp>
      <p:sp>
        <p:nvSpPr>
          <p:cNvPr id="6" name="QB_6_AN.284_1#9a0ab60b4.blank?vaa=1&amp;vcp=1&amp;vis=1&amp;pid=b56a88a5d&amp;color=0,0,0&amp;vpa=199&amp;vtp=1&amp;vaab=1&amp;bbb=1"/>
          <p:cNvSpPr/>
          <p:nvPr/>
        </p:nvSpPr>
        <p:spPr>
          <a:xfrm>
            <a:off x="5288502" y="31097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破坏</a:t>
            </a:r>
            <a:endParaRPr lang="en-US" altLang="zh-CN" sz="2800" dirty="0"/>
          </a:p>
        </p:txBody>
      </p:sp>
      <p:sp>
        <p:nvSpPr>
          <p:cNvPr id="7" name="QB_6_AN.285_1#9a0ab60b4.blank?vaa=1&amp;vcp=1&amp;vis=1&amp;pid=b56a88a5d&amp;color=0,0,0&amp;vpa=200&amp;vtp=1&amp;vaab=1&amp;bbb=1"/>
          <p:cNvSpPr/>
          <p:nvPr/>
        </p:nvSpPr>
        <p:spPr>
          <a:xfrm>
            <a:off x="638715" y="4384230"/>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平衡</a:t>
            </a:r>
            <a:endParaRPr lang="en-US" altLang="zh-CN" sz="2800" dirty="0"/>
          </a:p>
        </p:txBody>
      </p:sp>
      <p:sp>
        <p:nvSpPr>
          <p:cNvPr id="8" name="QB_6_AN.286_1#9a0ab60b4.blank?vaa=1&amp;vcp=1&amp;vis=1&amp;pid=b56a88a5d&amp;color=0,0,0&amp;vpa=201&amp;vtp=1&amp;vaab=1&amp;bbb=1"/>
          <p:cNvSpPr/>
          <p:nvPr/>
        </p:nvSpPr>
        <p:spPr>
          <a:xfrm>
            <a:off x="2150014" y="438423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稳定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87_1#3f75ba71d?sp=1&amp;vaa=1&amp;vcp=1&amp;vis=1&amp;pid=b56a88a5d&amp;color=0,0,0&amp;vtp=1&amp;vaab=1&amp;bt=1&amp;bbb=1"/>
          <p:cNvSpPr/>
          <p:nvPr/>
        </p:nvSpPr>
        <p:spPr>
          <a:xfrm>
            <a:off x="539496" y="122478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（2）免疫的类型</a:t>
            </a:r>
            <a:endParaRPr lang="en-US" altLang="zh-CN" sz="2800" dirty="0"/>
          </a:p>
        </p:txBody>
      </p:sp>
      <p:sp>
        <p:nvSpPr>
          <p:cNvPr id="3" name="QB_6_BD.287_2#3f75ba71d?bid=2&amp;vaa=1&amp;vcp=1&amp;vis=1&amp;pid=b56a88a5d&amp;color=0,0,0&amp;vtp=1&amp;vaab=1"/>
          <p:cNvSpPr/>
          <p:nvPr/>
        </p:nvSpPr>
        <p:spPr>
          <a:xfrm>
            <a:off x="1712659" y="1852485"/>
            <a:ext cx="9702101" cy="2487232"/>
          </a:xfrm>
          <a:prstGeom prst="rect">
            <a:avLst/>
          </a:prstGeom>
          <a:noFill/>
        </p:spPr>
        <p:txBody>
          <a:bodyPr wrap="square" lIns="0" tIns="0" rIns="0" bIns="0" rtlCol="0" anchor="t"/>
          <a:lstStyle/>
          <a:p>
            <a:pPr algn="l" latinLnBrk="1">
              <a:lnSpc>
                <a:spcPct val="15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非特异性免疫：对</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都起作用，是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就有的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遗传的免疫</a:t>
            </a:r>
            <a:endParaRPr lang="en-US" altLang="zh-CN" sz="2800" dirty="0"/>
          </a:p>
          <a:p>
            <a:pPr algn="l" latinLnBrk="1">
              <a:lnSpc>
                <a:spcPct val="15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特异性免疫：只对诱发的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起作用，是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遗传的免疫</a:t>
            </a:r>
            <a:endParaRPr lang="en-US" altLang="zh-CN" sz="2800" dirty="0"/>
          </a:p>
        </p:txBody>
      </p:sp>
      <p:sp>
        <p:nvSpPr>
          <p:cNvPr id="4" name="QB_6_AN.1_1#3f75ba71d.blank?vaa=1&amp;vcp=1&amp;vis=1&amp;pid=b56a88a5d&amp;color=0,0,0&amp;vpa=202&amp;vtp=1&amp;vaab=1"/>
          <p:cNvSpPr/>
          <p:nvPr/>
        </p:nvSpPr>
        <p:spPr>
          <a:xfrm>
            <a:off x="4567777" y="181438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多数病原体</a:t>
            </a:r>
            <a:endParaRPr lang="en-US" altLang="zh-CN" sz="2800" dirty="0"/>
          </a:p>
        </p:txBody>
      </p:sp>
      <p:sp>
        <p:nvSpPr>
          <p:cNvPr id="5" name="QB_6_AN.2_1#3f75ba71d.blank?vaa=1&amp;vcp=1&amp;vis=1&amp;pid=b56a88a5d&amp;color=0,0,0&amp;vpa=203&amp;vtp=1&amp;vaab=1"/>
          <p:cNvSpPr/>
          <p:nvPr/>
        </p:nvSpPr>
        <p:spPr>
          <a:xfrm>
            <a:off x="8834978" y="18143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先天</a:t>
            </a:r>
            <a:endParaRPr lang="en-US" altLang="zh-CN" sz="2800" dirty="0"/>
          </a:p>
        </p:txBody>
      </p:sp>
      <p:sp>
        <p:nvSpPr>
          <p:cNvPr id="6" name="QB_6_AN.3_1#3f75ba71d.blank?vaa=1&amp;vcp=1&amp;vis=1&amp;pid=b56a88a5d&amp;color=0,0,0&amp;vpa=204&amp;vtp=1&amp;vaab=1"/>
          <p:cNvSpPr/>
          <p:nvPr/>
        </p:nvSpPr>
        <p:spPr>
          <a:xfrm>
            <a:off x="1712659" y="2454465"/>
            <a:ext cx="969963" cy="553657"/>
          </a:xfrm>
          <a:prstGeom prst="rect">
            <a:avLst/>
          </a:prstGeom>
          <a:noFill/>
        </p:spPr>
        <p:txBody>
          <a:bodyPr wrap="none" lIns="0" tIns="0" rIns="0" bIns="0" rtlCol="0" anchor="t"/>
          <a:lstStyle/>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可以</a:t>
            </a:r>
            <a:endParaRPr lang="en-US" altLang="zh-CN" sz="2800" dirty="0"/>
          </a:p>
        </p:txBody>
      </p:sp>
      <p:sp>
        <p:nvSpPr>
          <p:cNvPr id="7" name="QB_6_AN.4_1#3f75ba71d.blank?vaa=1&amp;vcp=1&amp;vis=1&amp;pid=b56a88a5d&amp;color=0,0,0&amp;vpa=205&amp;vtp=1&amp;vaab=1"/>
          <p:cNvSpPr/>
          <p:nvPr/>
        </p:nvSpPr>
        <p:spPr>
          <a:xfrm>
            <a:off x="5634577" y="309454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特定抗原</a:t>
            </a:r>
            <a:endParaRPr lang="en-US" altLang="zh-CN" sz="2800" dirty="0"/>
          </a:p>
        </p:txBody>
      </p:sp>
      <p:sp>
        <p:nvSpPr>
          <p:cNvPr id="8" name="QB_6_AN.5_1#3f75ba71d.blank?vaa=1&amp;vcp=1&amp;vis=1&amp;pid=b56a88a5d&amp;color=0,0,0&amp;vpa=206&amp;vtp=1&amp;vaab=1"/>
          <p:cNvSpPr/>
          <p:nvPr/>
        </p:nvSpPr>
        <p:spPr>
          <a:xfrm>
            <a:off x="9190578" y="309454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后天性</a:t>
            </a:r>
            <a:endParaRPr lang="en-US" altLang="zh-CN" sz="2800" dirty="0"/>
          </a:p>
        </p:txBody>
      </p:sp>
      <p:sp>
        <p:nvSpPr>
          <p:cNvPr id="9" name="QB_6_AN.6_1#3f75ba71d.blank?vaa=1&amp;vcp=1&amp;vis=1&amp;pid=b56a88a5d&amp;color=0,0,0&amp;vpa=207&amp;vtp=1&amp;vaab=1"/>
          <p:cNvSpPr/>
          <p:nvPr/>
        </p:nvSpPr>
        <p:spPr>
          <a:xfrm>
            <a:off x="1712659" y="3734625"/>
            <a:ext cx="969963" cy="553657"/>
          </a:xfrm>
          <a:prstGeom prst="rect">
            <a:avLst/>
          </a:prstGeom>
          <a:noFill/>
        </p:spPr>
        <p:txBody>
          <a:bodyPr wrap="none" lIns="0" tIns="0" rIns="0" bIns="0" rtlCol="0" anchor="t"/>
          <a:lstStyle/>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p>
        </p:txBody>
      </p:sp>
      <p:sp>
        <p:nvSpPr>
          <p:cNvPr id="10" name="QB_6_BD.294_1#8381121c7?vaa=1&amp;vcp=1&amp;vis=1&amp;pid=b56a88a5d&amp;color=0,0,0&amp;vtp=1&amp;vaab=1&amp;bbb=1&amp;hb=1"/>
          <p:cNvSpPr/>
          <p:nvPr/>
        </p:nvSpPr>
        <p:spPr>
          <a:xfrm>
            <a:off x="539496" y="441280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（3）抗原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：能引起人体产生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。抗原是外来的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，而不是自</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身的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1" name="QB_6_AN.295_1#8381121c7.blank?vaa=1&amp;vcp=1&amp;vis=1&amp;pid=b56a88a5d&amp;color=0,0,0&amp;vpa=208&amp;vtp=1&amp;vaab=1&amp;bbb=1"/>
          <p:cNvSpPr/>
          <p:nvPr/>
        </p:nvSpPr>
        <p:spPr>
          <a:xfrm>
            <a:off x="4994815" y="438232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抗体</a:t>
            </a:r>
            <a:endParaRPr lang="en-US" altLang="zh-CN" sz="2800" dirty="0"/>
          </a:p>
        </p:txBody>
      </p:sp>
      <p:sp>
        <p:nvSpPr>
          <p:cNvPr id="12" name="QB_6_BD.287_2#3f75ba71d?bid=2&amp;vaa=1&amp;vcp=1&amp;vis=1&amp;pid=b56a88a5d&amp;color=0,0,0&amp;vtp=1&amp;vaab=1"/>
          <p:cNvSpPr/>
          <p:nvPr/>
        </p:nvSpPr>
        <p:spPr>
          <a:xfrm>
            <a:off x="539497" y="2839561"/>
            <a:ext cx="881063" cy="647700"/>
          </a:xfrm>
          <a:prstGeom prst="rect">
            <a:avLst/>
          </a:prstGeom>
          <a:noFill/>
        </p:spPr>
        <p:txBody>
          <a:bodyPr wrap="squar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免疫</a:t>
            </a:r>
            <a:endParaRPr lang="en-US" altLang="zh-CN" sz="2800" dirty="0"/>
          </a:p>
          <a:p>
            <a:pPr algn="l" latinLnBrk="1">
              <a:lnSpc>
                <a:spcPct val="150000"/>
              </a:lnSpc>
            </a:pPr>
            <a:endParaRPr lang="en-US" altLang="zh-CN" sz="2800" dirty="0"/>
          </a:p>
        </p:txBody>
      </p:sp>
      <p:sp>
        <p:nvSpPr>
          <p:cNvPr id="13" name="SystemAddBraceShape"/>
          <p:cNvSpPr/>
          <p:nvPr/>
        </p:nvSpPr>
        <p:spPr>
          <a:xfrm>
            <a:off x="1395159" y="2106485"/>
            <a:ext cx="165100" cy="2106232"/>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1"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96_1#f132cab7b?vaa=1&amp;vcp=1&amp;vis=1&amp;pid=b56a88a5d&amp;color=0,0,0&amp;mp=1&amp;vtp=1&amp;vaab=1&amp;bt=1&amp;bbb=1&amp;hb=1"/>
          <p:cNvSpPr/>
          <p:nvPr/>
        </p:nvSpPr>
        <p:spPr>
          <a:xfrm>
            <a:off x="539496" y="89966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（4）抗体：当病原体侵入人体后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，刺激淋巴细胞产生的一种抵抗该病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原体的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，叫抗体。</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（5）疫苗：用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的病原体制成的生物制品，在免疫学上属</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于疫苗。</a:t>
            </a:r>
            <a:endParaRPr lang="en-US" altLang="zh-CN" sz="2800" dirty="0"/>
          </a:p>
        </p:txBody>
      </p:sp>
      <p:sp>
        <p:nvSpPr>
          <p:cNvPr id="3" name="QB_6_AN.1_1#f132cab7b.blank?vaa=1&amp;vcp=1&amp;vis=1&amp;pid=b56a88a5d&amp;color=0,0,0&amp;mp=1&amp;vpa=209&amp;vtp=1&amp;vaab=1&amp;bbb=1"/>
          <p:cNvSpPr/>
          <p:nvPr/>
        </p:nvSpPr>
        <p:spPr>
          <a:xfrm>
            <a:off x="1616614" y="1516888"/>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特殊蛋白质</a:t>
            </a:r>
            <a:endParaRPr lang="en-US" altLang="zh-CN" sz="2800" dirty="0"/>
          </a:p>
        </p:txBody>
      </p:sp>
      <p:sp>
        <p:nvSpPr>
          <p:cNvPr id="5" name="QB_6_AN.2_1#f132cab7b.blank?vaa=1&amp;vcp=1&amp;vis=1&amp;pid=b56a88a5d&amp;color=0,0,0&amp;vpa=210&amp;vtp=1&amp;vaab=1&amp;bbb=1"/>
          <p:cNvSpPr/>
          <p:nvPr/>
        </p:nvSpPr>
        <p:spPr>
          <a:xfrm>
            <a:off x="2861214" y="2164588"/>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失活或减毒</a:t>
            </a:r>
            <a:endParaRPr lang="en-US" altLang="zh-CN" sz="2800" dirty="0"/>
          </a:p>
        </p:txBody>
      </p:sp>
      <p:sp>
        <p:nvSpPr>
          <p:cNvPr id="6" name="QB_6_BD.300_1#88efc8e29?vaa=1&amp;vcp=1&amp;vis=1&amp;pid=b56a88a5d&amp;color=0,0,0&amp;vtp=1&amp;vaab=1&amp;bbb=1&amp;hb=1"/>
          <p:cNvSpPr/>
          <p:nvPr/>
        </p:nvSpPr>
        <p:spPr>
          <a:xfrm>
            <a:off x="539496" y="34711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（6）计划免疫：根据某些传染病的发生规律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，将各种安全有效的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按照科学的免疫程序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，有计划地给易感人群接种，以达到预防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制和消灭相应传染病的目的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。这种有计划地进行预防接种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，简称为计划</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免疫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。计划免疫可以增强人体免疫力。</a:t>
            </a:r>
            <a:endParaRPr lang="en-US" altLang="zh-CN" sz="2800" dirty="0"/>
          </a:p>
        </p:txBody>
      </p:sp>
      <p:sp>
        <p:nvSpPr>
          <p:cNvPr id="7" name="QB_6_AN.301_1#88efc8e29.blank?vaa=1&amp;vcp=1&amp;vis=1&amp;pid=b56a88a5d&amp;color=0,0,0&amp;vpa=211&amp;vtp=1&amp;vaab=1&amp;bbb=1"/>
          <p:cNvSpPr/>
          <p:nvPr/>
        </p:nvSpPr>
        <p:spPr>
          <a:xfrm>
            <a:off x="10595514" y="34406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疫苗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02_1#a1d903888?vaa=1&amp;vcp=1&amp;vis=1&amp;pid=6f838850f&amp;color=0,0,0&amp;vtp=1&amp;vaab=1&amp;bt=1&amp;bbb=1&amp;hb=1"/>
          <p:cNvSpPr/>
          <p:nvPr/>
        </p:nvSpPr>
        <p:spPr>
          <a:xfrm>
            <a:off x="539496" y="188417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目前</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、癌症等一些慢性非传染性疾病，</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被称为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“生活方式病”，也叫“现代文明病”。</a:t>
            </a:r>
            <a:endParaRPr lang="en-US" altLang="zh-CN" sz="2800" dirty="0"/>
          </a:p>
        </p:txBody>
      </p:sp>
      <p:sp>
        <p:nvSpPr>
          <p:cNvPr id="3" name="QB_5_AN.1_1#a1d903888.blank?vaa=1&amp;vcp=1&amp;vis=1&amp;pid=6f838850f&amp;color=0,0,0&amp;vpa=212&amp;vtp=1&amp;vaab=1&amp;bbb=1"/>
          <p:cNvSpPr/>
          <p:nvPr/>
        </p:nvSpPr>
        <p:spPr>
          <a:xfrm>
            <a:off x="1705514" y="1853692"/>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心脑血管疾病</a:t>
            </a:r>
            <a:endParaRPr lang="en-US" altLang="zh-CN" sz="2800" dirty="0"/>
          </a:p>
        </p:txBody>
      </p:sp>
      <p:sp>
        <p:nvSpPr>
          <p:cNvPr id="4" name="QB_5_AN.2_1#a1d903888.blank?vaa=1&amp;vcp=1&amp;vis=1&amp;pid=6f838850f&amp;color=0,0,0&amp;vpa=213&amp;vtp=1&amp;vaab=1&amp;bbb=1"/>
          <p:cNvSpPr/>
          <p:nvPr/>
        </p:nvSpPr>
        <p:spPr>
          <a:xfrm>
            <a:off x="4550315" y="185369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糖尿病</a:t>
            </a:r>
            <a:endParaRPr lang="en-US" altLang="zh-CN" sz="2800" dirty="0"/>
          </a:p>
        </p:txBody>
      </p:sp>
      <p:sp>
        <p:nvSpPr>
          <p:cNvPr id="5" name="QB_5_BD.305_1#59384b32a?vaa=1&amp;vcp=1&amp;vis=1&amp;pid=6f838850f&amp;color=0,0,0&amp;vtp=1&amp;vaab=1&amp;bbb=1&amp;hb=1"/>
          <p:cNvSpPr/>
          <p:nvPr/>
        </p:nvSpPr>
        <p:spPr>
          <a:xfrm>
            <a:off x="539496" y="3159061"/>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安全用药：指根据病情需要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，在选择药物</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和服药时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间等方面都恰到好处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，充分发挥药物的最佳效果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，尽量避免药物对人体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所产生的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或危害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5_AN.306_1#59384b32a.blank?vaa=1&amp;vcp=1&amp;vis=1&amp;pid=6f838850f&amp;color=0,0,0&amp;vpa=214&amp;vtp=1&amp;vaab=1&amp;bbb=1"/>
          <p:cNvSpPr/>
          <p:nvPr/>
        </p:nvSpPr>
        <p:spPr>
          <a:xfrm>
            <a:off x="7395114" y="312858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品种</a:t>
            </a:r>
            <a:endParaRPr lang="en-US" altLang="zh-CN" sz="2800" dirty="0"/>
          </a:p>
        </p:txBody>
      </p:sp>
      <p:sp>
        <p:nvSpPr>
          <p:cNvPr id="7" name="QB_5_AN.307_1#59384b32a.blank?vaa=1&amp;vcp=1&amp;vis=1&amp;pid=6f838850f&amp;color=0,0,0&amp;vpa=215&amp;vtp=1&amp;vaab=1&amp;bbb=1"/>
          <p:cNvSpPr/>
          <p:nvPr/>
        </p:nvSpPr>
        <p:spPr>
          <a:xfrm>
            <a:off x="8817514" y="312858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剂量</a:t>
            </a:r>
            <a:endParaRPr lang="en-US" altLang="zh-CN" sz="2800" dirty="0"/>
          </a:p>
        </p:txBody>
      </p:sp>
      <p:sp>
        <p:nvSpPr>
          <p:cNvPr id="8" name="QB_5_AN.308_1#59384b32a.blank?vaa=1&amp;vcp=1&amp;vis=1&amp;pid=6f838850f&amp;color=0,0,0&amp;vpa=216&amp;vtp=1&amp;vaab=1&amp;bbb=1"/>
          <p:cNvSpPr/>
          <p:nvPr/>
        </p:nvSpPr>
        <p:spPr>
          <a:xfrm>
            <a:off x="1972214" y="440302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不良反应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P spid="8"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c54d7afd8?sp=1&amp;vcp=1&amp;pid=7d96e17c4&amp;color=0,0,0&amp;vtp=1&amp;vaab=1&amp;bt=1&amp;bbb=1"/>
          <p:cNvSpPr/>
          <p:nvPr/>
        </p:nvSpPr>
        <p:spPr>
          <a:xfrm>
            <a:off x="539496" y="118376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人体生命活动的能量供给</a:t>
            </a:r>
            <a:endParaRPr lang="en-US" altLang="zh-CN" sz="2800" dirty="0"/>
          </a:p>
        </p:txBody>
      </p:sp>
      <p:pic>
        <p:nvPicPr>
          <p:cNvPr id="3" name="P_4_BD#c54d7afd8?vcp=1&amp;pid=7d96e17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865376"/>
            <a:ext cx="11064240" cy="312724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09_1#b209d366a?sp=1&amp;vaa=1&amp;vcp=1&amp;vis=1&amp;pid=6f838850f&amp;color=0,0,0&amp;vtp=1&amp;vaab=1&amp;bt=1&amp;bbb=1"/>
          <p:cNvSpPr/>
          <p:nvPr/>
        </p:nvSpPr>
        <p:spPr>
          <a:xfrm>
            <a:off x="539496" y="18648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药物的种类</a:t>
            </a:r>
            <a:endParaRPr lang="en-US" altLang="zh-CN" sz="2800" dirty="0">
              <a:solidFill>
                <a:srgbClr val="000000"/>
              </a:solidFill>
            </a:endParaRPr>
          </a:p>
        </p:txBody>
      </p:sp>
      <p:sp>
        <p:nvSpPr>
          <p:cNvPr id="3" name="QB_5_BD.309_2#b209d366a?bid=3&amp;vaa=1&amp;vcp=1&amp;vis=1&amp;pid=6f838850f&amp;color=0,0,0&amp;vtp=1&amp;vaab=1"/>
          <p:cNvSpPr/>
          <p:nvPr/>
        </p:nvSpPr>
        <p:spPr>
          <a:xfrm>
            <a:off x="1712659" y="2492565"/>
            <a:ext cx="9690100" cy="2487232"/>
          </a:xfrm>
          <a:prstGeom prst="rect">
            <a:avLst/>
          </a:prstGeom>
          <a:noFill/>
        </p:spPr>
        <p:txBody>
          <a:bodyPr wrap="square" lIns="0" tIns="0" rIns="0" bIns="0" rtlCol="0" anchor="t"/>
          <a:lstStyle/>
          <a:p>
            <a:pPr algn="l" latinLnBrk="1">
              <a:lnSpc>
                <a:spcPct val="15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处方药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：必须凭执业医师或执业助理医师的处方才可以购买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服用的药物</a:t>
            </a:r>
            <a:endParaRPr lang="en-US" altLang="zh-CN" sz="2800" dirty="0">
              <a:solidFill>
                <a:srgbClr val="000000"/>
              </a:solidFill>
            </a:endParaRPr>
          </a:p>
          <a:p>
            <a:pPr algn="l" latinLnBrk="1">
              <a:lnSpc>
                <a:spcPct val="15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非处方药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：不需要凭医师处方即可购买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服用的药物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5_AN.310_1#b209d366a.blank?vaa=1&amp;vcp=1&amp;vis=1&amp;pid=6f838850f&amp;color=0,0,0&amp;vpa=217&amp;vtp=1&amp;vaab=1"/>
          <p:cNvSpPr/>
          <p:nvPr/>
        </p:nvSpPr>
        <p:spPr>
          <a:xfrm>
            <a:off x="2434178" y="3094545"/>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医嘱</a:t>
            </a:r>
            <a:endParaRPr lang="en-US" altLang="zh-CN" sz="2800" dirty="0">
              <a:solidFill>
                <a:srgbClr val="FF0000"/>
              </a:solidFill>
            </a:endParaRPr>
          </a:p>
        </p:txBody>
      </p:sp>
      <p:sp>
        <p:nvSpPr>
          <p:cNvPr id="5" name="QB_5_AN.311_1#b209d366a.blank?vaa=1&amp;vcp=1&amp;vis=1&amp;pid=6f838850f&amp;color=0,0,0&amp;vpa=218&amp;vtp=1&amp;vaab=1"/>
          <p:cNvSpPr/>
          <p:nvPr/>
        </p:nvSpPr>
        <p:spPr>
          <a:xfrm>
            <a:off x="8479378" y="373462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所附说明</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312_1#b209d366a.blank?vaa=1&amp;vcp=1&amp;vis=1&amp;pid=6f838850f&amp;color=0,0,0&amp;vpa=219&amp;vtp=1&amp;vaab=1"/>
              <p:cNvSpPr/>
              <p:nvPr/>
            </p:nvSpPr>
            <p:spPr>
              <a:xfrm>
                <a:off x="3684334" y="4503483"/>
                <a:ext cx="823913"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312_1#b209d366a.blank?vaa=1&amp;vcp=1&amp;vis=1&amp;pid=6f838850f&amp;color=0,0,0&amp;vpa=219&amp;vtp=1&amp;vaab=1"/>
              <p:cNvSpPr>
                <a:spLocks noRot="1" noChangeAspect="1" noMove="1" noResize="1" noEditPoints="1" noAdjustHandles="1" noChangeArrowheads="1" noChangeShapeType="1" noTextEdit="1"/>
              </p:cNvSpPr>
              <p:nvPr/>
            </p:nvSpPr>
            <p:spPr>
              <a:xfrm>
                <a:off x="3684334" y="4503483"/>
                <a:ext cx="823913" cy="402844"/>
              </a:xfrm>
              <a:prstGeom prst="rect">
                <a:avLst/>
              </a:prstGeom>
              <a:blipFill rotWithShape="1">
                <a:blip r:embed="rId3"/>
                <a:stretch>
                  <a:fillRect l="-8" t="-16" r="46" b="-7172"/>
                </a:stretch>
              </a:blipFill>
            </p:spPr>
            <p:txBody>
              <a:bodyPr/>
              <a:lstStyle/>
              <a:p>
                <a:r>
                  <a:rPr lang="zh-CN" altLang="en-US">
                    <a:noFill/>
                  </a:rPr>
                  <a:t> </a:t>
                </a:r>
              </a:p>
            </p:txBody>
          </p:sp>
        </mc:Fallback>
      </mc:AlternateContent>
      <p:sp>
        <p:nvSpPr>
          <p:cNvPr id="7" name="QB_5_BD.309_2#b209d366a?bid=3&amp;vaa=1&amp;vcp=1&amp;vis=1&amp;pid=6f838850f&amp;color=0,0,0&amp;vtp=1&amp;vaab=1"/>
          <p:cNvSpPr/>
          <p:nvPr/>
        </p:nvSpPr>
        <p:spPr>
          <a:xfrm>
            <a:off x="539497" y="3479641"/>
            <a:ext cx="881063" cy="647700"/>
          </a:xfrm>
          <a:prstGeom prst="rect">
            <a:avLst/>
          </a:prstGeom>
          <a:noFill/>
        </p:spPr>
        <p:txBody>
          <a:bodyPr wrap="squar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药物</a:t>
            </a:r>
            <a:endParaRPr lang="en-US" altLang="zh-CN" sz="2800" dirty="0">
              <a:solidFill>
                <a:srgbClr val="000000"/>
              </a:solidFill>
            </a:endParaRPr>
          </a:p>
          <a:p>
            <a:pPr algn="l" latinLnBrk="1">
              <a:lnSpc>
                <a:spcPct val="150000"/>
              </a:lnSpc>
            </a:pPr>
            <a:endParaRPr lang="en-US" altLang="zh-CN" sz="2800" dirty="0"/>
          </a:p>
        </p:txBody>
      </p:sp>
      <p:sp>
        <p:nvSpPr>
          <p:cNvPr id="8" name="SystemAddBraceShape"/>
          <p:cNvSpPr/>
          <p:nvPr/>
        </p:nvSpPr>
        <p:spPr>
          <a:xfrm>
            <a:off x="1395159" y="2746565"/>
            <a:ext cx="165100" cy="2106232"/>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13_1#b1fcb6c03?vaa=1&amp;vcp=1&amp;vis=1&amp;pid=6f838850f&amp;color=0,0,0&amp;vtp=1&amp;vaab=1&amp;bt=1&amp;bbb=1"/>
          <p:cNvSpPr/>
          <p:nvPr/>
        </p:nvSpPr>
        <p:spPr>
          <a:xfrm>
            <a:off x="539496" y="250494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急救</a:t>
            </a:r>
            <a:endParaRPr lang="en-US" altLang="zh-CN" sz="2800" dirty="0"/>
          </a:p>
        </p:txBody>
      </p:sp>
      <p:sp>
        <p:nvSpPr>
          <p:cNvPr id="3" name="QB_6_BD.314_1#82e66fb3c?vaa=1&amp;vcp=1&amp;vis=1&amp;pid=b1fcb6c03&amp;color=0,0,0&amp;vtp=1&amp;vaab=1&amp;bbb=1"/>
          <p:cNvSpPr/>
          <p:nvPr/>
        </p:nvSpPr>
        <p:spPr>
          <a:xfrm>
            <a:off x="539496" y="313264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拨打电话“</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”进行紧急呼救。</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（2）人工呼吸和</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心脏按压。</a:t>
            </a:r>
            <a:endParaRPr lang="en-US" altLang="zh-CN" sz="2800" dirty="0"/>
          </a:p>
        </p:txBody>
      </p:sp>
      <p:sp>
        <p:nvSpPr>
          <p:cNvPr id="4" name="QB_6_AN.1_1#82e66fb3c.blank?vaa=1&amp;vcp=1&amp;vis=1&amp;pid=b1fcb6c03&amp;color=0,0,0&amp;vpa=220&amp;vtp=1&amp;vaab=1&amp;bbb=1"/>
          <p:cNvSpPr/>
          <p:nvPr/>
        </p:nvSpPr>
        <p:spPr>
          <a:xfrm>
            <a:off x="3018378" y="3102165"/>
            <a:ext cx="7921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120</a:t>
            </a:r>
            <a:endParaRPr lang="en-US" altLang="zh-CN" sz="2800" dirty="0"/>
          </a:p>
        </p:txBody>
      </p:sp>
      <p:sp>
        <p:nvSpPr>
          <p:cNvPr id="6" name="QB_6_AN.317_1#82e66fb3c.blank?vaa=1&amp;vcp=1&amp;vis=1&amp;pid=b1fcb6c03&amp;color=0,0,0&amp;vpa=221&amp;vtp=1&amp;vaab=1&amp;bbb=1"/>
          <p:cNvSpPr/>
          <p:nvPr/>
        </p:nvSpPr>
        <p:spPr>
          <a:xfrm>
            <a:off x="3216815" y="372891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胸外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18_1#8db0ae0eb?sp=1&amp;vaa=1&amp;vcp=1&amp;vis=1&amp;pid=b1fcb6c03&amp;color=0,0,0&amp;mp=1&amp;vtp=1&amp;vaab=1&amp;bt=1&amp;bbb=1&amp;hb=1"/>
          <p:cNvSpPr/>
          <p:nvPr/>
        </p:nvSpPr>
        <p:spPr>
          <a:xfrm>
            <a:off x="539496" y="119986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（3）出血和止血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内出血是指</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的出血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，一般不易诊断，如怀疑有内出血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要及时去医院诊治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毛细血管出血:血液从伤口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一般能自行凝固止血。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静脉出血:血色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血液连续不断地从伤口流出，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心端止血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动脉出血:血色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血液从伤口喷射而出或一股一股地涌出，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心端止血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319_1#8db0ae0eb.blank?vaa=1&amp;vcp=1&amp;vis=1&amp;pid=b1fcb6c03&amp;color=0,0,0&amp;mp=1&amp;vpa=222&amp;vtp=1&amp;vaab=1&amp;bbb=1"/>
          <p:cNvSpPr/>
          <p:nvPr/>
        </p:nvSpPr>
        <p:spPr>
          <a:xfrm>
            <a:off x="2327814" y="181708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体内器官</a:t>
            </a:r>
            <a:endParaRPr lang="en-US" altLang="zh-CN" sz="2800" dirty="0"/>
          </a:p>
        </p:txBody>
      </p:sp>
      <p:sp>
        <p:nvSpPr>
          <p:cNvPr id="4" name="QB_6_AN.320_1#8db0ae0eb.blank?vaa=1&amp;vcp=1&amp;vis=1&amp;pid=b1fcb6c03&amp;color=0,0,0&amp;mp=1&amp;vpa=223&amp;vtp=1&amp;vaab=1&amp;bbb=1"/>
          <p:cNvSpPr/>
          <p:nvPr/>
        </p:nvSpPr>
        <p:spPr>
          <a:xfrm>
            <a:off x="4559840" y="311248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缓慢渗出</a:t>
            </a:r>
            <a:endParaRPr lang="en-US" altLang="zh-CN" sz="2800" dirty="0"/>
          </a:p>
        </p:txBody>
      </p:sp>
      <p:sp>
        <p:nvSpPr>
          <p:cNvPr id="5" name="QB_6_AN.321_1#8db0ae0eb.blank?vaa=1&amp;vcp=1&amp;vis=1&amp;pid=b1fcb6c03&amp;color=0,0,0&amp;mp=1&amp;vpa=224&amp;vtp=1&amp;vaab=1"/>
          <p:cNvSpPr/>
          <p:nvPr/>
        </p:nvSpPr>
        <p:spPr>
          <a:xfrm>
            <a:off x="2781839" y="376018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暗</a:t>
            </a:r>
            <a:endParaRPr lang="en-US" altLang="zh-CN" sz="2800" dirty="0"/>
          </a:p>
        </p:txBody>
      </p:sp>
      <p:sp>
        <p:nvSpPr>
          <p:cNvPr id="6" name="QB_6_AN.322_1#8db0ae0eb.blank?vaa=1&amp;vcp=1&amp;vis=1&amp;pid=b1fcb6c03&amp;color=0,0,0&amp;mp=1&amp;vpa=225&amp;vtp=1&amp;vaab=1"/>
          <p:cNvSpPr/>
          <p:nvPr/>
        </p:nvSpPr>
        <p:spPr>
          <a:xfrm>
            <a:off x="8827039" y="376018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远</a:t>
            </a:r>
            <a:endParaRPr lang="en-US" altLang="zh-CN" sz="2800" dirty="0"/>
          </a:p>
        </p:txBody>
      </p:sp>
      <p:sp>
        <p:nvSpPr>
          <p:cNvPr id="7" name="QB_6_AN.323_1#8db0ae0eb.blank?vaa=1&amp;vcp=1&amp;vis=1&amp;pid=b1fcb6c03&amp;color=0,0,0&amp;mp=1&amp;vpa=226&amp;vtp=1&amp;vaab=1"/>
          <p:cNvSpPr/>
          <p:nvPr/>
        </p:nvSpPr>
        <p:spPr>
          <a:xfrm>
            <a:off x="2781839" y="440788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鲜</a:t>
            </a:r>
            <a:endParaRPr lang="en-US" altLang="zh-CN" sz="2800" dirty="0"/>
          </a:p>
        </p:txBody>
      </p:sp>
      <p:sp>
        <p:nvSpPr>
          <p:cNvPr id="8" name="QB_6_AN.324_1#8db0ae0eb.blank?vaa=1&amp;vcp=1&amp;vis=1&amp;pid=b1fcb6c03&amp;color=0,0,0&amp;mp=1&amp;vpa=227&amp;vtp=1&amp;vaab=1"/>
          <p:cNvSpPr/>
          <p:nvPr/>
        </p:nvSpPr>
        <p:spPr>
          <a:xfrm>
            <a:off x="10605039" y="440788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近</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25_1#32392aafe?vaa=1&amp;vcp=1&amp;vis=1&amp;pid=6f838850f&amp;color=0,0,0&amp;vtp=1&amp;vaab=1&amp;bt=1&amp;bbb=1"/>
          <p:cNvSpPr/>
          <p:nvPr/>
        </p:nvSpPr>
        <p:spPr>
          <a:xfrm>
            <a:off x="539496" y="157784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人类活动对生物圈的影响</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6_BD.326_1#9b104db13?vaa=1&amp;vcp=1&amp;vis=1&amp;pid=32392aafe&amp;color=0,0,0&amp;vtp=1&amp;vaab=1&amp;bbb=1&amp;hb=1"/>
              <p:cNvSpPr/>
              <p:nvPr/>
            </p:nvSpPr>
            <p:spPr>
              <a:xfrm>
                <a:off x="539496" y="2132457"/>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（1）酸雨对生物的影响：酸雨的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，对生物有极大的危害，</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严重时使成片的植物死亡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被称为“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控制酸雨的措施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过净化装置来减少</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等燃烧时污染物的排放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6_BD.326_1#9b104db13?vaa=1&amp;vcp=1&amp;vis=1&amp;pid=32392aafe&amp;color=0,0,0&amp;vtp=1&amp;vaab=1&amp;bbb=1&amp;hb=1"/>
              <p:cNvSpPr>
                <a:spLocks noRot="1" noChangeAspect="1" noMove="1" noResize="1" noEditPoints="1" noAdjustHandles="1" noChangeArrowheads="1" noChangeShapeType="1" noTextEdit="1"/>
              </p:cNvSpPr>
              <p:nvPr/>
            </p:nvSpPr>
            <p:spPr>
              <a:xfrm>
                <a:off x="539496" y="2132457"/>
                <a:ext cx="11109960" cy="1849057"/>
              </a:xfrm>
              <a:prstGeom prst="rect">
                <a:avLst/>
              </a:prstGeom>
              <a:blipFill rotWithShape="1">
                <a:blip r:embed="rId3"/>
                <a:stretch>
                  <a:fillRect l="-3" t="-7" r="3" b="-370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1_1#9b104db13.blank?vaa=1&amp;vcp=1&amp;vis=1&amp;pid=32392aafe&amp;color=0,0,0&amp;vpa=228&amp;vtp=1&amp;vaab=1&amp;bbb=1"/>
              <p:cNvSpPr/>
              <p:nvPr/>
            </p:nvSpPr>
            <p:spPr>
              <a:xfrm>
                <a:off x="6886322" y="2228405"/>
                <a:ext cx="6477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5.6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6_AN.1_1#9b104db13.blank?vaa=1&amp;vcp=1&amp;vis=1&amp;pid=32392aafe&amp;color=0,0,0&amp;vpa=228&amp;vtp=1&amp;vaab=1&amp;bbb=1"/>
              <p:cNvSpPr>
                <a:spLocks noRot="1" noChangeAspect="1" noMove="1" noResize="1" noEditPoints="1" noAdjustHandles="1" noChangeArrowheads="1" noChangeShapeType="1" noTextEdit="1"/>
              </p:cNvSpPr>
              <p:nvPr/>
            </p:nvSpPr>
            <p:spPr>
              <a:xfrm>
                <a:off x="6886322" y="2228405"/>
                <a:ext cx="647700" cy="402844"/>
              </a:xfrm>
              <a:prstGeom prst="rect">
                <a:avLst/>
              </a:prstGeom>
              <a:blipFill rotWithShape="1">
                <a:blip r:embed="rId4"/>
                <a:stretch>
                  <a:fillRect l="-59" t="-47" r="59" b="-7141"/>
                </a:stretch>
              </a:blipFill>
            </p:spPr>
            <p:txBody>
              <a:bodyPr/>
              <a:lstStyle/>
              <a:p>
                <a:r>
                  <a:rPr lang="zh-CN" altLang="en-US">
                    <a:noFill/>
                  </a:rPr>
                  <a:t> </a:t>
                </a:r>
              </a:p>
            </p:txBody>
          </p:sp>
        </mc:Fallback>
      </mc:AlternateContent>
      <p:sp>
        <p:nvSpPr>
          <p:cNvPr id="5" name="QB_6_AN.2_1#9b104db13.blank?vaa=1&amp;vcp=1&amp;vis=1&amp;pid=32392aafe&amp;color=0,0,0&amp;vpa=229&amp;vtp=1&amp;vaab=1&amp;bbb=1"/>
          <p:cNvSpPr/>
          <p:nvPr/>
        </p:nvSpPr>
        <p:spPr>
          <a:xfrm>
            <a:off x="6040977" y="2749677"/>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空中死神</a:t>
            </a:r>
            <a:endParaRPr lang="en-US" altLang="zh-CN" sz="2800" dirty="0">
              <a:solidFill>
                <a:srgbClr val="FF0000"/>
              </a:solidFill>
            </a:endParaRPr>
          </a:p>
        </p:txBody>
      </p:sp>
      <p:sp>
        <p:nvSpPr>
          <p:cNvPr id="6" name="QB_6_AN.3_1#9b104db13.blank?vaa=1&amp;vcp=1&amp;vis=1&amp;pid=32392aafe&amp;color=0,0,0&amp;vpa=230&amp;vtp=1&amp;vaab=1"/>
          <p:cNvSpPr/>
          <p:nvPr/>
        </p:nvSpPr>
        <p:spPr>
          <a:xfrm>
            <a:off x="3394615" y="337642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煤</a:t>
            </a:r>
            <a:endParaRPr lang="en-US" altLang="zh-CN" sz="2800" dirty="0">
              <a:solidFill>
                <a:srgbClr val="FF0000"/>
              </a:solidFill>
            </a:endParaRPr>
          </a:p>
        </p:txBody>
      </p:sp>
      <p:sp>
        <p:nvSpPr>
          <p:cNvPr id="7" name="QB_6_AN.4_1#9b104db13.blank?vaa=1&amp;vcp=1&amp;vis=1&amp;pid=32392aafe&amp;color=0,0,0&amp;vpa=231&amp;vtp=1&amp;vaab=1&amp;bbb=1"/>
          <p:cNvSpPr/>
          <p:nvPr/>
        </p:nvSpPr>
        <p:spPr>
          <a:xfrm>
            <a:off x="4461415" y="337642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石油</a:t>
            </a:r>
            <a:endParaRPr lang="en-US" altLang="zh-CN" sz="2800" dirty="0">
              <a:solidFill>
                <a:srgbClr val="FF0000"/>
              </a:solidFill>
            </a:endParaRPr>
          </a:p>
        </p:txBody>
      </p:sp>
      <p:sp>
        <p:nvSpPr>
          <p:cNvPr id="8" name="QB_6_BD.331_1#701c098ea?vaa=1&amp;vcp=1&amp;vis=1&amp;pid=32392aafe&amp;color=0,0,0&amp;vtp=1&amp;vaab=1&amp;bbb=1&amp;hb=1"/>
          <p:cNvSpPr/>
          <p:nvPr/>
        </p:nvSpPr>
        <p:spPr>
          <a:xfrm>
            <a:off x="539496" y="405974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其他环境污染：</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污染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、噪声污染。</a:t>
            </a:r>
            <a:endParaRPr lang="en-US" altLang="zh-CN" sz="2800" dirty="0">
              <a:solidFill>
                <a:srgbClr val="000000"/>
              </a:solidFill>
            </a:endParaRPr>
          </a:p>
        </p:txBody>
      </p:sp>
      <p:sp>
        <p:nvSpPr>
          <p:cNvPr id="9" name="QB_6_AN.332_1#701c098ea.blank?vaa=1&amp;vcp=1&amp;vis=1&amp;pid=32392aafe&amp;color=0,0,0&amp;vpa=232&amp;vtp=1&amp;vaab=1&amp;bbb=1"/>
          <p:cNvSpPr/>
          <p:nvPr/>
        </p:nvSpPr>
        <p:spPr>
          <a:xfrm>
            <a:off x="3928015" y="402926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大气</a:t>
            </a:r>
            <a:endParaRPr lang="en-US" altLang="zh-CN" sz="2800" dirty="0">
              <a:solidFill>
                <a:srgbClr val="FF0000"/>
              </a:solidFill>
            </a:endParaRPr>
          </a:p>
        </p:txBody>
      </p:sp>
      <p:sp>
        <p:nvSpPr>
          <p:cNvPr id="10" name="QB_6_AN.333_1#701c098ea.blank?vaa=1&amp;vcp=1&amp;vis=1&amp;pid=32392aafe&amp;color=0,0,0&amp;vpa=233&amp;vtp=1&amp;vaab=1"/>
          <p:cNvSpPr/>
          <p:nvPr/>
        </p:nvSpPr>
        <p:spPr>
          <a:xfrm>
            <a:off x="6061615" y="402926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endParaRPr lang="en-US" altLang="zh-CN" sz="2800" dirty="0">
              <a:solidFill>
                <a:srgbClr val="FF0000"/>
              </a:solidFill>
            </a:endParaRPr>
          </a:p>
        </p:txBody>
      </p:sp>
      <p:sp>
        <p:nvSpPr>
          <p:cNvPr id="11" name="QB_6_AN.334_1#701c098ea.blank?vaa=1&amp;vcp=1&amp;vis=1&amp;pid=32392aafe&amp;color=0,0,0&amp;vpa=234&amp;vtp=1&amp;vaab=1&amp;bbb=1"/>
          <p:cNvSpPr/>
          <p:nvPr/>
        </p:nvSpPr>
        <p:spPr>
          <a:xfrm>
            <a:off x="7839614" y="402926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固体废弃物</a:t>
            </a:r>
            <a:endParaRPr lang="en-US" altLang="zh-CN" sz="2800" dirty="0">
              <a:solidFill>
                <a:srgbClr val="FF0000"/>
              </a:solidFill>
            </a:endParaRPr>
          </a:p>
        </p:txBody>
      </p:sp>
      <p:sp>
        <p:nvSpPr>
          <p:cNvPr id="12" name="QB_6_AN.335_1#701c098ea.blank?vaa=1&amp;vcp=1&amp;vis=1&amp;pid=32392aafe&amp;color=0,0,0&amp;vpa=235&amp;vtp=1&amp;vaab=1&amp;bbb=1"/>
          <p:cNvSpPr/>
          <p:nvPr/>
        </p:nvSpPr>
        <p:spPr>
          <a:xfrm>
            <a:off x="549815" y="4656010"/>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土壤</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P spid="1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36_1#b1447abc8?vaa=1&amp;vcp=1&amp;vis=1&amp;pid=6f838850f&amp;color=0,0,0&amp;vtp=1&amp;vaab=1&amp;bt=1&amp;bbb=1"/>
          <p:cNvSpPr/>
          <p:nvPr/>
        </p:nvSpPr>
        <p:spPr>
          <a:xfrm>
            <a:off x="539496" y="122224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保护生物圈</a:t>
            </a:r>
            <a:endParaRPr lang="en-US" altLang="zh-CN" sz="2800" dirty="0"/>
          </a:p>
        </p:txBody>
      </p:sp>
      <p:sp>
        <p:nvSpPr>
          <p:cNvPr id="3" name="QB_6_BD.337_1#01bf90ca8?vaa=1&amp;vcp=1&amp;vis=1&amp;pid=b1447abc8&amp;color=0,0,0&amp;vtp=1&amp;vaab=1&amp;bbb=1&amp;hb=1"/>
          <p:cNvSpPr/>
          <p:nvPr/>
        </p:nvSpPr>
        <p:spPr>
          <a:xfrm>
            <a:off x="539496" y="184994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保护生物圈是我们共同的责任：</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退耕还林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，退牧还</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草，发展</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农业，</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分类回收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，对工业废气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、废水进行处理再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，利用风能和太阳能发电等。</a:t>
            </a:r>
            <a:endParaRPr lang="en-US" altLang="zh-CN" sz="2800" dirty="0"/>
          </a:p>
        </p:txBody>
      </p:sp>
      <p:sp>
        <p:nvSpPr>
          <p:cNvPr id="4" name="QB_6_AN.1_1#01bf90ca8.blank?vaa=1&amp;vcp=1&amp;vis=1&amp;pid=b1447abc8&amp;color=0,0,0&amp;vpa=236&amp;vtp=1&amp;vaab=1&amp;bbb=1"/>
          <p:cNvSpPr/>
          <p:nvPr/>
        </p:nvSpPr>
        <p:spPr>
          <a:xfrm>
            <a:off x="6417214" y="181946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植树造林</a:t>
            </a:r>
            <a:endParaRPr lang="en-US" altLang="zh-CN" sz="2800" dirty="0"/>
          </a:p>
        </p:txBody>
      </p:sp>
      <p:sp>
        <p:nvSpPr>
          <p:cNvPr id="5" name="QB_6_AN.2_1#01bf90ca8.blank?vaa=1&amp;vcp=1&amp;vis=1&amp;pid=b1447abc8&amp;color=0,0,0&amp;vpa=237&amp;vtp=1&amp;vaab=1&amp;bbb=1"/>
          <p:cNvSpPr/>
          <p:nvPr/>
        </p:nvSpPr>
        <p:spPr>
          <a:xfrm>
            <a:off x="1972214" y="246716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生态</a:t>
            </a:r>
            <a:endParaRPr lang="en-US" altLang="zh-CN" sz="2800" dirty="0"/>
          </a:p>
        </p:txBody>
      </p:sp>
      <p:sp>
        <p:nvSpPr>
          <p:cNvPr id="6" name="QB_6_AN.3_1#01bf90ca8.blank?vaa=1&amp;vcp=1&amp;vis=1&amp;pid=b1447abc8&amp;color=0,0,0&amp;vpa=238&amp;vtp=1&amp;vaab=1&amp;bbb=1"/>
          <p:cNvSpPr/>
          <p:nvPr/>
        </p:nvSpPr>
        <p:spPr>
          <a:xfrm>
            <a:off x="4105815" y="246716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垃圾</a:t>
            </a:r>
            <a:endParaRPr lang="en-US" altLang="zh-CN" sz="2800" dirty="0"/>
          </a:p>
        </p:txBody>
      </p:sp>
      <p:sp>
        <p:nvSpPr>
          <p:cNvPr id="7" name="QO_6_BD.341_1#0787a6560?vaa=1&amp;vcp=1&amp;vis=1&amp;pid=b1447abc8&amp;color=0,0,0&amp;vtp=1&amp;vaab=1&amp;bbb=1"/>
          <p:cNvSpPr/>
          <p:nvPr/>
        </p:nvSpPr>
        <p:spPr>
          <a:xfrm>
            <a:off x="539496" y="377253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（2）保护生物多样性</a:t>
            </a:r>
            <a:endParaRPr lang="en-US" altLang="zh-CN" sz="2800" dirty="0"/>
          </a:p>
        </p:txBody>
      </p:sp>
      <p:sp>
        <p:nvSpPr>
          <p:cNvPr id="8" name="QB_7_BD.342_1#ce35f1a9b?vaa=1&amp;vcp=1&amp;vis=1&amp;pid=0787a6560&amp;color=0,0,0&amp;vtp=1&amp;vaab=1&amp;bbb=1&amp;hb=1"/>
          <p:cNvSpPr/>
          <p:nvPr/>
        </p:nvSpPr>
        <p:spPr>
          <a:xfrm>
            <a:off x="539496" y="440201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①生物多样性面临的主要威胁：乱砍滥伐、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乱捕滥杀、</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7_AN.343_1#ce35f1a9b.blank?vaa=1&amp;vcp=1&amp;vis=1&amp;pid=0787a6560&amp;color=0,0,0&amp;vpa=239&amp;vtp=1&amp;vaab=1&amp;bbb=1"/>
          <p:cNvSpPr/>
          <p:nvPr/>
        </p:nvSpPr>
        <p:spPr>
          <a:xfrm>
            <a:off x="9084214" y="437153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环境污染</a:t>
            </a:r>
            <a:endParaRPr lang="en-US" altLang="zh-CN" sz="2800" dirty="0"/>
          </a:p>
        </p:txBody>
      </p:sp>
      <p:sp>
        <p:nvSpPr>
          <p:cNvPr id="10" name="QB_7_AN.344_1#ce35f1a9b.blank?vaa=1&amp;vcp=1&amp;vis=1&amp;pid=0787a6560&amp;color=0,0,0&amp;vpa=240&amp;vtp=1&amp;vaab=1&amp;bbb=1"/>
          <p:cNvSpPr/>
          <p:nvPr/>
        </p:nvSpPr>
        <p:spPr>
          <a:xfrm>
            <a:off x="549815" y="4998275"/>
            <a:ext cx="16811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外来物种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9" grpId="0" build="p" animBg="1"/>
      <p:bldP spid="10"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345_1#fd2bbd908?vaa=1&amp;vcp=1&amp;vis=1&amp;pid=0787a6560&amp;color=0,0,0&amp;vtp=1&amp;vaab=1&amp;bt=1&amp;bbb=1"/>
          <p:cNvSpPr/>
          <p:nvPr/>
        </p:nvSpPr>
        <p:spPr>
          <a:xfrm>
            <a:off x="539496" y="249272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②保护生物多样性的措施：</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根本措施是保护</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的多样性，最有效措施是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：迁地保护、建立濒危物种种质库、法制管理。</a:t>
            </a:r>
            <a:endParaRPr lang="en-US" altLang="zh-CN" sz="2800" dirty="0"/>
          </a:p>
        </p:txBody>
      </p:sp>
      <p:sp>
        <p:nvSpPr>
          <p:cNvPr id="3" name="QB_7_AN.346_1#fd2bbd908.blank?vaa=1&amp;vcp=1&amp;vis=1&amp;pid=0787a6560&amp;color=0,0,0&amp;vpa=241&amp;vtp=1&amp;vaab=1&amp;bbb=1"/>
          <p:cNvSpPr/>
          <p:nvPr/>
        </p:nvSpPr>
        <p:spPr>
          <a:xfrm>
            <a:off x="3039014" y="3109944"/>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生态系统</a:t>
            </a:r>
            <a:endParaRPr lang="en-US" altLang="zh-CN" sz="2800" dirty="0"/>
          </a:p>
        </p:txBody>
      </p:sp>
      <p:sp>
        <p:nvSpPr>
          <p:cNvPr id="4" name="QB_7_AN.347_1#fd2bbd908.blank?vaa=1&amp;vcp=1&amp;vis=1&amp;pid=0787a6560&amp;color=0,0,0&amp;vpa=242&amp;vtp=1&amp;vaab=1&amp;bbb=1"/>
          <p:cNvSpPr/>
          <p:nvPr/>
        </p:nvSpPr>
        <p:spPr>
          <a:xfrm>
            <a:off x="8728614" y="3109944"/>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建立自然保护区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b3a97c0f2?vcp=1&amp;pid=7d96e17c4&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识图分析</a:t>
            </a:r>
            <a:endParaRPr lang="en-US" altLang="zh-CN" sz="3200" dirty="0"/>
          </a:p>
        </p:txBody>
      </p:sp>
      <p:pic>
        <p:nvPicPr>
          <p:cNvPr id="3" name="QO_5_BD.348_1#2f8441f1c?htil=5&amp;vaa=1&amp;vcp=1&amp;vis=1&amp;pid=b3a97c0f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45523" y="2154377"/>
            <a:ext cx="2784699" cy="292023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348_2#2f8441f1c?htil=5&amp;sp=1&amp;vaa=1&amp;vcp=1&amp;vis=1&amp;pid=b3a97c0f2&amp;color=0,0,0&amp;vtp=1&amp;vaab=1&amp;bbb=1&amp;hs=1"/>
          <p:cNvSpPr/>
          <p:nvPr/>
        </p:nvSpPr>
        <p:spPr>
          <a:xfrm>
            <a:off x="539496" y="1275833"/>
            <a:ext cx="891540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根据心脏示意图分析：</a:t>
            </a:r>
            <a:endParaRPr lang="en-US" altLang="zh-CN" sz="2800" dirty="0"/>
          </a:p>
        </p:txBody>
      </p:sp>
      <p:sp>
        <p:nvSpPr>
          <p:cNvPr id="5" name="QB_6_BD.349_1#70945a6fc?htil=5&amp;vaa=1&amp;vcp=1&amp;vis=1&amp;pid=2f8441f1c&amp;color=0,0,0&amp;vtp=1&amp;vaab=1&amp;bbb=1&amp;hb=1&amp;hs=1"/>
          <p:cNvSpPr/>
          <p:nvPr/>
        </p:nvSpPr>
        <p:spPr>
          <a:xfrm>
            <a:off x="539496" y="1908029"/>
            <a:ext cx="891540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，流动的是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，流动的是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6_AN.1_1#70945a6fc.blank?vaa=1&amp;vcp=1&amp;vis=1&amp;pid=2f8441f1c&amp;color=0,0,0&amp;vpa=243&amp;vtp=1&amp;vaab=1&amp;bbb=1"/>
          <p:cNvSpPr/>
          <p:nvPr/>
        </p:nvSpPr>
        <p:spPr>
          <a:xfrm>
            <a:off x="2861214" y="187754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主动脉</a:t>
            </a:r>
            <a:endParaRPr lang="en-US" altLang="zh-CN" sz="2800" dirty="0"/>
          </a:p>
        </p:txBody>
      </p:sp>
      <p:sp>
        <p:nvSpPr>
          <p:cNvPr id="7" name="QB_6_AN.2_1#70945a6fc.blank?vaa=1&amp;vcp=1&amp;vis=1&amp;pid=2f8441f1c&amp;color=0,0,0&amp;vpa=244&amp;vtp=1&amp;vaab=1&amp;bbb=1"/>
          <p:cNvSpPr/>
          <p:nvPr/>
        </p:nvSpPr>
        <p:spPr>
          <a:xfrm>
            <a:off x="6061615" y="187754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动脉血</a:t>
            </a:r>
            <a:endParaRPr lang="en-US" altLang="zh-CN" sz="2800" dirty="0"/>
          </a:p>
        </p:txBody>
      </p:sp>
      <p:sp>
        <p:nvSpPr>
          <p:cNvPr id="8" name="QB_6_AN.3_1#70945a6fc.blank?vaa=1&amp;vcp=1&amp;vis=1&amp;pid=2f8441f1c&amp;color=0,0,0&amp;vpa=245&amp;vtp=1&amp;vaab=1&amp;bbb=1&amp;hb=1"/>
          <p:cNvSpPr/>
          <p:nvPr/>
        </p:nvSpPr>
        <p:spPr>
          <a:xfrm>
            <a:off x="539496" y="1877549"/>
            <a:ext cx="891540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肺动脉</a:t>
            </a:r>
            <a:endParaRPr lang="en-US" altLang="zh-CN" sz="2800" dirty="0"/>
          </a:p>
        </p:txBody>
      </p:sp>
      <p:sp>
        <p:nvSpPr>
          <p:cNvPr id="9" name="QB_6_AN.4_1#70945a6fc.blank?vaa=1&amp;vcp=1&amp;vis=1&amp;pid=2f8441f1c&amp;color=0,0,0&amp;vpa=246&amp;vtp=1&amp;vaab=1&amp;bbb=1"/>
          <p:cNvSpPr/>
          <p:nvPr/>
        </p:nvSpPr>
        <p:spPr>
          <a:xfrm>
            <a:off x="2861214" y="250429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静脉血</a:t>
            </a:r>
            <a:endParaRPr lang="en-US" altLang="zh-CN" sz="2800" dirty="0"/>
          </a:p>
        </p:txBody>
      </p:sp>
      <p:sp>
        <p:nvSpPr>
          <p:cNvPr id="10" name="QB_6_BD.354_1#a5e26036a?htil=5&amp;vaa=1&amp;vcp=1&amp;vis=1&amp;pid=2f8441f1c&amp;color=0,0,0&amp;vtp=1&amp;vaab=1&amp;bbb=1&amp;hs=1"/>
          <p:cNvSpPr/>
          <p:nvPr/>
        </p:nvSpPr>
        <p:spPr>
          <a:xfrm>
            <a:off x="539496" y="3177204"/>
            <a:ext cx="891540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是左心室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，壁最厚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，为体循环的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1" name="QB_6_AN.5_1#a5e26036a.blank?vaa=1&amp;vcp=1&amp;vis=1&amp;pid=2f8441f1c&amp;color=0,0,0&amp;vpa=247&amp;vtp=1&amp;vaab=1"/>
          <p:cNvSpPr/>
          <p:nvPr/>
        </p:nvSpPr>
        <p:spPr>
          <a:xfrm>
            <a:off x="2124614" y="312576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12" name="QB_6_AN.6_1#a5e26036a.blank?vaa=1&amp;vcp=1&amp;vis=1&amp;pid=2f8441f1c&amp;color=0,0,0&amp;vpa=248&amp;vtp=1&amp;vaab=1&amp;bbb=1"/>
          <p:cNvSpPr/>
          <p:nvPr/>
        </p:nvSpPr>
        <p:spPr>
          <a:xfrm>
            <a:off x="7661814" y="312576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起点</a:t>
            </a:r>
            <a:endParaRPr lang="en-US" altLang="zh-CN" sz="2800" dirty="0"/>
          </a:p>
        </p:txBody>
      </p:sp>
      <p:sp>
        <p:nvSpPr>
          <p:cNvPr id="13" name="QB_6_BD.357_1#f2e1f9afa?htil=5&amp;vaa=1&amp;vcp=1&amp;vis=1&amp;pid=2f8441f1c&amp;color=0,0,0&amp;vtp=1&amp;vaab=1&amp;bbb=1&amp;hs=1"/>
          <p:cNvSpPr/>
          <p:nvPr/>
        </p:nvSpPr>
        <p:spPr>
          <a:xfrm>
            <a:off x="539496" y="379886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）图中流静脉血的有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4" name="QB_6_AN.7_1#f2e1f9afa.blank?vaa=1&amp;vcp=1&amp;vis=1&amp;pid=2f8441f1c&amp;color=0,0,0&amp;vpa=249&amp;vtp=1&amp;vaab=1&amp;bbb=1"/>
          <p:cNvSpPr/>
          <p:nvPr/>
        </p:nvSpPr>
        <p:spPr>
          <a:xfrm>
            <a:off x="4220115" y="3747434"/>
            <a:ext cx="3241675"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②、④、⑥、C、D</a:t>
            </a:r>
            <a:endParaRPr lang="en-US" altLang="zh-CN" sz="2800" dirty="0"/>
          </a:p>
        </p:txBody>
      </p:sp>
      <p:sp>
        <p:nvSpPr>
          <p:cNvPr id="15" name="QB_6_BD.359_1#3a2d5db30?vaa=1&amp;vcp=1&amp;vis=1&amp;pid=2f8441f1c&amp;color=0,0,0&amp;vtp=1&amp;vaab=1&amp;bbb=1&amp;hs=1"/>
          <p:cNvSpPr/>
          <p:nvPr/>
        </p:nvSpPr>
        <p:spPr>
          <a:xfrm>
            <a:off x="539496" y="442834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（4）②和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D之间有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B之间有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（5）若扎紧⑥，从④向心脏灌水，水将从</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流出。</a:t>
            </a:r>
            <a:endParaRPr lang="en-US" altLang="zh-CN" sz="2800" dirty="0"/>
          </a:p>
        </p:txBody>
      </p:sp>
      <p:sp>
        <p:nvSpPr>
          <p:cNvPr id="16" name="QB_6_AN.8_1#3a2d5db30.blank?vaa=1&amp;vcp=1&amp;vis=1&amp;pid=2f8441f1c&amp;color=0,0,0&amp;vpa=250&amp;vtp=1&amp;vaab=1&amp;bbb=1"/>
          <p:cNvSpPr/>
          <p:nvPr/>
        </p:nvSpPr>
        <p:spPr>
          <a:xfrm>
            <a:off x="3473990" y="439786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动脉瓣</a:t>
            </a:r>
            <a:endParaRPr lang="en-US" altLang="zh-CN" sz="2800" dirty="0"/>
          </a:p>
        </p:txBody>
      </p:sp>
      <p:sp>
        <p:nvSpPr>
          <p:cNvPr id="17" name="QB_6_AN.9_1#3a2d5db30.blank?vaa=1&amp;vcp=1&amp;vis=1&amp;pid=2f8441f1c&amp;color=0,0,0&amp;vpa=251&amp;vtp=1&amp;vaab=1&amp;bbb=1"/>
          <p:cNvSpPr/>
          <p:nvPr/>
        </p:nvSpPr>
        <p:spPr>
          <a:xfrm>
            <a:off x="7168103" y="439786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房室瓣</a:t>
            </a:r>
            <a:endParaRPr lang="en-US" altLang="zh-CN" sz="2800" dirty="0"/>
          </a:p>
        </p:txBody>
      </p:sp>
      <p:sp>
        <p:nvSpPr>
          <p:cNvPr id="19" name="QB_6_AN.363_1#3a2d5db30.blank?vaa=1&amp;vcp=1&amp;vis=1&amp;pid=2f8441f1c&amp;color=0,0,0&amp;vpa=252&amp;vtp=1&amp;vaab=1"/>
          <p:cNvSpPr/>
          <p:nvPr/>
        </p:nvSpPr>
        <p:spPr>
          <a:xfrm>
            <a:off x="7128414" y="502460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bg/>
                                          </p:spTgt>
                                        </p:tgtEl>
                                        <p:attrNameLst>
                                          <p:attrName>style.visibility</p:attrName>
                                        </p:attrNameLst>
                                      </p:cBhvr>
                                      <p:to>
                                        <p:strVal val="visible"/>
                                      </p:to>
                                    </p:set>
                                    <p:animEffect transition="in" filter="wipe(left)">
                                      <p:cBhvr>
                                        <p:cTn id="55" dur="500"/>
                                        <p:tgtEl>
                                          <p:spTgt spid="14">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wipe(left)">
                                      <p:cBhvr>
                                        <p:cTn id="58" dur="500"/>
                                        <p:tgtEl>
                                          <p:spTgt spid="1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
                                            <p:bg/>
                                          </p:spTgt>
                                        </p:tgtEl>
                                        <p:attrNameLst>
                                          <p:attrName>style.visibility</p:attrName>
                                        </p:attrNameLst>
                                      </p:cBhvr>
                                      <p:to>
                                        <p:strVal val="visible"/>
                                      </p:to>
                                    </p:set>
                                    <p:animEffect transition="in" filter="wipe(left)">
                                      <p:cBhvr>
                                        <p:cTn id="63" dur="500"/>
                                        <p:tgtEl>
                                          <p:spTgt spid="16">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6">
                                            <p:txEl>
                                              <p:pRg st="0" end="0"/>
                                            </p:txEl>
                                          </p:spTgt>
                                        </p:tgtEl>
                                        <p:attrNameLst>
                                          <p:attrName>style.visibility</p:attrName>
                                        </p:attrNameLst>
                                      </p:cBhvr>
                                      <p:to>
                                        <p:strVal val="visible"/>
                                      </p:to>
                                    </p:set>
                                    <p:animEffect transition="in" filter="wipe(left)">
                                      <p:cBhvr>
                                        <p:cTn id="66" dur="500"/>
                                        <p:tgtEl>
                                          <p:spTgt spid="16">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7">
                                            <p:bg/>
                                          </p:spTgt>
                                        </p:tgtEl>
                                        <p:attrNameLst>
                                          <p:attrName>style.visibility</p:attrName>
                                        </p:attrNameLst>
                                      </p:cBhvr>
                                      <p:to>
                                        <p:strVal val="visible"/>
                                      </p:to>
                                    </p:set>
                                    <p:animEffect transition="in" filter="wipe(left)">
                                      <p:cBhvr>
                                        <p:cTn id="71" dur="500"/>
                                        <p:tgtEl>
                                          <p:spTgt spid="17">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7">
                                            <p:txEl>
                                              <p:pRg st="0" end="0"/>
                                            </p:txEl>
                                          </p:spTgt>
                                        </p:tgtEl>
                                        <p:attrNameLst>
                                          <p:attrName>style.visibility</p:attrName>
                                        </p:attrNameLst>
                                      </p:cBhvr>
                                      <p:to>
                                        <p:strVal val="visible"/>
                                      </p:to>
                                    </p:set>
                                    <p:animEffect transition="in" filter="wipe(left)">
                                      <p:cBhvr>
                                        <p:cTn id="74" dur="500"/>
                                        <p:tgtEl>
                                          <p:spTgt spid="17">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9">
                                            <p:bg/>
                                          </p:spTgt>
                                        </p:tgtEl>
                                        <p:attrNameLst>
                                          <p:attrName>style.visibility</p:attrName>
                                        </p:attrNameLst>
                                      </p:cBhvr>
                                      <p:to>
                                        <p:strVal val="visible"/>
                                      </p:to>
                                    </p:set>
                                    <p:animEffect transition="in" filter="wipe(left)">
                                      <p:cBhvr>
                                        <p:cTn id="79" dur="500"/>
                                        <p:tgtEl>
                                          <p:spTgt spid="19">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wipe(left)">
                                      <p:cBhvr>
                                        <p:cTn id="8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P spid="9" grpId="0" build="p" animBg="1"/>
      <p:bldP spid="11" grpId="0" build="p" animBg="1"/>
      <p:bldP spid="12" grpId="0" build="p" animBg="1"/>
      <p:bldP spid="14" grpId="0" build="p" animBg="1"/>
      <p:bldP spid="16" grpId="0" build="p" animBg="1"/>
      <p:bldP spid="17" grpId="0" build="p" animBg="1"/>
      <p:bldP spid="19"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364_1#9b8ba3d34?vaa=1&amp;vcp=1&amp;vis=1&amp;pid=2f8441f1c&amp;color=0,0,0&amp;vtp=1&amp;vaab=1&amp;bt=1&amp;bbb=1&amp;hb=1"/>
          <p:cNvSpPr/>
          <p:nvPr/>
        </p:nvSpPr>
        <p:spPr>
          <a:xfrm>
            <a:off x="539496" y="143179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（6）若向臀部肌肉注射某种药物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，心脏的四个腔中最先出现这种药物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的腔是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6_AN.365_1#9b8ba3d34.blank?vaa=1&amp;vcp=1&amp;vis=1&amp;pid=2f8441f1c&amp;color=0,0,0&amp;vpa=253&amp;vtp=1&amp;vaab=1"/>
          <p:cNvSpPr/>
          <p:nvPr/>
        </p:nvSpPr>
        <p:spPr>
          <a:xfrm>
            <a:off x="1591214" y="202806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O_5_BD.364_2#9b8ba3d34?vaa=1&amp;vcp=1&amp;vis=1&amp;pid=2f8441f1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93692" y="2595880"/>
            <a:ext cx="3043428" cy="3064563"/>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66_1#858083279?htil=6&amp;vaa=1&amp;vcp=1&amp;vis=1&amp;pid=b3a97c0f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74736" y="917956"/>
            <a:ext cx="3456432" cy="19568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366_2#858083279?htil=6&amp;sp=1&amp;vaa=1&amp;vcp=1&amp;vis=1&amp;pid=b3a97c0f2&amp;color=0,0,0&amp;vtp=1&amp;vaab=1&amp;bt=1&amp;bbb=1&amp;hs=1"/>
          <p:cNvSpPr/>
          <p:nvPr/>
        </p:nvSpPr>
        <p:spPr>
          <a:xfrm>
            <a:off x="539496" y="899668"/>
            <a:ext cx="7525512"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根据眼球的结构图回答：</a:t>
            </a:r>
            <a:endParaRPr lang="en-US" altLang="zh-CN" sz="2800" dirty="0"/>
          </a:p>
        </p:txBody>
      </p:sp>
      <p:sp>
        <p:nvSpPr>
          <p:cNvPr id="4" name="QB_6_BD.367_1#d251e86c9?htil=6&amp;vaa=1&amp;vcp=1&amp;vis=1&amp;pid=858083279&amp;color=0,0,0&amp;vtp=1&amp;vaab=1&amp;bbb=1&amp;hb=1&amp;hs=1"/>
          <p:cNvSpPr/>
          <p:nvPr/>
        </p:nvSpPr>
        <p:spPr>
          <a:xfrm>
            <a:off x="539496" y="1527365"/>
            <a:ext cx="7525512"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）我们能看清远近不同的物体的原因是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舒缩，调节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的曲度，从而使远近不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同的物体都能清晰地成像在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d251e86c9.blank?vaa=1&amp;vcp=1&amp;vis=1&amp;pid=858083279&amp;color=0,0,0&amp;vpa=254&amp;vtp=1&amp;vaab=1&amp;bbb=1&amp;hb=1"/>
          <p:cNvSpPr/>
          <p:nvPr/>
        </p:nvSpPr>
        <p:spPr>
          <a:xfrm>
            <a:off x="539496" y="1496885"/>
            <a:ext cx="7525512"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睫状体</a:t>
            </a:r>
            <a:endParaRPr lang="en-US" altLang="zh-CN" sz="2800" dirty="0"/>
          </a:p>
        </p:txBody>
      </p:sp>
      <p:sp>
        <p:nvSpPr>
          <p:cNvPr id="6" name="QB_6_AN.2_1#d251e86c9.blank?vaa=1&amp;vcp=1&amp;vis=1&amp;pid=858083279&amp;color=0,0,0&amp;vpa=255&amp;vtp=1&amp;vaab=1&amp;bbb=1"/>
          <p:cNvSpPr/>
          <p:nvPr/>
        </p:nvSpPr>
        <p:spPr>
          <a:xfrm>
            <a:off x="2861214" y="21445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晶状体</a:t>
            </a:r>
            <a:endParaRPr lang="en-US" altLang="zh-CN" sz="2800" dirty="0"/>
          </a:p>
        </p:txBody>
      </p:sp>
      <p:sp>
        <p:nvSpPr>
          <p:cNvPr id="7" name="QB_6_AN.3_1#d251e86c9.blank?vaa=1&amp;vcp=1&amp;vis=1&amp;pid=858083279&amp;color=0,0,0&amp;vpa=256&amp;vtp=1&amp;vaab=1&amp;bbb=1"/>
          <p:cNvSpPr/>
          <p:nvPr/>
        </p:nvSpPr>
        <p:spPr>
          <a:xfrm>
            <a:off x="4817015" y="277133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视网膜</a:t>
            </a:r>
            <a:endParaRPr lang="en-US" altLang="zh-CN" sz="2800" dirty="0"/>
          </a:p>
        </p:txBody>
      </p:sp>
      <p:sp>
        <p:nvSpPr>
          <p:cNvPr id="8" name="QB_6_BD.371_1#5eecd8352?vaa=1&amp;vcp=1&amp;vis=1&amp;pid=858083279&amp;color=0,0,0&amp;vtp=1&amp;vaab=1&amp;bbb=1&amp;hb=1&amp;hs=1"/>
          <p:cNvSpPr/>
          <p:nvPr/>
        </p:nvSpPr>
        <p:spPr>
          <a:xfrm>
            <a:off x="539496" y="345776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）近视是因为眼球前后径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或晶状体曲度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，使得物体在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视网膜</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成像造成的，可用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矫正。</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（3）当我们进入正在放映的影厅会暂时看不清，稍等一会儿就可以慢</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慢看清了，原因是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6_AN.4_1#5eecd8352.blank?vaa=1&amp;vcp=1&amp;vis=1&amp;pid=858083279&amp;color=0,0,0&amp;vpa=257&amp;vtp=1&amp;vaab=1&amp;bbb=1"/>
          <p:cNvSpPr/>
          <p:nvPr/>
        </p:nvSpPr>
        <p:spPr>
          <a:xfrm>
            <a:off x="4994815" y="34272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过长</a:t>
            </a:r>
            <a:endParaRPr lang="en-US" altLang="zh-CN" sz="2800" dirty="0"/>
          </a:p>
        </p:txBody>
      </p:sp>
      <p:sp>
        <p:nvSpPr>
          <p:cNvPr id="10" name="QB_6_AN.5_1#5eecd8352.blank?vaa=1&amp;vcp=1&amp;vis=1&amp;pid=858083279&amp;color=0,0,0&amp;vpa=258&amp;vtp=1&amp;vaab=1&amp;bbb=1"/>
          <p:cNvSpPr/>
          <p:nvPr/>
        </p:nvSpPr>
        <p:spPr>
          <a:xfrm>
            <a:off x="8195214" y="34272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过大</a:t>
            </a:r>
            <a:endParaRPr lang="en-US" altLang="zh-CN" sz="2800" dirty="0"/>
          </a:p>
        </p:txBody>
      </p:sp>
      <p:sp>
        <p:nvSpPr>
          <p:cNvPr id="11" name="QB_6_AN.6_1#5eecd8352.blank?vaa=1&amp;vcp=1&amp;vis=1&amp;pid=858083279&amp;color=0,0,0&amp;vpa=259&amp;vtp=1&amp;vaab=1&amp;bbb=1"/>
          <p:cNvSpPr/>
          <p:nvPr/>
        </p:nvSpPr>
        <p:spPr>
          <a:xfrm>
            <a:off x="1616614" y="407498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前方</a:t>
            </a:r>
            <a:endParaRPr lang="en-US" altLang="zh-CN" sz="2800" dirty="0"/>
          </a:p>
        </p:txBody>
      </p:sp>
      <p:sp>
        <p:nvSpPr>
          <p:cNvPr id="12" name="QB_6_AN.7_1#5eecd8352.blank?vaa=1&amp;vcp=1&amp;vis=1&amp;pid=858083279&amp;color=0,0,0&amp;vpa=260&amp;vtp=1&amp;vaab=1&amp;bbb=1"/>
          <p:cNvSpPr/>
          <p:nvPr/>
        </p:nvSpPr>
        <p:spPr>
          <a:xfrm>
            <a:off x="5528215" y="407498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凹透镜</a:t>
            </a:r>
            <a:endParaRPr lang="en-US" altLang="zh-CN" sz="2800" dirty="0"/>
          </a:p>
        </p:txBody>
      </p:sp>
      <p:sp>
        <p:nvSpPr>
          <p:cNvPr id="14" name="QB_6_AN.377_1#5eecd8352.blank?vaa=1&amp;vcp=1&amp;vis=1&amp;pid=858083279&amp;color=0,0,0&amp;vpa=261&amp;vtp=1&amp;vaab=1&amp;bbb=1"/>
          <p:cNvSpPr/>
          <p:nvPr/>
        </p:nvSpPr>
        <p:spPr>
          <a:xfrm>
            <a:off x="3394615" y="5349430"/>
            <a:ext cx="5237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瞳孔变大，增加进入眼内的光线</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
                                            <p:bg/>
                                          </p:spTgt>
                                        </p:tgtEl>
                                        <p:attrNameLst>
                                          <p:attrName>style.visibility</p:attrName>
                                        </p:attrNameLst>
                                      </p:cBhvr>
                                      <p:to>
                                        <p:strVal val="visible"/>
                                      </p:to>
                                    </p:set>
                                    <p:animEffect transition="in" filter="wipe(left)">
                                      <p:cBhvr>
                                        <p:cTn id="63" dur="500"/>
                                        <p:tgtEl>
                                          <p:spTgt spid="14">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xEl>
                                              <p:pRg st="0" end="0"/>
                                            </p:txEl>
                                          </p:spTgt>
                                        </p:tgtEl>
                                        <p:attrNameLst>
                                          <p:attrName>style.visibility</p:attrName>
                                        </p:attrNameLst>
                                      </p:cBhvr>
                                      <p:to>
                                        <p:strVal val="visible"/>
                                      </p:to>
                                    </p:set>
                                    <p:animEffect transition="in" filter="wipe(left)">
                                      <p:cBhvr>
                                        <p:cTn id="66"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P spid="10" grpId="0" build="p" animBg="1"/>
      <p:bldP spid="11" grpId="0" build="p" animBg="1"/>
      <p:bldP spid="12" grpId="0" build="p" animBg="1"/>
      <p:bldP spid="14"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78_1#0ea582322?vaa=1&amp;vcp=1&amp;vis=1&amp;pid=b3a97c0f2&amp;color=0,0,0&amp;vtp=1&amp;vaab=1&amp;bt=1&amp;bbb=1&amp;hb=1"/>
          <p:cNvSpPr/>
          <p:nvPr/>
        </p:nvSpPr>
        <p:spPr>
          <a:xfrm>
            <a:off x="539496" y="2187543"/>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艾滋病是一种严重威胁人类健康的传染病。</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近年来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，感染艾滋病的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人数在我国呈上升趋势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，尤其以年轻人居多。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其实艾滋病是可以预防的，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只要预防措施得当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，就基本不会感染艾滋病。</a:t>
            </a:r>
            <a:endParaRPr lang="en-US" altLang="zh-CN" sz="2800" dirty="0"/>
          </a:p>
        </p:txBody>
      </p:sp>
      <p:sp>
        <p:nvSpPr>
          <p:cNvPr id="3" name="QB_6_BD.379_1#5a874a5c1?vaa=1&amp;vcp=1&amp;vis=1&amp;pid=0ea582322&amp;color=0,0,0&amp;vtp=1&amp;vaab=1&amp;bbb=1"/>
          <p:cNvSpPr/>
          <p:nvPr/>
        </p:nvSpPr>
        <p:spPr>
          <a:xfrm>
            <a:off x="539496" y="410346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）艾滋病的病原体是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。艾滋病患者属于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6_AN.380_1#5a874a5c1.blank?vaa=1&amp;vcp=1&amp;vis=1&amp;pid=0ea582322&amp;color=0,0,0&amp;vpa=262&amp;vtp=1&amp;vaab=1&amp;bbb=1"/>
          <p:cNvSpPr/>
          <p:nvPr/>
        </p:nvSpPr>
        <p:spPr>
          <a:xfrm>
            <a:off x="4283615" y="4052030"/>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艾滋病病毒</a:t>
            </a:r>
            <a:endParaRPr lang="en-US" altLang="zh-CN" sz="2800" dirty="0"/>
          </a:p>
        </p:txBody>
      </p:sp>
      <p:sp>
        <p:nvSpPr>
          <p:cNvPr id="5" name="QB_6_AN.381_1#5a874a5c1.blank?vaa=1&amp;vcp=1&amp;vis=1&amp;pid=0ea582322&amp;color=0,0,0&amp;vpa=263&amp;vtp=1&amp;vaab=1&amp;bbb=1"/>
          <p:cNvSpPr/>
          <p:nvPr/>
        </p:nvSpPr>
        <p:spPr>
          <a:xfrm>
            <a:off x="9262014" y="405203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传染源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4_BD#c54d7afd8?vcp=1&amp;pid=7d96e17c4&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644652"/>
            <a:ext cx="11064240" cy="55686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82_1#2946b8b9e?vaa=1&amp;vcp=1&amp;vis=1&amp;pid=0ea582322&amp;color=0,0,0&amp;mp=1&amp;vtp=1&amp;vaab=1&amp;bt=1&amp;bbb=1"/>
          <p:cNvSpPr/>
          <p:nvPr/>
        </p:nvSpPr>
        <p:spPr>
          <a:xfrm>
            <a:off x="539496" y="142951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（2）下图中，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不属于艾滋病传播途径的有(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6_AN.1_1#2946b8b9e.bracket?vaa=1&amp;vcp=1&amp;vis=1&amp;pid=0ea582322&amp;color=0,0,0&amp;mp=1&amp;vpa=264&amp;vtp=1&amp;vaab=1"/>
          <p:cNvSpPr/>
          <p:nvPr/>
        </p:nvSpPr>
        <p:spPr>
          <a:xfrm>
            <a:off x="7395114" y="141617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4" name="QC_6_BD.382_2#2946b8b9e.choice_image?htil=1&amp;vaa=1&amp;vcp=1&amp;vis=1&amp;pid=0ea58232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2115693"/>
            <a:ext cx="1490472" cy="1316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82_3#2946b8b9e?htil=1&amp;vaa=1&amp;vcp=1&amp;vis=1&amp;pid=0ea582322&amp;color=0,0,0&amp;vtp=1&amp;vaab=1&amp;bbb=1"/>
          <p:cNvSpPr/>
          <p:nvPr/>
        </p:nvSpPr>
        <p:spPr>
          <a:xfrm>
            <a:off x="539496" y="356044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A.一般接触</a:t>
            </a:r>
            <a:endParaRPr lang="en-US" altLang="zh-CN" sz="2800" dirty="0"/>
          </a:p>
        </p:txBody>
      </p:sp>
      <p:pic>
        <p:nvPicPr>
          <p:cNvPr id="6" name="QC_6_BD.382_4#2946b8b9e.choice_image?htil=1&amp;vaa=1&amp;vcp=1&amp;vis=1&amp;pid=0ea58232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19272" y="2115693"/>
            <a:ext cx="1307592" cy="1316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6_BD.382_5#2946b8b9e?htil=1&amp;vaa=1&amp;vcp=1&amp;vis=1&amp;pid=0ea582322&amp;color=0,0,0&amp;vtp=1&amp;vaab=1&amp;bbb=1"/>
          <p:cNvSpPr/>
          <p:nvPr/>
        </p:nvSpPr>
        <p:spPr>
          <a:xfrm>
            <a:off x="3319272" y="356044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B.母婴传播</a:t>
            </a:r>
            <a:endParaRPr lang="en-US" altLang="zh-CN" sz="2800" dirty="0"/>
          </a:p>
        </p:txBody>
      </p:sp>
      <p:pic>
        <p:nvPicPr>
          <p:cNvPr id="8" name="QC_6_BD.382_6#2946b8b9e.choice_image?htil=1&amp;vaa=1&amp;vcp=1&amp;vis=1&amp;pid=0ea582322&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99048" y="2115693"/>
            <a:ext cx="1399032" cy="1316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C_6_BD.382_7#2946b8b9e?htil=1&amp;vaa=1&amp;vcp=1&amp;vis=1&amp;pid=0ea582322&amp;color=0,0,0&amp;vtp=1&amp;vaab=1&amp;bbb=1"/>
          <p:cNvSpPr/>
          <p:nvPr/>
        </p:nvSpPr>
        <p:spPr>
          <a:xfrm>
            <a:off x="6099048" y="356044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C.血液传播</a:t>
            </a:r>
            <a:endParaRPr lang="en-US" altLang="zh-CN" sz="2800" dirty="0"/>
          </a:p>
        </p:txBody>
      </p:sp>
      <p:pic>
        <p:nvPicPr>
          <p:cNvPr id="10" name="QC_6_BD.382_8#2946b8b9e.choice_image?htil=1&amp;vaa=1&amp;vcp=1&amp;vis=1&amp;pid=0ea582322&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869680" y="2115693"/>
            <a:ext cx="1380744" cy="1316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C_6_BD.382_9#2946b8b9e?htil=1&amp;vaa=1&amp;vcp=1&amp;vis=1&amp;pid=0ea582322&amp;color=0,0,0&amp;vtp=1&amp;vaab=1&amp;bbb=1"/>
          <p:cNvSpPr/>
          <p:nvPr/>
        </p:nvSpPr>
        <p:spPr>
          <a:xfrm>
            <a:off x="8869680" y="356044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D.不安全性行为</a:t>
            </a:r>
            <a:endParaRPr lang="en-US" altLang="zh-CN" sz="2800" dirty="0"/>
          </a:p>
        </p:txBody>
      </p:sp>
      <p:sp>
        <p:nvSpPr>
          <p:cNvPr id="12" name="QB_6_BD.384_1#f783a406a?vaa=1&amp;vcp=1&amp;vis=1&amp;pid=0ea582322&amp;color=0,0,0&amp;vtp=1&amp;vaab=1&amp;bbb=1&amp;hb=1"/>
          <p:cNvSpPr/>
          <p:nvPr/>
        </p:nvSpPr>
        <p:spPr>
          <a:xfrm>
            <a:off x="539496" y="415474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（3）目前没有可临床使用的艾滋病疫苗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，所有可能接触到艾滋病传染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源的人都是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3" name="QB_6_AN.385_1#f783a406a.blank?vaa=1&amp;vcp=1&amp;vis=1&amp;pid=0ea582322&amp;color=0,0,0&amp;vpa=265&amp;vtp=1&amp;vaab=1&amp;bbb=1"/>
          <p:cNvSpPr/>
          <p:nvPr/>
        </p:nvSpPr>
        <p:spPr>
          <a:xfrm>
            <a:off x="2327814" y="475100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易感人群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bg/>
                                          </p:spTgt>
                                        </p:tgtEl>
                                        <p:attrNameLst>
                                          <p:attrName>style.visibility</p:attrName>
                                        </p:attrNameLst>
                                      </p:cBhvr>
                                      <p:to>
                                        <p:strVal val="visible"/>
                                      </p:to>
                                    </p:set>
                                    <p:animEffect transition="in" filter="wipe(left)">
                                      <p:cBhvr>
                                        <p:cTn id="15" dur="500"/>
                                        <p:tgtEl>
                                          <p:spTgt spid="13">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wipe(left)">
                                      <p:cBhvr>
                                        <p:cTn id="1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86_1#b651080bc?sp=1&amp;vaa=1&amp;vcp=1&amp;vis=1&amp;pid=b3a97c0f2&amp;color=0,0,0&amp;vtp=1&amp;vaab=1&amp;bt=1&amp;bbb=1"/>
          <p:cNvSpPr/>
          <p:nvPr/>
        </p:nvSpPr>
        <p:spPr>
          <a:xfrm>
            <a:off x="539496" y="122234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下图是关于免疫的漫画。</a:t>
            </a:r>
            <a:endParaRPr lang="en-US" altLang="zh-CN" sz="2800" dirty="0">
              <a:solidFill>
                <a:srgbClr val="000000"/>
              </a:solidFill>
            </a:endParaRPr>
          </a:p>
        </p:txBody>
      </p:sp>
      <p:pic>
        <p:nvPicPr>
          <p:cNvPr id="3" name="QO_5_BD.386_2#b651080bc?htil=7&amp;vaa=1&amp;vcp=1&amp;vis=1&amp;pid=b3a97c0f2&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12864" y="1903952"/>
            <a:ext cx="4727448"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387_1#8c781b839?htil=7&amp;vaa=1&amp;vcp=1&amp;vis=1&amp;pid=b651080bc&amp;color=0,0,0&amp;vtp=1&amp;vaab=1&amp;bbb=1&amp;hb=1&amp;hs=1"/>
          <p:cNvSpPr/>
          <p:nvPr/>
        </p:nvSpPr>
        <p:spPr>
          <a:xfrm>
            <a:off x="539496" y="1850040"/>
            <a:ext cx="625449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）属于第一道防线的是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，能形象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表示人体第三道防线的是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填字母）。</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B_6_AN.1_1#8c781b839.blank?vaa=1&amp;vcp=1&amp;vis=1&amp;pid=b651080bc&amp;color=0,0,0&amp;vpa=266&amp;vtp=1&amp;vaab=1&amp;bbb=1"/>
              <p:cNvSpPr/>
              <p:nvPr/>
            </p:nvSpPr>
            <p:spPr>
              <a:xfrm>
                <a:off x="4690809" y="1955196"/>
                <a:ext cx="603250"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6_AN.1_1#8c781b839.blank?vaa=1&amp;vcp=1&amp;vis=1&amp;pid=b651080bc&amp;color=0,0,0&amp;vpa=266&amp;vtp=1&amp;vaab=1&amp;bbb=1"/>
              <p:cNvSpPr>
                <a:spLocks noRot="1" noChangeAspect="1" noMove="1" noResize="1" noEditPoints="1" noAdjustHandles="1" noChangeArrowheads="1" noChangeShapeType="1" noTextEdit="1"/>
              </p:cNvSpPr>
              <p:nvPr/>
            </p:nvSpPr>
            <p:spPr>
              <a:xfrm>
                <a:off x="4690809" y="1955196"/>
                <a:ext cx="603250" cy="402844"/>
              </a:xfrm>
              <a:prstGeom prst="rect">
                <a:avLst/>
              </a:prstGeom>
              <a:blipFill rotWithShape="1">
                <a:blip r:embed="rId4"/>
                <a:stretch>
                  <a:fillRect l="-11" t="-8" r="11" b="-7180"/>
                </a:stretch>
              </a:blipFill>
            </p:spPr>
            <p:txBody>
              <a:bodyPr/>
              <a:lstStyle/>
              <a:p>
                <a:r>
                  <a:rPr lang="zh-CN" altLang="en-US">
                    <a:noFill/>
                  </a:rPr>
                  <a:t> </a:t>
                </a:r>
              </a:p>
            </p:txBody>
          </p:sp>
        </mc:Fallback>
      </mc:AlternateContent>
      <p:sp>
        <p:nvSpPr>
          <p:cNvPr id="6" name="QB_6_AN.2_1#8c781b839.blank?vaa=1&amp;vcp=1&amp;vis=1&amp;pid=b651080bc&amp;color=0,0,0&amp;vpa=267&amp;vtp=1&amp;vaab=1"/>
          <p:cNvSpPr/>
          <p:nvPr/>
        </p:nvSpPr>
        <p:spPr>
          <a:xfrm>
            <a:off x="4436015" y="24463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p:sp>
        <p:nvSpPr>
          <p:cNvPr id="7" name="QB_6_BD.390_1#3e5abc602?htil=7&amp;vaa=1&amp;vcp=1&amp;vis=1&amp;pid=b651080bc&amp;color=0,0,0&amp;vtp=1&amp;vaab=1&amp;bbb=1&amp;hb=1&amp;hs=1"/>
          <p:cNvSpPr/>
          <p:nvPr/>
        </p:nvSpPr>
        <p:spPr>
          <a:xfrm>
            <a:off x="539496" y="3127025"/>
            <a:ext cx="625449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（2）由图可知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，免疫具有抵抗</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侵</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入，及时清除体内</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亡细胞，</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、识别和清除体内产生</a:t>
            </a:r>
            <a:endParaRPr lang="en-US" altLang="zh-CN" sz="2800" dirty="0">
              <a:solidFill>
                <a:srgbClr val="000000"/>
              </a:solidFill>
            </a:endParaRPr>
          </a:p>
        </p:txBody>
      </p:sp>
      <p:sp>
        <p:nvSpPr>
          <p:cNvPr id="8" name="QB_6_AN.391_1#3e5abc602.blank?vaa=1&amp;vcp=1&amp;vis=1&amp;pid=b651080bc&amp;color=0,0,0&amp;vpa=268&amp;vtp=1&amp;vaab=1&amp;bbb=1"/>
          <p:cNvSpPr/>
          <p:nvPr/>
        </p:nvSpPr>
        <p:spPr>
          <a:xfrm>
            <a:off x="5350415" y="30965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抗原</a:t>
            </a:r>
            <a:endParaRPr lang="en-US" altLang="zh-CN" sz="2800" dirty="0">
              <a:solidFill>
                <a:srgbClr val="FF0000"/>
              </a:solidFill>
            </a:endParaRPr>
          </a:p>
        </p:txBody>
      </p:sp>
      <p:sp>
        <p:nvSpPr>
          <p:cNvPr id="9" name="QB_6_AN.392_1#3e5abc602.blank?vaa=1&amp;vcp=1&amp;vis=1&amp;pid=b651080bc&amp;color=0,0,0&amp;vpa=269&amp;vtp=1&amp;vaab=1&amp;bbb=1"/>
          <p:cNvSpPr/>
          <p:nvPr/>
        </p:nvSpPr>
        <p:spPr>
          <a:xfrm>
            <a:off x="3394615" y="37442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衰老</a:t>
            </a:r>
            <a:endParaRPr lang="en-US" altLang="zh-CN" sz="2800" dirty="0">
              <a:solidFill>
                <a:srgbClr val="FF0000"/>
              </a:solidFill>
            </a:endParaRPr>
          </a:p>
        </p:txBody>
      </p:sp>
      <p:sp>
        <p:nvSpPr>
          <p:cNvPr id="10" name="QB_6_AN.393_1#3e5abc602.blank?vaa=1&amp;vcp=1&amp;vis=1&amp;pid=b651080bc&amp;color=0,0,0&amp;vpa=270&amp;vtp=1&amp;vaab=1&amp;bbb=1"/>
          <p:cNvSpPr/>
          <p:nvPr/>
        </p:nvSpPr>
        <p:spPr>
          <a:xfrm>
            <a:off x="4817015" y="37442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损伤</a:t>
            </a:r>
            <a:endParaRPr lang="en-US" altLang="zh-CN" sz="2800" dirty="0">
              <a:solidFill>
                <a:srgbClr val="FF0000"/>
              </a:solidFill>
            </a:endParaRPr>
          </a:p>
        </p:txBody>
      </p:sp>
      <p:sp>
        <p:nvSpPr>
          <p:cNvPr id="11" name="QB_6_AN.394_1#3e5abc602.blank?vaa=1&amp;vcp=1&amp;vis=1&amp;pid=b651080bc&amp;color=0,0,0&amp;vpa=271&amp;vtp=1&amp;vaab=1&amp;bbb=1"/>
          <p:cNvSpPr/>
          <p:nvPr/>
        </p:nvSpPr>
        <p:spPr>
          <a:xfrm>
            <a:off x="1972214" y="437099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监视</a:t>
            </a:r>
            <a:endParaRPr lang="en-US" altLang="zh-CN" sz="2800" dirty="0">
              <a:solidFill>
                <a:srgbClr val="FF0000"/>
              </a:solidFill>
            </a:endParaRPr>
          </a:p>
        </p:txBody>
      </p:sp>
      <p:sp>
        <p:nvSpPr>
          <p:cNvPr id="12" name="QB_6_AN.395_1#3e5abc602.blank?vaa=1&amp;vcp=1&amp;vis=1&amp;pid=b651080bc&amp;color=0,0,0&amp;vpa=272&amp;vtp=1&amp;vaab=1&amp;bbb=1"/>
          <p:cNvSpPr/>
          <p:nvPr/>
        </p:nvSpPr>
        <p:spPr>
          <a:xfrm>
            <a:off x="905914" y="499818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异常</a:t>
            </a:r>
            <a:endParaRPr lang="en-US" altLang="zh-CN" sz="2800" dirty="0">
              <a:solidFill>
                <a:srgbClr val="FF0000"/>
              </a:solidFill>
            </a:endParaRPr>
          </a:p>
        </p:txBody>
      </p:sp>
      <p:sp>
        <p:nvSpPr>
          <p:cNvPr id="13" name="QB_6_BD.390_1#3e5abc602?htil=7&amp;vaa=1&amp;vcp=1&amp;vis=1&amp;pid=b651080bc&amp;color=0,0,0&amp;vtp=1&amp;vaab=1&amp;bbb=1&amp;hb=1&amp;hs=1"/>
          <p:cNvSpPr/>
          <p:nvPr/>
        </p:nvSpPr>
        <p:spPr>
          <a:xfrm>
            <a:off x="539995" y="5049615"/>
            <a:ext cx="11112011" cy="5536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（如肿瘤细胞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）三方面的功能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P spid="11" grpId="0" build="p" animBg="1"/>
      <p:bldP spid="1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ba470e20b?vcp=1&amp;pid=7d96e17c4&amp;color=0,170,129&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AA81"/>
                </a:solidFill>
                <a:latin typeface="Times New Roman" panose="02020603050405020304" pitchFamily="34" charset="0"/>
                <a:ea typeface="微软雅黑" panose="020B0503020204020204" pitchFamily="34" charset="-122"/>
                <a:cs typeface="Times New Roman" panose="02020603050405020304" pitchFamily="34" charset="-120"/>
              </a:rPr>
              <a:t>实验突破</a:t>
            </a:r>
            <a:endParaRPr lang="en-US" altLang="zh-CN" sz="3200" dirty="0"/>
          </a:p>
        </p:txBody>
      </p:sp>
      <p:sp>
        <p:nvSpPr>
          <p:cNvPr id="3" name="QO_5_BD.396_1#b99c4ad55?sp=1&amp;vaa=1&amp;vcp=1&amp;vis=1&amp;pid=ba470e20b&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1.探究发生在口腔中的消化</a:t>
            </a:r>
            <a:endParaRPr lang="en-US" altLang="zh-CN" sz="2800" dirty="0"/>
          </a:p>
        </p:txBody>
      </p:sp>
      <p:pic>
        <p:nvPicPr>
          <p:cNvPr id="4" name="QO_5_BD.396_3#b99c4ad55?iti=1&amp;htil=1&amp;vaa=1&amp;vcp=1&amp;vis=1&amp;pid=ba470e20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57984" y="1961941"/>
            <a:ext cx="457200" cy="9601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396_4#b99c4ad55?iti=2&amp;htil=1&amp;vaa=1&amp;vcp=1&amp;vis=1&amp;pid=ba470e20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843016" y="1961941"/>
            <a:ext cx="502920" cy="9601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396_5#b99c4ad55?iti=3&amp;htil=1&amp;vaa=1&amp;vcp=1&amp;vis=1&amp;pid=ba470e20b&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582912" y="1971085"/>
            <a:ext cx="429768" cy="9509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5_BD.396_6#b99c4ad55?iti=1&amp;htil=1&amp;vaa=1&amp;vcp=1&amp;vis=1&amp;pid=ba470e20b&amp;color=0,0,0&amp;vtp=1&amp;vaab=1&amp;bbb=1&amp;hb=1"/>
          <p:cNvSpPr/>
          <p:nvPr/>
        </p:nvSpPr>
        <p:spPr>
          <a:xfrm>
            <a:off x="630936" y="3049061"/>
            <a:ext cx="3511296" cy="1635760"/>
          </a:xfrm>
          <a:prstGeom prst="rect">
            <a:avLst/>
          </a:prstGeom>
          <a:noFill/>
        </p:spPr>
        <p:txBody>
          <a:bodyPr wrap="none" lIns="0" tIns="0" rIns="0" bIns="0" rtlCol="0" anchor="t"/>
          <a:lstStyle/>
          <a:p>
            <a:pPr algn="ct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馒头碎屑+2</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mL唾液</a:t>
            </a:r>
          </a:p>
          <a:p>
            <a:pPr algn="ct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充分搅拌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
        <p:nvSpPr>
          <p:cNvPr id="8" name="QO_5_BD.396_7#b99c4ad55?iti=2&amp;htil=1&amp;vaa=1&amp;vcp=1&amp;vis=1&amp;pid=ba470e20b&amp;color=0,0,0&amp;vtp=1&amp;vaab=1&amp;bbb=1&amp;hb=1"/>
          <p:cNvSpPr/>
          <p:nvPr/>
        </p:nvSpPr>
        <p:spPr>
          <a:xfrm>
            <a:off x="4338828" y="3049061"/>
            <a:ext cx="3511296" cy="1635760"/>
          </a:xfrm>
          <a:prstGeom prst="rect">
            <a:avLst/>
          </a:prstGeom>
          <a:noFill/>
        </p:spPr>
        <p:txBody>
          <a:bodyPr wrap="none" lIns="0" tIns="0" rIns="0" bIns="0" rtlCol="0" anchor="t"/>
          <a:lstStyle/>
          <a:p>
            <a:pPr algn="ct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馒头碎屑+2</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mL清水</a:t>
            </a:r>
          </a:p>
          <a:p>
            <a:pPr algn="ct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充分搅拌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
        <p:nvSpPr>
          <p:cNvPr id="9" name="QO_5_BD.396_8#b99c4ad55?iti=3&amp;htil=1&amp;vaa=1&amp;vcp=1&amp;vis=1&amp;pid=ba470e20b&amp;color=0,0,0&amp;vtp=1&amp;vaab=1&amp;bbb=1&amp;hb=1"/>
          <p:cNvSpPr/>
          <p:nvPr/>
        </p:nvSpPr>
        <p:spPr>
          <a:xfrm>
            <a:off x="8042148" y="3049061"/>
            <a:ext cx="3511296" cy="1635760"/>
          </a:xfrm>
          <a:prstGeom prst="rect">
            <a:avLst/>
          </a:prstGeom>
          <a:noFill/>
        </p:spPr>
        <p:txBody>
          <a:bodyPr wrap="none" lIns="0" tIns="0" rIns="0" bIns="0" rtlCol="0" anchor="t"/>
          <a:lstStyle/>
          <a:p>
            <a:pPr algn="ct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馒头块+2</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mL唾液不</a:t>
            </a:r>
          </a:p>
          <a:p>
            <a:pPr algn="ct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搅拌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Tree>
  </p:cSld>
  <p:clrMapOvr>
    <a:masterClrMapping/>
  </p:clrMapOvr>
  <p:transition>
    <p:split dir="in"/>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96_9#b99c4ad55?sp=1&amp;vaa=1&amp;vcp=1&amp;vis=1&amp;pid=ba470e20b&amp;color=0,0,0&amp;vtp=1&amp;vaab=1&amp;bt=1&amp;bbb=1&amp;hb=1"/>
          <p:cNvSpPr/>
          <p:nvPr/>
        </p:nvSpPr>
        <p:spPr>
          <a:xfrm>
            <a:off x="539496" y="186512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（1）收集唾液：将消毒棉絮含在舌下收集唾液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，将唾液收集在一个小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6_BD.397_1#d2821c500?vaa=1&amp;vcp=1&amp;vis=1&amp;pid=b99c4ad55&amp;color=0,0,0&amp;vtp=1&amp;vaab=1&amp;bbb=1"/>
          <p:cNvSpPr/>
          <p:nvPr/>
        </p:nvSpPr>
        <p:spPr>
          <a:xfrm>
            <a:off x="539496" y="314001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（2）设置对照实验，如上图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组对照实验。</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（3）保温：用温度计测量温度，将试管放入大烧杯中保温，大烧杯水</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温保持在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6_AN.1_1#d2821c500.blank?vaa=1&amp;vcp=1&amp;vis=1&amp;pid=b99c4ad55&amp;color=0,0,0&amp;vpa=273&amp;vtp=1&amp;vaab=1"/>
          <p:cNvSpPr/>
          <p:nvPr/>
        </p:nvSpPr>
        <p:spPr>
          <a:xfrm>
            <a:off x="5706015" y="310953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6_AN.400_1#d2821c500.blank?vaa=1&amp;vcp=1&amp;vis=1&amp;pid=b99c4ad55&amp;color=0,0,0&amp;vpa=274&amp;vtp=1&amp;vaab=1&amp;bbb=1"/>
              <p:cNvSpPr/>
              <p:nvPr/>
            </p:nvSpPr>
            <p:spPr>
              <a:xfrm>
                <a:off x="2011108" y="4515548"/>
                <a:ext cx="97472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37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6_AN.400_1#d2821c500.blank?vaa=1&amp;vcp=1&amp;vis=1&amp;pid=b99c4ad55&amp;color=0,0,0&amp;vpa=274&amp;vtp=1&amp;vaab=1&amp;bbb=1"/>
              <p:cNvSpPr>
                <a:spLocks noRot="1" noChangeAspect="1" noMove="1" noResize="1" noEditPoints="1" noAdjustHandles="1" noChangeArrowheads="1" noChangeShapeType="1" noTextEdit="1"/>
              </p:cNvSpPr>
              <p:nvPr/>
            </p:nvSpPr>
            <p:spPr>
              <a:xfrm>
                <a:off x="2011108" y="4515548"/>
                <a:ext cx="974725" cy="402844"/>
              </a:xfrm>
              <a:prstGeom prst="rect">
                <a:avLst/>
              </a:prstGeom>
              <a:blipFill rotWithShape="1">
                <a:blip r:embed="rId3"/>
                <a:stretch>
                  <a:fillRect l="-6" t="-16" r="6" b="-717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401_1#134195d55?sp=1&amp;vaa=1&amp;vcp=1&amp;vis=1&amp;pid=b99c4ad55&amp;color=0,0,0&amp;mp=1&amp;vtp=1&amp;vaab=1&amp;bt=1&amp;bbb=1&amp;hb=1"/>
              <p:cNvSpPr/>
              <p:nvPr/>
            </p:nvSpPr>
            <p:spPr>
              <a:xfrm>
                <a:off x="539496" y="155651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（4）反应约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后取出试管，待冷却后分别滴加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2滴</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，振荡后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试管①中的溶液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②中的溶液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③中的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6_BD.401_1#134195d55?sp=1&amp;vaa=1&amp;vcp=1&amp;vis=1&amp;pid=b99c4ad55&amp;color=0,0,0&amp;mp=1&amp;vtp=1&amp;vaab=1&amp;bt=1&amp;bbb=1&amp;hb=1"/>
              <p:cNvSpPr>
                <a:spLocks noRot="1" noChangeAspect="1" noMove="1" noResize="1" noEditPoints="1" noAdjustHandles="1" noChangeArrowheads="1" noChangeShapeType="1" noTextEdit="1"/>
              </p:cNvSpPr>
              <p:nvPr/>
            </p:nvSpPr>
            <p:spPr>
              <a:xfrm>
                <a:off x="539496" y="1556512"/>
                <a:ext cx="11109960" cy="2496757"/>
              </a:xfrm>
              <a:prstGeom prst="rect">
                <a:avLst/>
              </a:prstGeom>
              <a:blipFill rotWithShape="1">
                <a:blip r:embed="rId3"/>
                <a:stretch>
                  <a:fillRect l="-3" t="-5" r="-111" b="-2744"/>
                </a:stretch>
              </a:blipFill>
            </p:spPr>
            <p:txBody>
              <a:bodyPr/>
              <a:lstStyle/>
              <a:p>
                <a:r>
                  <a:rPr lang="zh-CN" altLang="en-US">
                    <a:noFill/>
                  </a:rPr>
                  <a:t> </a:t>
                </a:r>
              </a:p>
            </p:txBody>
          </p:sp>
        </mc:Fallback>
      </mc:AlternateContent>
      <p:sp>
        <p:nvSpPr>
          <p:cNvPr id="3" name="QB_6_AN.1_1#134195d55.blank?vaa=1&amp;vcp=1&amp;vis=1&amp;pid=b99c4ad55&amp;color=0,0,0&amp;mp=1&amp;vpa=275&amp;vtp=1&amp;vaab=1&amp;bbb=1"/>
          <p:cNvSpPr/>
          <p:nvPr/>
        </p:nvSpPr>
        <p:spPr>
          <a:xfrm>
            <a:off x="9081039" y="152603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碘液</a:t>
            </a:r>
            <a:endParaRPr lang="en-US" altLang="zh-CN" sz="2800" dirty="0"/>
          </a:p>
        </p:txBody>
      </p:sp>
      <p:sp>
        <p:nvSpPr>
          <p:cNvPr id="4" name="QB_6_AN.2_1#134195d55.blank?vaa=1&amp;vcp=1&amp;vis=1&amp;pid=b99c4ad55&amp;color=0,0,0&amp;mp=1&amp;vpa=276&amp;vtp=1&amp;vaab=1&amp;bbb=1"/>
          <p:cNvSpPr/>
          <p:nvPr/>
        </p:nvSpPr>
        <p:spPr>
          <a:xfrm>
            <a:off x="3750215" y="282143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不变色</a:t>
            </a:r>
            <a:endParaRPr lang="en-US" altLang="zh-CN" sz="2800" dirty="0"/>
          </a:p>
        </p:txBody>
      </p:sp>
      <p:sp>
        <p:nvSpPr>
          <p:cNvPr id="5" name="QB_6_AN.3_1#134195d55.blank?vaa=1&amp;vcp=1&amp;vis=1&amp;pid=b99c4ad55&amp;color=0,0,0&amp;mp=1&amp;vpa=277&amp;vtp=1&amp;vaab=1&amp;bbb=1"/>
          <p:cNvSpPr/>
          <p:nvPr/>
        </p:nvSpPr>
        <p:spPr>
          <a:xfrm>
            <a:off x="8017414" y="282143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变蓝色</a:t>
            </a:r>
            <a:endParaRPr lang="en-US" altLang="zh-CN" sz="2800" dirty="0"/>
          </a:p>
        </p:txBody>
      </p:sp>
      <p:sp>
        <p:nvSpPr>
          <p:cNvPr id="6" name="QB_6_AN.4_1#134195d55.blank?vaa=1&amp;vcp=1&amp;vis=1&amp;pid=b99c4ad55&amp;color=0,0,0&amp;mp=1&amp;vpa=278&amp;vtp=1&amp;vaab=1&amp;bbb=1"/>
          <p:cNvSpPr/>
          <p:nvPr/>
        </p:nvSpPr>
        <p:spPr>
          <a:xfrm>
            <a:off x="1261015" y="344817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变蓝色</a:t>
            </a:r>
            <a:endParaRPr lang="en-US" altLang="zh-CN" sz="2800" dirty="0"/>
          </a:p>
        </p:txBody>
      </p:sp>
      <p:sp>
        <p:nvSpPr>
          <p:cNvPr id="7" name="QB_6_BD.406_1#6a6069c68?vaa=1&amp;vcp=1&amp;vis=1&amp;pid=b99c4ad55&amp;color=0,0,0&amp;vtp=1&amp;vaab=1&amp;bbb=1&amp;hb=1"/>
          <p:cNvSpPr/>
          <p:nvPr/>
        </p:nvSpPr>
        <p:spPr>
          <a:xfrm>
            <a:off x="539496" y="411981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得出结论：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6_AN.407_1#6a6069c68.blank?vaa=1&amp;vcp=1&amp;vis=1&amp;pid=b99c4ad55&amp;color=0,0,0&amp;vpa=279&amp;vtp=1&amp;vaab=1&amp;bbb=1&amp;hb=1"/>
          <p:cNvSpPr/>
          <p:nvPr/>
        </p:nvSpPr>
        <p:spPr>
          <a:xfrm>
            <a:off x="539496" y="4089336"/>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唾液能消化淀粉，牙齿的咀嚼和舌的搅拌能帮助消化淀粉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8"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08_1#de6804de3?vaa=1&amp;vcp=1&amp;vis=1&amp;pid=ba470e20b&amp;color=0,0,0&amp;vtp=1&amp;vaab=1&amp;bt=1&amp;bbb=1"/>
          <p:cNvSpPr/>
          <p:nvPr/>
        </p:nvSpPr>
        <p:spPr>
          <a:xfrm>
            <a:off x="539496" y="122478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2.观察小鱼尾鳍内血液的流动</a:t>
            </a:r>
            <a:endParaRPr lang="en-US" altLang="zh-CN" sz="2800" dirty="0"/>
          </a:p>
        </p:txBody>
      </p:sp>
      <p:sp>
        <p:nvSpPr>
          <p:cNvPr id="3" name="QB_6_BD.409_1#8e9a51395?vaa=1&amp;vcp=1&amp;vis=1&amp;pid=de6804de3&amp;color=0,0,0&amp;vtp=1&amp;vaab=1&amp;bbb=1&amp;hb=1"/>
          <p:cNvSpPr/>
          <p:nvPr/>
        </p:nvSpPr>
        <p:spPr>
          <a:xfrm>
            <a:off x="539496" y="1852485"/>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将小鱼头部的鳃盖和躯干部包裹起来，露出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（2）将小鱼</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在培养皿中，使</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平贴在培养皿上，将载玻片</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盖在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上。</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观察：毛细血管的管径最小，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单行通过；动</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脉分支形成</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；静脉由</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汇总形成。</a:t>
            </a:r>
            <a:endParaRPr lang="en-US" altLang="zh-CN" sz="2800" dirty="0"/>
          </a:p>
        </p:txBody>
      </p:sp>
      <p:sp>
        <p:nvSpPr>
          <p:cNvPr id="4" name="QB_6_AN.1_1#8e9a51395.blank?vaa=1&amp;vcp=1&amp;vis=1&amp;pid=de6804de3&amp;color=0,0,0&amp;vpa=280&amp;vtp=1&amp;vaab=1&amp;bbb=1"/>
          <p:cNvSpPr/>
          <p:nvPr/>
        </p:nvSpPr>
        <p:spPr>
          <a:xfrm>
            <a:off x="1794414" y="182200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湿润的纱布</a:t>
            </a:r>
            <a:endParaRPr lang="en-US" altLang="zh-CN" sz="2800" dirty="0"/>
          </a:p>
        </p:txBody>
      </p:sp>
      <p:sp>
        <p:nvSpPr>
          <p:cNvPr id="5" name="QB_6_AN.2_1#8e9a51395.blank?vaa=1&amp;vcp=1&amp;vis=1&amp;pid=de6804de3&amp;color=0,0,0&amp;vpa=281&amp;vtp=1&amp;vaab=1&amp;bbb=1&amp;hb=1"/>
          <p:cNvSpPr/>
          <p:nvPr/>
        </p:nvSpPr>
        <p:spPr>
          <a:xfrm>
            <a:off x="539496" y="182200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口和尾部</a:t>
            </a:r>
            <a:endParaRPr lang="en-US" altLang="zh-CN" sz="2800" dirty="0"/>
          </a:p>
        </p:txBody>
      </p:sp>
      <p:sp>
        <p:nvSpPr>
          <p:cNvPr id="7" name="QB_6_AN.3_1#8e9a51395.blank?vaa=1&amp;vcp=1&amp;vis=1&amp;pid=de6804de3&amp;color=0,0,0&amp;vpa=282&amp;vtp=1&amp;vaab=1&amp;bbb=1"/>
          <p:cNvSpPr/>
          <p:nvPr/>
        </p:nvSpPr>
        <p:spPr>
          <a:xfrm>
            <a:off x="2505614" y="311740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平放</a:t>
            </a:r>
            <a:endParaRPr lang="en-US" altLang="zh-CN" sz="2800" dirty="0"/>
          </a:p>
        </p:txBody>
      </p:sp>
      <p:sp>
        <p:nvSpPr>
          <p:cNvPr id="8" name="QB_6_AN.4_1#8e9a51395.blank?vaa=1&amp;vcp=1&amp;vis=1&amp;pid=de6804de3&amp;color=0,0,0&amp;vpa=283&amp;vtp=1&amp;vaab=1&amp;bbb=1"/>
          <p:cNvSpPr/>
          <p:nvPr/>
        </p:nvSpPr>
        <p:spPr>
          <a:xfrm>
            <a:off x="6061615" y="311740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尾鳍</a:t>
            </a:r>
            <a:endParaRPr lang="en-US" altLang="zh-CN" sz="2800" dirty="0"/>
          </a:p>
        </p:txBody>
      </p:sp>
      <p:sp>
        <p:nvSpPr>
          <p:cNvPr id="9" name="QB_6_AN.5_1#8e9a51395.blank?vaa=1&amp;vcp=1&amp;vis=1&amp;pid=de6804de3&amp;color=0,0,0&amp;vpa=284&amp;vtp=1&amp;vaab=1&amp;bbb=1"/>
          <p:cNvSpPr/>
          <p:nvPr/>
        </p:nvSpPr>
        <p:spPr>
          <a:xfrm>
            <a:off x="1261015" y="376510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尾鳍</a:t>
            </a:r>
            <a:endParaRPr lang="en-US" altLang="zh-CN" sz="2800" dirty="0"/>
          </a:p>
        </p:txBody>
      </p:sp>
      <p:sp>
        <p:nvSpPr>
          <p:cNvPr id="11" name="QB_6_AN.417_1#8e9a51395.blank?vaa=1&amp;vcp=1&amp;vis=1&amp;pid=de6804de3&amp;color=0,0,0&amp;vpa=285&amp;vtp=1&amp;vaab=1&amp;bbb=1"/>
          <p:cNvSpPr/>
          <p:nvPr/>
        </p:nvSpPr>
        <p:spPr>
          <a:xfrm>
            <a:off x="1794414" y="441280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低倍镜</a:t>
            </a:r>
            <a:endParaRPr lang="en-US" altLang="zh-CN" sz="2800" dirty="0"/>
          </a:p>
        </p:txBody>
      </p:sp>
      <p:sp>
        <p:nvSpPr>
          <p:cNvPr id="12" name="QB_6_AN.418_1#8e9a51395.blank?vaa=1&amp;vcp=1&amp;vis=1&amp;pid=de6804de3&amp;color=0,0,0&amp;vpa=286&amp;vtp=1&amp;vaab=1&amp;bbb=1"/>
          <p:cNvSpPr/>
          <p:nvPr/>
        </p:nvSpPr>
        <p:spPr>
          <a:xfrm>
            <a:off x="7839614" y="4412805"/>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红细胞</a:t>
            </a:r>
            <a:endParaRPr lang="en-US" altLang="zh-CN" sz="2800" dirty="0"/>
          </a:p>
        </p:txBody>
      </p:sp>
      <p:sp>
        <p:nvSpPr>
          <p:cNvPr id="13" name="QB_6_AN.419_1#8e9a51395.blank?vaa=1&amp;vcp=1&amp;vis=1&amp;pid=de6804de3&amp;color=0,0,0&amp;vpa=287&amp;vtp=1&amp;vaab=1&amp;bbb=1"/>
          <p:cNvSpPr/>
          <p:nvPr/>
        </p:nvSpPr>
        <p:spPr>
          <a:xfrm>
            <a:off x="2327814" y="503955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毛细血管</a:t>
            </a:r>
            <a:endParaRPr lang="en-US" altLang="zh-CN" sz="2800" dirty="0"/>
          </a:p>
        </p:txBody>
      </p:sp>
      <p:sp>
        <p:nvSpPr>
          <p:cNvPr id="14" name="QB_6_AN.420_1#8e9a51395.blank?vaa=1&amp;vcp=1&amp;vis=1&amp;pid=de6804de3&amp;color=0,0,0&amp;vpa=288&amp;vtp=1&amp;vaab=1&amp;bbb=1"/>
          <p:cNvSpPr/>
          <p:nvPr/>
        </p:nvSpPr>
        <p:spPr>
          <a:xfrm>
            <a:off x="5528215" y="503955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毛细血管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left)">
                                      <p:cBhvr>
                                        <p:cTn id="71" dur="500"/>
                                        <p:tgtEl>
                                          <p:spTgt spid="14">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
                                            <p:txEl>
                                              <p:pRg st="0" end="0"/>
                                            </p:txEl>
                                          </p:spTgt>
                                        </p:tgtEl>
                                        <p:attrNameLst>
                                          <p:attrName>style.visibility</p:attrName>
                                        </p:attrNameLst>
                                      </p:cBhvr>
                                      <p:to>
                                        <p:strVal val="visible"/>
                                      </p:to>
                                    </p:set>
                                    <p:animEffect transition="in" filter="wipe(left)">
                                      <p:cBhvr>
                                        <p:cTn id="7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9" grpId="0" build="p" animBg="1"/>
      <p:bldP spid="11" grpId="0" build="p" animBg="1"/>
      <p:bldP spid="12" grpId="0" build="p" animBg="1"/>
      <p:bldP spid="13" grpId="0" build="p" animBg="1"/>
      <p:bldP spid="14"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21_1#a06053749?sp=1&amp;vaa=1&amp;vcp=1&amp;vis=1&amp;pid=ba470e20b&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3.探究酒精（或烟草浸出液）对水蚤心率的影响</a:t>
            </a:r>
            <a:endParaRPr lang="en-US" altLang="zh-CN" sz="2800" dirty="0"/>
          </a:p>
        </p:txBody>
      </p:sp>
      <p:sp>
        <p:nvSpPr>
          <p:cNvPr id="3" name="QO_5_BD.421_2#a06053749?sp=1&amp;vaa=1&amp;vcp=1&amp;vis=1&amp;pid=ba470e20b&amp;color=0,0,0&amp;vtp=1&amp;vaab=1&amp;bbb=1"/>
          <p:cNvSpPr/>
          <p:nvPr/>
        </p:nvSpPr>
        <p:spPr>
          <a:xfrm>
            <a:off x="539496" y="117428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（1）提出问题：酒精（或烟草浸出液）对水蚤心率有影响吗?</a:t>
            </a:r>
            <a:endParaRPr lang="en-US" altLang="zh-CN" sz="2800" dirty="0"/>
          </a:p>
        </p:txBody>
      </p:sp>
      <p:sp>
        <p:nvSpPr>
          <p:cNvPr id="4" name="QB_6_BD.422_1#f7822ab91?vaa=1&amp;vcp=1&amp;vis=1&amp;pid=a06053749&amp;color=0,0,0&amp;vtp=1&amp;vaab=1&amp;bbb=1&amp;hb=1"/>
          <p:cNvSpPr/>
          <p:nvPr/>
        </p:nvSpPr>
        <p:spPr>
          <a:xfrm>
            <a:off x="539496" y="1803762"/>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（2）作出假设：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（3）制订计划：①</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准备大小和状态</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的水蚤</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配制不同体积分数的酒精溶液（或烟草浸出液</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准备清水、吸水纸</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棉絮等实验用品</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记录水蚤在不同体积分数的酒精溶液（或烟草浸出液）中的每分钟心</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跳次数</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1_1#f7822ab91.blank?vaa=1&amp;vcp=1&amp;vis=1&amp;pid=a06053749&amp;color=0,0,0&amp;vpa=289&amp;vtp=1&amp;vaab=1&amp;bbb=1&amp;hb=1"/>
          <p:cNvSpPr/>
          <p:nvPr/>
        </p:nvSpPr>
        <p:spPr>
          <a:xfrm>
            <a:off x="539496" y="1785792"/>
            <a:ext cx="11109960" cy="1207072"/>
          </a:xfrm>
          <a:prstGeom prst="rect">
            <a:avLst/>
          </a:prstGeom>
          <a:noFill/>
        </p:spPr>
        <p:txBody>
          <a:bodyPr wrap="square" lIns="0" tIns="0" rIns="0" bIns="0" rtlCol="0" anchor="t"/>
          <a:lstStyle/>
          <a:p>
            <a:pPr latinLnBrk="1">
              <a:lnSpc>
                <a:spcPct val="150000"/>
              </a:lnSpc>
            </a:pPr>
            <a:r>
              <a:rPr lang="en-US" altLang="zh-CN" sz="2800" b="0" i="0" dirty="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酒精（或烟草浸出液）对水蚤心率有（或没有）影响</a:t>
            </a:r>
            <a:endParaRPr lang="en-US" altLang="zh-CN" sz="2800" dirty="0"/>
          </a:p>
        </p:txBody>
      </p:sp>
      <p:sp>
        <p:nvSpPr>
          <p:cNvPr id="9" name="QB_6_AN.425_1#f7822ab91.blank?vaa=1&amp;vcp=1&amp;vis=1&amp;pid=a06053749&amp;color=0,0,0&amp;vpa=290&amp;vtp=1&amp;vaab=1&amp;bbb=1"/>
          <p:cNvSpPr/>
          <p:nvPr/>
        </p:nvSpPr>
        <p:spPr>
          <a:xfrm>
            <a:off x="6114955" y="246670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animEffect transition="in" filter="wipe(left)">
                                      <p:cBhvr>
                                        <p:cTn id="15" dur="500"/>
                                        <p:tgtEl>
                                          <p:spTgt spid="9">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wipe(left)">
                                      <p:cBhvr>
                                        <p:cTn id="1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9"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2baa391b1?sp=1&amp;vcp=1&amp;vis=1&amp;pid=a06053749&amp;color=0,0,0&amp;vtp=1&amp;vaab=1&amp;bt=1&amp;bbb=1"/>
          <p:cNvSpPr/>
          <p:nvPr/>
        </p:nvSpPr>
        <p:spPr>
          <a:xfrm>
            <a:off x="539496" y="216074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（4）实验结果（以酒精溶液为例）：</a:t>
            </a:r>
            <a:endParaRPr lang="en-US" altLang="zh-CN" sz="2800" dirty="0"/>
          </a:p>
        </p:txBody>
      </p:sp>
      <mc:AlternateContent xmlns:mc="http://schemas.openxmlformats.org/markup-compatibility/2006" xmlns:a14="http://schemas.microsoft.com/office/drawing/2010/main">
        <mc:Choice Requires="a14">
          <p:graphicFrame>
            <p:nvGraphicFramePr>
              <p:cNvPr id="87" name="P_6_BD#2baa391b1?colgroup=11,5,3,1,2,2&amp;vcp=1&amp;vis=1&amp;pid=a06053749&amp;color=0,0,0&amp;vtp=1&amp;vaab=1&amp;bbb=1"/>
              <p:cNvGraphicFramePr>
                <a:graphicFrameLocks noGrp="1"/>
              </p:cNvGraphicFramePr>
              <p:nvPr/>
            </p:nvGraphicFramePr>
            <p:xfrm>
              <a:off x="539496" y="2846927"/>
              <a:ext cx="11055096" cy="1137603"/>
            </p:xfrm>
            <a:graphic>
              <a:graphicData uri="http://schemas.openxmlformats.org/drawingml/2006/table">
                <a:tbl>
                  <a:tblPr/>
                  <a:tblGrid>
                    <a:gridCol w="4325112">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1417320">
                      <a:extLst>
                        <a:ext uri="{9D8B030D-6E8A-4147-A177-3AD203B41FA5}">
                          <a16:colId xmlns:a16="http://schemas.microsoft.com/office/drawing/2014/main" val="20002"/>
                        </a:ext>
                      </a:extLst>
                    </a:gridCol>
                    <a:gridCol w="822960">
                      <a:extLst>
                        <a:ext uri="{9D8B030D-6E8A-4147-A177-3AD203B41FA5}">
                          <a16:colId xmlns:a16="http://schemas.microsoft.com/office/drawing/2014/main" val="20003"/>
                        </a:ext>
                      </a:extLst>
                    </a:gridCol>
                    <a:gridCol w="1069848">
                      <a:extLst>
                        <a:ext uri="{9D8B030D-6E8A-4147-A177-3AD203B41FA5}">
                          <a16:colId xmlns:a16="http://schemas.microsoft.com/office/drawing/2014/main" val="20004"/>
                        </a:ext>
                      </a:extLst>
                    </a:gridCol>
                    <a:gridCol w="1133856">
                      <a:extLst>
                        <a:ext uri="{9D8B030D-6E8A-4147-A177-3AD203B41FA5}">
                          <a16:colId xmlns:a16="http://schemas.microsoft.com/office/drawing/2014/main" val="20005"/>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酒精溶液体积分数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清水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0.25%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水蚤</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心跳次数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死亡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87" name="P_6_BD#2baa391b1?colgroup=11,5,3,1,2,2&amp;vcp=1&amp;vis=1&amp;pid=a06053749&amp;color=0,0,0&amp;vtp=1&amp;vaab=1&amp;bbb=1"/>
              <p:cNvGraphicFramePr>
                <a:graphicFrameLocks noGrp="1"/>
              </p:cNvGraphicFramePr>
              <p:nvPr/>
            </p:nvGraphicFramePr>
            <p:xfrm>
              <a:off x="539496" y="2846927"/>
              <a:ext cx="11055096" cy="1137603"/>
            </p:xfrm>
            <a:graphic>
              <a:graphicData uri="http://schemas.openxmlformats.org/drawingml/2006/table">
                <a:tbl>
                  <a:tblPr/>
                  <a:tblGrid>
                    <a:gridCol w="4325112"/>
                    <a:gridCol w="2286000"/>
                    <a:gridCol w="1417320"/>
                    <a:gridCol w="822960"/>
                    <a:gridCol w="1069848"/>
                    <a:gridCol w="1133856"/>
                  </a:tblGrid>
                  <a:tr h="5664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酒精溶液体积分数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清水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死亡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6_BD.426_1#668aae53f?vaa=1&amp;vcp=1&amp;vis=1&amp;pid=a06053749&amp;color=0,0,0&amp;vtp=1&amp;vaab=1&amp;bbb=1"/>
          <p:cNvSpPr/>
          <p:nvPr/>
        </p:nvSpPr>
        <p:spPr>
          <a:xfrm>
            <a:off x="539496" y="411692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6_AN.427_1#668aae53f.blank?vaa=1&amp;vcp=1&amp;vis=1&amp;pid=a06053749&amp;color=0,0,0&amp;vpa=291&amp;vtp=1&amp;vaab=1&amp;bbb=1"/>
          <p:cNvSpPr/>
          <p:nvPr/>
        </p:nvSpPr>
        <p:spPr>
          <a:xfrm>
            <a:off x="3216815" y="4065492"/>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酒精对水蚤心率有影响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428_1#3134dae84?vaa=1&amp;vcp=1&amp;vis=1&amp;pid=a06053749&amp;color=0,0,0&amp;mp=1&amp;vtp=1&amp;vaab=1&amp;bt=1&amp;bbb=1"/>
          <p:cNvSpPr/>
          <p:nvPr/>
        </p:nvSpPr>
        <p:spPr>
          <a:xfrm>
            <a:off x="539496" y="154482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（6）分析：</a:t>
            </a:r>
            <a:endParaRPr lang="en-US" altLang="zh-CN" sz="2800" dirty="0"/>
          </a:p>
        </p:txBody>
      </p:sp>
      <p:sp>
        <p:nvSpPr>
          <p:cNvPr id="3" name="QB_7_BD.429_1#da19c5a94?vaa=1&amp;vcp=1&amp;vis=1&amp;pid=3134dae84&amp;color=0,0,0&amp;vtp=1&amp;vaab=1&amp;bbb=1&amp;hb=1"/>
          <p:cNvSpPr/>
          <p:nvPr/>
        </p:nvSpPr>
        <p:spPr>
          <a:xfrm>
            <a:off x="539496" y="2172525"/>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①为了控制单一变量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，配制不同浓度的酒精溶液时要选用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品牌、</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批次的酒精。</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②一只水蚤只能做两次实验，先放在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中计数，再放在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中计数，从而保证实验结果的准确性。</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③在记录水蚤心率时，应该取</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AN.1_1#da19c5a94.blank?vaa=1&amp;vcp=1&amp;vis=1&amp;pid=3134dae84&amp;color=0,0,0&amp;vpa=292&amp;vtp=1&amp;vaab=1&amp;bbb=1"/>
          <p:cNvSpPr/>
          <p:nvPr/>
        </p:nvSpPr>
        <p:spPr>
          <a:xfrm>
            <a:off x="9439814" y="21420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同一</a:t>
            </a:r>
            <a:endParaRPr lang="en-US" altLang="zh-CN" sz="2800" dirty="0"/>
          </a:p>
        </p:txBody>
      </p:sp>
      <p:sp>
        <p:nvSpPr>
          <p:cNvPr id="5" name="QB_7_AN.2_1#da19c5a94.blank?vaa=1&amp;vcp=1&amp;vis=1&amp;pid=3134dae84&amp;color=0,0,0&amp;vpa=293&amp;vtp=1&amp;vaab=1&amp;bbb=1"/>
          <p:cNvSpPr/>
          <p:nvPr/>
        </p:nvSpPr>
        <p:spPr>
          <a:xfrm>
            <a:off x="549815" y="27897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同一</a:t>
            </a:r>
            <a:endParaRPr lang="en-US" altLang="zh-CN" sz="2800" dirty="0"/>
          </a:p>
        </p:txBody>
      </p:sp>
      <p:sp>
        <p:nvSpPr>
          <p:cNvPr id="7" name="QB_7_AN.3_1#da19c5a94.blank?vaa=1&amp;vcp=1&amp;vis=1&amp;pid=3134dae84&amp;color=0,0,0&amp;vpa=294&amp;vtp=1&amp;vaab=1&amp;bbb=1"/>
          <p:cNvSpPr/>
          <p:nvPr/>
        </p:nvSpPr>
        <p:spPr>
          <a:xfrm>
            <a:off x="6239415" y="3437445"/>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清水</a:t>
            </a:r>
            <a:endParaRPr lang="en-US" altLang="zh-CN" sz="2800" dirty="0"/>
          </a:p>
        </p:txBody>
      </p:sp>
      <p:sp>
        <p:nvSpPr>
          <p:cNvPr id="8" name="QB_7_AN.4_1#da19c5a94.blank?vaa=1&amp;vcp=1&amp;vis=1&amp;pid=3134dae84&amp;color=0,0,0&amp;vpa=295&amp;vtp=1&amp;vaab=1&amp;bbb=1"/>
          <p:cNvSpPr/>
          <p:nvPr/>
        </p:nvSpPr>
        <p:spPr>
          <a:xfrm>
            <a:off x="9795414" y="343744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酒精溶液</a:t>
            </a:r>
            <a:endParaRPr lang="en-US" altLang="zh-CN" sz="2800" dirty="0"/>
          </a:p>
        </p:txBody>
      </p:sp>
      <p:sp>
        <p:nvSpPr>
          <p:cNvPr id="10" name="QB_7_AN.436_1#da19c5a94.blank?vaa=1&amp;vcp=1&amp;vis=1&amp;pid=3134dae84&amp;color=0,0,0&amp;vpa=296&amp;vtp=1&amp;vaab=1&amp;bbb=1"/>
          <p:cNvSpPr/>
          <p:nvPr/>
        </p:nvSpPr>
        <p:spPr>
          <a:xfrm>
            <a:off x="5172615" y="4711890"/>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平均值</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90b9f6c2d.fixed?vcp=1&amp;pid=5922f7ca0&amp;color=0,0,0&amp;vtp=1&amp;vaab=1&amp;bbb=1"/>
          <p:cNvSpPr/>
          <p:nvPr/>
        </p:nvSpPr>
        <p:spPr>
          <a:xfrm>
            <a:off x="320040" y="2624328"/>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第4单元</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生物圈中的人</a:t>
            </a:r>
            <a:endParaRPr lang="en-US" altLang="zh-CN" sz="4000" dirty="0"/>
          </a:p>
        </p:txBody>
      </p:sp>
      <p:sp>
        <p:nvSpPr>
          <p:cNvPr id="3" name="C_3_BD#90b9f6c2d.fixed?vcp=1&amp;pid=5922f7ca0&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真题深解读</a:t>
            </a:r>
            <a:endParaRPr lang="en-US" altLang="zh-CN" sz="40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c54d7afd8?sp=1&amp;vcp=1&amp;pid=7d96e17c4&amp;color=0,0,0&amp;vtp=1&amp;vaab=1&amp;bt=1&amp;bbb=1"/>
          <p:cNvSpPr/>
          <p:nvPr/>
        </p:nvSpPr>
        <p:spPr>
          <a:xfrm>
            <a:off x="539496" y="122072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人体代谢废物的排出</a:t>
            </a:r>
            <a:endParaRPr lang="en-US" altLang="zh-CN" sz="2800" dirty="0"/>
          </a:p>
        </p:txBody>
      </p:sp>
      <p:grpSp>
        <p:nvGrpSpPr>
          <p:cNvPr id="6" name="组合 5"/>
          <p:cNvGrpSpPr/>
          <p:nvPr/>
        </p:nvGrpSpPr>
        <p:grpSpPr>
          <a:xfrm>
            <a:off x="385011" y="1902333"/>
            <a:ext cx="7314237" cy="4282811"/>
            <a:chOff x="385011" y="1902333"/>
            <a:chExt cx="7314237" cy="4282811"/>
          </a:xfrm>
        </p:grpSpPr>
        <p:pic>
          <p:nvPicPr>
            <p:cNvPr id="3" name="P_4_BD#c54d7afd8?vcp=1&amp;pid=7d96e17c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902333"/>
              <a:ext cx="7159752"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图片 4"/>
            <p:cNvPicPr>
              <a:picLocks noChangeAspect="1"/>
            </p:cNvPicPr>
            <p:nvPr/>
          </p:nvPicPr>
          <p:blipFill>
            <a:blip r:embed="rId4"/>
            <a:stretch>
              <a:fillRect/>
            </a:stretch>
          </p:blipFill>
          <p:spPr>
            <a:xfrm>
              <a:off x="385011" y="2687016"/>
              <a:ext cx="641116" cy="3498128"/>
            </a:xfrm>
            <a:prstGeom prst="rect">
              <a:avLst/>
            </a:prstGeom>
          </p:spPr>
        </p:pic>
      </p:grpSp>
    </p:spTree>
  </p:cSld>
  <p:clrMapOvr>
    <a:masterClrMapping/>
  </p:clrMapOvr>
  <p:transition>
    <p:split dir="in"/>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37_1#c4c5f7945?vaa=1&amp;vcp=1&amp;vis=1&amp;pid=90b9f6c2d&amp;color=0,0,0&amp;vtp=1&amp;vaab=1&amp;bt=1&amp;bbb=1&amp;hb=1"/>
          <p:cNvSpPr/>
          <p:nvPr/>
        </p:nvSpPr>
        <p:spPr>
          <a:xfrm>
            <a:off x="539496" y="890746"/>
            <a:ext cx="11109960" cy="1886350"/>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山东济南·中考）良好的饮食习惯与均衡的营养能够保</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证身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体正常生长发育。图一为中国居民“平衡膳食宝塔”，</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图二曲线表示</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淀粉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脂肪和蛋白质在消化道中被消化的程度。下列叙述错误的是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437_3#c4c5f7945?iti=4&amp;htil=1&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353312" y="2868390"/>
            <a:ext cx="3931920" cy="2404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BD.437_4#c4c5f7945?iti=5&amp;htil=1&amp;vaa=1&amp;vcp=1&amp;vis=1&amp;pid=90b9f6c2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601968" y="2914110"/>
            <a:ext cx="4553712" cy="2359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4_BD.437_5#c4c5f7945?iti=4&amp;htil=1&amp;vaa=1&amp;vcp=1&amp;vis=1&amp;pid=90b9f6c2d&amp;color=0,0,0&amp;vtp=1&amp;vaab=1&amp;bbb=1"/>
          <p:cNvSpPr/>
          <p:nvPr/>
        </p:nvSpPr>
        <p:spPr>
          <a:xfrm>
            <a:off x="2923191" y="5400262"/>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7" name="QC_4_BD.437_6#c4c5f7945?iti=5&amp;htil=1&amp;vaa=1&amp;vcp=1&amp;vis=1&amp;pid=90b9f6c2d&amp;color=0,0,0&amp;vtp=1&amp;vaab=1&amp;bbb=1"/>
          <p:cNvSpPr/>
          <p:nvPr/>
        </p:nvSpPr>
        <p:spPr>
          <a:xfrm>
            <a:off x="8482743" y="5400262"/>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Tree>
  </p:cSld>
  <p:clrMapOvr>
    <a:masterClrMapping/>
  </p:clrMapOvr>
  <p:transition>
    <p:split dir="in"/>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39_1#c4c5f7945.choices?vaa=1&amp;vcp=1&amp;vis=1&amp;pid=90b9f6c2d&amp;color=0,0,0&amp;vtp=1&amp;vaab=1&amp;bt=1&amp;bbb=1"/>
          <p:cNvSpPr/>
          <p:nvPr/>
        </p:nvSpPr>
        <p:spPr>
          <a:xfrm>
            <a:off x="539496" y="75815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A.图一Ⅰ层食物中淀粉的消化过程可用图二中曲线①表示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.图一Ⅱ层食物中含有丰富的维生素C，适量食用可预防坏血病</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.青少年正处于生长发育的关键期，要适量多吃图一中Ⅲ、Ⅳ层食物</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.图一中Ⅴ层食物最初被消化的部位是图二中的乙部位</a:t>
            </a:r>
            <a:endParaRPr lang="en-US" altLang="zh-CN" sz="2800" dirty="0"/>
          </a:p>
        </p:txBody>
      </p:sp>
      <p:pic>
        <p:nvPicPr>
          <p:cNvPr id="3" name="QC_4_BD.439_3#c4c5f7945?iti=6&amp;htil=1&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19072" y="3401790"/>
            <a:ext cx="3200400"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4_BD.439_4#c4c5f7945?iti=7&amp;htil=1&amp;vaa=1&amp;vcp=1&amp;vis=1&amp;pid=90b9f6c2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58584" y="3383502"/>
            <a:ext cx="3831336"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39_5#c4c5f7945?iti=6&amp;htil=1&amp;vaa=1&amp;vcp=1&amp;vis=1&amp;pid=90b9f6c2d&amp;color=0,0,0&amp;vtp=1&amp;vaab=1&amp;bbb=1"/>
          <p:cNvSpPr/>
          <p:nvPr/>
        </p:nvSpPr>
        <p:spPr>
          <a:xfrm>
            <a:off x="2923191" y="549475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6" name="QC_4_BD.439_6#c4c5f7945?iti=7&amp;htil=1&amp;vaa=1&amp;vcp=1&amp;vis=1&amp;pid=90b9f6c2d&amp;color=0,0,0&amp;vtp=1&amp;vaab=1&amp;bbb=1"/>
          <p:cNvSpPr/>
          <p:nvPr/>
        </p:nvSpPr>
        <p:spPr>
          <a:xfrm>
            <a:off x="8478171" y="549475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Tree>
  </p:cSld>
  <p:clrMapOvr>
    <a:masterClrMapping/>
  </p:clrMapOvr>
  <p:transition>
    <p:split dir="in"/>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c4c5f7945?vaa=1&amp;vcp=1&amp;vis=1&amp;pid=90b9f6c2d&amp;color=0,0,0&amp;vtp=1&amp;vaab=1&amp;bt=1&amp;bbb=1&amp;hb=1"/>
          <p:cNvSpPr/>
          <p:nvPr/>
        </p:nvSpPr>
        <p:spPr>
          <a:xfrm>
            <a:off x="539496" y="868680"/>
            <a:ext cx="11109960" cy="5181600"/>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图二中横坐标依次表示消化管的各个器官，其中甲是咽和食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道，乙是胃，丙是小肠；纵坐标表示食物未被消化的百分比；曲线①表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示淀粉的消化过程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，②表示蛋白质的消化过程，③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表示脂肪的消化过程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为了做到合理营养，应按图一“平衡膳食宝塔”均衡摄取五类食物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4_BD.439_3#c4c5f7945?iti=6&amp;htil=1&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19072" y="3599910"/>
            <a:ext cx="3200400"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4_BD.439_4#c4c5f7945?iti=7&amp;htil=1&amp;vaa=1&amp;vcp=1&amp;vis=1&amp;pid=90b9f6c2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58584" y="3581622"/>
            <a:ext cx="3831336"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39_5#c4c5f7945?iti=6&amp;htil=1&amp;vaa=1&amp;vcp=1&amp;vis=1&amp;pid=90b9f6c2d&amp;color=0,0,0&amp;vtp=1&amp;vaab=1&amp;bbb=1"/>
          <p:cNvSpPr/>
          <p:nvPr/>
        </p:nvSpPr>
        <p:spPr>
          <a:xfrm>
            <a:off x="2923191" y="569287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6" name="QC_4_BD.439_6#c4c5f7945?iti=7&amp;htil=1&amp;vaa=1&amp;vcp=1&amp;vis=1&amp;pid=90b9f6c2d&amp;color=0,0,0&amp;vtp=1&amp;vaab=1&amp;bbb=1"/>
          <p:cNvSpPr/>
          <p:nvPr/>
        </p:nvSpPr>
        <p:spPr>
          <a:xfrm>
            <a:off x="8478171" y="5692870"/>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c4c5f7945?vaa=1&amp;vcp=1&amp;vis=1&amp;pid=90b9f6c2d&amp;color=0,0,0&amp;vtp=1&amp;vaab=1&amp;bt=1&amp;bbb=1&amp;hb=1"/>
          <p:cNvSpPr/>
          <p:nvPr/>
        </p:nvSpPr>
        <p:spPr>
          <a:xfrm>
            <a:off x="348996" y="601980"/>
            <a:ext cx="11109960" cy="5181600"/>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Ⅰ层是谷类,主要成分是淀粉，淀粉的消化开始于口腔，符合图二中的曲线</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Ⅱ层是果蔬类，含有大量水分、丰富的维生素（维生素C、胡萝卜素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无机盐（钙、钾、钠、镁等）和膳食纤维，适量食用维生素C可预防坏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血病。Ⅲ层鱼、肉、蛋类，Ⅳ层乳、豆类，富含蛋白质，蛋白质是构成</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endParaRPr lang="en-US" altLang="zh-CN" sz="2800" dirty="0"/>
          </a:p>
        </p:txBody>
      </p:sp>
      <p:pic>
        <p:nvPicPr>
          <p:cNvPr id="3" name="QC_4_BD.439_3#c4c5f7945?iti=6&amp;htil=1&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19071" y="3401790"/>
            <a:ext cx="3723609" cy="22873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4_BD.439_4#c4c5f7945?iti=7&amp;htil=1&amp;vaa=1&amp;vcp=1&amp;vis=1&amp;pid=90b9f6c2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58583" y="3383502"/>
            <a:ext cx="4457693" cy="230863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39_5#c4c5f7945?iti=6&amp;htil=1&amp;vaa=1&amp;vcp=1&amp;vis=1&amp;pid=90b9f6c2d&amp;color=0,0,0&amp;vtp=1&amp;vaab=1&amp;bbb=1"/>
          <p:cNvSpPr/>
          <p:nvPr/>
        </p:nvSpPr>
        <p:spPr>
          <a:xfrm>
            <a:off x="2923191" y="5861955"/>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6" name="QC_4_BD.439_6#c4c5f7945?iti=7&amp;htil=1&amp;vaa=1&amp;vcp=1&amp;vis=1&amp;pid=90b9f6c2d&amp;color=0,0,0&amp;vtp=1&amp;vaab=1&amp;bbb=1"/>
          <p:cNvSpPr/>
          <p:nvPr/>
        </p:nvSpPr>
        <p:spPr>
          <a:xfrm>
            <a:off x="8478171" y="5861955"/>
            <a:ext cx="7921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c4c5f7945?vaa=1&amp;vcp=1&amp;vis=1&amp;pid=90b9f6c2d&amp;color=0,0,0&amp;vtp=1&amp;vaab=1&amp;bt=1&amp;bbb=1&amp;hb=1"/>
          <p:cNvSpPr/>
          <p:nvPr/>
        </p:nvSpPr>
        <p:spPr>
          <a:xfrm>
            <a:off x="539496" y="554400"/>
            <a:ext cx="11109960" cy="24967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人体细胞的基本物质，人体的生长发育以及受损细胞的修复和更新都离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不开蛋白质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。青少年正处于生长发育、组织更新的黄金时期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，因此青少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年应适量多吃含蛋白质丰富的食物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。Ⅴ层是油脂类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，脂肪最初被消化的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部位是小肠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，即图二中的丙部位。</a:t>
            </a:r>
            <a:endParaRPr lang="en-US" altLang="zh-CN" sz="2800" dirty="0"/>
          </a:p>
        </p:txBody>
      </p:sp>
      <p:pic>
        <p:nvPicPr>
          <p:cNvPr id="3" name="QC_4_EX.1_1#c4c5f7945?iti=8&amp;htil=1&amp;vaa=1&amp;vcp=1&amp;vis=1&amp;pid=90b9f6c2d&amp;color=0,0,0&amp;tib=255,255,255&amp;vtp=1&amp;vaab=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691640" y="3175000"/>
            <a:ext cx="3255264" cy="20116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4_EX.1_1#c4c5f7945?iti=9&amp;htil=1&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76872" y="3211576"/>
            <a:ext cx="3803904" cy="19751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EX.1_1#c4c5f7945?iti=8&amp;htil=1&amp;vaa=1&amp;vcp=1&amp;vis=1&amp;pid=90b9f6c2d&amp;color=0,0,0&amp;vtp=1&amp;vaab=1&amp;bbb=1"/>
          <p:cNvSpPr/>
          <p:nvPr/>
        </p:nvSpPr>
        <p:spPr>
          <a:xfrm>
            <a:off x="2923191" y="5313680"/>
            <a:ext cx="7921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图一</a:t>
            </a:r>
            <a:endParaRPr lang="en-US" altLang="zh-CN" sz="2800" dirty="0"/>
          </a:p>
        </p:txBody>
      </p:sp>
      <p:sp>
        <p:nvSpPr>
          <p:cNvPr id="6" name="QC_4_EX.1_1#c4c5f7945?iti=9&amp;htil=1&amp;vaa=1&amp;vcp=1&amp;vis=1&amp;pid=90b9f6c2d&amp;color=0,0,0&amp;vtp=1&amp;vaab=1&amp;bbb=1"/>
          <p:cNvSpPr/>
          <p:nvPr/>
        </p:nvSpPr>
        <p:spPr>
          <a:xfrm>
            <a:off x="8482743" y="5313680"/>
            <a:ext cx="7921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图二</a:t>
            </a:r>
            <a:endParaRPr lang="en-US" altLang="zh-CN" sz="2800" dirty="0"/>
          </a:p>
        </p:txBody>
      </p:sp>
      <p:sp>
        <p:nvSpPr>
          <p:cNvPr id="7" name="QC_4_AN.1_1#c4c5f7945?vaa=1&amp;vcp=1&amp;vis=1&amp;pid=90b9f6c2d&amp;color=0,0,0&amp;vtp=1&amp;vaab=1&amp;bbb=1"/>
          <p:cNvSpPr/>
          <p:nvPr/>
        </p:nvSpPr>
        <p:spPr>
          <a:xfrm>
            <a:off x="539496" y="579488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wipe(left)">
                                      <p:cBhvr>
                                        <p:cTn id="34" dur="500"/>
                                        <p:tgtEl>
                                          <p:spTgt spid="5">
                                            <p:txEl>
                                              <p:pRg st="0" end="0"/>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left)">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5" grpId="0" build="p" animBg="1"/>
      <p:bldP spid="6" grpId="0" build="p" animBg="1"/>
      <p:bldP spid="7"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42_1#3dd90395f?vaa=1&amp;vcp=1&amp;vis=1&amp;pid=90b9f6c2d&amp;color=0,0,0&amp;vtp=1&amp;vaab=1&amp;bt=1&amp;bbb=1&amp;hb=1"/>
          <p:cNvSpPr/>
          <p:nvPr/>
        </p:nvSpPr>
        <p:spPr>
          <a:xfrm>
            <a:off x="539496" y="1521968"/>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江苏盐城·中考）盐城有许多美味的地方特产，有“舌尖</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盐城”的美称。下列说法错误的是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442_2#3dd90395f.choices?vaa=1&amp;vcp=1&amp;vis=1&amp;pid=90b9f6c2d&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A.滨海香肠中的脂肪是人体备用能源物质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.龙冈茌梨中的维生素能为人体提供能量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.阜宁大糕中的糖类是人体的主要供能物质</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.九龙口咸鸭蛋中的蛋白质是人体细胞的重要组成成分</a:t>
            </a:r>
            <a:endParaRPr lang="en-US" altLang="zh-CN" sz="2800" dirty="0"/>
          </a:p>
        </p:txBody>
      </p:sp>
    </p:spTree>
  </p:cSld>
  <p:clrMapOvr>
    <a:masterClrMapping/>
  </p:clrMapOvr>
  <p:transition>
    <p:split dir="in"/>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3dd90395f?vaa=1&amp;vcp=1&amp;vis=1&amp;pid=90b9f6c2d&amp;color=0,0,0&amp;vtp=1&amp;vaab=1&amp;bt=1&amp;bbb=1&amp;hb=1"/>
          <p:cNvSpPr/>
          <p:nvPr/>
        </p:nvSpPr>
        <p:spPr>
          <a:xfrm>
            <a:off x="539496" y="554400"/>
            <a:ext cx="11109960" cy="50875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食物中含蛋白质、糖类、脂肪、维生素、无机盐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、水六大类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，其中蛋白质、糖类、脂肪可以为人体提供能量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。脂肪也是供</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给能量的重要物质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，通常作为体内贮备的能源物质，A正确。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蛋白质、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糖类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、脂肪可以为人体提供能量，维生素不能为人体提供能量，B</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糖类是人体主要的供能物质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，人体的一切活动，包括走路、学习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、呼吸</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等都要消耗能量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，这些能量大部分是由糖类提供的，C正确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。蛋白质是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人体细胞的重要组成成分，人的生长发育以及受损细胞的修复和更新都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离不开蛋白质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，D正确。</a:t>
            </a:r>
            <a:endParaRPr lang="en-US" altLang="zh-CN" sz="2800" dirty="0"/>
          </a:p>
        </p:txBody>
      </p:sp>
      <p:sp>
        <p:nvSpPr>
          <p:cNvPr id="3" name="QC_4_AN.2_1#3dd90395f?vaa=1&amp;vcp=1&amp;vis=1&amp;pid=90b9f6c2d&amp;color=0,0,0&amp;vtp=1&amp;vaab=1&amp;bbb=1"/>
          <p:cNvSpPr/>
          <p:nvPr/>
        </p:nvSpPr>
        <p:spPr>
          <a:xfrm>
            <a:off x="539496" y="56707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bg/>
                                          </p:spTgt>
                                        </p:tgtEl>
                                        <p:attrNameLst>
                                          <p:attrName>style.visibility</p:attrName>
                                        </p:attrNameLst>
                                      </p:cBhvr>
                                      <p:to>
                                        <p:strVal val="visible"/>
                                      </p:to>
                                    </p:set>
                                    <p:animEffect transition="in" filter="wipe(left)">
                                      <p:cBhvr>
                                        <p:cTn id="36" dur="500"/>
                                        <p:tgtEl>
                                          <p:spTgt spid="3">
                                            <p:bg/>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Effect transition="in" filter="wipe(left)">
                                      <p:cBhvr>
                                        <p:cTn id="3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46_1#2ab3f7a45?vaa=1&amp;vcp=1&amp;vis=1&amp;pid=90b9f6c2d&amp;color=0,0,0&amp;vtp=1&amp;vaab=1&amp;bt=1&amp;bbb=1&amp;hb=1"/>
          <p:cNvSpPr/>
          <p:nvPr/>
        </p:nvSpPr>
        <p:spPr>
          <a:xfrm>
            <a:off x="539496" y="152603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右图为人体消化系统的部分结构示意图。下列叙述正确的是</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pic>
        <p:nvPicPr>
          <p:cNvPr id="4" name="QC_4_BD.446_2#2ab3f7a45?htil=12&amp;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22414" y="2854833"/>
            <a:ext cx="2176272"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46_3#2ab3f7a45.choices?htil=12&amp;vaa=1&amp;vcp=1&amp;vis=1&amp;pid=90b9f6c2d&amp;color=0,0,0&amp;vtp=1&amp;vaab=1&amp;bbb=1"/>
          <p:cNvSpPr/>
          <p:nvPr/>
        </p:nvSpPr>
        <p:spPr>
          <a:xfrm>
            <a:off x="539496" y="2800921"/>
            <a:ext cx="880567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A.①是肝脏，分泌的胆汁里含有可消化脂肪的酶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.②和⑤是小肠，是消化吸收营养物质的主要场所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.③是胃，有暂时贮存食物和初步分解蛋白质的功能</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.④是胰腺，分泌的胰液中含有消化酶和胰岛素</a:t>
            </a:r>
            <a:endParaRPr lang="en-US" altLang="zh-CN" sz="2800" dirty="0"/>
          </a:p>
        </p:txBody>
      </p:sp>
    </p:spTree>
  </p:cSld>
  <p:clrMapOvr>
    <a:masterClrMapping/>
  </p:clrMapOvr>
  <p:transition>
    <p:split dir="in"/>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2ab3f7a45?htil=13&amp;vaa=1&amp;vcp=1&amp;vis=1&amp;pid=90b9f6c2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11339" y="2203672"/>
            <a:ext cx="2176272"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2ab3f7a45?htil=13&amp;vaa=1&amp;vcp=1&amp;vis=1&amp;pid=90b9f6c2d&amp;color=0,0,0&amp;vtp=1&amp;vaab=1&amp;bt=1&amp;bbb=1&amp;hb=1"/>
          <p:cNvSpPr/>
          <p:nvPr/>
        </p:nvSpPr>
        <p:spPr>
          <a:xfrm>
            <a:off x="539496" y="2185384"/>
            <a:ext cx="8805672"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人体的消化系统包括消化管和消化腺两部分；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消化管包括口腔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、咽、食道、胃、小肠、大肠、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肛门；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消化腺主要有唾液腺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、胃腺、肠腺、胰腺、肝脏等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，肝</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脏是人体最大的腺体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2ab3f7a45?htil=14&amp;vaa=1&amp;vcp=1&amp;vis=1&amp;pid=90b9f6c2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47852" y="1039717"/>
            <a:ext cx="2176272"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2ab3f7a45?htil=14&amp;vaa=1&amp;vcp=1&amp;vis=1&amp;pid=90b9f6c2d&amp;color=0,0,0&amp;mp=1&amp;vtp=1&amp;vaab=1&amp;bt=1&amp;bbb=1&amp;hb=1&amp;hs=1"/>
          <p:cNvSpPr/>
          <p:nvPr/>
        </p:nvSpPr>
        <p:spPr>
          <a:xfrm>
            <a:off x="539496" y="902557"/>
            <a:ext cx="880567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图中①是肝脏，②是大肠，③是胃，④是胰腺，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⑤是小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。①肝脏能够分泌胆汁，胆汁流入小肠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，胆汁不含消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，但对脂肪有乳化作用，A错误。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⑤小肠是消化食物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和吸收营养的主要场所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③胃中的胃腺能够分泌</a:t>
            </a:r>
            <a:endParaRPr lang="en-US" altLang="zh-CN" sz="2800" dirty="0"/>
          </a:p>
        </p:txBody>
      </p:sp>
      <p:sp>
        <p:nvSpPr>
          <p:cNvPr id="4" name="QC_4_AN.1_1#2ab3f7a45?vaa=1&amp;vcp=1&amp;vis=1&amp;pid=90b9f6c2d&amp;color=0,0,0&amp;vtp=1&amp;vaab=1&amp;bbb=1&amp;hs=1"/>
          <p:cNvSpPr/>
          <p:nvPr/>
        </p:nvSpPr>
        <p:spPr>
          <a:xfrm>
            <a:off x="539496" y="5388451"/>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4_EX.1_1#2ab3f7a45?htil=14&amp;vaa=1&amp;vcp=1&amp;vis=1&amp;pid=90b9f6c2d&amp;color=0,0,0&amp;mp=1&amp;vtp=1&amp;vaab=1&amp;bt=1&amp;bbb=1&amp;hb=1&amp;hs=1"/>
          <p:cNvSpPr/>
          <p:nvPr/>
        </p:nvSpPr>
        <p:spPr>
          <a:xfrm>
            <a:off x="539496" y="3465861"/>
            <a:ext cx="11112011" cy="18490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胃液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，胃液能够初步消化蛋白质，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胃也能暂时贮存食物，C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腺的外分泌腺分泌的胰液中含有消化酶，可以消化食物；内分泌腺分泌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的是胰岛素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，D错误。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
                                            <p:bg/>
                                          </p:spTgt>
                                        </p:tgtEl>
                                        <p:attrNameLst>
                                          <p:attrName>style.visibility</p:attrName>
                                        </p:attrNameLst>
                                      </p:cBhvr>
                                      <p:to>
                                        <p:strVal val="visible"/>
                                      </p:to>
                                    </p:set>
                                    <p:animEffect transition="in" filter="wipe(left)">
                                      <p:cBhvr>
                                        <p:cTn id="37" dur="500"/>
                                        <p:tgtEl>
                                          <p:spTgt spid="4">
                                            <p:bg/>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Effect transition="in" filter="wipe(left)">
                                      <p:cBhvr>
                                        <p:cTn id="4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25381" y="503621"/>
            <a:ext cx="7079464" cy="5766537"/>
            <a:chOff x="525381" y="503621"/>
            <a:chExt cx="7079464" cy="5766537"/>
          </a:xfrm>
        </p:grpSpPr>
        <p:pic>
          <p:nvPicPr>
            <p:cNvPr id="2" name="P_4_BD#c54d7afd8?vcp=1&amp;pid=7d96e17c4&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5339" y="587842"/>
              <a:ext cx="6879506" cy="56823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图片 3"/>
            <p:cNvPicPr>
              <a:picLocks noChangeAspect="1"/>
            </p:cNvPicPr>
            <p:nvPr/>
          </p:nvPicPr>
          <p:blipFill>
            <a:blip r:embed="rId4"/>
            <a:stretch>
              <a:fillRect/>
            </a:stretch>
          </p:blipFill>
          <p:spPr>
            <a:xfrm>
              <a:off x="525381" y="503621"/>
              <a:ext cx="608913" cy="3322421"/>
            </a:xfrm>
            <a:prstGeom prst="rect">
              <a:avLst/>
            </a:prstGeom>
          </p:spPr>
        </p:pic>
      </p:grpSp>
    </p:spTree>
  </p:cSld>
  <p:clrMapOvr>
    <a:masterClrMapping/>
  </p:clrMapOvr>
  <p:transition>
    <p:split dir="in"/>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450_1#f6715bcc0?htil=15&amp;vaa=1&amp;vcp=1&amp;vis=1&amp;pid=90b9f6c2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71175" y="1051306"/>
            <a:ext cx="2530093" cy="3188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450_2#f6715bcc0?htil=15&amp;vaa=1&amp;vcp=1&amp;vis=1&amp;pid=90b9f6c2d&amp;color=0,0,0&amp;vtp=1&amp;vaab=1&amp;bt=1&amp;bbb=1&amp;hb=1&amp;hs=1"/>
          <p:cNvSpPr/>
          <p:nvPr/>
        </p:nvSpPr>
        <p:spPr>
          <a:xfrm>
            <a:off x="539496" y="1215898"/>
            <a:ext cx="8942832" cy="3194401"/>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安徽·中考）</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创新题·科技应用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医生在抢</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救呼</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吸衰竭的急危重症患者时，使用某种体外膜氧合</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（俗称“人工肺”）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的急救设备，其工作原理如下</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血液泵将患者的血液泵入氧合器，再输回到上腔静</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脉中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5" name="QC_4_BD.450_3#f6715bcc0.choices?vaa=1&amp;vcp=1&amp;vis=1&amp;pid=90b9f6c2d&amp;color=0,0,0&amp;vtp=1&amp;vaab=1&amp;bbb=1&amp;hs=1"/>
          <p:cNvSpPr/>
          <p:nvPr/>
        </p:nvSpPr>
        <p:spPr>
          <a:xfrm>
            <a:off x="539496" y="4422330"/>
            <a:ext cx="11109960" cy="1201357"/>
          </a:xfrm>
          <a:prstGeom prst="rect">
            <a:avLst/>
          </a:prstGeom>
          <a:noFill/>
        </p:spPr>
        <p:txBody>
          <a:bodyPr wrap="none" lIns="0" tIns="0" rIns="0" bIns="0" rtlCol="0" anchor="t"/>
          <a:lstStyle/>
          <a:p>
            <a:pPr latinLnBrk="1">
              <a:lnSpc>
                <a:spcPts val="5100"/>
              </a:lnSpc>
              <a:tabLst>
                <a:tab pos="545338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.氧合器为血液的流动提供动力</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.输回的血液先流入心脏的右心房</a:t>
            </a:r>
            <a:endParaRPr lang="en-US" altLang="zh-CN" sz="2800" dirty="0"/>
          </a:p>
          <a:p>
            <a:pPr latinLnBrk="1">
              <a:lnSpc>
                <a:spcPts val="4900"/>
              </a:lnSpc>
              <a:tabLst>
                <a:tab pos="545338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C.血液泵替代肺的气体交换功能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.输回的血液中二氧化碳含量增加</a:t>
            </a:r>
            <a:endParaRPr lang="en-US" altLang="zh-CN" sz="2800" dirty="0"/>
          </a:p>
        </p:txBody>
      </p:sp>
    </p:spTree>
  </p:cSld>
  <p:clrMapOvr>
    <a:masterClrMapping/>
  </p:clrMapOvr>
  <p:transition>
    <p:split dir="in"/>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f6715bcc0?htil=16&amp;vaa=1&amp;vcp=1&amp;vis=1&amp;pid=90b9f6c2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31876" y="554400"/>
            <a:ext cx="2143844" cy="2683959"/>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4_EX.1_1#f6715bcc0?htil=16&amp;vaa=1&amp;vcp=1&amp;vis=1&amp;pid=90b9f6c2d&amp;color=0,0,0&amp;vtp=1&amp;vaab=1&amp;bt=1&amp;bbb=1&amp;hb=1&amp;hs=1"/>
              <p:cNvSpPr/>
              <p:nvPr/>
            </p:nvSpPr>
            <p:spPr>
              <a:xfrm>
                <a:off x="539496" y="554400"/>
                <a:ext cx="8613648" cy="2550732"/>
              </a:xfrm>
              <a:prstGeom prst="rect">
                <a:avLst/>
              </a:prstGeom>
              <a:noFill/>
            </p:spPr>
            <p:txBody>
              <a:bodyPr wrap="none" lIns="0" tIns="0" rIns="0" bIns="0" rtlCol="0" anchor="t"/>
              <a:lstStyle/>
              <a:p>
                <a:pPr algn="l" latinLnBrk="1">
                  <a:lnSpc>
                    <a:spcPts val="4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血液泵为血液的流动提供动力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，而氧合器的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作用是为血液提供氧气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，去除二氧化碳，A错误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。体循</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环的途径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：左心室</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主动脉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全身各级动脉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全身各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处毛细血管</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全身各级静脉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上、下腔静脉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右心房。</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结合题图可知，输回的血液会从上腔静脉首先流入心脏</a:t>
                </a:r>
                <a:endParaRPr lang="en-US" altLang="zh-CN" sz="2800" dirty="0"/>
              </a:p>
            </p:txBody>
          </p:sp>
        </mc:Choice>
        <mc:Fallback xmlns="">
          <p:sp>
            <p:nvSpPr>
              <p:cNvPr id="3" name="QC_4_EX.1_1#f6715bcc0?htil=16&amp;vaa=1&amp;vcp=1&amp;vis=1&amp;pid=90b9f6c2d&amp;color=0,0,0&amp;vtp=1&amp;vaab=1&amp;bt=1&amp;bbb=1&amp;hb=1&amp;hs=1"/>
              <p:cNvSpPr>
                <a:spLocks noRot="1" noChangeAspect="1" noMove="1" noResize="1" noEditPoints="1" noAdjustHandles="1" noChangeArrowheads="1" noChangeShapeType="1" noTextEdit="1"/>
              </p:cNvSpPr>
              <p:nvPr/>
            </p:nvSpPr>
            <p:spPr>
              <a:xfrm>
                <a:off x="539496" y="554400"/>
                <a:ext cx="8613648" cy="2550732"/>
              </a:xfrm>
              <a:prstGeom prst="rect">
                <a:avLst/>
              </a:prstGeom>
              <a:blipFill rotWithShape="1">
                <a:blip r:embed="rId4"/>
                <a:stretch>
                  <a:fillRect l="-4" t="-2" r="-4406" b="-1569"/>
                </a:stretch>
              </a:blipFill>
            </p:spPr>
            <p:txBody>
              <a:bodyPr/>
              <a:lstStyle/>
              <a:p>
                <a:r>
                  <a:rPr lang="zh-CN" altLang="en-US">
                    <a:noFill/>
                  </a:rPr>
                  <a:t> </a:t>
                </a:r>
              </a:p>
            </p:txBody>
          </p:sp>
        </mc:Fallback>
      </mc:AlternateContent>
      <p:sp>
        <p:nvSpPr>
          <p:cNvPr id="4" name="QC_4_AN.2_1#f6715bcc0?vaa=1&amp;vcp=1&amp;vis=1&amp;pid=90b9f6c2d&amp;color=0,0,0&amp;vtp=1&amp;vaab=1&amp;bbb=1&amp;hs=1"/>
          <p:cNvSpPr/>
          <p:nvPr/>
        </p:nvSpPr>
        <p:spPr>
          <a:xfrm>
            <a:off x="539496" y="5767116"/>
            <a:ext cx="11109960" cy="467932"/>
          </a:xfrm>
          <a:prstGeom prst="rect">
            <a:avLst/>
          </a:prstGeom>
          <a:noFill/>
        </p:spPr>
        <p:txBody>
          <a:bodyPr wrap="none" lIns="0" tIns="0" rIns="0" bIns="0" rtlCol="0" anchor="t"/>
          <a:lstStyle/>
          <a:p>
            <a:pPr algn="l" latinLnBrk="1">
              <a:lnSpc>
                <a:spcPts val="4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4_EX.1_1#f6715bcc0?htil=16&amp;vaa=1&amp;vcp=1&amp;vis=1&amp;pid=90b9f6c2d&amp;color=0,0,0&amp;vtp=1&amp;vaab=1&amp;bt=1&amp;bbb=1&amp;hb=1&amp;hs=1"/>
          <p:cNvSpPr/>
          <p:nvPr/>
        </p:nvSpPr>
        <p:spPr>
          <a:xfrm>
            <a:off x="539496" y="3150471"/>
            <a:ext cx="11112011" cy="2550732"/>
          </a:xfrm>
          <a:prstGeom prst="rect">
            <a:avLst/>
          </a:prstGeom>
          <a:noFill/>
        </p:spPr>
        <p:txBody>
          <a:bodyPr wrap="none" lIns="0" tIns="0" rIns="0" bIns="0" rtlCol="0" anchor="t"/>
          <a:lstStyle/>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的右心房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，B正确。人体中，类似于“泵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”，能为血液循环提供动力的主</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要器官是心脏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。结合题图可知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，血液泵起到了心脏的作用，而替代肺的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气体交换功能的是氧合器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。氧合器的作用之一就是去除血液中</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的二氧化碳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，所以，经过氧合器处理后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，输回的血液中的二氧化碳含量</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应该是减少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，D错误。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bg/>
                                          </p:spTgt>
                                        </p:tgtEl>
                                        <p:attrNameLst>
                                          <p:attrName>style.visibility</p:attrName>
                                        </p:attrNameLst>
                                      </p:cBhvr>
                                      <p:to>
                                        <p:strVal val="visible"/>
                                      </p:to>
                                    </p:set>
                                    <p:animEffect transition="in" filter="wipe(left)">
                                      <p:cBhvr>
                                        <p:cTn id="28" dur="500"/>
                                        <p:tgtEl>
                                          <p:spTgt spid="5">
                                            <p:bg/>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wipe(left)">
                                      <p:cBhvr>
                                        <p:cTn id="31" dur="500"/>
                                        <p:tgtEl>
                                          <p:spTgt spid="5">
                                            <p:txEl>
                                              <p:pRg st="0" end="0"/>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Effect transition="in" filter="wipe(left)">
                                      <p:cBhvr>
                                        <p:cTn id="34" dur="500"/>
                                        <p:tgtEl>
                                          <p:spTgt spid="5">
                                            <p:txEl>
                                              <p:pRg st="1" end="1"/>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wipe(left)">
                                      <p:cBhvr>
                                        <p:cTn id="37" dur="500"/>
                                        <p:tgtEl>
                                          <p:spTgt spid="5">
                                            <p:txEl>
                                              <p:pRg st="2" end="2"/>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wipe(left)">
                                      <p:cBhvr>
                                        <p:cTn id="40" dur="500"/>
                                        <p:tgtEl>
                                          <p:spTgt spid="5">
                                            <p:txEl>
                                              <p:pRg st="3" end="3"/>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wipe(left)">
                                      <p:cBhvr>
                                        <p:cTn id="43" dur="500"/>
                                        <p:tgtEl>
                                          <p:spTgt spid="5">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bg/>
                                          </p:spTgt>
                                        </p:tgtEl>
                                        <p:attrNameLst>
                                          <p:attrName>style.visibility</p:attrName>
                                        </p:attrNameLst>
                                      </p:cBhvr>
                                      <p:to>
                                        <p:strVal val="visible"/>
                                      </p:to>
                                    </p:set>
                                    <p:animEffect transition="in" filter="wipe(left)">
                                      <p:cBhvr>
                                        <p:cTn id="48" dur="500"/>
                                        <p:tgtEl>
                                          <p:spTgt spid="4">
                                            <p:bg/>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
                                            <p:txEl>
                                              <p:pRg st="0" end="0"/>
                                            </p:txEl>
                                          </p:spTgt>
                                        </p:tgtEl>
                                        <p:attrNameLst>
                                          <p:attrName>style.visibility</p:attrName>
                                        </p:attrNameLst>
                                      </p:cBhvr>
                                      <p:to>
                                        <p:strVal val="visible"/>
                                      </p:to>
                                    </p:set>
                                    <p:animEffect transition="in" filter="wipe(left)">
                                      <p:cBhvr>
                                        <p:cTn id="5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454_1#3b445c59c?htil=17&amp;vaa=1&amp;vcp=1&amp;vis=1&amp;pid=90b9f6c2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21761" y="1176750"/>
            <a:ext cx="2653180" cy="219129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454_2#3b445c59c?htil=17&amp;vaa=1&amp;vcp=1&amp;vis=1&amp;pid=90b9f6c2d&amp;color=0,0,0&amp;vtp=1&amp;vaab=1&amp;bt=1&amp;bbb=1&amp;hb=1&amp;hs=1"/>
          <p:cNvSpPr/>
          <p:nvPr/>
        </p:nvSpPr>
        <p:spPr>
          <a:xfrm>
            <a:off x="539496" y="1158462"/>
            <a:ext cx="8723376"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内蒙古通辽·中考）下图是显微镜下观</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察到</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的人血涂片，下列有关叙述正确的是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5" name="QC_4_BD.454_3#3b445c59c.choices?vaa=1&amp;vcp=1&amp;vis=1&amp;pid=90b9f6c2d&amp;color=0,0,0&amp;vtp=1&amp;vaab=1&amp;bbb=1&amp;hs=1"/>
          <p:cNvSpPr/>
          <p:nvPr/>
        </p:nvSpPr>
        <p:spPr>
          <a:xfrm>
            <a:off x="539496" y="247507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A.血液由图中的①②③构成，具有运输、防御和保护作用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B.血液中数量最多的是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①，具有运输氧气的功能</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C.如果③的数量超过正常值，那么很可能是身体有炎症</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D.当人受伤流血时，如果伤口不严重，一会就止血，这主要是②的功劳</a:t>
            </a:r>
            <a:endParaRPr lang="en-US" altLang="zh-CN" sz="2800" dirty="0"/>
          </a:p>
        </p:txBody>
      </p:sp>
    </p:spTree>
  </p:cSld>
  <p:clrMapOvr>
    <a:masterClrMapping/>
  </p:clrMapOvr>
  <p:transition>
    <p:split dir="in"/>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3b445c59c?htil=18&amp;vaa=1&amp;vcp=1&amp;vis=1&amp;pid=90b9f6c2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99448" y="572688"/>
            <a:ext cx="2792920" cy="23000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3b445c59c?htil=18&amp;vaa=1&amp;vcp=1&amp;vis=1&amp;pid=90b9f6c2d&amp;color=0,0,0&amp;vtp=1&amp;vaab=1&amp;bt=1&amp;bbb=1&amp;hb=1&amp;hs=1"/>
          <p:cNvSpPr/>
          <p:nvPr/>
        </p:nvSpPr>
        <p:spPr>
          <a:xfrm>
            <a:off x="539496" y="554400"/>
            <a:ext cx="864108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图中①是红细胞，②是白细胞，③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是血小板，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是血浆。血液由血浆和血细胞组成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，血浆的功能是运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载血细胞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、运输养料和废物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，血浆中的水有调节体温的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；血细胞包括红细胞、白细胞和血小板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。红细胞是</a:t>
            </a:r>
            <a:endParaRPr lang="en-US" altLang="zh-CN" sz="2800" dirty="0"/>
          </a:p>
        </p:txBody>
      </p:sp>
      <p:sp>
        <p:nvSpPr>
          <p:cNvPr id="4" name="QC_4_AN.2_1#3b445c59c?vaa=1&amp;vcp=1&amp;vis=1&amp;pid=90b9f6c2d&amp;color=0,0,0&amp;vtp=1&amp;vaab=1&amp;bbb=1&amp;hs=1"/>
          <p:cNvSpPr/>
          <p:nvPr/>
        </p:nvSpPr>
        <p:spPr>
          <a:xfrm>
            <a:off x="539496" y="56834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4_EX.1_1#3b445c59c?htil=18&amp;vaa=1&amp;vcp=1&amp;vis=1&amp;pid=90b9f6c2d&amp;color=0,0,0&amp;vtp=1&amp;vaab=1&amp;bt=1&amp;bbb=1&amp;hb=1&amp;hs=1"/>
          <p:cNvSpPr/>
          <p:nvPr/>
        </p:nvSpPr>
        <p:spPr>
          <a:xfrm>
            <a:off x="539496" y="3125832"/>
            <a:ext cx="11112011" cy="24967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数量最多的血细胞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，成熟的红细胞没有细胞核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，富含血红蛋白，具有运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输氧气的功能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也运输一部分二氧化碳。白细胞是数量最少的血细胞，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有细胞核，体积比红细胞大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，能吞噬病菌，有防御保护功能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。血小板是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体积最小的血细胞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，无细胞核，形状不规则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，有止血和凝血的作用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left)">
                                      <p:cBhvr>
                                        <p:cTn id="25" dur="500"/>
                                        <p:tgtEl>
                                          <p:spTgt spid="5">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500"/>
                                        <p:tgtEl>
                                          <p:spTgt spid="5">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wipe(left)">
                                      <p:cBhvr>
                                        <p:cTn id="31" dur="500"/>
                                        <p:tgtEl>
                                          <p:spTgt spid="5">
                                            <p:txEl>
                                              <p:pRg st="1" end="1"/>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left)">
                                      <p:cBhvr>
                                        <p:cTn id="34" dur="500"/>
                                        <p:tgtEl>
                                          <p:spTgt spid="5">
                                            <p:txEl>
                                              <p:pRg st="2" end="2"/>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left)">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bg/>
                                          </p:spTgt>
                                        </p:tgtEl>
                                        <p:attrNameLst>
                                          <p:attrName>style.visibility</p:attrName>
                                        </p:attrNameLst>
                                      </p:cBhvr>
                                      <p:to>
                                        <p:strVal val="visible"/>
                                      </p:to>
                                    </p:set>
                                    <p:animEffect transition="in" filter="wipe(left)">
                                      <p:cBhvr>
                                        <p:cTn id="42" dur="500"/>
                                        <p:tgtEl>
                                          <p:spTgt spid="4">
                                            <p:bg/>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animEffect transition="in" filter="wipe(left)">
                                      <p:cBhvr>
                                        <p:cTn id="4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58_1#8b61c6c24?vaa=1&amp;vcp=1&amp;vis=1&amp;pid=90b9f6c2d&amp;color=0,0,0&amp;vtp=1&amp;vaab=1&amp;bt=1&amp;bbb=1"/>
          <p:cNvSpPr/>
          <p:nvPr/>
        </p:nvSpPr>
        <p:spPr>
          <a:xfrm>
            <a:off x="539496" y="249631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考点6</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下列关于动脉的叙述，不正确的是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4_BD.458_2#8b61c6c24.choices?vaa=1&amp;vcp=1&amp;vis=1&amp;pid=90b9f6c2d&amp;color=0,0,0&amp;vtp=1&amp;vaab=1&amp;bbb=1"/>
          <p:cNvSpPr/>
          <p:nvPr/>
        </p:nvSpPr>
        <p:spPr>
          <a:xfrm>
            <a:off x="539496" y="3128581"/>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.流动着动脉血</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.管壁厚，弹性大</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C.管内血流速度快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.将血液从心脏送到身体各部分</a:t>
            </a:r>
            <a:endParaRPr lang="en-US" altLang="zh-CN" sz="2800" dirty="0"/>
          </a:p>
        </p:txBody>
      </p:sp>
    </p:spTree>
  </p:cSld>
  <p:clrMapOvr>
    <a:masterClrMapping/>
  </p:clrMapOvr>
  <p:transition>
    <p:split dir="in"/>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8b61c6c24?vaa=1&amp;vcp=1&amp;vis=1&amp;pid=90b9f6c2d&amp;color=0,0,0&amp;mp=1&amp;vtp=1&amp;vaab=1&amp;bt=1&amp;bbb=1&amp;hb=1"/>
          <p:cNvSpPr/>
          <p:nvPr/>
        </p:nvSpPr>
        <p:spPr>
          <a:xfrm>
            <a:off x="539496" y="904843"/>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人体内的血管有动脉、静脉、毛细血管三种类型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。其中动脉</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管壁厚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，弹性最大，管腔较小，血流速度快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，其功能为将血液从心脏输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送到全身各处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；静脉管壁较薄，弹性较小，管腔大，血流速度慢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能为将血液从全身各处输送回心脏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；毛细血管管壁最薄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，只由一层上皮</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细胞构成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，管腔最小，只允许红细胞单行通过，血流速度极慢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，数量最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，为物质交换的场所。动脉中不一定流动脉血，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如肺动脉内流静脉血，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a:t>
            </a:r>
            <a:endParaRPr lang="en-US" altLang="zh-CN" sz="2800" dirty="0"/>
          </a:p>
        </p:txBody>
      </p:sp>
      <p:sp>
        <p:nvSpPr>
          <p:cNvPr id="3" name="QC_4_AN.2_1#8b61c6c24?vaa=1&amp;vcp=1&amp;vis=1&amp;pid=90b9f6c2d&amp;color=0,0,0&amp;vtp=1&amp;vaab=1&amp;bbb=1"/>
          <p:cNvSpPr/>
          <p:nvPr/>
        </p:nvSpPr>
        <p:spPr>
          <a:xfrm>
            <a:off x="539496" y="538616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bg/>
                                          </p:spTgt>
                                        </p:tgtEl>
                                        <p:attrNameLst>
                                          <p:attrName>style.visibility</p:attrName>
                                        </p:attrNameLst>
                                      </p:cBhvr>
                                      <p:to>
                                        <p:strVal val="visible"/>
                                      </p:to>
                                    </p:set>
                                    <p:animEffect transition="in" filter="wipe(left)">
                                      <p:cBhvr>
                                        <p:cTn id="33" dur="500"/>
                                        <p:tgtEl>
                                          <p:spTgt spid="3">
                                            <p:bg/>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wipe(left)">
                                      <p:cBhvr>
                                        <p:cTn id="3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62_1#50fa50b4f?vaa=1&amp;vcp=1&amp;vis=1&amp;pid=90b9f6c2d&amp;color=0,0,0&amp;vtp=1&amp;vaab=1&amp;bt=1&amp;bbb=1&amp;hb=1"/>
          <p:cNvSpPr/>
          <p:nvPr/>
        </p:nvSpPr>
        <p:spPr>
          <a:xfrm>
            <a:off x="539496" y="554400"/>
            <a:ext cx="11109960" cy="1710020"/>
          </a:xfrm>
          <a:prstGeom prst="rect">
            <a:avLst/>
          </a:prstGeom>
          <a:noFill/>
        </p:spPr>
        <p:txBody>
          <a:bodyPr wrap="square" lIns="0" tIns="0" rIns="0" bIns="0" rtlCol="0" anchor="t">
            <a:spAutoFit/>
          </a:bodyPr>
          <a:lstStyle/>
          <a:p>
            <a:pPr algn="l" latinLnBrk="1">
              <a:lnSpc>
                <a:spcPts val="46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考点7</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山东聊城·中考）</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创新题·模型应用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图为人体某结</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（器官）的血液流动情况示意图，甲代表某结构或器官，①②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代表血管</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，箭</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头代表血流方向，下列叙述正确的是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pic>
        <p:nvPicPr>
          <p:cNvPr id="4" name="QC_4_BD.462_2#50fa50b4f?vaa=1&amp;vcp=1&amp;vis=1&amp;pid=90b9f6c2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56495" y="2091285"/>
            <a:ext cx="3392962" cy="97853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4_BD.462_3#50fa50b4f.choices?vaa=1&amp;vcp=1&amp;vis=1&amp;pid=90b9f6c2d&amp;color=0,0,0&amp;vtp=1&amp;vaab=1&amp;bbb=1&amp;hb=1"/>
          <p:cNvSpPr/>
          <p:nvPr/>
        </p:nvSpPr>
        <p:spPr>
          <a:xfrm>
            <a:off x="539496" y="2375126"/>
            <a:ext cx="11109960" cy="2852357"/>
          </a:xfrm>
          <a:prstGeom prst="rect">
            <a:avLst/>
          </a:prstGeom>
          <a:noFill/>
        </p:spPr>
        <p:txBody>
          <a:bodyPr wrap="none" lIns="0" tIns="0" rIns="0" bIns="0" rtlCol="0" anchor="t"/>
          <a:lstStyle/>
          <a:p>
            <a:pPr algn="l"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A.若①②都流动脉血，则甲可能代表肺</a:t>
            </a:r>
            <a:endParaRPr lang="en-US" altLang="zh-CN" sz="2800" dirty="0"/>
          </a:p>
          <a:p>
            <a:pPr latinLnBrk="1">
              <a:lnSpc>
                <a:spcPts val="46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B.若甲为组织细胞，则②比①血液中二氧化碳含量低</a:t>
            </a:r>
            <a:endParaRPr lang="en-US" altLang="zh-CN" sz="2800" dirty="0"/>
          </a:p>
          <a:p>
            <a:pPr latinLnBrk="1">
              <a:lnSpc>
                <a:spcPts val="46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C.若①为上腔静脉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，②为肺动脉，则甲中有防止血液倒流的瓣膜</a:t>
            </a:r>
            <a:endParaRPr lang="en-US" altLang="zh-CN" sz="2800" dirty="0"/>
          </a:p>
          <a:p>
            <a:pPr latinLnBrk="1">
              <a:lnSpc>
                <a:spcPts val="46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D.若血管①中营养物质含量高，血管②中营养物质含量低，则甲可能代</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表小肠</a:t>
            </a:r>
            <a:endParaRPr lang="en-US" altLang="zh-CN" sz="2800" dirty="0"/>
          </a:p>
        </p:txBody>
      </p:sp>
    </p:spTree>
  </p:cSld>
  <p:clrMapOvr>
    <a:masterClrMapping/>
  </p:clrMapOvr>
  <p:transition>
    <p:split dir="in"/>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1_1#50fa50b4f?htil=19&amp;vaa=1&amp;vcp=1&amp;vis=1&amp;pid=90b9f6c2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59952" y="572688"/>
            <a:ext cx="2880360" cy="841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50fa50b4f?htil=19&amp;vaa=1&amp;vcp=1&amp;vis=1&amp;pid=90b9f6c2d&amp;color=0,0,0&amp;vtp=1&amp;vaab=1&amp;bt=1&amp;bbb=1&amp;hb=1&amp;hs=1"/>
          <p:cNvSpPr/>
          <p:nvPr/>
        </p:nvSpPr>
        <p:spPr>
          <a:xfrm>
            <a:off x="539496" y="554400"/>
            <a:ext cx="810158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若甲代表肺，则①为肺动脉，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内流静脉血，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为肺静脉，内流动脉血，故A错误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。若甲为组织细</a:t>
            </a:r>
            <a:endParaRPr lang="en-US" altLang="zh-CN" sz="2800" dirty="0"/>
          </a:p>
        </p:txBody>
      </p:sp>
      <p:sp>
        <p:nvSpPr>
          <p:cNvPr id="4" name="QC_4_AN.2_1#50fa50b4f?vaa=1&amp;vcp=1&amp;vis=1&amp;pid=90b9f6c2d&amp;color=0,0,0&amp;vtp=1&amp;vaab=1&amp;bbb=1&amp;hs=1"/>
          <p:cNvSpPr/>
          <p:nvPr/>
        </p:nvSpPr>
        <p:spPr>
          <a:xfrm>
            <a:off x="539496" y="56777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4_EX.1_1#50fa50b4f?htil=19&amp;vaa=1&amp;vcp=1&amp;vis=1&amp;pid=90b9f6c2d&amp;color=0,0,0&amp;vtp=1&amp;vaab=1&amp;bt=1&amp;bbb=1&amp;hb=1&amp;hs=1"/>
          <p:cNvSpPr/>
          <p:nvPr/>
        </p:nvSpPr>
        <p:spPr>
          <a:xfrm>
            <a:off x="539496" y="1837417"/>
            <a:ext cx="11112011" cy="37921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，则血管②比血管①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血液中的二氧化碳含量高，而氧气含量低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故B</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。若①为上腔静脉，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②为肺动脉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，则甲是右心房和右心室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，右心房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和右心室之间和右心室与肺动脉之间中有防止血液倒流的瓣膜，即房室</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瓣和动脉瓣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，故C正确。小肠是消化食物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、吸收营养物质的主要场所，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营养物质通过小肠壁进入小肠壁内的毛细血管中的血液里，若甲代表小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肠，则血管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①中营养物质含量低，血管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②中营养物质含量高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，故D错误。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wipe(left)">
                                      <p:cBhvr>
                                        <p:cTn id="19" dur="500"/>
                                        <p:tgtEl>
                                          <p:spTgt spid="5">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left)">
                                      <p:cBhvr>
                                        <p:cTn id="25" dur="500"/>
                                        <p:tgtEl>
                                          <p:spTgt spid="5">
                                            <p:txEl>
                                              <p:pRg st="1" end="1"/>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left)">
                                      <p:cBhvr>
                                        <p:cTn id="31" dur="500"/>
                                        <p:tgtEl>
                                          <p:spTgt spid="5">
                                            <p:txEl>
                                              <p:pRg st="3" end="3"/>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left)">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bg/>
                                          </p:spTgt>
                                        </p:tgtEl>
                                        <p:attrNameLst>
                                          <p:attrName>style.visibility</p:attrName>
                                        </p:attrNameLst>
                                      </p:cBhvr>
                                      <p:to>
                                        <p:strVal val="visible"/>
                                      </p:to>
                                    </p:set>
                                    <p:animEffect transition="in" filter="wipe(left)">
                                      <p:cBhvr>
                                        <p:cTn id="42" dur="500"/>
                                        <p:tgtEl>
                                          <p:spTgt spid="4">
                                            <p:bg/>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animEffect transition="in" filter="wipe(left)">
                                      <p:cBhvr>
                                        <p:cTn id="4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66_1#7c284126e?vaa=1&amp;vcp=1&amp;vis=1&amp;pid=90b9f6c2d&amp;color=0,0,0&amp;vtp=1&amp;vaab=1&amp;bt=1&amp;bbb=1"/>
          <p:cNvSpPr/>
          <p:nvPr/>
        </p:nvSpPr>
        <p:spPr>
          <a:xfrm>
            <a:off x="539496" y="44408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考点8</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下列各项与凝血功能有关的是(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4" name="QC_4_BD.466_2#7c284126e?vaa=1&amp;vcp=1&amp;vis=1&amp;pid=90b9f6c2d&amp;color=0,0,0&amp;vtp=1&amp;vaab=1&amp;bbb=1"/>
          <p:cNvSpPr/>
          <p:nvPr/>
        </p:nvSpPr>
        <p:spPr>
          <a:xfrm>
            <a:off x="539496" y="106854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①血小板</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②红细胞</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③血浆蛋白</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④白细胞</a:t>
            </a:r>
            <a:endParaRPr lang="en-US" altLang="zh-CN" sz="2800" dirty="0"/>
          </a:p>
        </p:txBody>
      </p:sp>
      <p:sp>
        <p:nvSpPr>
          <p:cNvPr id="5" name="QC_4_BD.466_3#7c284126e.choices?vaa=1&amp;vcp=1&amp;vis=1&amp;pid=90b9f6c2d&amp;color=0,0,0&amp;vtp=1&amp;vaab=1&amp;bbb=1"/>
          <p:cNvSpPr/>
          <p:nvPr/>
        </p:nvSpPr>
        <p:spPr>
          <a:xfrm>
            <a:off x="539496" y="1690211"/>
            <a:ext cx="11109960" cy="553657"/>
          </a:xfrm>
          <a:prstGeom prst="rect">
            <a:avLst/>
          </a:prstGeom>
          <a:noFill/>
        </p:spPr>
        <p:txBody>
          <a:bodyPr wrap="none" lIns="0" tIns="0" rIns="0" bIns="0" rtlCol="0" anchor="t"/>
          <a:lstStyle/>
          <a:p>
            <a:pPr latinLnBrk="1">
              <a:lnSpc>
                <a:spcPts val="4900"/>
              </a:lnSpc>
              <a:tabLst>
                <a:tab pos="2583815" algn="l"/>
                <a:tab pos="5485130" algn="l"/>
                <a:tab pos="83864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C.①③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.①④</a:t>
            </a:r>
            <a:endParaRPr lang="en-US" altLang="zh-CN" sz="2800" dirty="0"/>
          </a:p>
        </p:txBody>
      </p:sp>
      <mc:AlternateContent xmlns:mc="http://schemas.openxmlformats.org/markup-compatibility/2006" xmlns:a14="http://schemas.microsoft.com/office/drawing/2010/main">
        <mc:Choice Requires="a14">
          <p:sp>
            <p:nvSpPr>
              <p:cNvPr id="3" name="QC_4_EX.1_1#7c284126e?vaa=1&amp;vcp=1&amp;vis=1&amp;pid=90b9f6c2d&amp;color=0,0,0&amp;mp=1&amp;vtp=1&amp;vaab=1&amp;bt=1&amp;bbb=1&amp;hb=1"/>
              <p:cNvSpPr/>
              <p:nvPr/>
            </p:nvSpPr>
            <p:spPr>
              <a:xfrm>
                <a:off x="539496" y="2418143"/>
                <a:ext cx="11109960" cy="4439857"/>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思路点拨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血液凝集过程有凝血因子和血小板的参与，凝血因子是指参</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与血液凝固过程的各种蛋白质组分，它的生理作用是在血管出血时被激</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活，和血小板粘连在一起并且补塞血管上的漏口，主要的凝血因子是纤</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维蛋白原。血小板有促进止血和加速凝血的作用。血浆是血液中的液态</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部分，血浆中含有大量的水（占</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91%∼92%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血浆中还含有许多与</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凝血、抵御疾病等相关的血浆蛋白。红细胞具有运输氧气的功能，白细</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5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胞有防御和保护的作用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4_EX.1_1#7c284126e?vaa=1&amp;vcp=1&amp;vis=1&amp;pid=90b9f6c2d&amp;color=0,0,0&amp;mp=1&amp;vtp=1&amp;vaab=1&amp;bt=1&amp;bbb=1&amp;hb=1"/>
              <p:cNvSpPr>
                <a:spLocks noRot="1" noChangeAspect="1" noMove="1" noResize="1" noEditPoints="1" noAdjustHandles="1" noChangeArrowheads="1" noChangeShapeType="1" noTextEdit="1"/>
              </p:cNvSpPr>
              <p:nvPr/>
            </p:nvSpPr>
            <p:spPr>
              <a:xfrm>
                <a:off x="539496" y="2418143"/>
                <a:ext cx="11109960" cy="4439857"/>
              </a:xfrm>
              <a:prstGeom prst="rect">
                <a:avLst/>
              </a:prstGeom>
              <a:blipFill rotWithShape="1">
                <a:blip r:embed="rId3"/>
                <a:stretch>
                  <a:fillRect l="-3" t="-1" r="-111"/>
                </a:stretch>
              </a:blipFill>
            </p:spPr>
            <p:txBody>
              <a:bodyPr/>
              <a:lstStyle/>
              <a:p>
                <a:r>
                  <a:rPr lang="zh-CN" altLang="en-US">
                    <a:noFill/>
                  </a:rPr>
                  <a:t> </a:t>
                </a:r>
              </a:p>
            </p:txBody>
          </p:sp>
        </mc:Fallback>
      </mc:AlternateContent>
      <p:sp>
        <p:nvSpPr>
          <p:cNvPr id="6" name="QC_4_AN.2_1#7c284126e?vaa=1&amp;vcp=1&amp;vis=1&amp;pid=90b9f6c2d&amp;color=0,0,0&amp;vtp=1&amp;vaab=1&amp;bbb=1"/>
          <p:cNvSpPr/>
          <p:nvPr/>
        </p:nvSpPr>
        <p:spPr>
          <a:xfrm>
            <a:off x="6643116" y="494125"/>
            <a:ext cx="1136904" cy="553657"/>
          </a:xfrm>
          <a:prstGeom prst="rect">
            <a:avLst/>
          </a:prstGeom>
          <a:noFill/>
        </p:spPr>
        <p:txBody>
          <a:bodyPr wrap="none" lIns="0" tIns="0" rIns="0" bIns="0" rtlCol="0" anchor="t"/>
          <a:lstStyle/>
          <a:p>
            <a:pPr algn="l"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wipe(left)">
                                      <p:cBhvr>
                                        <p:cTn id="11" dur="500"/>
                                        <p:tgtEl>
                                          <p:spTgt spid="6">
                                            <p:bg/>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left)">
                                      <p:cBhvr>
                                        <p:cTn id="1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70_1#9fb3f36e2?vaa=1&amp;vcp=1&amp;vis=1&amp;pid=90b9f6c2d&amp;color=0,0,0&amp;vtp=1&amp;vaab=1&amp;bt=1&amp;bbb=1&amp;hb=1"/>
          <p:cNvSpPr/>
          <p:nvPr/>
        </p:nvSpPr>
        <p:spPr>
          <a:xfrm>
            <a:off x="539496" y="2505043"/>
            <a:ext cx="11109960" cy="1232325"/>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考点9</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广西·中考）根据尿常规化验结果，医生初步判断张某</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肾脏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可能出现病变。判断的依据是其尿液成分中出现含量异常的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solidFill>
                <a:srgbClr val="000000"/>
              </a:solidFill>
            </a:endParaRPr>
          </a:p>
        </p:txBody>
      </p:sp>
      <p:sp>
        <p:nvSpPr>
          <p:cNvPr id="4" name="QC_4_BD.470_2#9fb3f36e2.choices?vaa=1&amp;vcp=1&amp;vis=1&amp;pid=90b9f6c2d&amp;color=0,0,0&amp;vtp=1&amp;vaab=1&amp;bbb=1"/>
          <p:cNvSpPr/>
          <p:nvPr/>
        </p:nvSpPr>
        <p:spPr>
          <a:xfrm>
            <a:off x="539496" y="3780250"/>
            <a:ext cx="11109960" cy="553657"/>
          </a:xfrm>
          <a:prstGeom prst="rect">
            <a:avLst/>
          </a:prstGeom>
          <a:noFill/>
        </p:spPr>
        <p:txBody>
          <a:bodyPr wrap="none" lIns="0" tIns="0" rIns="0" bIns="0" rtlCol="0" anchor="t"/>
          <a:lstStyle/>
          <a:p>
            <a:pPr latinLnBrk="1">
              <a:lnSpc>
                <a:spcPts val="4900"/>
              </a:lnSpc>
              <a:tabLst>
                <a:tab pos="2406015" algn="l"/>
                <a:tab pos="5485130" algn="l"/>
                <a:tab pos="82086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B.无机盐</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C.尿素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.红细胞</a:t>
            </a:r>
            <a:endParaRPr lang="en-US" altLang="zh-CN" sz="2800" dirty="0"/>
          </a:p>
        </p:txBody>
      </p:sp>
    </p:spTree>
  </p:cSld>
  <p:clrMapOvr>
    <a:masterClrMapping/>
  </p:clrMapOvr>
  <p:transition>
    <p:split dir="in"/>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YzNjBkOTgyNWQ1YTMxYzM3MzMwNWFiODNmOWIzYWM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70*142"/>
  <p:tag name="TABLE_ENDDRAG_RECT" val="42*165*870*142"/>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5318</Words>
  <Application>Microsoft Office PowerPoint</Application>
  <PresentationFormat>宽屏</PresentationFormat>
  <Paragraphs>1349</Paragraphs>
  <Slides>134</Slides>
  <Notes>133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134</vt:i4>
      </vt:variant>
    </vt:vector>
  </HeadingPairs>
  <TitlesOfParts>
    <vt:vector size="143" baseType="lpstr">
      <vt:lpstr>Arial (正文)</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958751573@qq.com</cp:lastModifiedBy>
  <cp:revision>23</cp:revision>
  <dcterms:created xsi:type="dcterms:W3CDTF">2024-11-19T10:57:00Z</dcterms:created>
  <dcterms:modified xsi:type="dcterms:W3CDTF">2025-07-25T07:41:46Z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24BE764B5C9C4027A7301FF317E320F1_12</vt:lpwstr>
  </property>
  <property fmtid="{D5CDD505-2E9C-101B-9397-08002B2CF9AE}" pid="3" name="KSOProductBuildVer">
    <vt:lpwstr>2052-12.1.0.19770</vt:lpwstr>
  </property>
</Properties>
</file>