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761fa2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57757C6-575E-49E7-87B9-26D48F63670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连词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761fa2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E6D485F-1FEB-4466-9EC6-22E9D6932C2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317a7ec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79e5763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b95fe19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15ffbdd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317a7ec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79e5763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b95fe196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15ffbdda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连词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761fa2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E7B3D05-54EB-49F5-9745-43B9230ECAA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317a7ec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79e5763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b95fe19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15ffbdd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317a7ec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79e5763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b95fe196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15ffbdda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连词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662550100098fdc8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817EB24-D3CC-ACCF-1419-DEF0FF17399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48B34AA-37E4-4331-B2A4-FD3D6D8F127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29FFBA2-8D0A-4338-9BD4-7F9619A7FCE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317a7ec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79e5763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b95fe19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15ffbdd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317a7ec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79e5763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b95fe196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15ffbdda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33FACE2-BD7F-4976-A02A-37BA762AE63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317a7ec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79e5763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b95fe19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15ffbdd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317a7ec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79e5763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b95fe196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15ffbdda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f1c06cb4?sp=1&amp;vcp=1&amp;pid=f79e5763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三、一些常用连词的辨析</a:t>
            </a:r>
            <a:endParaRPr lang="en-US" altLang="zh-CN" sz="3200" dirty="0"/>
          </a:p>
        </p:txBody>
      </p:sp>
      <p:sp>
        <p:nvSpPr>
          <p:cNvPr id="3" name="P_6_BD#607327351?vcp=1&amp;pid=5f1c06cb4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见下表:</a:t>
            </a:r>
            <a:endParaRPr lang="en-US" altLang="zh-CN" sz="2800" dirty="0"/>
          </a:p>
        </p:txBody>
      </p:sp>
      <p:graphicFrame>
        <p:nvGraphicFramePr>
          <p:cNvPr id="11" name="P_6_BD#607327351?colgroup=3,5,8,11&amp;vcp=1&amp;pid=5f1c06cb4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64240" cy="2215516"/>
        </p:xfrm>
        <a:graphic>
          <a:graphicData uri="http://schemas.openxmlformats.org/drawingml/2006/table">
            <a:tbl>
              <a:tblPr/>
              <a:tblGrid>
                <a:gridCol w="1563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9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82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87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引导宾语从句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可互换使用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/whether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party?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6_BD#607327351?colgroup=3,5,8,11&amp;vcp=1&amp;pid=5f1c06cb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58194"/>
          <a:ext cx="11064240" cy="4446208"/>
        </p:xfrm>
        <a:graphic>
          <a:graphicData uri="http://schemas.openxmlformats.org/drawingml/2006/table">
            <a:tbl>
              <a:tblPr/>
              <a:tblGrid>
                <a:gridCol w="1563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9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82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87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在介词之后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动词不定式之前或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之前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只用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whether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decide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引导条件状语从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possible.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607327351?colgroup=3,5,8,11&amp;vcp=1&amp;pid=5f1c06cb4&amp;color=0,0,0&amp;mp=1&amp;vtp=1&amp;vaab=1&amp;bt=1&amp;bbb=1"/>
          <p:cNvSpPr txBox="1"/>
          <p:nvPr/>
        </p:nvSpPr>
        <p:spPr>
          <a:xfrm>
            <a:off x="10885591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6_BD#607327351?colgroup=4,5,9,8&amp;vcp=1&amp;pid=5f1c06cb4&amp;color=0,0,0&amp;vtp=1&amp;vaab=1&amp;bt=1&amp;bbb=1&amp;hb=1"/>
          <p:cNvGraphicFramePr>
            <a:graphicFrameLocks noGrp="1"/>
          </p:cNvGraphicFramePr>
          <p:nvPr/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1792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9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when,while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三者意为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引导时间状语从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表示一段时间时可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以互换使用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从句动词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为持续性动词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◆When/While/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watch,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07327351?colgroup=4,5,9,8&amp;vcp=1&amp;pid=5f1c06cb4&amp;color=0,0,0&amp;vtp=1&amp;vaab=1&amp;bt=1&amp;bbb=1"/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6_BD#607327351?colgroup=4,5,9,8&amp;vcp=1&amp;pid=5f1c06cb4&amp;color=0,0,0&amp;vtp=1&amp;vaab=1&amp;bt=1&amp;bbb=1&amp;hb=1"/>
          <p:cNvGraphicFramePr>
            <a:graphicFrameLocks noGrp="1"/>
          </p:cNvGraphicFramePr>
          <p:nvPr/>
        </p:nvGraphicFramePr>
        <p:xfrm>
          <a:off x="539496" y="1555876"/>
          <a:ext cx="11073384" cy="4450843"/>
        </p:xfrm>
        <a:graphic>
          <a:graphicData uri="http://schemas.openxmlformats.org/drawingml/2006/table">
            <a:tbl>
              <a:tblPr/>
              <a:tblGrid>
                <a:gridCol w="1792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9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when,while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表示时间点时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可互换使用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从句动词为终止性动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◆Dad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supper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when/as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05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在意义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相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则不用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while,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film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begun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arrived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607327351?colgroup=4,5,9,8&amp;vcp=1&amp;pid=5f1c06cb4&amp;color=0,0,0&amp;vtp=1&amp;vaab=1&amp;bt=1&amp;bbb=1"/>
          <p:cNvSpPr txBox="1"/>
          <p:nvPr/>
        </p:nvSpPr>
        <p:spPr>
          <a:xfrm>
            <a:off x="10894735" y="8474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6_BD#607327351?colgroup=4,5,9,8&amp;vcp=1&amp;pid=5f1c06cb4&amp;color=0,0,0&amp;vtp=1&amp;vaab=1&amp;bt=1&amp;bbb=1&amp;hb=1"/>
          <p:cNvGraphicFramePr>
            <a:graphicFrameLocks noGrp="1"/>
          </p:cNvGraphicFramePr>
          <p:nvPr/>
        </p:nvGraphicFramePr>
        <p:xfrm>
          <a:off x="539496" y="1549051"/>
          <a:ext cx="11073384" cy="4464495"/>
        </p:xfrm>
        <a:graphic>
          <a:graphicData uri="http://schemas.openxmlformats.org/drawingml/2006/table">
            <a:tbl>
              <a:tblPr/>
              <a:tblGrid>
                <a:gridCol w="1792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9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493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因为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从句构成句子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的主要部分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表示从句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与主句之间有必然的因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果关系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可回答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引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导的问句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◆Mary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missed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late.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today?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I’m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07327351?colgroup=4,5,9,8&amp;vcp=1&amp;pid=5f1c06cb4&amp;color=0,0,0&amp;vtp=1&amp;vaab=1&amp;bt=1&amp;bbb=1"/>
          <p:cNvSpPr txBox="1"/>
          <p:nvPr/>
        </p:nvSpPr>
        <p:spPr>
          <a:xfrm>
            <a:off x="10894735" y="84064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6_BD#607327351?colgroup=4,5,9,8&amp;vcp=1&amp;pid=5f1c06cb4&amp;color=0,0,0&amp;vtp=1&amp;vaab=1&amp;bt=1&amp;bbb=1&amp;hb=1"/>
          <p:cNvGraphicFramePr>
            <a:graphicFrameLocks noGrp="1"/>
          </p:cNvGraphicFramePr>
          <p:nvPr/>
        </p:nvGraphicFramePr>
        <p:xfrm>
          <a:off x="539496" y="2116487"/>
          <a:ext cx="11073384" cy="3329623"/>
        </p:xfrm>
        <a:graphic>
          <a:graphicData uri="http://schemas.openxmlformats.org/drawingml/2006/table">
            <a:tbl>
              <a:tblPr/>
              <a:tblGrid>
                <a:gridCol w="1792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9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006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since,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既然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常用于书面语中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由于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常用于口语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表示对方已知的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较明显的原因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◆Since/As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near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river,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swimming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summer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07327351?colgroup=4,5,9,8&amp;vcp=1&amp;pid=5f1c06cb4&amp;color=0,0,0&amp;vtp=1&amp;vaab=1&amp;bt=1&amp;bbb=1"/>
          <p:cNvSpPr txBox="1"/>
          <p:nvPr/>
        </p:nvSpPr>
        <p:spPr>
          <a:xfrm>
            <a:off x="10894735" y="14080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6_BD#607327351?colgroup=3,5,10,9&amp;vcp=1&amp;pid=5f1c06cb4&amp;color=0,0,0&amp;vtp=1&amp;vaab=1&amp;bt=1&amp;bbb=1&amp;hb=1"/>
          <p:cNvGraphicFramePr>
            <a:graphicFrameLocks noGrp="1"/>
          </p:cNvGraphicFramePr>
          <p:nvPr/>
        </p:nvGraphicFramePr>
        <p:xfrm>
          <a:off x="539496" y="1841436"/>
          <a:ext cx="11073384" cy="3879724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9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47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上述两个词均为从属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连词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是并列连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分句只位于句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前面有逗号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该分句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是对前一分句所述情况作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推测性的说明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解释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rain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cloud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07327351?colgroup=3,5,10,9&amp;vcp=1&amp;pid=5f1c06cb4&amp;color=0,0,0&amp;vtp=1&amp;vaab=1&amp;bt=1&amp;bbb=1"/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6_BD#607327351?colgroup=3,4,9,10&amp;vcp=1&amp;pid=5f1c06cb4&amp;color=0,0,0&amp;vtp=1&amp;vaab=1&amp;bt=1&amp;bbb=1&amp;hb=1"/>
          <p:cNvGraphicFramePr>
            <a:graphicFrameLocks noGrp="1"/>
          </p:cNvGraphicFramePr>
          <p:nvPr/>
        </p:nvGraphicFramePr>
        <p:xfrm>
          <a:off x="539496" y="1272159"/>
          <a:ext cx="11064240" cy="5018279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2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56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239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28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so…that…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为副词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修饰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形容词或副词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◆I’m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farther.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nobody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catch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05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“so+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也可跟单数可数名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basketball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607327351?colgroup=3,4,9,10&amp;vcp=1&amp;pid=5f1c06cb4&amp;color=0,0,0&amp;vtp=1&amp;vaab=1&amp;bt=1&amp;bbb=1"/>
          <p:cNvSpPr txBox="1"/>
          <p:nvPr/>
        </p:nvSpPr>
        <p:spPr>
          <a:xfrm>
            <a:off x="10885591" y="56375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607327351?colgroup=3,4,9,10&amp;vcp=1&amp;pid=5f1c06cb4&amp;color=0,0,0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1066800"/>
          <a:ext cx="11073130" cy="5295900"/>
        </p:xfrm>
        <a:graphic>
          <a:graphicData uri="http://schemas.openxmlformats.org/drawingml/2006/table">
            <a:tbl>
              <a:tblPr/>
              <a:tblGrid>
                <a:gridCol w="1545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23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049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79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so…that…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如果名词前有形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容词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much,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等修饰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注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少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修饰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名词时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前面只能用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修饰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修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饰名词时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通常用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such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noisy.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receives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education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loses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chance.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girl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dress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07327351?colgroup=3,4,9,10&amp;vcp=1&amp;pid=5f1c06cb4&amp;color=0,0,0&amp;vtp=1&amp;vaab=1&amp;bt=1&amp;bbb=1"/>
          <p:cNvSpPr txBox="1"/>
          <p:nvPr/>
        </p:nvSpPr>
        <p:spPr>
          <a:xfrm>
            <a:off x="10894735" y="45915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6_BD#607327351?colgroup=3,5,10,9&amp;vcp=1&amp;pid=5f1c06cb4&amp;color=0,0,0&amp;vtp=1&amp;vaab=1&amp;bt=1&amp;bbb=1&amp;hb=1"/>
          <p:cNvGraphicFramePr>
            <a:graphicFrameLocks noGrp="1"/>
          </p:cNvGraphicFramePr>
          <p:nvPr/>
        </p:nvGraphicFramePr>
        <p:xfrm>
          <a:off x="539496" y="2671222"/>
          <a:ext cx="11073384" cy="2220151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9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47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059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such…that…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为形容词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修饰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名词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swimming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07327351?colgroup=3,5,10,9&amp;vcp=1&amp;pid=5f1c06cb4&amp;color=0,0,0&amp;vtp=1&amp;vaab=1&amp;bt=1&amp;bbb=1"/>
          <p:cNvSpPr txBox="1"/>
          <p:nvPr/>
        </p:nvSpPr>
        <p:spPr>
          <a:xfrm>
            <a:off x="10894735" y="196281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16045495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zh-CN" altLang="en-US" sz="5000" b="1" i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 习 讲 义</a:t>
            </a:r>
            <a:endParaRPr lang="en-US" altLang="zh-CN" sz="5000" dirty="0"/>
          </a:p>
        </p:txBody>
      </p:sp>
      <p:sp>
        <p:nvSpPr>
          <p:cNvPr id="3" name="C_2#c16045495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zh-CN" altLang="en-US" sz="4800" b="1" i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 专题突破</a:t>
            </a:r>
            <a:endParaRPr lang="en-US" altLang="zh-CN" sz="4800" dirty="0"/>
          </a:p>
        </p:txBody>
      </p:sp>
      <p:sp>
        <p:nvSpPr>
          <p:cNvPr id="4" name="C_2_BD#c16045495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zh-CN" altLang="en-US" sz="4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第一部分 词法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044d1122?sp=1&amp;vcp=1&amp;pid=f79e5763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四、使用连词时的注意事项</a:t>
            </a:r>
            <a:endParaRPr lang="en-US" altLang="zh-CN" sz="3200" dirty="0"/>
          </a:p>
        </p:txBody>
      </p:sp>
      <p:sp>
        <p:nvSpPr>
          <p:cNvPr id="3" name="P_6_BD#68bfe77f0?sp=1&amp;vcp=1&amp;pid=f044d1122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1.谓语动词与最近的主语一致的原则。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“neither…nor”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“either…or”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only…but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also”等连接的两部分是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并列关系，当这两部分充当主语时，其谓语动词要与最靠近的那个主语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保持一致。例如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：“Neither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Canada.”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中有两个并列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主语he和I，其谓语动词要与紧靠的I在人称和数上一致，横线处的谓语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动词要填am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8bfe77f0?sp=1&amp;vcp=1&amp;pid=f044d1122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2.because,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although,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but的单一使用原则。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在汉语中，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表示因果关系的句子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，常用关联词“因为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所以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但在英语中，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so就不再用because，或用了because就不能用so。在汉语中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，表示让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步关系时常用关联词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“虽然／尽管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但是／可是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而在英语中，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though/although，就不再用but；用了but，就不再用though/although。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8bfe77f0?sp=1&amp;vcp=1&amp;pid=f044d1122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3.在使用了从属连词连接的时间或条件状语从句中，表示将来的状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况用一般现在时。例如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tomorrow.（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不用if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back.（不用when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b95fe196.fixed?vcp=1&amp;pid=1761fa2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zh-CN" altLang="en-US" sz="4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</a:t>
            </a:r>
            <a:r>
              <a:rPr lang="en-US" altLang="zh-CN" sz="4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29</a:t>
            </a:r>
            <a:r>
              <a:rPr lang="zh-CN" altLang="en-US" sz="4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 连词</a:t>
            </a:r>
            <a:endParaRPr lang="en-US" altLang="zh-CN" sz="4000" dirty="0"/>
          </a:p>
        </p:txBody>
      </p:sp>
      <p:sp>
        <p:nvSpPr>
          <p:cNvPr id="3" name="C_4_BD#db95fe196.fixed?vcp=1&amp;pid=1761fa2c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zh-CN" altLang="en-US" sz="4000" b="1" i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0e0057cfa?sp=1&amp;vaa=1&amp;vcp=1&amp;pid=db95fe196&amp;color=0,0,0&amp;vtp=1&amp;vaab=1&amp;bt=1&amp;bbb=1&amp;hb=1"/>
          <p:cNvSpPr/>
          <p:nvPr/>
        </p:nvSpPr>
        <p:spPr>
          <a:xfrm>
            <a:off x="539496" y="807276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（2024·北京·中考题）—Hi,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Mike!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project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first.</a:t>
            </a:r>
            <a:endParaRPr lang="en-US" altLang="zh-CN" sz="2800" dirty="0"/>
          </a:p>
        </p:txBody>
      </p:sp>
      <p:sp>
        <p:nvSpPr>
          <p:cNvPr id="3" name="QC_5_AN.3_1#0e0057cfa.blank?vaa=1&amp;vcp=1&amp;pid=db95fe196&amp;color=0,0,0&amp;vpa=1&amp;vtp=1&amp;vaab=1"/>
          <p:cNvSpPr/>
          <p:nvPr/>
        </p:nvSpPr>
        <p:spPr>
          <a:xfrm>
            <a:off x="4300378" y="1953134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_2#0e0057cfa.choices?vaa=1&amp;vcp=1&amp;pid=db95fe196&amp;color=0,0,0&amp;vtp=1&amp;vaab=1&amp;bbb=1"/>
          <p:cNvSpPr/>
          <p:nvPr/>
        </p:nvSpPr>
        <p:spPr>
          <a:xfrm>
            <a:off x="539496" y="2570798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2936240" algn="l"/>
                <a:tab pos="5631180" algn="l"/>
                <a:tab pos="84785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C.but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endParaRPr lang="en-US" altLang="zh-CN" sz="2800" dirty="0"/>
          </a:p>
        </p:txBody>
      </p:sp>
      <p:sp>
        <p:nvSpPr>
          <p:cNvPr id="5" name="QC_5_AS.1_1#0e0057cfa?vaa=1&amp;vcp=1&amp;pid=db95fe196&amp;color=0,0,0&amp;vtp=1&amp;vaab=1&amp;bbb=1&amp;hb=1"/>
          <p:cNvSpPr/>
          <p:nvPr/>
        </p:nvSpPr>
        <p:spPr>
          <a:xfrm>
            <a:off x="539496" y="3151760"/>
            <a:ext cx="11109960" cy="2903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句意：——嗨，迈克！你愿意和我一起去划船吗？——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我愿意，但是我必须先完成我的科学项目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考查连词辨析。and“和”，表并列；or“或者”，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表选择；but“但是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表转折；for“因为”，表原因。根据“Yes,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to”和“I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project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first”可知，前后为转折关系，故选C。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f3f37c6ee?vaa=1&amp;vcp=1&amp;pid=db95fe196&amp;color=0,0,0&amp;vtp=1&amp;vaab=1&amp;bt=1&amp;bbb=1&amp;hb=1"/>
          <p:cNvSpPr/>
          <p:nvPr/>
        </p:nvSpPr>
        <p:spPr>
          <a:xfrm>
            <a:off x="539496" y="12212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（2024·四川成都·中考题）Go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bird-watching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Qinglong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meaningful.</a:t>
            </a:r>
            <a:endParaRPr lang="en-US" altLang="zh-CN" sz="2800" dirty="0"/>
          </a:p>
        </p:txBody>
      </p:sp>
      <p:sp>
        <p:nvSpPr>
          <p:cNvPr id="3" name="QC_5_AN.7_1#f3f37c6ee.blank?vaa=1&amp;vcp=1&amp;pid=db95fe196&amp;color=0,0,0&amp;vpa=2&amp;vtp=1&amp;vaab=1"/>
          <p:cNvSpPr/>
          <p:nvPr/>
        </p:nvSpPr>
        <p:spPr>
          <a:xfrm>
            <a:off x="511715" y="18174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5_2#f3f37c6ee.choices?vaa=1&amp;vcp=1&amp;pid=db95fe196&amp;color=0,0,0&amp;vtp=1&amp;vaab=1&amp;bbb=1"/>
          <p:cNvSpPr/>
          <p:nvPr/>
        </p:nvSpPr>
        <p:spPr>
          <a:xfrm>
            <a:off x="539496" y="24883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81120" algn="l"/>
                <a:tab pos="75209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.but</a:t>
            </a:r>
            <a:endParaRPr lang="en-US" altLang="zh-CN" sz="2800" dirty="0"/>
          </a:p>
        </p:txBody>
      </p:sp>
      <p:sp>
        <p:nvSpPr>
          <p:cNvPr id="5" name="QC_5_AS.1_1#f3f37c6ee?vaa=1&amp;vcp=1&amp;pid=db95fe196&amp;color=0,0,0&amp;vtp=1&amp;vaab=1&amp;bbb=1&amp;hb=1"/>
          <p:cNvSpPr/>
          <p:nvPr/>
        </p:nvSpPr>
        <p:spPr>
          <a:xfrm>
            <a:off x="539496" y="311778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句意：去青龙湖观鸟，你会发现它的乐趣和意义。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考查连词辨析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and“和”；or“否则”；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but“但是”。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此处考查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“祈使句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and/or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陈述句”的结构。去观鸟，会发现乐趣和意义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前后意思表示一致，应用and连接，故选A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3a9dc4604?vaa=1&amp;vcp=1&amp;pid=db95fe196&amp;color=0,0,0&amp;vtp=1&amp;vaab=1&amp;bt=1&amp;bbb=1&amp;hb=1"/>
          <p:cNvSpPr/>
          <p:nvPr/>
        </p:nvSpPr>
        <p:spPr>
          <a:xfrm>
            <a:off x="539496" y="796480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（2024·黑龙江牡丹江·中考题）Plastic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serious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（联合国）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3" name="QC_5_AN.11_1#3a9dc4604.blank?vaa=1&amp;vcp=1&amp;pid=db95fe196&amp;color=0,0,0&amp;vpa=3&amp;vtp=1&amp;vaab=1"/>
          <p:cNvSpPr/>
          <p:nvPr/>
        </p:nvSpPr>
        <p:spPr>
          <a:xfrm>
            <a:off x="1962689" y="1363281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9_2#3a9dc4604.choices?vaa=1&amp;vcp=1&amp;pid=db95fe196&amp;color=0,0,0&amp;vtp=1&amp;vaab=1&amp;bbb=1"/>
          <p:cNvSpPr/>
          <p:nvPr/>
        </p:nvSpPr>
        <p:spPr>
          <a:xfrm>
            <a:off x="539496" y="2572702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54120" algn="l"/>
                <a:tab pos="76098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.or</a:t>
            </a:r>
            <a:endParaRPr lang="en-US" altLang="zh-CN" sz="2800" dirty="0"/>
          </a:p>
        </p:txBody>
      </p:sp>
      <p:sp>
        <p:nvSpPr>
          <p:cNvPr id="5" name="QC_5_AS.1_1#3a9dc4604?vaa=1&amp;vcp=1&amp;pid=db95fe196&amp;color=0,0,0&amp;vtp=1&amp;vaab=1&amp;bbb=1&amp;hb=1"/>
          <p:cNvSpPr/>
          <p:nvPr/>
        </p:nvSpPr>
        <p:spPr>
          <a:xfrm>
            <a:off x="539496" y="3151505"/>
            <a:ext cx="11109960" cy="2903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句意：塑料垃圾一直是一个严重的问题，因此联合国正在制定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新的规则来处理它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考查连词辨析。so“因此”；but“但是”；or“否则”。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分析句子可知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塑料垃圾问题一直很严重，所以联合国正在制定规则处理，前后文之间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是因果关系，后者表结果，用so连接，故选A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d4b4838d6?sp=1&amp;vaa=1&amp;vcp=1&amp;pid=db95fe196&amp;color=0,0,0&amp;vtp=1&amp;vaab=1&amp;bt=1&amp;bbb=1&amp;hb=1"/>
          <p:cNvSpPr/>
          <p:nvPr/>
        </p:nvSpPr>
        <p:spPr>
          <a:xfrm>
            <a:off x="539496" y="153974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（2024·黑龙江齐齐哈尔·中考题）—How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Qiqihar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endParaRPr lang="en-US" altLang="zh-CN" sz="2800" dirty="0"/>
          </a:p>
        </p:txBody>
      </p:sp>
      <p:sp>
        <p:nvSpPr>
          <p:cNvPr id="4" name="QC_5_BD.13_2#d4b4838d6.choices?vaa=1&amp;vcp=1&amp;pid=db95fe196&amp;color=0,0,0&amp;vtp=1&amp;vaab=1&amp;bbb=1"/>
          <p:cNvSpPr/>
          <p:nvPr/>
        </p:nvSpPr>
        <p:spPr>
          <a:xfrm>
            <a:off x="539496" y="34556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13175" algn="l"/>
                <a:tab pos="76009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B.While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.Since</a:t>
            </a:r>
            <a:endParaRPr lang="en-US" altLang="zh-CN" sz="2800" dirty="0"/>
          </a:p>
        </p:txBody>
      </p:sp>
      <p:sp>
        <p:nvSpPr>
          <p:cNvPr id="5" name="QC_5_AS.1_1#d4b4838d6?vaa=1&amp;vcp=1&amp;pid=db95fe196&amp;color=0,0,0&amp;vtp=1&amp;vaab=1&amp;bbb=1&amp;hb=1"/>
          <p:cNvSpPr/>
          <p:nvPr/>
        </p:nvSpPr>
        <p:spPr>
          <a:xfrm>
            <a:off x="539496" y="40851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句意：——你在齐齐哈尔多久了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？——自我父亲五年前来这里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工作以来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d4b4838d6?vaa=1&amp;vcp=1&amp;pid=db95fe196&amp;color=0,0,0&amp;mp=1&amp;vtp=1&amp;vaab=1&amp;bt=1&amp;bbb=1&amp;hb=1"/>
          <p:cNvSpPr/>
          <p:nvPr/>
        </p:nvSpPr>
        <p:spPr>
          <a:xfrm>
            <a:off x="539496" y="572716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715963" algn="l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考查when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 while,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since引导时间状语从句的辨析。when和while引导时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间状语从句时，意思都是“当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时”。它们的区别如下：（1）when引导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的时间状语从句中的动词可以是终止性动词（瞬间动作）或延续性动词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（持续动作），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而while引导的时间状语从句中的动词必须是延续性动词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表示动作在一段时间内持续进行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。（2）when说明从句的动作和主句的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动作可以是同时发生，也可以是先后发生；而while则强调主句的动作在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从句动作的发生过程中或主从句两个动作同时发生。分析句意可知，A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和B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都不符合句意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indent="715963">
              <a:lnSpc>
                <a:spcPts val="4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since引导时间状语从句时，意思是“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”。how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long询问一段时间，可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用“since+一段时间+ago”回答，故选C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1_1#d4b4838d6?vaa=1&amp;vcp=1&amp;pid=db95fe196&amp;color=0,0,0&amp;vtp=1&amp;vaab=1&amp;bbb=1">
            <a:extLst>
              <a:ext uri="{FF2B5EF4-FFF2-40B4-BE49-F238E27FC236}">
                <a16:creationId xmlns:a16="http://schemas.microsoft.com/office/drawing/2014/main" id="{62A56DE0-D4E7-C8A7-4107-C185BCBC783A}"/>
              </a:ext>
            </a:extLst>
          </p:cNvPr>
          <p:cNvSpPr/>
          <p:nvPr/>
        </p:nvSpPr>
        <p:spPr>
          <a:xfrm>
            <a:off x="541020" y="57456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_1#67933cc1d?sp=1&amp;vaa=1&amp;vcp=1&amp;pid=db95fe196&amp;color=0,0,0&amp;vtp=1&amp;vaab=1&amp;bt=1&amp;bbb=1&amp;hb=1"/>
          <p:cNvSpPr/>
          <p:nvPr/>
        </p:nvSpPr>
        <p:spPr>
          <a:xfrm>
            <a:off x="539496" y="185734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（2024·山东滨州·中考题改编）—Nowadays,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cutting.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fantastic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BD.18_2#67933cc1d.choices?vaa=1&amp;vcp=1&amp;pid=db95fe196&amp;color=0,0,0&amp;vtp=1&amp;vaab=1&amp;bbb=1"/>
          <p:cNvSpPr/>
          <p:nvPr/>
        </p:nvSpPr>
        <p:spPr>
          <a:xfrm>
            <a:off x="539496" y="44209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224530" algn="l"/>
                <a:tab pos="77704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A.either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.neither;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317a7eca.fixed?vcp=1&amp;pid=1761fa2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zh-CN" altLang="en-US" sz="4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</a:t>
            </a:r>
            <a:r>
              <a:rPr lang="en-US" altLang="zh-CN" sz="4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29</a:t>
            </a:r>
            <a:r>
              <a:rPr lang="zh-CN" altLang="en-US" sz="4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 连词</a:t>
            </a:r>
            <a:endParaRPr lang="en-US" altLang="zh-CN" sz="4000" dirty="0"/>
          </a:p>
        </p:txBody>
      </p:sp>
      <p:sp>
        <p:nvSpPr>
          <p:cNvPr id="3" name="C_4_BD#2317a7eca.fixed?vcp=1&amp;pid=1761fa2c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zh-CN" altLang="en-US" sz="4000" b="1" i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67933cc1d?vaa=1&amp;vcp=1&amp;pid=db95fe196&amp;color=0,0,0&amp;vtp=1&amp;vaab=1&amp;bt=1&amp;bbb=1&amp;hb=1"/>
          <p:cNvSpPr/>
          <p:nvPr/>
        </p:nvSpPr>
        <p:spPr>
          <a:xfrm>
            <a:off x="539496" y="1222343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句意：——如今，许多孩子都爱上了剪纸。——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这是真的。它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不仅可以表达他们自己的奇思妙想，还可以提高他们的动手能力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考查连词辨析。either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...or“要么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要么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only...but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also“不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而且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”；neither...nor“既不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也不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”。根据“express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fantastic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ideas...improve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ability”可知，不仅可以表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达他们自己的奇思妙想，还可以提高他们的动手能力，故选B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67933cc1d?vaa=1&amp;vcp=1&amp;pid=db95fe196&amp;color=0,0,0&amp;vtp=1&amp;vaab=1&amp;bbb=1"/>
          <p:cNvSpPr/>
          <p:nvPr/>
        </p:nvSpPr>
        <p:spPr>
          <a:xfrm>
            <a:off x="539496" y="50559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_1#5521e486f?vaa=1&amp;vcp=1&amp;pid=db95fe196&amp;color=0,0,0&amp;vtp=1&amp;vaab=1&amp;bt=1&amp;bbb=1&amp;hb=1"/>
          <p:cNvSpPr/>
          <p:nvPr/>
        </p:nvSpPr>
        <p:spPr>
          <a:xfrm>
            <a:off x="539496" y="9202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（2024·河北·中考题）Jeff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success.</a:t>
            </a:r>
            <a:endParaRPr lang="en-US" altLang="zh-CN" sz="2800" dirty="0"/>
          </a:p>
        </p:txBody>
      </p:sp>
      <p:sp>
        <p:nvSpPr>
          <p:cNvPr id="3" name="QC_5_AN.24_1#5521e486f.blank?vaa=1&amp;vcp=1&amp;pid=db95fe196&amp;color=0,0,0&amp;vpa=6&amp;vtp=1&amp;vaab=1"/>
          <p:cNvSpPr/>
          <p:nvPr/>
        </p:nvSpPr>
        <p:spPr>
          <a:xfrm>
            <a:off x="7949088" y="8897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2_2#5521e486f.choices?vaa=1&amp;vcp=1&amp;pid=db95fe196&amp;color=0,0,0&amp;vtp=1&amp;vaab=1&amp;bbb=1"/>
          <p:cNvSpPr/>
          <p:nvPr/>
        </p:nvSpPr>
        <p:spPr>
          <a:xfrm>
            <a:off x="539496" y="21873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256790" algn="l"/>
                <a:tab pos="5173980" algn="l"/>
                <a:tab pos="81673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B.before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C.though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endParaRPr lang="en-US" altLang="zh-CN" sz="2800" dirty="0"/>
          </a:p>
        </p:txBody>
      </p:sp>
      <p:sp>
        <p:nvSpPr>
          <p:cNvPr id="5" name="QC_5_AS.1_1#5521e486f?vaa=1&amp;vcp=1&amp;pid=db95fe196&amp;color=0,0,0&amp;vtp=1&amp;vaab=1&amp;bbb=1&amp;hb=1"/>
          <p:cNvSpPr/>
          <p:nvPr/>
        </p:nvSpPr>
        <p:spPr>
          <a:xfrm>
            <a:off x="539496" y="2816796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句意：杰夫虽然取得了很大的成功，但他仍然努力工作。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考查连词辨析。if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“如果”；before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“在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之前”；though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虽然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because“因为”。分析“Jeff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可知，前后句构成让步关系，用though引导让步状语从句，故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6_1#871356709?vaa=1&amp;vcp=1&amp;pid=db95fe196&amp;color=0,0,0&amp;vtp=1&amp;vaab=1&amp;bt=1&amp;bbb=1&amp;hb=1"/>
          <p:cNvSpPr/>
          <p:nvPr/>
        </p:nvSpPr>
        <p:spPr>
          <a:xfrm>
            <a:off x="539496" y="12402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（2024·四川自贡·中考题）We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endParaRPr lang="en-US" altLang="zh-CN" sz="2800" dirty="0"/>
          </a:p>
        </p:txBody>
      </p:sp>
      <p:sp>
        <p:nvSpPr>
          <p:cNvPr id="3" name="QC_5_AN.28_1#871356709.blank?vaa=1&amp;vcp=1&amp;pid=db95fe196&amp;color=0,0,0&amp;vpa=7&amp;vtp=1&amp;vaab=1"/>
          <p:cNvSpPr/>
          <p:nvPr/>
        </p:nvSpPr>
        <p:spPr>
          <a:xfrm>
            <a:off x="9122379" y="120980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6_2#871356709.choices?vaa=1&amp;vcp=1&amp;pid=db95fe196&amp;color=0,0,0&amp;vtp=1&amp;vaab=1&amp;bbb=1"/>
          <p:cNvSpPr/>
          <p:nvPr/>
        </p:nvSpPr>
        <p:spPr>
          <a:xfrm>
            <a:off x="539496" y="25073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385820" algn="l"/>
                <a:tab pos="7292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B.when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.unless</a:t>
            </a:r>
            <a:endParaRPr lang="en-US" altLang="zh-CN" sz="2800" dirty="0"/>
          </a:p>
        </p:txBody>
      </p:sp>
      <p:sp>
        <p:nvSpPr>
          <p:cNvPr id="5" name="QC_5_AS.1_1#871356709?vaa=1&amp;vcp=1&amp;pid=db95fe196&amp;color=0,0,0&amp;vtp=1&amp;vaab=1&amp;bbb=1&amp;hb=1"/>
          <p:cNvSpPr/>
          <p:nvPr/>
        </p:nvSpPr>
        <p:spPr>
          <a:xfrm>
            <a:off x="539496" y="313683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句意：除非父母和我们在一起，否则我们不能去游泳。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考查连词辨析。if“如果”；when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“当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时”；unless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根据“We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swimming...our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可知，只有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父母和我们在一起时，我们才能去游泳，故选C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240f5f21?vcp=1&amp;pid=db95fe196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学习至此，请完成“第29讲备考练习（连词）”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15ffbdda.fixed?vcp=1&amp;pid=1761fa2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zh-CN" altLang="en-US" sz="4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</a:t>
            </a:r>
            <a:r>
              <a:rPr lang="en-US" altLang="zh-CN" sz="4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29</a:t>
            </a:r>
            <a:r>
              <a:rPr lang="zh-CN" altLang="en-US" sz="4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 连词</a:t>
            </a:r>
            <a:endParaRPr lang="en-US" altLang="zh-CN" sz="4000" dirty="0"/>
          </a:p>
        </p:txBody>
      </p:sp>
      <p:sp>
        <p:nvSpPr>
          <p:cNvPr id="3" name="C_4_BD#015ffbdda.fixed?vcp=1&amp;pid=1761fa2c7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zh-CN" altLang="en-US" sz="4000" b="1" i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</a:t>
            </a:r>
            <a:r>
              <a:rPr lang="en-US" altLang="zh-CN" sz="4000" b="1" i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29</a:t>
            </a:r>
            <a:r>
              <a:rPr lang="zh-CN" altLang="en-US" sz="4000" b="1" i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讲备考练习（连词）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9271df88?vcp=1&amp;pid=015ffbdd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P_6#cd9f02466?sp=1&amp;vcp=1&amp;pid=59271df88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30_1#a5463f75f?vaa=1&amp;vcp=1&amp;pid=59271df88&amp;color=0,0,0&amp;vtp=1&amp;vaab=1&amp;bbb=1&amp;h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（2024·黑龙江龙东地区·中考题）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_1#a5463f75f.bracket?vaa=1&amp;vcp=1&amp;pid=59271df88&amp;color=0,0,0&amp;vpa=8&amp;vtp=1&amp;vaab=1"/>
          <p:cNvSpPr/>
          <p:nvPr/>
        </p:nvSpPr>
        <p:spPr>
          <a:xfrm>
            <a:off x="7842219" y="253921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30_2#a5463f75f.choices?vaa=1&amp;vcp=1&amp;pid=59271df88&amp;color=0,0,0&amp;vtp=1&amp;vaab=1&amp;bbb=1"/>
          <p:cNvSpPr/>
          <p:nvPr/>
        </p:nvSpPr>
        <p:spPr>
          <a:xfrm>
            <a:off x="539496" y="31740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.Neither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.Either;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endParaRPr lang="en-US" altLang="zh-CN" sz="2800" dirty="0"/>
          </a:p>
        </p:txBody>
      </p:sp>
      <p:sp>
        <p:nvSpPr>
          <p:cNvPr id="7" name="QC_6_BD.32_1#11109759a?vaa=1&amp;vcp=1&amp;pid=59271df88&amp;color=0,0,0&amp;vtp=1&amp;vaab=1&amp;bbb=1&amp;hb=1"/>
          <p:cNvSpPr/>
          <p:nvPr/>
        </p:nvSpPr>
        <p:spPr>
          <a:xfrm>
            <a:off x="539496" y="380350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（2024·江苏宿迁·中考题改编）Mr.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handwriting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fantastic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33_1#11109759a.bracket?vaa=1&amp;vcp=1&amp;pid=59271df88&amp;color=0,0,0&amp;vpa=9&amp;vtp=1&amp;vaab=1"/>
          <p:cNvSpPr/>
          <p:nvPr/>
        </p:nvSpPr>
        <p:spPr>
          <a:xfrm>
            <a:off x="1775364" y="50855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6_BD.32_2#11109759a.choices?vaa=1&amp;vcp=1&amp;pid=59271df88&amp;color=0,0,0&amp;vtp=1&amp;vaab=1&amp;bbb=1"/>
          <p:cNvSpPr/>
          <p:nvPr/>
        </p:nvSpPr>
        <p:spPr>
          <a:xfrm>
            <a:off x="539496" y="57260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4_1#69bf780e1?vaa=1&amp;vcp=1&amp;pid=59271df88&amp;color=0,0,0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（2024·江苏无锡·中考题改编）Everyone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69bf780e1.bracket?vaa=1&amp;vcp=1&amp;pid=59271df88&amp;color=0,0,0&amp;vpa=10&amp;vtp=1&amp;vaab=1"/>
          <p:cNvSpPr/>
          <p:nvPr/>
        </p:nvSpPr>
        <p:spPr>
          <a:xfrm>
            <a:off x="7455439" y="21846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4_2#69bf780e1.choices?vaa=1&amp;vcp=1&amp;pid=59271df88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.until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B.since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.though</a:t>
            </a:r>
            <a:endParaRPr lang="en-US" altLang="zh-CN" sz="2800" dirty="0"/>
          </a:p>
        </p:txBody>
      </p:sp>
      <p:sp>
        <p:nvSpPr>
          <p:cNvPr id="5" name="QC_6_BD.36_1#4b41c37ea?vaa=1&amp;vcp=1&amp;pid=59271df88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（2024·江西·中考题改编）Oh,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it—you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37_1#4b41c37ea.bracket?vaa=1&amp;vcp=1&amp;pid=59271df88&amp;color=0,0,0&amp;vpa=11&amp;vtp=1&amp;vaab=1"/>
          <p:cNvSpPr/>
          <p:nvPr/>
        </p:nvSpPr>
        <p:spPr>
          <a:xfrm>
            <a:off x="8112664" y="40811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6_2#4b41c37ea.choices?vaa=1&amp;vcp=1&amp;pid=59271df88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B.while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.until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8_1#a74958a9f?vaa=1&amp;vcp=1&amp;pid=59271df88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（2024·天津·中考题改编）In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autumn,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a74958a9f.bracket?vaa=1&amp;vcp=1&amp;pid=59271df88&amp;color=0,0,0&amp;mp=1&amp;vpa=12&amp;vtp=1&amp;vaab=1"/>
          <p:cNvSpPr/>
          <p:nvPr/>
        </p:nvSpPr>
        <p:spPr>
          <a:xfrm>
            <a:off x="7772939" y="21846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8_2#a74958a9f.choices?vaa=1&amp;vcp=1&amp;pid=59271df88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.and</a:t>
            </a:r>
            <a:endParaRPr lang="en-US" altLang="zh-CN" sz="2800" dirty="0"/>
          </a:p>
        </p:txBody>
      </p:sp>
      <p:sp>
        <p:nvSpPr>
          <p:cNvPr id="5" name="QC_6_BD.40_1#de94b6fd3?vaa=1&amp;vcp=1&amp;pid=59271df88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（2024·黑龙江龙东地区·中考题）We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7:00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1_1#de94b6fd3.bracket?vaa=1&amp;vcp=1&amp;pid=59271df88&amp;color=0,0,0&amp;vpa=13&amp;vtp=1&amp;vaab=1"/>
          <p:cNvSpPr/>
          <p:nvPr/>
        </p:nvSpPr>
        <p:spPr>
          <a:xfrm>
            <a:off x="7942803" y="40811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0_2#de94b6fd3.choices?vaa=1&amp;vcp=1&amp;pid=59271df88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2_1#39aa0e9d5?vaa=1&amp;vcp=1&amp;pid=59271df88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（2024·四川遂宁·中考题改编）Everything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9aa0e9d5.bracket?vaa=1&amp;vcp=1&amp;pid=59271df88&amp;color=0,0,0&amp;mp=1&amp;vpa=14&amp;vtp=1&amp;vaab=1"/>
          <p:cNvSpPr/>
          <p:nvPr/>
        </p:nvSpPr>
        <p:spPr>
          <a:xfrm>
            <a:off x="2446878" y="21846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2_2#39aa0e9d5.choices?vaa=1&amp;vcp=1&amp;pid=59271df88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5" name="QC_6_BD.44_1#319bee0cc?vaa=1&amp;vcp=1&amp;pid=59271df88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（2024·四川泸州·中考题）You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5_1#319bee0cc.bracket?vaa=1&amp;vcp=1&amp;pid=59271df88&amp;color=0,0,0&amp;vpa=15&amp;vtp=1&amp;vaab=1"/>
          <p:cNvSpPr/>
          <p:nvPr/>
        </p:nvSpPr>
        <p:spPr>
          <a:xfrm>
            <a:off x="7480839" y="40811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4_2#319bee0cc.choices?vaa=1&amp;vcp=1&amp;pid=59271df88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.until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.since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6_1#392d0b761?vaa=1&amp;vcp=1&amp;pid=59271df88&amp;color=0,0,0&amp;vtp=1&amp;vaab=1&amp;bt=1&amp;bbb=1&amp;hb=1"/>
          <p:cNvSpPr/>
          <p:nvPr/>
        </p:nvSpPr>
        <p:spPr>
          <a:xfrm>
            <a:off x="539496" y="12264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（2024·甘肃临夏·中考题）Tom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92d0b761.bracket?vaa=1&amp;vcp=1&amp;pid=59271df88&amp;color=0,0,0&amp;vpa=16&amp;vtp=1&amp;vaab=1"/>
          <p:cNvSpPr/>
          <p:nvPr/>
        </p:nvSpPr>
        <p:spPr>
          <a:xfrm>
            <a:off x="5263102" y="18607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6_2#392d0b761.choices?vaa=1&amp;vcp=1&amp;pid=59271df88&amp;color=0,0,0&amp;vtp=1&amp;vaab=1&amp;bbb=1"/>
          <p:cNvSpPr/>
          <p:nvPr/>
        </p:nvSpPr>
        <p:spPr>
          <a:xfrm>
            <a:off x="539496" y="24934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.until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endParaRPr lang="en-US" altLang="zh-CN" sz="2800" dirty="0"/>
          </a:p>
        </p:txBody>
      </p:sp>
      <p:sp>
        <p:nvSpPr>
          <p:cNvPr id="5" name="QC_6_BD.48_1#bb7792a83?vaa=1&amp;vcp=1&amp;pid=59271df88&amp;color=0,0,0&amp;vtp=1&amp;vaab=1&amp;bbb=1&amp;hb=1"/>
          <p:cNvSpPr/>
          <p:nvPr/>
        </p:nvSpPr>
        <p:spPr>
          <a:xfrm>
            <a:off x="539496" y="31229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（2024·台湾·中考题改编）Patty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Charlie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9_1#bb7792a83.bracket?vaa=1&amp;vcp=1&amp;pid=59271df88&amp;color=0,0,0&amp;vpa=17&amp;vtp=1&amp;vaab=1"/>
          <p:cNvSpPr/>
          <p:nvPr/>
        </p:nvSpPr>
        <p:spPr>
          <a:xfrm>
            <a:off x="1437228" y="440502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8_2#bb7792a83.choices?vaa=1&amp;vcp=1&amp;pid=59271df88&amp;color=0,0,0&amp;vtp=1&amp;vaab=1&amp;bbb=1"/>
          <p:cNvSpPr/>
          <p:nvPr/>
        </p:nvSpPr>
        <p:spPr>
          <a:xfrm>
            <a:off x="539496" y="50455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4c684c59?vcp=1&amp;pid=2317a7eca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350008"/>
            <a:ext cx="11064240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0_1#ad3c1f3d0?vaa=1&amp;vcp=1&amp;pid=59271df88&amp;color=0,0,0&amp;mp=1&amp;vtp=1&amp;vaab=1&amp;bt=1&amp;bbb=1&amp;hb=1"/>
          <p:cNvSpPr/>
          <p:nvPr/>
        </p:nvSpPr>
        <p:spPr>
          <a:xfrm>
            <a:off x="539496" y="122869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（2024·内蒙古呼和浩特·中考题改编）The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mascots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Paralympic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（座右铭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）: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further.(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ad3c1f3d0.bracket?vaa=1&amp;vcp=1&amp;pid=59271df88&amp;color=0,0,0&amp;mp=1&amp;vpa=18&amp;vtp=1&amp;vaab=1"/>
          <p:cNvSpPr/>
          <p:nvPr/>
        </p:nvSpPr>
        <p:spPr>
          <a:xfrm>
            <a:off x="9134507" y="25107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0_2#ad3c1f3d0.choices?vaa=1&amp;vcp=1&amp;pid=59271df88&amp;color=0,0,0&amp;vtp=1&amp;vaab=1&amp;bbb=1"/>
          <p:cNvSpPr/>
          <p:nvPr/>
        </p:nvSpPr>
        <p:spPr>
          <a:xfrm>
            <a:off x="539496" y="31446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B.because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</a:t>
            </a:r>
            <a:endParaRPr lang="en-US" altLang="zh-CN" sz="2800" dirty="0"/>
          </a:p>
        </p:txBody>
      </p:sp>
      <p:sp>
        <p:nvSpPr>
          <p:cNvPr id="5" name="QC_6_BD.52_1#72d73e461?vaa=1&amp;vcp=1&amp;pid=59271df88&amp;color=0,0,0&amp;vtp=1&amp;vaab=1&amp;bbb=1&amp;hb=1"/>
          <p:cNvSpPr/>
          <p:nvPr/>
        </p:nvSpPr>
        <p:spPr>
          <a:xfrm>
            <a:off x="539496" y="377409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（2023·江苏无锡·中考题改编）I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53_1#72d73e461.bracket?vaa=1&amp;vcp=1&amp;pid=59271df88&amp;color=0,0,0&amp;vpa=19&amp;vtp=1&amp;vaab=1"/>
          <p:cNvSpPr/>
          <p:nvPr/>
        </p:nvSpPr>
        <p:spPr>
          <a:xfrm>
            <a:off x="8047513" y="440845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2_2#72d73e461.choices?vaa=1&amp;vcp=1&amp;pid=59271df88&amp;color=0,0,0&amp;vtp=1&amp;vaab=1&amp;bbb=1"/>
          <p:cNvSpPr/>
          <p:nvPr/>
        </p:nvSpPr>
        <p:spPr>
          <a:xfrm>
            <a:off x="539496" y="50432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.whether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B.since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.though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4_1#91146516c?vaa=1&amp;vcp=1&amp;pid=59271df88&amp;color=0,0,0&amp;mp=1&amp;vtp=1&amp;vaab=1&amp;bt=1&amp;bbb=1&amp;hb=1"/>
          <p:cNvSpPr/>
          <p:nvPr/>
        </p:nvSpPr>
        <p:spPr>
          <a:xfrm>
            <a:off x="539496" y="15461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（2023·江苏扬州·中考题改编）Everyone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neighbours.(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91146516c.bracket?vaa=1&amp;vcp=1&amp;pid=59271df88&amp;color=0,0,0&amp;mp=1&amp;vpa=20&amp;vtp=1&amp;vaab=1"/>
          <p:cNvSpPr/>
          <p:nvPr/>
        </p:nvSpPr>
        <p:spPr>
          <a:xfrm>
            <a:off x="7753889" y="21805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4_2#91146516c.choices?vaa=1&amp;vcp=1&amp;pid=59271df88&amp;color=0,0,0&amp;vtp=1&amp;vaab=1&amp;bbb=1"/>
          <p:cNvSpPr/>
          <p:nvPr/>
        </p:nvSpPr>
        <p:spPr>
          <a:xfrm>
            <a:off x="539496" y="2821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.or</a:t>
            </a:r>
            <a:endParaRPr lang="en-US" altLang="zh-CN" sz="2800" dirty="0"/>
          </a:p>
        </p:txBody>
      </p:sp>
      <p:sp>
        <p:nvSpPr>
          <p:cNvPr id="5" name="QC_6_BD.56_1#724ba3c9f?vaa=1&amp;vcp=1&amp;pid=59271df88&amp;color=0,0,0&amp;vtp=1&amp;vaab=1&amp;bbb=1&amp;hb=1"/>
          <p:cNvSpPr/>
          <p:nvPr/>
        </p:nvSpPr>
        <p:spPr>
          <a:xfrm>
            <a:off x="539496" y="345087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（2023·辽宁营口·中考题改编）It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decision.(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57_1#724ba3c9f.bracket?vaa=1&amp;vcp=1&amp;pid=59271df88&amp;color=0,0,0&amp;vpa=21&amp;vtp=1&amp;vaab=1"/>
          <p:cNvSpPr/>
          <p:nvPr/>
        </p:nvSpPr>
        <p:spPr>
          <a:xfrm>
            <a:off x="10749503" y="408524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6_2#724ba3c9f.choices?vaa=1&amp;vcp=1&amp;pid=59271df88&amp;color=0,0,0&amp;vtp=1&amp;vaab=1&amp;bbb=1"/>
          <p:cNvSpPr/>
          <p:nvPr/>
        </p:nvSpPr>
        <p:spPr>
          <a:xfrm>
            <a:off x="539496" y="47200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B.after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.before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8_1#409cf3753?vaa=1&amp;vcp=1&amp;pid=59271df88&amp;color=0,0,0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（2023·河北·中考题改编）Hurry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concert.(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59_1#409cf3753.bracket?vaa=1&amp;vcp=1&amp;pid=59271df88&amp;color=0,0,0&amp;vpa=22&amp;vtp=1&amp;vaab=1"/>
          <p:cNvSpPr/>
          <p:nvPr/>
        </p:nvSpPr>
        <p:spPr>
          <a:xfrm>
            <a:off x="4634452" y="31434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58_2#409cf3753.choices?vaa=1&amp;vcp=1&amp;pid=59271df88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32530" algn="l"/>
                <a:tab pos="74148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79e57635.fixed?vcp=1&amp;pid=1761fa2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zh-CN" altLang="en-US" sz="4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</a:t>
            </a:r>
            <a:r>
              <a:rPr lang="en-US" altLang="zh-CN" sz="4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29</a:t>
            </a:r>
            <a:r>
              <a:rPr lang="zh-CN" altLang="en-US" sz="4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 连词</a:t>
            </a:r>
            <a:endParaRPr lang="en-US" altLang="zh-CN" sz="4000" dirty="0"/>
          </a:p>
        </p:txBody>
      </p:sp>
      <p:sp>
        <p:nvSpPr>
          <p:cNvPr id="3" name="C_4_BD#f79e57635.fixed?vcp=1&amp;pid=1761fa2c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zh-CN" altLang="en-US" sz="4000" b="1" i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fd12d01c?vcp=1&amp;pid=f79e57635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连词是用来连接单词、短语或句子的词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，在句中不能单独作为句子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的成分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。根据其在句中所起的作用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，连词主要分为并列连词和从属连词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两大类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18b5ea27?sp=1&amp;vcp=1&amp;pid=f79e5763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一、并列连词</a:t>
            </a:r>
            <a:endParaRPr lang="en-US" altLang="zh-CN" sz="3200" dirty="0"/>
          </a:p>
        </p:txBody>
      </p:sp>
      <p:sp>
        <p:nvSpPr>
          <p:cNvPr id="3" name="P_6_BD#ef3c48277?vcp=1&amp;pid=918b5ea27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并列连词表示并列关系或选择关系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，有些还可以表示转折关系和因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果关系。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1.表示并列关系的有and（和,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both…and…（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neither…nor…（既不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only…but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also…（不但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2.表示转折关系的有but,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yet。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3.表示选择关系的有or,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either…or。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4.表示因果关系的有so,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4ed88f25?sp=1&amp;vcp=1&amp;pid=f79e5763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二、从属连词</a:t>
            </a:r>
            <a:endParaRPr lang="en-US" altLang="zh-CN" sz="3200" dirty="0"/>
          </a:p>
        </p:txBody>
      </p:sp>
      <p:sp>
        <p:nvSpPr>
          <p:cNvPr id="3" name="P_6_BD#7041cb3f0?vcp=1&amp;pid=a4ed88f25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从属连词用来连接各种状语从句及宾语从句。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1.引导时间状语从句的连词有when,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2.引导条件状语从句的连词有if,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unless。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3.引导原因状语从句的连词有because,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041cb3f0?sp=1&amp;vcp=1&amp;pid=a4ed88f25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4.引导目的状语从句的连词有so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5.引导结果状语从句的连词有so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6.引导比较状语从句的连词有than,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so/as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7.引导让步状语从句的连词有although,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8.引导地点状语从句的连词有where,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wherever。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9.引导宾语从句的连词有that,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if（是否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whether等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322"/>
  <p:tag name="TABLE_ENDDRAG_RECT" val="42*91*871*322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2340</Words>
  <Application>Microsoft Office PowerPoint</Application>
  <PresentationFormat>宽屏</PresentationFormat>
  <Paragraphs>414</Paragraphs>
  <Slides>42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Arial (正文)</vt:lpstr>
      <vt:lpstr>华文隶书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9</cp:revision>
  <dcterms:created xsi:type="dcterms:W3CDTF">2024-11-29T11:37:00Z</dcterms:created>
  <dcterms:modified xsi:type="dcterms:W3CDTF">2025-07-25T08:01:16Z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A0A2F0AE41EF4C9A828C94BB4E57711D_12</vt:lpwstr>
  </property>
  <property fmtid="{D5CDD505-2E9C-101B-9397-08002B2CF9AE}" pid="3" name="KSOProductBuildVer">
    <vt:lpwstr>2052-12.1.0.18912</vt:lpwstr>
  </property>
</Properties>
</file>