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2" r:id="rId36"/>
    <p:sldId id="293" r:id="rId37"/>
    <p:sldId id="294" r:id="rId3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643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8788cc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07B72BA-836D-4437-9BE2-37E4B20C6DA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专题二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生物的多样性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8788cc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72F88A7-D4CF-4F92-8E79-8C4FA901F15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专题二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生物的多样性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4f38e380009f4da9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1AC37A0-3290-B7EE-7D66-7EFF63D1A88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9F2E49B-E404-465F-916C-45E01F4DC24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66FB02E-D987-4B03-AD5D-740E44CFD21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c88ed23b?sp=1&amp;vcp=1&amp;pid=495cf35d0&amp;color=0,0,0&amp;vtp=1&amp;vaab=1&amp;bt=1&amp;bbb=1"/>
          <p:cNvSpPr/>
          <p:nvPr/>
        </p:nvSpPr>
        <p:spPr>
          <a:xfrm>
            <a:off x="539496" y="7231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（2）比较双子叶植物与单子叶植物</a:t>
            </a:r>
            <a:endParaRPr lang="en-US" altLang="zh-CN" sz="2800" dirty="0"/>
          </a:p>
        </p:txBody>
      </p:sp>
      <p:graphicFrame>
        <p:nvGraphicFramePr>
          <p:cNvPr id="12" name="P_4_BD#8c88ed23b?colgroup=6,13,9&amp;vcp=1&amp;pid=495cf35d0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428554"/>
              </p:ext>
            </p:extLst>
          </p:nvPr>
        </p:nvGraphicFramePr>
        <p:xfrm>
          <a:off x="539496" y="1409287"/>
          <a:ext cx="11073384" cy="3371980"/>
        </p:xfrm>
        <a:graphic>
          <a:graphicData uri="http://schemas.openxmlformats.org/drawingml/2006/table">
            <a:tbl>
              <a:tblPr/>
              <a:tblGrid>
                <a:gridCol w="2542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双子叶植物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单子叶植物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种子的结构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无胚乳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有胚乳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花瓣的数目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根系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直根系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有一个发达的主根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须根系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网状脉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平行脉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瓜果类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粮食作物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P_4_BD#8c88ed23b?vcp=1&amp;pid=495cf35d0&amp;color=0,0,0&amp;vtp=1&amp;vaab=1&amp;bbb=1&amp;hb=1"/>
          <p:cNvSpPr/>
          <p:nvPr/>
        </p:nvSpPr>
        <p:spPr>
          <a:xfrm>
            <a:off x="539496" y="491448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从苔藓植物、蕨类植物到种子植物，逐渐出现根、茎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、叶等器官的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，植物繁殖过程逐渐摆脱了对水环境的依赖。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7a646849?vcp=1&amp;pid=c8788cc1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无脊椎动物</a:t>
            </a:r>
            <a:endParaRPr lang="en-US" altLang="zh-CN" sz="3200" dirty="0"/>
          </a:p>
        </p:txBody>
      </p:sp>
      <p:sp>
        <p:nvSpPr>
          <p:cNvPr id="3" name="P_4_BD#c66d8cdce?sp=1&amp;vcp=1&amp;pid=77a646849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（1）无脊椎动物类群比较</a:t>
            </a:r>
            <a:endParaRPr lang="en-US" altLang="zh-CN" sz="2800" dirty="0"/>
          </a:p>
        </p:txBody>
      </p:sp>
      <p:graphicFrame>
        <p:nvGraphicFramePr>
          <p:cNvPr id="13" name="P_4_BD#c66d8cdce?colgroup=5,6,9,7&amp;vcp=1&amp;pid=77a64684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936903"/>
              </p:ext>
            </p:extLst>
          </p:nvPr>
        </p:nvGraphicFramePr>
        <p:xfrm>
          <a:off x="539496" y="1958766"/>
          <a:ext cx="11073384" cy="3336736"/>
        </p:xfrm>
        <a:graphic>
          <a:graphicData uri="http://schemas.openxmlformats.org/drawingml/2006/table">
            <a:tbl>
              <a:tblPr/>
              <a:tblGrid>
                <a:gridCol w="2084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1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254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与人类的关系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腔肠动物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身体呈辐射对称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表有刺细胞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有口无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肛门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有些可食用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瑚虫分泌物形成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珊瑚礁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扁形动物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涡虫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绦虫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身体背腹扁平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呈两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侧对称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有口无肛门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多数寄生在人或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动物体内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4_BD#c66d8cdce?colgroup=4,5,8,10&amp;vcp=1&amp;pid=77a64684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024641"/>
              </p:ext>
            </p:extLst>
          </p:nvPr>
        </p:nvGraphicFramePr>
        <p:xfrm>
          <a:off x="539496" y="2112930"/>
          <a:ext cx="11064240" cy="3336736"/>
        </p:xfrm>
        <a:graphic>
          <a:graphicData uri="http://schemas.openxmlformats.org/drawingml/2006/table">
            <a:tbl>
              <a:tblPr/>
              <a:tblGrid>
                <a:gridCol w="1719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64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593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与人类的关系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线虫动物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蛔虫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身体细长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呈圆柱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体表有角质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有口有肛门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秀丽隐杆线虫是重要的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实验动物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蛔虫寄生人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体造成危害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环节动物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蚯蚓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身体由许多相似的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体节组成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蚯蚓提高土壤肥力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水蛭中提取蛭素制药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c66d8cdce?colgroup=4,5,8,10&amp;vcp=1&amp;pid=77a646849&amp;color=0,0,0&amp;vtp=1&amp;vaab=1&amp;bt=1&amp;bbb=1">
            <a:extLst>
              <a:ext uri="{FF2B5EF4-FFF2-40B4-BE49-F238E27FC236}">
                <a16:creationId xmlns:a16="http://schemas.microsoft.com/office/drawing/2014/main" id="{3A667003-D3B7-D389-EB2C-D5EF4420A217}"/>
              </a:ext>
            </a:extLst>
          </p:cNvPr>
          <p:cNvSpPr txBox="1"/>
          <p:nvPr/>
        </p:nvSpPr>
        <p:spPr>
          <a:xfrm>
            <a:off x="10885591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4_BD#c66d8cdce?colgroup=5,5,10,7&amp;vcp=1&amp;pid=77a64684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219797"/>
              </p:ext>
            </p:extLst>
          </p:nvPr>
        </p:nvGraphicFramePr>
        <p:xfrm>
          <a:off x="539496" y="1835562"/>
          <a:ext cx="11082528" cy="3891472"/>
        </p:xfrm>
        <a:graphic>
          <a:graphicData uri="http://schemas.openxmlformats.org/drawingml/2006/table">
            <a:tbl>
              <a:tblPr/>
              <a:tblGrid>
                <a:gridCol w="2066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41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与人类的关系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软体动物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河蚌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田螺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柔软的身体表面有外套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大多具有贝壳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动器官是足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药用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钉螺可传播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血吸虫病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节肢动物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蝗虫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蜘蛛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蜈蚣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体表有坚韧的外骨骼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身体和附肢都分节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药用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果蝇是经典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的实验动物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c66d8cdce?colgroup=5,5,10,7&amp;vcp=1&amp;pid=77a646849&amp;color=0,0,0&amp;vtp=1&amp;vaab=1&amp;bt=1&amp;bbb=1">
            <a:extLst>
              <a:ext uri="{FF2B5EF4-FFF2-40B4-BE49-F238E27FC236}">
                <a16:creationId xmlns:a16="http://schemas.microsoft.com/office/drawing/2014/main" id="{AB9E1F86-2717-0615-8B2F-2024EC9654A2}"/>
              </a:ext>
            </a:extLst>
          </p:cNvPr>
          <p:cNvSpPr txBox="1"/>
          <p:nvPr/>
        </p:nvSpPr>
        <p:spPr>
          <a:xfrm>
            <a:off x="10903879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66d8cdce?sp=1&amp;vcp=1&amp;pid=77a646849&amp;color=0,0,0&amp;mp=1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（2）蛔虫适于寄生生活的特征：体表有角质层、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消化管结构简单、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生殖器官发达。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（3）昆虫的特征：大多数昆虫都有翅，能飞行。身体一般分为头、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胸、腹三部分，运动器官——翅和足都生在胸部。外骨骼是覆盖在昆虫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身体表面的坚韧的外壳，有保护和支持内部柔软器官、防止体内水分蒸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发的作用。昆虫是唯一能飞行的节肢动物类群。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（4）呼吸器官：蚯蚓——湿润的体壁；软体动物——鳃；节肢动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物——鳃或气管。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c4127389?vcp=1&amp;pid=c8788cc1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知识点6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脊椎动物</a:t>
            </a:r>
            <a:endParaRPr lang="en-US" altLang="zh-CN" sz="3200" dirty="0"/>
          </a:p>
        </p:txBody>
      </p:sp>
      <p:sp>
        <p:nvSpPr>
          <p:cNvPr id="3" name="P_4_BD#2e719ee4d?sp=1&amp;vcp=1&amp;pid=ec4127389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（1）脊椎动物类群比较</a:t>
            </a:r>
            <a:endParaRPr lang="en-US" altLang="zh-CN" sz="2800" dirty="0"/>
          </a:p>
        </p:txBody>
      </p:sp>
      <p:graphicFrame>
        <p:nvGraphicFramePr>
          <p:cNvPr id="17" name="P_4_BD#2e719ee4d?colgroup=3,4,5,4,4,5&amp;vcp=1&amp;pid=ec412738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686106"/>
              </p:ext>
            </p:extLst>
          </p:nvPr>
        </p:nvGraphicFramePr>
        <p:xfrm>
          <a:off x="539496" y="1958766"/>
          <a:ext cx="11064240" cy="2770252"/>
        </p:xfrm>
        <a:graphic>
          <a:graphicData uri="http://schemas.openxmlformats.org/drawingml/2006/table">
            <a:tbl>
              <a:tblPr/>
              <a:tblGrid>
                <a:gridCol w="1243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47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184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呼吸器官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身体呈流线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两侧大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多有侧线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体表覆鳞片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水中受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典型的水生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脊椎动物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4_BD#2e719ee4d?colgroup=4,5,4,4,4,5&amp;vcp=1&amp;pid=ec412738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098607"/>
              </p:ext>
            </p:extLst>
          </p:nvPr>
        </p:nvGraphicFramePr>
        <p:xfrm>
          <a:off x="539496" y="1835086"/>
          <a:ext cx="11045952" cy="3892424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5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47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93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48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呼吸器官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两栖动物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幼体生活在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则水陆两栖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裸露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鳃呼吸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肺呼吸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皮肤辅助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水中受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由水生过渡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到陆生的类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生殖过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程离不开水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4_BD#2e719ee4d?colgroup=4,5,4,4,4,5&amp;vcp=1&amp;pid=ec4127389&amp;color=0,0,0&amp;vtp=1&amp;vaab=1&amp;bt=1&amp;bbb=1">
            <a:extLst>
              <a:ext uri="{FF2B5EF4-FFF2-40B4-BE49-F238E27FC236}">
                <a16:creationId xmlns:a16="http://schemas.microsoft.com/office/drawing/2014/main" id="{BC6C1B55-29A6-89FE-9D4E-6AB3E25D1048}"/>
              </a:ext>
            </a:extLst>
          </p:cNvPr>
          <p:cNvSpPr txBox="1"/>
          <p:nvPr/>
        </p:nvSpPr>
        <p:spPr>
          <a:xfrm>
            <a:off x="10867303" y="11266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4_BD#2e719ee4d?colgroup=4,4,5,4,4,5&amp;vcp=1&amp;pid=ec412738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0428795"/>
              </p:ext>
            </p:extLst>
          </p:nvPr>
        </p:nvGraphicFramePr>
        <p:xfrm>
          <a:off x="539496" y="1829212"/>
          <a:ext cx="11036808" cy="3904172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53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4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488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呼吸器官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爬行动物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体表覆盖有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鳞片或甲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卵外有坚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硬卵壳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真正生活在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陆地的生物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适于空中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身体大多呈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流线型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覆羽毛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孵卵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脊椎动物第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二大类群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2e719ee4d?colgroup=4,4,5,4,4,5&amp;vcp=1&amp;pid=ec4127389&amp;color=0,0,0&amp;vtp=1&amp;vaab=1&amp;bt=1&amp;bbb=1">
            <a:extLst>
              <a:ext uri="{FF2B5EF4-FFF2-40B4-BE49-F238E27FC236}">
                <a16:creationId xmlns:a16="http://schemas.microsoft.com/office/drawing/2014/main" id="{6444D745-ECB8-9C48-E277-CCB73613A41D}"/>
              </a:ext>
            </a:extLst>
          </p:cNvPr>
          <p:cNvSpPr txBox="1"/>
          <p:nvPr/>
        </p:nvSpPr>
        <p:spPr>
          <a:xfrm>
            <a:off x="10858158" y="11208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4_BD#2e719ee4d?colgroup=4,4,5,4,3,5&amp;vcp=1&amp;pid=ec412738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835112"/>
              </p:ext>
            </p:extLst>
          </p:nvPr>
        </p:nvGraphicFramePr>
        <p:xfrm>
          <a:off x="539496" y="2673540"/>
          <a:ext cx="11055096" cy="2215516"/>
        </p:xfrm>
        <a:graphic>
          <a:graphicData uri="http://schemas.openxmlformats.org/drawingml/2006/table">
            <a:tbl>
              <a:tblPr/>
              <a:tblGrid>
                <a:gridCol w="1746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1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6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219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呼吸器官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哺乳动物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各种环境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大多数体表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牙齿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胎生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哺乳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生物界最高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等的类群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4_BD#2e719ee4d?colgroup=4,4,5,4,3,5&amp;vcp=1&amp;pid=ec4127389&amp;color=0,0,0&amp;vtp=1&amp;vaab=1&amp;bt=1&amp;bbb=1">
            <a:extLst>
              <a:ext uri="{FF2B5EF4-FFF2-40B4-BE49-F238E27FC236}">
                <a16:creationId xmlns:a16="http://schemas.microsoft.com/office/drawing/2014/main" id="{74176805-C0CA-40FB-D27D-D4C0044809C2}"/>
              </a:ext>
            </a:extLst>
          </p:cNvPr>
          <p:cNvSpPr txBox="1"/>
          <p:nvPr/>
        </p:nvSpPr>
        <p:spPr>
          <a:xfrm>
            <a:off x="10876447" y="19651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e719ee4d?sp=1&amp;vcp=1&amp;pid=ec4127389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（2）鸟类适于空中飞行生活的特征：身体呈流线型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，减少空气的阻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；体表被覆羽毛；前肢特化成翼；胸骨突出，形成龙骨突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；气囊的存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在使其具有双重呼吸的功能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（具有散热作用）；心脏发达；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胸肌发达；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食量大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，粪便及时排出等。鸟类有喙无齿，心脏有4腔，卵生，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体温恒定。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（3）哺乳动物主要特征：体表长有毛；牙齿分化为门齿、犬齿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（食肉类）、臼齿；胎生、哺乳；体温恒定。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8788cc10.fixed?vcp=1&amp;pid=0bc19e739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c8788cc10.fixed?vcp=1&amp;pid=0bc19e739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c8788cc10.fixed?vcp=1&amp;pid=0bc19e739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生物的多样性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3a856194?vcp=1&amp;pid=c8788cc1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知识点7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昆虫的生殖和发育</a:t>
            </a:r>
            <a:endParaRPr lang="en-US" altLang="zh-CN" sz="3200" dirty="0"/>
          </a:p>
        </p:txBody>
      </p:sp>
      <p:sp>
        <p:nvSpPr>
          <p:cNvPr id="3" name="P_4_BD#cf1d4492c?sp=1&amp;vcp=1&amp;pid=e3a856194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（1）变态发育：昆虫在从幼虫到成虫的发育过程中，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幼虫的形态、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、习性等发生一系列显著变化，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这样的发育过程称为变态发育。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（2）家蚕的一生要经过卵、幼虫、蛹、成虫（蛾）四个时期，这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种发育过程称为完全变态，如蜜蜂、菜粉蝶、蝇、蚊的发育。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f1d4492c?sp=1&amp;vcp=1&amp;pid=e3a856194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（3）蝗虫的发育过程要经过卵、若虫、成虫三个时期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，这种发育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过程称为不完全变态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，如蟋蟀、蝼蛄、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螳螂的发育。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（4）昆虫的体表被有坚韧的外骨骼，能保护和支持体内柔软器官，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并防止体内水分的大量蒸发，但它不能随着虫体生长而生长，所以在昆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虫的生长发育过程中，会出现蜕皮现象。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4bbe6c1f?vcp=1&amp;pid=c8788cc1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知识点8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两栖动物的生殖和发育</a:t>
            </a:r>
            <a:endParaRPr lang="en-US" altLang="zh-CN" sz="3200" dirty="0"/>
          </a:p>
        </p:txBody>
      </p:sp>
      <p:sp>
        <p:nvSpPr>
          <p:cNvPr id="3" name="P_4_BD#c81bc3196?sp=1&amp;vcp=1&amp;pid=b4bbe6c1f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（1）两栖动物是指幼体生活在水中，用鳃呼吸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，成体水陆两栖生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，用肺呼吸、用皮肤辅助呼吸的一类动物，代表动物有青蛙、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蟾蜍、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蝾螈等。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（2）青蛙的生殖方式是经过雌雄蛙抱对并在水中完成受精，这种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受精方式叫体外受精。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（3）变态发育：青蛙的发育过程要经过受精卵、蝌蚪、幼蛙、成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蛙四个阶段。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（4）特点：卵生、体外受精、有性生殖、变态发育。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47c0abbe?vcp=1&amp;pid=c8788cc10&amp;color=0,170,129&amp;vtp=1&amp;vaab=1&amp;bt=1&amp;bbb=1"/>
          <p:cNvSpPr/>
          <p:nvPr/>
        </p:nvSpPr>
        <p:spPr>
          <a:xfrm>
            <a:off x="539496" y="39184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知识点9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鸟类的生殖和发育</a:t>
            </a:r>
            <a:endParaRPr lang="en-US" altLang="zh-CN" sz="3200" dirty="0"/>
          </a:p>
        </p:txBody>
      </p:sp>
      <p:sp>
        <p:nvSpPr>
          <p:cNvPr id="3" name="P_4_BD#b19518e18?sp=1&amp;vcp=1&amp;pid=d47c0abbe&amp;color=0,0,0&amp;vtp=1&amp;vaab=1&amp;bbb=1&amp;hb=1"/>
          <p:cNvSpPr/>
          <p:nvPr/>
        </p:nvSpPr>
        <p:spPr>
          <a:xfrm>
            <a:off x="539496" y="110093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（1）鸟类的繁殖行为一般包括求偶、交配、筑巢、产卵、孵卵、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育雏等阶段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3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（2）鸟卵的结构及作用</a:t>
            </a:r>
            <a:endParaRPr lang="en-US" altLang="zh-CN" sz="2800" dirty="0"/>
          </a:p>
        </p:txBody>
      </p:sp>
      <p:pic>
        <p:nvPicPr>
          <p:cNvPr id="5" name="P_4_BD#b19518e18?htil=1&amp;vcp=1&amp;pid=d47c0ab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0744" y="2664844"/>
            <a:ext cx="5202936" cy="363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4_BD#b19518e18?htil=1&amp;vcp=1&amp;pid=d47c0abb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6152" y="3777785"/>
            <a:ext cx="3508248" cy="182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b19518e18?sp=1&amp;vcp=1&amp;pid=d47c0abbe&amp;color=0,0,0&amp;vtp=1&amp;vaab=1&amp;bt=1&amp;bbb=1&amp;hb=1"/>
          <p:cNvSpPr/>
          <p:nvPr/>
        </p:nvSpPr>
        <p:spPr>
          <a:xfrm>
            <a:off x="539496" y="5851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（3）体内受精：雄鸟精子进入雌鸟体内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，与雌鸟体内的卵细胞结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，形成受精卵。与体外受精相比，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提高了受精率。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（4）筑巢是鸟类繁殖活动的一个显著特点。鸟巢的主要作用就是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为鸟类提供繁殖和育雏的场所。有的鸟不筑巢、不孵卵、不育雏，如杜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鹃将自己的卵产在其他鸟类的鸟巢内，让其代为孵卵和育雏。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（5）鸟类的胚胎在雌鸟体内就已经开始发育了，当卵产出体外后，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由于外界温度低于鸟的体温，胚胎会停止发育；在雌雄鸟的交替孵化下，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胚胎才可以继续发育。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（6）孵化出的雏鸟有早成鸟和晚成鸟，晚成鸟需要亲鸟育雏。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ab7741ee?vcp=1&amp;pid=c8788cc1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知识点10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病毒</a:t>
            </a:r>
            <a:endParaRPr lang="en-US" altLang="zh-CN" sz="3200" dirty="0"/>
          </a:p>
        </p:txBody>
      </p:sp>
      <p:sp>
        <p:nvSpPr>
          <p:cNvPr id="3" name="P_4_BD#8956844ce?sp=1&amp;vcp=1&amp;pid=2ab7741ee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（1）病毒的结构非常简单，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由蛋白质外壳和内部的遗传物质组成，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没有细胞结构。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（2）病毒不能独立生活，必须寄生在其他生物的活细胞里。病毒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按其寄生的生物细胞分为动物病毒、植物病毒和细菌病毒（又叫噬菌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体）。病毒一旦离开活的细胞，通常会变成结晶体。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956844ce?sp=1&amp;vcp=1&amp;pid=2ab7741ee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（3）病毒的繁殖方式：依靠自己的遗传物质中的遗传信息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，利用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所寄生的活细胞内的物质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，制造出新的病毒，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形式是自我复制。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（4）有的病毒对人类有益，有的病毒对人类有害。科学家将病毒进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行人工减毒处理制成疫苗，能有效预防一些传染病；科学家让病毒携带动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植物或微生物的某些基因进入其他细胞，达到转基因或基因治疗的目的。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49360f76e?vcp=1&amp;pid=c8788cc1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细菌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4_BD#98b448cb1?sp=1&amp;vcp=1&amp;pid=49360f76e&amp;color=0,0,0&amp;vtp=1&amp;vaab=1&amp;bbb=1&amp;hb=1"/>
              <p:cNvSpPr/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（1）细菌个体微小，为单细胞生物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，要用高倍显微镜或电子显微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镜才能观察到它的形态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，可分为球菌、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杆菌和螺旋菌三种。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（2）细菌具有细胞壁、细胞膜、细胞质和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集中的区域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，没有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成形的细胞核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，属于原核生物。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有些细菌的细胞壁外有荚膜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（保护作用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），有些细菌有鞭毛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用于在水中游动），有些细菌能形成抵抗不良环境的休眠体，叫芽孢。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4_BD#98b448cb1?sp=1&amp;vcp=1&amp;pid=49360f76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4116" b="-5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8b448cb1?sp=1&amp;vcp=1&amp;pid=49360f76e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（3）细菌没有叶绿体，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大多数细菌只能利用现成的有机物生活，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并把有机物分解为简单的无机物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，是生态系统中的分解者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。其主要营养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方式为异养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包括腐生和寄生两种。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（4）细菌的生殖方式是分裂生殖。芽孢是休眠体而不是生殖细胞。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379049fd?vcp=1&amp;pid=c8788cc1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真菌</a:t>
            </a:r>
            <a:endParaRPr lang="en-US" altLang="zh-CN" sz="3200" dirty="0"/>
          </a:p>
        </p:txBody>
      </p:sp>
      <p:sp>
        <p:nvSpPr>
          <p:cNvPr id="3" name="P_4_BD#8d3e920c8?sp=1&amp;vcp=1&amp;pid=3379049fd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（1）真菌有单细胞的酵母菌，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也有多细胞的霉菌和蘑菇等。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（2）真菌细胞都有细胞壁、细胞膜、细胞质、细胞核；真菌、植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物和动物都属于真核生物。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（3）真菌细胞内没有叶绿体，只能利用现成的有机物生活。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（4）单细胞真菌的生殖方式有分裂生殖、出芽生殖，多细胞真菌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用孢子繁殖后代。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486d454bc?vcp=1&amp;pid=c8788cc1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认识生物的多样性</a:t>
            </a:r>
            <a:endParaRPr lang="en-US" altLang="zh-CN" sz="3200" dirty="0"/>
          </a:p>
        </p:txBody>
      </p:sp>
      <p:sp>
        <p:nvSpPr>
          <p:cNvPr id="3" name="P_4_BD#e681a31ad?sp=1&amp;vcp=1&amp;pid=486d454bc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（1）生物多样性的内涵：生物种类的多样性、基因的多样性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态系统的多样性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。生物种类的多样性实质上是基因的多样性。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d3e920c8?sp=1&amp;vcp=1&amp;pid=3379049fd&amp;color=0,0,0&amp;mp=1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（5）霉菌由菌丝组成，地下部分是营养菌丝，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负责吸收营养物质；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地上部分的直立菌丝着生孢子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。青霉是霉菌的一种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，孢子着生在直立菌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丝的顶端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，颜色是青绿色，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呈扫帚状。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（6）细菌和真菌在自然界中的作用：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①营腐生生活的细菌和真菌作为分解者参与物质循环；②营寄生生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活的细菌和真菌能引起动植物和人患病；③与动植物共生。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共生指一种生物与另一种生物共同生活在一起，相互依赖、彼此有利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的现象。如真菌与藻类共生形成地衣，豆科植物和根瘤菌共生形成根瘤。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4b1ad3e8e?vcp=1&amp;pid=c8788cc1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细菌和真菌的培养</a:t>
            </a:r>
            <a:endParaRPr lang="en-US" altLang="zh-CN" sz="3200" dirty="0"/>
          </a:p>
        </p:txBody>
      </p:sp>
      <p:sp>
        <p:nvSpPr>
          <p:cNvPr id="3" name="P_4_BD#43732b343?sp=1&amp;vcp=1&amp;pid=4b1ad3e8e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（1）一个细菌或真菌繁殖后形成的肉眼可见的集合体，叫菌落。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细菌菌落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：较小，表面光滑黏稠或粗糙干燥，白色。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真菌菌落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：较大，呈绒毛状、絮状、蛛网状，有红、绿、黄、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褐、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黑等颜色。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（2）培养细菌或真菌的四个步骤：①配制培养基；②高温灭菌后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冷却；③接种；④培养。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43732b343?sp=1&amp;vcp=1&amp;pid=4b1ad3e8e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（3）细菌和真菌的生存需要一定的条件：①水分；②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适宜的温度；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有机物（营养物质）等。另外，有些细菌或真菌需氧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，而有些则厌氧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（即有氧时生命活动受抑制）。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（4）荷兰人列文·虎克首先发现细菌。法国科学家巴斯德利用鹅颈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瓶实验证明：细菌不是自然发生的，而是由原来已经存在的细菌产生的；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他还发现了乳酸菌（细菌）和酵母菌（单细胞真菌），提出了巴氏消毒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法和防止手术感染的方法，被称为“微生物学之父”。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d1dcbfb5?vcp=1&amp;pid=c8788cc1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微生物与人类的关系</a:t>
            </a:r>
            <a:endParaRPr lang="en-US" altLang="zh-CN" sz="3200" dirty="0"/>
          </a:p>
        </p:txBody>
      </p:sp>
      <p:pic>
        <p:nvPicPr>
          <p:cNvPr id="3" name="P_4_BD#4a53ee3f1?htil=2&amp;vcp=1&amp;pid=ed1dcbfb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4160" y="1093388"/>
            <a:ext cx="6335920" cy="507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4_BD#4a53ee3f1?htil=2&amp;sp=1&amp;vcp=1&amp;pid=ed1dcbfb5&amp;color=0,0,0&amp;vtp=1&amp;vaab=1&amp;bbb=1&amp;hb=1"/>
          <p:cNvSpPr/>
          <p:nvPr/>
        </p:nvSpPr>
        <p:spPr>
          <a:xfrm>
            <a:off x="539496" y="1263495"/>
            <a:ext cx="4926584" cy="384842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（1）微生物一般指个体微小、结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单的生物，主要包括病毒、细菌和真菌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有些微生物使人患病：寄生于人体的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艾滋病病毒；非寄生于人体的，如黄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曲霉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4a53ee3f1?sp=1&amp;vcp=1&amp;pid=ed1dcbfb5&amp;color=0,0,0&amp;mp=1&amp;vtp=1&amp;vaab=1&amp;bt=1&amp;bbb=1"/>
          <p:cNvSpPr/>
          <p:nvPr/>
        </p:nvSpPr>
        <p:spPr>
          <a:xfrm>
            <a:off x="539496" y="5663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（2）不同微生物比较：</a:t>
            </a:r>
            <a:endParaRPr lang="en-US" altLang="zh-CN" sz="2800" dirty="0"/>
          </a:p>
        </p:txBody>
      </p:sp>
      <p:graphicFrame>
        <p:nvGraphicFramePr>
          <p:cNvPr id="36" name="P_4_BD#4a53ee3f1?colgroup=3,4,10,4,5&amp;vcp=1&amp;pid=ed1dcbfb5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000600"/>
              </p:ext>
            </p:extLst>
          </p:nvPr>
        </p:nvGraphicFramePr>
        <p:xfrm>
          <a:off x="539496" y="1252537"/>
          <a:ext cx="11064240" cy="4823271"/>
        </p:xfrm>
        <a:graphic>
          <a:graphicData uri="http://schemas.openxmlformats.org/drawingml/2006/table">
            <a:tbl>
              <a:tblPr/>
              <a:tblGrid>
                <a:gridCol w="1408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2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47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773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个体特点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302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单细胞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没有成形的细胞核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特殊结构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鞭毛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分裂生殖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寄生或腐生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302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有单细胞有多细胞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孢子生殖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酵母菌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芽生殖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寄生或腐生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558638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4_BD#4a53ee3f1?colgroup=4,5,5,6,6&amp;vcp=1&amp;pid=ed1dcbfb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329438"/>
              </p:ext>
            </p:extLst>
          </p:nvPr>
        </p:nvGraphicFramePr>
        <p:xfrm>
          <a:off x="539496" y="1841436"/>
          <a:ext cx="11064240" cy="3879724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1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3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328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个体特点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无细胞结构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蛋白质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遗传物质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靠自己遗传物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质中的遗传信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利用寄主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细胞内的物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制造出新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寄生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4_BD#4a53ee3f1?colgroup=4,5,5,6,6&amp;vcp=1&amp;pid=ed1dcbfb5&amp;color=0,0,0&amp;mp=1&amp;vtp=1&amp;vaab=1&amp;bt=1&amp;bbb=1">
            <a:extLst>
              <a:ext uri="{FF2B5EF4-FFF2-40B4-BE49-F238E27FC236}">
                <a16:creationId xmlns:a16="http://schemas.microsoft.com/office/drawing/2014/main" id="{FFE786A0-44D2-8376-64B2-BD731D759450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344d4dce?vcp=1&amp;pid=c8788cc1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保护生态系统多样性</a:t>
            </a:r>
            <a:endParaRPr lang="en-US" altLang="zh-CN" sz="3200" dirty="0"/>
          </a:p>
        </p:txBody>
      </p:sp>
      <p:sp>
        <p:nvSpPr>
          <p:cNvPr id="3" name="P_4_BD#59e78694f?sp=1&amp;vcp=1&amp;pid=8344d4dce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（1）我国是裸子植物最丰富的国家，被称为“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裸子植物的故乡”。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（2）我国特产珍稀动植物：大熊猫、金丝猴、扭角羚、褐马鸡、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扬子鳄、银杉、珙桐等。其中扬子鳄、银杉、水杉、珙桐都是“活化石”，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珙桐又被称为“鸽子树”。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（3）生物多样性面临威胁的原因：乱砍滥伐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、乱捕滥杀（偷猎）、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环境污染、外来物种入侵。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59e78694f?sp=1&amp;vcp=1&amp;pid=8344d4dce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（4）保护生物的栖息环境，保护生态系统的多样性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，是保护生物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多样性的根本措施。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（5）建立自然保护区是保护生物多样性最为有效的措施。自然保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护区是“天然基因库”，是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“天然实验室”，是“活的自然博物馆”。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e681a31ad?sp=1&amp;vcp=1&amp;pid=486d454bc&amp;color=0,0,0&amp;mp=1&amp;vtp=1&amp;vaab=1&amp;bt=1&amp;bbb=1&amp;h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（2）生物种类多样性、基因多样性、生态系统多样性三者间的关系：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基因多样性决定生物种类多样性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，生物种类多样性的实质是基因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生物种类多样性影响生态系统多样性。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生态系统遭到破坏时也会加速生物种类多样性和基因多样性的丧失。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40223ebe?vcp=1&amp;pid=c8788cc1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生物的分类</a:t>
            </a:r>
            <a:endParaRPr lang="en-US" altLang="zh-CN" sz="3200" dirty="0"/>
          </a:p>
        </p:txBody>
      </p:sp>
      <p:sp>
        <p:nvSpPr>
          <p:cNvPr id="3" name="P_4_BD#35b1be9ca?sp=1&amp;vcp=1&amp;pid=840223ebe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（1）生物分类是研究生物的一种基本方法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，可以弄清不同类群之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间的亲缘关系和进化关系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：形态结构、生理功能。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基本单位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：种。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分类单位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：从大到小依次是界、门、纲、目、科、属、种。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5b1be9ca?sp=1&amp;vcp=1&amp;pid=840223ebe&amp;color=0,0,0&amp;mp=1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（2）分类单位越大，包含的物种越多，生物的共同特征越少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缘关系越远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分类单位越小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，包含的物种越少，生物的共同特征越多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，亲缘关系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越近。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（3）在被子植物中，花、果实和种子往往作为分类的重要依据。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（4）瑞典的植物学家林奈在《自然系统》中提出了科学的生物命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名法——双名法。每个物种的学名由两部分组成，第一部分是属名，第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二部分是种加词，文字均为拉丁文，并为斜体字。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d02fd247?vcp=1&amp;pid=c8788cc10&amp;color=0,170,129&amp;vtp=1&amp;vaab=1&amp;bt=1&amp;bbb=1"/>
          <p:cNvSpPr/>
          <p:nvPr/>
        </p:nvSpPr>
        <p:spPr>
          <a:xfrm>
            <a:off x="539496" y="3258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藻类、苔藓植物和蕨类植物</a:t>
            </a:r>
            <a:endParaRPr lang="en-US" altLang="zh-CN" sz="3200" dirty="0"/>
          </a:p>
        </p:txBody>
      </p:sp>
      <p:graphicFrame>
        <p:nvGraphicFramePr>
          <p:cNvPr id="8" name="P_4_BD#fe369f269?colgroup=5,5,13,5&amp;vcp=1&amp;pid=0d02fd24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27132"/>
              </p:ext>
            </p:extLst>
          </p:nvPr>
        </p:nvGraphicFramePr>
        <p:xfrm>
          <a:off x="539496" y="1050081"/>
          <a:ext cx="11073384" cy="5310253"/>
        </p:xfrm>
        <a:graphic>
          <a:graphicData uri="http://schemas.openxmlformats.org/drawingml/2006/table">
            <a:tbl>
              <a:tblPr/>
              <a:tblGrid>
                <a:gridCol w="2039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0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92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0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245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植物类群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918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藻类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大多生活在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为单细胞或者多细胞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叶之分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衣藻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0501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苔藓植物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生活在阴暗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潮湿的陆地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植株矮小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叶和假根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且茎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叶中没有输导组织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殖过程离不开水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是监测空气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污染程度的指示植物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葫芦藓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38184"/>
                  </a:ext>
                </a:extLst>
              </a:tr>
              <a:tr h="104210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蕨类植物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生活在阴暗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潮湿的陆地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具有真正的根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有输导组织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叶片背面有产生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孢子的孢子囊群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肾蕨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满江红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58345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e369f269?vcp=1&amp;pid=0d02fd247&amp;color=0,0,0&amp;mp=1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藻类是一类能够进行光合作用的结构简单的原生生物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。藻类可作为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水域是否被污染的指示生物；苔藓植物可作为监测空气污染程度的指示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；古代的蕨类植物的遗体经过漫长的年代，形成了煤炭。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495cf35d0?vcp=1&amp;pid=c8788cc1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种子植物</a:t>
            </a:r>
            <a:endParaRPr lang="en-US" altLang="zh-CN" sz="3200" dirty="0"/>
          </a:p>
        </p:txBody>
      </p:sp>
      <p:sp>
        <p:nvSpPr>
          <p:cNvPr id="3" name="P_4_BD#8c88ed23b?bid=1&amp;vcp=1&amp;pid=495cf35d0&amp;color=0,0,0&amp;vtp=1&amp;vaab=1"/>
          <p:cNvSpPr/>
          <p:nvPr/>
        </p:nvSpPr>
        <p:spPr>
          <a:xfrm>
            <a:off x="2601659" y="1263495"/>
            <a:ext cx="8978900" cy="2487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裸子植物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：根、茎、叶很发达，种子裸露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，外面没有果皮包被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被子植物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：有根、茎、叶、花、果实、种子六种器官，种子外面有果皮包被，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进化程度最高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P_4_BD#8c88ed23b?bid=1&amp;vcp=1&amp;pid=495cf35d0&amp;color=0,0,0&amp;vtp=1&amp;vaab=1">
            <a:extLst>
              <a:ext uri="{FF2B5EF4-FFF2-40B4-BE49-F238E27FC236}">
                <a16:creationId xmlns:a16="http://schemas.microsoft.com/office/drawing/2014/main" id="{845D7AA6-F4DE-6E61-01CC-BB1E047D357B}"/>
              </a:ext>
            </a:extLst>
          </p:cNvPr>
          <p:cNvSpPr/>
          <p:nvPr/>
        </p:nvSpPr>
        <p:spPr>
          <a:xfrm>
            <a:off x="539497" y="1930531"/>
            <a:ext cx="17700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）分类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5" name="SystemAddBraceShape">
            <a:extLst>
              <a:ext uri="{FF2B5EF4-FFF2-40B4-BE49-F238E27FC236}">
                <a16:creationId xmlns:a16="http://schemas.microsoft.com/office/drawing/2014/main" id="{37D26AC0-75FE-8993-0266-8F126DC41FE1}"/>
              </a:ext>
            </a:extLst>
          </p:cNvPr>
          <p:cNvSpPr/>
          <p:nvPr/>
        </p:nvSpPr>
        <p:spPr>
          <a:xfrm>
            <a:off x="2284159" y="1517495"/>
            <a:ext cx="165100" cy="210623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1071</TotalTime>
  <Words>1503</Words>
  <Application>Microsoft Office PowerPoint</Application>
  <PresentationFormat>宽屏</PresentationFormat>
  <Paragraphs>420</Paragraphs>
  <Slides>37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958751573@qq.com</cp:lastModifiedBy>
  <cp:revision>6</cp:revision>
  <dcterms:created xsi:type="dcterms:W3CDTF">2024-11-19T09:46:12Z</dcterms:created>
  <dcterms:modified xsi:type="dcterms:W3CDTF">2025-07-25T08:30:12Z</dcterms:modified>
  <cp:category/>
  <cp:contentStatus/>
</cp:coreProperties>
</file>