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88ff35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93BDACF-15B5-421E-BC9C-6AC6614E1F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句子的种类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88ff35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A8D95AA-708E-42A1-8141-DEDF04488B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15be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3c4ccb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444c522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0e4f54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d15be8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3c4ccb51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444c522c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0e4f543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句子的种类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88ff35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7C2DC1-2849-4CC2-90F6-F120623A9C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15be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3c4ccb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444c522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0e4f54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d15be8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3c4ccb51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444c522c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0e4f543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句子的种类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1BC9F-7684-8615-D461-CB9DB44864A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24AAFB9-BEF9-403B-8010-6ABB545D06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00AB13D-BD46-4C57-9C93-DA35B7D763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15be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3c4ccb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444c522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0e4f54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d15be8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3c4ccb51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444c522c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0e4f543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E583BF6-1EBC-4103-A1F8-3A574991E5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15be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3c4ccb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444c522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0e4f54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d15be8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3c4ccb51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444c522c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0e4f543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52ca06faa?colgroup=4,13,11&amp;vcp=1&amp;pid=958e5de34&amp;color=0,0,0&amp;vtp=1&amp;vaab=1&amp;bt=1&amp;bbb=1&amp;hb=1"/>
          <p:cNvGraphicFramePr>
            <a:graphicFrameLocks noGrp="1"/>
          </p:cNvGraphicFramePr>
          <p:nvPr/>
        </p:nvGraphicFramePr>
        <p:xfrm>
          <a:off x="539496" y="1274952"/>
          <a:ext cx="11073384" cy="5012692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的否定形式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◆You’d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hamburgers.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如果主句是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believe…”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其后的宾语从句表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示否定时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常将否定词提到主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即在主句否定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himself.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复合句的否定一般是否定主句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52ca06faa?colgroup=4,13,11&amp;vcp=1&amp;pid=958e5de34&amp;color=0,0,0&amp;vtp=1&amp;vaab=1&amp;bt=1&amp;bbb=1"/>
          <p:cNvSpPr txBox="1"/>
          <p:nvPr/>
        </p:nvSpPr>
        <p:spPr>
          <a:xfrm>
            <a:off x="1089473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fc94881?sp=1&amp;vcp=1&amp;pid=b3c4ccb5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二、疑问句</a:t>
            </a:r>
            <a:endParaRPr lang="en-US" altLang="zh-CN" sz="3200" dirty="0"/>
          </a:p>
        </p:txBody>
      </p:sp>
      <p:graphicFrame>
        <p:nvGraphicFramePr>
          <p:cNvPr id="12" name="P_6_BD#3015740f0?colgroup=6,9,13&amp;vcp=1&amp;pid=4bfc9488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138585"/>
              </p:ext>
            </p:extLst>
          </p:nvPr>
        </p:nvGraphicFramePr>
        <p:xfrm>
          <a:off x="539496" y="1324401"/>
          <a:ext cx="11064240" cy="2240916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5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10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doctor?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3015740f0?colgroup=6,9,13&amp;vcp=1&amp;pid=4bfc9488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0162"/>
          <a:ext cx="11064240" cy="3942272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5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0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答语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3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015740f0?colgroup=6,9,13&amp;vcp=1&amp;pid=4bfc94881&amp;color=0,0,0&amp;mp=1&amp;vtp=1&amp;vaab=1&amp;bt=1&amp;bbb=1"/>
          <p:cNvSpPr txBox="1"/>
          <p:nvPr/>
        </p:nvSpPr>
        <p:spPr>
          <a:xfrm>
            <a:off x="10885591" y="11017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3015740f0?colgroup=6,9,13&amp;vcp=1&amp;pid=4bfc94881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11879623"/>
              </p:ext>
            </p:extLst>
          </p:nvPr>
        </p:nvGraphicFramePr>
        <p:xfrm>
          <a:off x="539750" y="1165225"/>
          <a:ext cx="11064240" cy="4267200"/>
        </p:xfrm>
        <a:graphic>
          <a:graphicData uri="http://schemas.openxmlformats.org/drawingml/2006/table">
            <a:tbl>
              <a:tblPr/>
              <a:tblGrid>
                <a:gridCol w="1243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5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4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107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72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688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特殊疑</a:t>
                      </a:r>
                    </a:p>
                    <a:p>
                      <a:pPr marL="0" lv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特殊疑问词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作主语或修饰主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特殊疑问词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作宾语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）+be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night?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015740f0?colgroup=6,9,13&amp;vcp=1&amp;pid=4bfc94881&amp;color=0,0,0&amp;vtp=1&amp;vaab=1&amp;bt=1&amp;bbb=1"/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6_BD#3015740f0?colgroup=6,9,13&amp;vcp=1&amp;pid=4bfc9488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99754"/>
          <a:ext cx="11064240" cy="3363088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5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0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特殊疑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答语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根据实际情况做出相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应的回答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6,9,13&amp;vcp=1&amp;pid=4bfc94881&amp;color=0,0,0&amp;mp=1&amp;vtp=1&amp;vaab=1&amp;bt=1&amp;bbb=1"/>
          <p:cNvSpPr txBox="1"/>
          <p:nvPr/>
        </p:nvSpPr>
        <p:spPr>
          <a:xfrm>
            <a:off x="10885591" y="1391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3015740f0?colgroup=6,10,12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390298"/>
          <a:ext cx="11064240" cy="2782000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肯定式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疑问句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疑问句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015740f0?colgroup=6,10,12&amp;vcp=1&amp;pid=4bfc94881&amp;color=0,0,0&amp;vtp=1&amp;vaab=1&amp;bt=1&amp;bbb=1"/>
          <p:cNvSpPr txBox="1"/>
          <p:nvPr/>
        </p:nvSpPr>
        <p:spPr>
          <a:xfrm>
            <a:off x="10885591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3015740f0?colgroup=6,10,12&amp;vcp=1&amp;pid=4bfc9488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1368"/>
          <a:ext cx="11064240" cy="4459860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答语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与一般疑问句的答语相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但注意在回答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的反意疑问句时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在意义上的变化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的意思是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的意思是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◆—You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yesterday,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你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昨天没去上学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我上学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去上学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6,10,12&amp;vcp=1&amp;pid=4bfc94881&amp;color=0,0,0&amp;mp=1&amp;vtp=1&amp;vaab=1&amp;bt=1&amp;bbb=1"/>
          <p:cNvSpPr txBox="1"/>
          <p:nvPr/>
        </p:nvSpPr>
        <p:spPr>
          <a:xfrm>
            <a:off x="10885591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3015740f0?colgroup=7,12,9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2930"/>
          <a:ext cx="11073384" cy="3336736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35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39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附加疑问句部分的主语一般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为人称代词主格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但必须和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陈述句部分的主语保持一致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term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doesn’t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加疑问句部分用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there?”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desk,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015740f0?colgroup=7,12,9&amp;vcp=1&amp;pid=4bfc94881&amp;color=0,0,0&amp;vtp=1&amp;vaab=1&amp;bt=1&amp;bbb=1"/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3015740f0?colgroup=6,10,12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1368"/>
          <a:ext cx="11064240" cy="4459860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陈述句的主语是指示代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表示物的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动词不定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形式或从句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如果指示代词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是复数形式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◆Drinking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6,10,12&amp;vcp=1&amp;pid=4bfc94881&amp;color=0,0,0&amp;vtp=1&amp;vaab=1&amp;bt=1&amp;bbb=1"/>
          <p:cNvSpPr txBox="1"/>
          <p:nvPr/>
        </p:nvSpPr>
        <p:spPr>
          <a:xfrm>
            <a:off x="10885591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3015740f0?colgroup=7,12,8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陈述句的主语是表示人的不定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附加疑问句部分的主语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也可以是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c2354c91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c2354c91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8c2354c91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3015740f0?colgroup=7,12,8&amp;vcp=1&amp;pid=4bfc9488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陈述句为复合句时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句部分的主语与主句的主语保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持一致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如果复合句是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…”,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附加疑问句部分的主语与从句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的主语保持一致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mp=1&amp;vtp=1&amp;vaab=1&amp;bt=1&amp;bbb=1"/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3015740f0?colgroup=7,12,8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陈述句是并列句时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句部分的主语与后一个分句的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谓语也与后一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个分句保持一致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3015740f0?colgroup=7,12,8&amp;vcp=1&amp;pid=4bfc9488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1683"/>
          <a:ext cx="11073384" cy="5019231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967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“do/be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肯定祈使句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如果是否定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祈使句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◆Open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noise,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mp=1&amp;vtp=1&amp;vaab=1&amp;bt=1&amp;bbb=1"/>
          <p:cNvSpPr txBox="1"/>
          <p:nvPr/>
        </p:nvSpPr>
        <p:spPr>
          <a:xfrm>
            <a:off x="10894735" y="56327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3015740f0?colgroup=7,12,8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0137"/>
          <a:ext cx="11073384" cy="3342323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276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“let’s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肯定祈使句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陈述句是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定祈使句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vtp=1&amp;vaab=1&amp;bt=1&amp;bbb=1"/>
          <p:cNvSpPr txBox="1"/>
          <p:nvPr/>
        </p:nvSpPr>
        <p:spPr>
          <a:xfrm>
            <a:off x="10894735" y="14017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3015740f0?colgroup=7,12,8&amp;vcp=1&amp;pid=4bfc9488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若陈述句中含有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none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等否定词时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加疑问句部分用肯定结构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mp=1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3015740f0?colgroup=7,12,8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分主语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如果陈述句中的否定词不是否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定中心成分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则仍视为肯定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附加疑问句部分用否定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computer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7,12,8&amp;vcp=1&amp;pid=4bfc94881&amp;color=0,0,0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3015740f0?colgroup=8,14,6&amp;vcp=1&amp;pid=4bfc94881&amp;color=0,0,0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545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句部分主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若陈述句部分含有否定前缀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un-,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dis-,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等构成的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该陈述句仍然视为肯定句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附加疑问句部分用否定结构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unhappy,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015740f0?colgroup=8,14,6&amp;vcp=1&amp;pid=4bfc94881&amp;color=0,0,0&amp;vtp=1&amp;vaab=1&amp;bt=1&amp;bbb=1"/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6_BD#3015740f0?colgroup=8,14,6&amp;vcp=1&amp;pid=4bfc94881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8050092"/>
              </p:ext>
            </p:extLst>
          </p:nvPr>
        </p:nvGraphicFramePr>
        <p:xfrm>
          <a:off x="539750" y="1555750"/>
          <a:ext cx="11073130" cy="3848100"/>
        </p:xfrm>
        <a:graphic>
          <a:graphicData uri="http://schemas.openxmlformats.org/drawingml/2006/table">
            <a:tbl>
              <a:tblPr/>
              <a:tblGrid>
                <a:gridCol w="1545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8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2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61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100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附加疑问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句部分主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语和谓语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am…,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wish…,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015740f0?colgroup=8,14,6&amp;vcp=1&amp;pid=4bfc94881&amp;color=0,0,0&amp;mp=1&amp;vtp=1&amp;vaab=1&amp;bt=1&amp;bbb=1"/>
          <p:cNvSpPr txBox="1"/>
          <p:nvPr/>
        </p:nvSpPr>
        <p:spPr>
          <a:xfrm>
            <a:off x="10894735" y="8474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8c3c83a?sp=1&amp;vcp=1&amp;pid=b3c4ccb51&amp;color=0,0,0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三、祈使句</a:t>
            </a:r>
            <a:endParaRPr lang="en-US" altLang="zh-CN" sz="3200" dirty="0"/>
          </a:p>
        </p:txBody>
      </p:sp>
      <p:graphicFrame>
        <p:nvGraphicFramePr>
          <p:cNvPr id="29" name="P_6_BD#0a1dbc017?colgroup=2,14,12&amp;vcp=1&amp;pid=d48c3c83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25861"/>
              </p:ext>
            </p:extLst>
          </p:nvPr>
        </p:nvGraphicFramePr>
        <p:xfrm>
          <a:off x="539496" y="1324401"/>
          <a:ext cx="11082528" cy="450875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0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6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light,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light.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.Don’t+be+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afraid!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宾语补足语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Don’t+let+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宾语补足语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16aaac7?sp=1&amp;vcp=1&amp;pid=b3c4ccb5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四、感叹句</a:t>
            </a:r>
            <a:endParaRPr lang="en-US" altLang="zh-CN" sz="3200" dirty="0"/>
          </a:p>
        </p:txBody>
      </p:sp>
      <p:graphicFrame>
        <p:nvGraphicFramePr>
          <p:cNvPr id="30" name="P_6_BD#aba8d04b7?colgroup=3,11,13&amp;vcp=1&amp;pid=a416aaac7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82528" cy="3349436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0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What+a/an+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单数可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honest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复数可数名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不可数名词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flowers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!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d15be82.fixed?vcp=1&amp;pid=b88ff35c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f5d15be82.fixed?vcp=1&amp;pid=b88ff35c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aba8d04b7?colgroup=3,11,13&amp;vcp=1&amp;pid=a416aaac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988"/>
          <a:ext cx="11082528" cy="3928620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0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flies!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副词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+a/an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单数可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aba8d04b7?colgroup=3,11,13&amp;vcp=1&amp;pid=a416aaac7&amp;color=0,0,0&amp;mp=1&amp;vtp=1&amp;vaab=1&amp;bt=1&amp;bbb=1"/>
          <p:cNvSpPr txBox="1"/>
          <p:nvPr/>
        </p:nvSpPr>
        <p:spPr>
          <a:xfrm>
            <a:off x="10903879" y="11085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ba1d8975?sp=1&amp;vcp=1&amp;pid=b3c4ccb5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五、倒装句</a:t>
            </a:r>
            <a:endParaRPr lang="en-US" altLang="zh-CN" sz="3200" dirty="0"/>
          </a:p>
        </p:txBody>
      </p:sp>
      <p:graphicFrame>
        <p:nvGraphicFramePr>
          <p:cNvPr id="32" name="P_6_BD#f39389ba0?colgroup=11,6,12&amp;vcp=1&amp;pid=1ba1d89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021552"/>
              </p:ext>
            </p:extLst>
          </p:nvPr>
        </p:nvGraphicFramePr>
        <p:xfrm>
          <a:off x="539496" y="1324401"/>
          <a:ext cx="11082528" cy="3891472"/>
        </p:xfrm>
        <a:graphic>
          <a:graphicData uri="http://schemas.openxmlformats.org/drawingml/2006/table">
            <a:tbl>
              <a:tblPr/>
              <a:tblGrid>
                <a:gridCol w="416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后面的情况与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前面的一样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◆—He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.—So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Neither+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后面的情况与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前面的一样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◆—He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student.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Jenny.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f39389ba0?colgroup=11,6,12&amp;vcp=1&amp;pid=1ba1d897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931240"/>
              </p:ext>
            </p:extLst>
          </p:nvPr>
        </p:nvGraphicFramePr>
        <p:xfrm>
          <a:off x="539496" y="1835562"/>
          <a:ext cx="11082528" cy="3891472"/>
        </p:xfrm>
        <a:graphic>
          <a:graphicData uri="http://schemas.openxmlformats.org/drawingml/2006/table">
            <a:tbl>
              <a:tblPr/>
              <a:tblGrid>
                <a:gridCol w="416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主语确实如此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前后同一主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◆—Li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Here/There+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.Here/There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存在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39389ba0?colgroup=11,6,12&amp;vcp=1&amp;pid=1ba1d8975&amp;color=0,0,0&amp;mp=1&amp;vtp=1&amp;vaab=1&amp;bt=1&amp;bbb=1"/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444c522c.fixed?vcp=1&amp;pid=b88ff35c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d444c522c.fixed?vcp=1&amp;pid=b88ff35c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b9b44f697?sp=1&amp;vaa=1&amp;vcp=1&amp;pid=d444c522c&amp;color=0,0,0&amp;vtp=1&amp;vaab=1&amp;bt=1&amp;bbb=1&amp;hb=1"/>
          <p:cNvSpPr/>
          <p:nvPr/>
        </p:nvSpPr>
        <p:spPr>
          <a:xfrm>
            <a:off x="539496" y="7701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（2024·江苏宿迁·中考题）—Fanfan,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endParaRPr lang="en-US" altLang="zh-CN" sz="2800" dirty="0"/>
          </a:p>
        </p:txBody>
      </p:sp>
      <p:sp>
        <p:nvSpPr>
          <p:cNvPr id="4" name="QC_5_BD.1_2#b9b44f697.choices?vaa=1&amp;vcp=1&amp;pid=d444c522c&amp;color=0,0,0&amp;vtp=1&amp;vaab=1&amp;bbb=1"/>
          <p:cNvSpPr/>
          <p:nvPr/>
        </p:nvSpPr>
        <p:spPr>
          <a:xfrm>
            <a:off x="539496" y="23197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34615" algn="l"/>
                <a:tab pos="5472430" algn="l"/>
                <a:tab pos="8411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endParaRPr lang="en-US" altLang="zh-CN" sz="2800" dirty="0"/>
          </a:p>
        </p:txBody>
      </p:sp>
      <p:sp>
        <p:nvSpPr>
          <p:cNvPr id="5" name="QC_5_AS.1_1#b9b44f697?vaa=1&amp;vcp=1&amp;pid=d444c522c&amp;color=0,0,0&amp;vtp=1&amp;vaab=1&amp;bbb=1&amp;hb=1"/>
          <p:cNvSpPr/>
          <p:nvPr/>
        </p:nvSpPr>
        <p:spPr>
          <a:xfrm>
            <a:off x="539496" y="294922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句意：——凡凡，你每天放学后读书多长时间？——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大约一个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小时。我经常在阅读时写下我的想法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考查特殊疑问句。how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对距离提问；how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long“多久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对时间段提问；how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多久一次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对频率提问；how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soon“多久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对将来时间提问。根据答语“For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可知是对时间段进行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提问，用how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long，故选B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8_1#f9ff4c33b.blank?vaa=1&amp;vcp=1&amp;pid=d444c522c&amp;color=0,0,0&amp;vpa=2&amp;vtp=1&amp;vaab=1">
            <a:extLst>
              <a:ext uri="{FF2B5EF4-FFF2-40B4-BE49-F238E27FC236}">
                <a16:creationId xmlns:a16="http://schemas.microsoft.com/office/drawing/2014/main" id="{3CEE707C-215B-846D-CC71-4347B109D9F3}"/>
              </a:ext>
            </a:extLst>
          </p:cNvPr>
          <p:cNvSpPr/>
          <p:nvPr/>
        </p:nvSpPr>
        <p:spPr>
          <a:xfrm>
            <a:off x="7035139" y="7009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f9ff4c33b?sp=1&amp;vaa=1&amp;vcp=1&amp;pid=d444c522c&amp;color=0,0,0&amp;vtp=1&amp;vaab=1&amp;bt=1&amp;bbb=1"/>
          <p:cNvSpPr/>
          <p:nvPr/>
        </p:nvSpPr>
        <p:spPr>
          <a:xfrm>
            <a:off x="539496" y="12339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（2024·广西·中考题）—Henry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policeman</a:t>
            </a:r>
            <a:endParaRPr lang="en-US" altLang="zh-CN" sz="2800" dirty="0"/>
          </a:p>
        </p:txBody>
      </p:sp>
      <p:sp>
        <p:nvSpPr>
          <p:cNvPr id="3" name="QC_5_AN.8_1#f9ff4c33b.blank?vaa=1&amp;vcp=1&amp;pid=d444c522c&amp;color=0,0,0&amp;vpa=2&amp;vtp=1&amp;vaab=1"/>
          <p:cNvSpPr/>
          <p:nvPr/>
        </p:nvSpPr>
        <p:spPr>
          <a:xfrm>
            <a:off x="6165500" y="12034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6_2#f9ff4c33b.choices?vaa=1&amp;vcp=1&amp;pid=d444c522c&amp;color=0,0,0&amp;vtp=1&amp;vaab=1&amp;bbb=1"/>
          <p:cNvSpPr/>
          <p:nvPr/>
        </p:nvSpPr>
        <p:spPr>
          <a:xfrm>
            <a:off x="539496" y="25010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5844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A.how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B.where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C.what</a:t>
            </a:r>
            <a:endParaRPr lang="en-US" altLang="zh-CN" sz="2800" dirty="0"/>
          </a:p>
        </p:txBody>
      </p:sp>
      <p:sp>
        <p:nvSpPr>
          <p:cNvPr id="5" name="QC_5_AS.1_1#f9ff4c33b?vaa=1&amp;vcp=1&amp;pid=d444c522c&amp;color=0,0,0&amp;vtp=1&amp;vaab=1&amp;bbb=1&amp;hb=1"/>
          <p:cNvSpPr/>
          <p:nvPr/>
        </p:nvSpPr>
        <p:spPr>
          <a:xfrm>
            <a:off x="539496" y="31304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句意：——亨利，你的工作是什么？——我是一名警察。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考查特殊疑问句。how“如何”；where“在哪里”；what“什么”。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job?”和“I’m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policeman.”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可知，此处询问亨利从事什么工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313816d1a?sp=1&amp;vaa=1&amp;vcp=1&amp;pid=d444c522c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（2024·黑龙江齐齐哈尔·中考题）—Tom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C_5_BD.10_2#313816d1a.choices?vaa=1&amp;vcp=1&amp;pid=d444c522c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1875" algn="l"/>
                <a:tab pos="71056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13816d1a?vaa=1&amp;vcp=1&amp;pid=d444c522c&amp;color=0,0,0&amp;vtp=1&amp;vaab=1&amp;bt=1&amp;bbb=1&amp;hb=1"/>
          <p:cNvSpPr/>
          <p:nvPr/>
        </p:nvSpPr>
        <p:spPr>
          <a:xfrm>
            <a:off x="539496" y="898493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汤姆下个星期天将有一个生日聚会。你想去吗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——如果你去，我也去。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考查倒装句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。“So+主语+助动词”的结构表示“某人确实如此”；“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So+助动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词/情态动词/be动词+主语”的结构表示“某人也一样”；“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Neither+助动词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情态动态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/be动词+主语”的结构表示“某人也一样没有”。根据“If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...”可知，此处表示后者情况与前者一致，用“So+助动词/情态动词/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be动词+主语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”，故选B。</a:t>
            </a:r>
            <a:endParaRPr lang="en-US" altLang="zh-CN" sz="2800" dirty="0"/>
          </a:p>
        </p:txBody>
      </p:sp>
      <p:sp>
        <p:nvSpPr>
          <p:cNvPr id="3" name="QC_5_AN.2_1#313816d1a?vaa=1&amp;vcp=1&amp;pid=d444c522c&amp;color=0,0,0&amp;vtp=1&amp;vaab=1&amp;bbb=1"/>
          <p:cNvSpPr/>
          <p:nvPr/>
        </p:nvSpPr>
        <p:spPr>
          <a:xfrm>
            <a:off x="539496" y="5379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8d73537c4?vaa=1&amp;vcp=1&amp;pid=d444c522c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（2024·西藏·中考题）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3" name="QC_5_AN.16_1#8d73537c4.blank?vaa=1&amp;vcp=1&amp;pid=d444c522c&amp;color=0,0,0&amp;vpa=4&amp;vtp=1&amp;vaab=1"/>
          <p:cNvSpPr/>
          <p:nvPr/>
        </p:nvSpPr>
        <p:spPr>
          <a:xfrm>
            <a:off x="5256752" y="8897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4_2#8d73537c4.choices?vaa=1&amp;vcp=1&amp;pid=d444c522c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52090" algn="l"/>
                <a:tab pos="5275580" algn="l"/>
                <a:tab pos="83832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C.doesn’t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.didn’t</a:t>
            </a:r>
            <a:endParaRPr lang="en-US" altLang="zh-CN" sz="2800" dirty="0"/>
          </a:p>
        </p:txBody>
      </p:sp>
      <p:sp>
        <p:nvSpPr>
          <p:cNvPr id="5" name="QC_5_AS.1_1#8d73537c4?vaa=1&amp;vcp=1&amp;pid=d444c522c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句意：他今天早上没有吃早餐，因为起晚了。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考查否定句的构成。在本句中，谓语动词只由行为动词构成，再结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合从句中的谓语woke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up是一般过去时，以及时间状语this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本句主句的时态要用一般过去时，其否定式是在行为动词原形前加didn’t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故答案是D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5a37def99?sp=1&amp;vaa=1&amp;vcp=1&amp;pid=d444c522c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（2024·四川遂宁·中考题）—Hi,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guys!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4" name="QC_5_BD.18_2#5a37def99.choices?vaa=1&amp;vcp=1&amp;pid=d444c522c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25090" algn="l"/>
                <a:tab pos="5148580" algn="l"/>
                <a:tab pos="82562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fc7c84e5?vcp=1&amp;pid=f5d15be8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467612"/>
            <a:ext cx="1106424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a37def99?vaa=1&amp;vcp=1&amp;pid=d444c522c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嗨，伙计们！我们队在乒乓球比赛中获得第一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名。——多么令人兴奋的消息啊！我们很高兴。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考查感叹句的用法。判断感叹句是用what还是how引导的方法：首先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断句。从句子后面向前看，找到“主语+谓语+其他”部分，把句子断开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其次，观察。观察句子前面剩余部分是名词（词组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还是形容词或副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词。若是名词（词组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那么由what引导；若是形容词或副词，那么就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由how引导。题干中的中心词news是不可数名词，形容词exciting修饰中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心词，应使用“What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.+不可数名词+主语+谓语!”，故选A。</a:t>
            </a:r>
            <a:endParaRPr lang="en-US" altLang="zh-CN" sz="2800" dirty="0"/>
          </a:p>
        </p:txBody>
      </p:sp>
      <p:sp>
        <p:nvSpPr>
          <p:cNvPr id="3" name="QC_5_AN.2_1#5a37def99?vaa=1&amp;vcp=1&amp;pid=d444c522c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14c37e6b0?vaa=1&amp;vcp=1&amp;pid=d444c522c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（2024·黑龙江绥化·中考题）“Li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minutes，”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mum.</a:t>
            </a:r>
            <a:endParaRPr lang="en-US" altLang="zh-CN" sz="2800" dirty="0"/>
          </a:p>
        </p:txBody>
      </p:sp>
      <p:sp>
        <p:nvSpPr>
          <p:cNvPr id="3" name="QC_5_AN.24_1#14c37e6b0.blank?vaa=1&amp;vcp=1&amp;pid=d444c522c&amp;color=0,0,0&amp;vpa=6&amp;vtp=1&amp;vaab=1"/>
          <p:cNvSpPr/>
          <p:nvPr/>
        </p:nvSpPr>
        <p:spPr>
          <a:xfrm>
            <a:off x="7431628" y="8897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2_2#14c37e6b0.choices?vaa=1&amp;vcp=1&amp;pid=d444c522c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57320" algn="l"/>
                <a:tab pos="7686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endParaRPr lang="en-US" altLang="zh-CN" sz="2800" dirty="0"/>
          </a:p>
        </p:txBody>
      </p:sp>
      <p:sp>
        <p:nvSpPr>
          <p:cNvPr id="5" name="QC_5_AS.1_1#14c37e6b0?vaa=1&amp;vcp=1&amp;pid=d444c522c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句意：“李明，先完成作业，然后你可以看30分钟电视，”他的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考查祈使句。根据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minutes”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可知，此处应是句式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“祈使句+and+陈述句”，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句中的祈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使句应以动词原形开头，故选C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8ea2307c2?vaa=1&amp;vcp=1&amp;pid=d444c522c&amp;color=0,0,0&amp;vtp=1&amp;vaab=1&amp;bt=1&amp;bbb=1&amp;hb=1"/>
          <p:cNvSpPr/>
          <p:nvPr/>
        </p:nvSpPr>
        <p:spPr>
          <a:xfrm>
            <a:off x="539496" y="15603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中考题）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XVIII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endParaRPr lang="en-US" altLang="zh-CN" sz="2800" dirty="0"/>
          </a:p>
        </p:txBody>
      </p:sp>
      <p:sp>
        <p:nvSpPr>
          <p:cNvPr id="3" name="QC_5_AN.28_1#8ea2307c2.blank?vaa=1&amp;vcp=1&amp;pid=d444c522c&amp;color=0,0,0&amp;vpa=7&amp;vtp=1&amp;vaab=1"/>
          <p:cNvSpPr/>
          <p:nvPr/>
        </p:nvSpPr>
        <p:spPr>
          <a:xfrm>
            <a:off x="5388515" y="152984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6_2#8ea2307c2.choices?vaa=1&amp;vcp=1&amp;pid=d444c522c&amp;color=0,0,0&amp;vtp=1&amp;vaab=1&amp;bbb=1"/>
          <p:cNvSpPr/>
          <p:nvPr/>
        </p:nvSpPr>
        <p:spPr>
          <a:xfrm>
            <a:off x="539496" y="28274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43630" algn="l"/>
                <a:tab pos="71862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5" name="QC_5_AS.1_1#8ea2307c2?vaa=1&amp;vcp=1&amp;pid=d444c522c&amp;color=0,0,0&amp;vtp=1&amp;vaab=1&amp;bbb=1&amp;h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句意：真是太神奇了！神舟十八号的成员首次在天宫空间站养鱼。</a:t>
            </a:r>
            <a:endParaRPr lang="en-US" altLang="zh-CN" sz="2800" spc="-1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考查感叹句。分析句子结构可知，感叹句的中心词是形容词amazing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881947edb?sp=1&amp;vaa=1&amp;vcp=1&amp;pid=d444c522c&amp;color=0,0,0&amp;vtp=1&amp;vaab=1&amp;bt=1&amp;bbb=1&amp;hb=1"/>
          <p:cNvSpPr/>
          <p:nvPr/>
        </p:nvSpPr>
        <p:spPr>
          <a:xfrm>
            <a:off x="539496" y="8910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（2024·黑龙江龙东地区·中考题）—The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endParaRPr lang="en-US" altLang="zh-CN" sz="2800" dirty="0"/>
          </a:p>
        </p:txBody>
      </p:sp>
      <p:sp>
        <p:nvSpPr>
          <p:cNvPr id="3" name="QC_5_AN.32_1#881947edb.blank?vaa=1&amp;vcp=1&amp;pid=d444c522c&amp;color=0,0,0&amp;vpa=8&amp;vtp=1&amp;vaab=1"/>
          <p:cNvSpPr/>
          <p:nvPr/>
        </p:nvSpPr>
        <p:spPr>
          <a:xfrm>
            <a:off x="1642713" y="150825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0_2#881947edb.choices?vaa=1&amp;vcp=1&amp;pid=d444c522c&amp;color=0,0,0&amp;vtp=1&amp;vaab=1&amp;bbb=1"/>
          <p:cNvSpPr/>
          <p:nvPr/>
        </p:nvSpPr>
        <p:spPr>
          <a:xfrm>
            <a:off x="539496" y="28115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05530" algn="l"/>
                <a:tab pos="7351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endParaRPr lang="en-US" altLang="zh-CN" sz="2800" dirty="0"/>
          </a:p>
        </p:txBody>
      </p:sp>
      <p:sp>
        <p:nvSpPr>
          <p:cNvPr id="5" name="QC_5_AS.1_1#881947edb?vaa=1&amp;vcp=1&amp;pid=d444c522c&amp;color=0,0,0&amp;vtp=1&amp;vaab=1&amp;bbb=1&amp;hb=1"/>
          <p:cNvSpPr/>
          <p:nvPr/>
        </p:nvSpPr>
        <p:spPr>
          <a:xfrm>
            <a:off x="539496" y="34410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句意：——这位老人从不感到孤独，是吗？——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是的，因为他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有很多朋友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考查反意疑问句。反意疑问句遵循“前否后肯，前肯后否”原则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never表示否定，其附加疑问句部分是肯定形式，故选A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_1#3364ee0c6?sp=1&amp;vaa=1&amp;vcp=1&amp;pid=d444c522c&amp;color=0,0,0&amp;vtp=1&amp;vaab=1&amp;bt=1&amp;bbb=1&amp;hb=1"/>
          <p:cNvSpPr/>
          <p:nvPr/>
        </p:nvSpPr>
        <p:spPr>
          <a:xfrm>
            <a:off x="539496" y="8933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（2022·黑龙江龙东地区·中考题）—Mum,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dumplings.</a:t>
            </a:r>
            <a:endParaRPr lang="en-US" altLang="zh-CN" sz="2800" dirty="0"/>
          </a:p>
        </p:txBody>
      </p:sp>
      <p:sp>
        <p:nvSpPr>
          <p:cNvPr id="3" name="QC_5_AN.36_1#3364ee0c6.blank?vaa=1&amp;vcp=1&amp;pid=d444c522c&amp;color=0,0,0&amp;vpa=9&amp;vtp=1&amp;vaab=1"/>
          <p:cNvSpPr/>
          <p:nvPr/>
        </p:nvSpPr>
        <p:spPr>
          <a:xfrm>
            <a:off x="3343879" y="151053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4_2#3364ee0c6.choices?vaa=1&amp;vcp=1&amp;pid=d444c522c&amp;color=0,0,0&amp;vtp=1&amp;vaab=1&amp;bbb=1"/>
          <p:cNvSpPr/>
          <p:nvPr/>
        </p:nvSpPr>
        <p:spPr>
          <a:xfrm>
            <a:off x="539496" y="28092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8875" algn="l"/>
                <a:tab pos="76390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5" name="QC_5_AS.1_1#3364ee0c6?vaa=1&amp;vcp=1&amp;pid=d444c522c&amp;color=0,0,0&amp;vtp=1&amp;vaab=1&amp;bbb=1&amp;hb=1"/>
          <p:cNvSpPr/>
          <p:nvPr/>
        </p:nvSpPr>
        <p:spPr>
          <a:xfrm>
            <a:off x="539496" y="34387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句意：——妈妈，我们在网上订晚餐吧，好吗？——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好主意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我想要一些牛肉饺子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考查反意疑问句。以let’s开头的祈使句，后面的附加疑问句要用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da24a02c?vcp=1&amp;pid=d444c522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学习至此，请完成“第33讲备考练习（句子的种类）”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0e4f543f.fixed?vcp=1&amp;pid=b88ff35c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c0e4f543f.fixed?vcp=1&amp;pid=b88ff35ca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第33讲备考练习（句子的种类）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5dc67ad?vcp=1&amp;pid=c0e4f543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8d31e5c27?sp=1&amp;vcp=1&amp;pid=6b5dc67a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38_1#6be5368ad?sp=1&amp;vaa=1&amp;vcp=1&amp;pid=6b5dc67ad&amp;color=0,0,0&amp;vtp=1&amp;vaab=1&amp;bbb=1&amp;hb=1"/>
          <p:cNvSpPr/>
          <p:nvPr/>
        </p:nvSpPr>
        <p:spPr>
          <a:xfrm>
            <a:off x="539496" y="19048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（2024·北京·中考题改编）—Lily,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39_1#6be5368ad.bracket?vaa=1&amp;vcp=1&amp;pid=6b5dc67ad&amp;color=0,0,0&amp;vpa=10&amp;vtp=1&amp;vaab=1"/>
          <p:cNvSpPr/>
          <p:nvPr/>
        </p:nvSpPr>
        <p:spPr>
          <a:xfrm>
            <a:off x="5326602" y="31869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38_2#6be5368ad.choices?vaa=1&amp;vcp=1&amp;pid=6b5dc67ad&amp;color=0,0,0&amp;vtp=1&amp;vaab=1&amp;bbb=1"/>
          <p:cNvSpPr/>
          <p:nvPr/>
        </p:nvSpPr>
        <p:spPr>
          <a:xfrm>
            <a:off x="539496" y="3827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03320" algn="l"/>
                <a:tab pos="7635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B.Where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0_1#7d64f80b0?vaa=1&amp;vcp=1&amp;pid=6b5dc67ad&amp;color=0,0,0&amp;mp=1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（2024·西藏·中考题改编）They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d64f80b0.bracket?vaa=1&amp;vcp=1&amp;pid=6b5dc67ad&amp;color=0,0,0&amp;mp=1&amp;vpa=11&amp;vtp=1&amp;vaab=1"/>
          <p:cNvSpPr/>
          <p:nvPr/>
        </p:nvSpPr>
        <p:spPr>
          <a:xfrm>
            <a:off x="3912140" y="21782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0_2#7d64f80b0.choices?vaa=1&amp;vcp=1&amp;pid=6b5dc67ad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.whose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5" name="QC_6_BD.42_1#f79598bbb?sp=1&amp;vaa=1&amp;vcp=1&amp;pid=6b5dc67ad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（2024·吉林长春·中考题改编）—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socks?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3_1#f79598bbb.bracket?vaa=1&amp;vcp=1&amp;pid=6b5dc67ad&amp;color=0,0,0&amp;vpa=12&amp;vtp=1&amp;vaab=1"/>
          <p:cNvSpPr/>
          <p:nvPr/>
        </p:nvSpPr>
        <p:spPr>
          <a:xfrm>
            <a:off x="4302665" y="40748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2_2#f79598bbb.choices?vaa=1&amp;vcp=1&amp;pid=6b5dc67ad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1#db0dfa14d?vaa=1&amp;vcp=1&amp;pid=6b5dc67ad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scarf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b0dfa14d.bracket?vaa=1&amp;vcp=1&amp;pid=6b5dc67ad&amp;color=0,0,0&amp;mp=1&amp;vpa=13&amp;vtp=1&amp;vaab=1"/>
          <p:cNvSpPr/>
          <p:nvPr/>
        </p:nvSpPr>
        <p:spPr>
          <a:xfrm>
            <a:off x="3639090" y="18544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4_2#db0dfa14d.choices?vaa=1&amp;vcp=1&amp;pid=6b5dc67ad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5" name="QC_6_BD.46_1#aaa627d64?sp=1&amp;vaa=1&amp;vcp=1&amp;pid=6b5dc67ad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7_1#aaa627d64.bracket?vaa=1&amp;vcp=1&amp;pid=6b5dc67ad&amp;color=0,0,0&amp;vpa=14&amp;vtp=1&amp;vaab=1"/>
          <p:cNvSpPr/>
          <p:nvPr/>
        </p:nvSpPr>
        <p:spPr>
          <a:xfrm>
            <a:off x="5078634" y="43986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6_2#aaa627d64.choices?vaa=1&amp;vcp=1&amp;pid=6b5dc67ad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3c4ccb51.fixed?vcp=1&amp;pid=b88ff35c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b3c4ccb51.fixed?vcp=1&amp;pid=b88ff35c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8_1#689378a94?sp=1&amp;vaa=1&amp;vcp=1&amp;pid=6b5dc67ad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（2024·黑龙江龙东地区·中考题）—Li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89378a94.bracket?vaa=1&amp;vcp=1&amp;pid=6b5dc67ad&amp;color=0,0,0&amp;vpa=15&amp;vtp=1&amp;vaab=1"/>
          <p:cNvSpPr/>
          <p:nvPr/>
        </p:nvSpPr>
        <p:spPr>
          <a:xfrm>
            <a:off x="5756117" y="21719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8_2#689378a94.choices?vaa=1&amp;vcp=1&amp;pid=6b5dc67ad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5" name="QC_6_BD.50_1#cf43893eb?sp=1&amp;vaa=1&amp;vcp=1&amp;pid=6b5dc67ad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（2024·江苏宿迁·中考题改编）—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1_1#cf43893eb.bracket?vaa=1&amp;vcp=1&amp;pid=6b5dc67ad&amp;color=0,0,0&amp;vpa=16&amp;vtp=1&amp;vaab=1"/>
          <p:cNvSpPr/>
          <p:nvPr/>
        </p:nvSpPr>
        <p:spPr>
          <a:xfrm>
            <a:off x="5552662" y="47218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0_2#cf43893eb.choices?vaa=1&amp;vcp=1&amp;pid=6b5dc67ad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2_1#5c075329b?vaa=1&amp;vcp=1&amp;pid=6b5dc67ad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c075329b.bracket?vaa=1&amp;vcp=1&amp;pid=6b5dc67ad&amp;color=0,0,0&amp;mp=1&amp;vpa=17&amp;vtp=1&amp;vaab=1"/>
          <p:cNvSpPr/>
          <p:nvPr/>
        </p:nvSpPr>
        <p:spPr>
          <a:xfrm>
            <a:off x="4812252" y="18544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2_2#5c075329b.choices?vaa=1&amp;vcp=1&amp;pid=6b5dc67ad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4_1#3c674514a?sp=1&amp;vaa=1&amp;vcp=1&amp;pid=6b5dc67ad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（2024·甘肃临夏·中考题改编）—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Mogao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5_1#3c674514a.bracket?vaa=1&amp;vcp=1&amp;pid=6b5dc67ad&amp;color=0,0,0&amp;vpa=18&amp;vtp=1&amp;vaab=1"/>
          <p:cNvSpPr/>
          <p:nvPr/>
        </p:nvSpPr>
        <p:spPr>
          <a:xfrm>
            <a:off x="5998115" y="43986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4_2#3c674514a.choices?vaa=1&amp;vcp=1&amp;pid=6b5dc67ad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36291e768?vaa=1&amp;vcp=1&amp;pid=6b5dc67ad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safely.(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6291e768.bracket?vaa=1&amp;vcp=1&amp;pid=6b5dc67ad&amp;color=0,0,0&amp;mp=1&amp;vpa=19&amp;vtp=1&amp;vaab=1"/>
          <p:cNvSpPr/>
          <p:nvPr/>
        </p:nvSpPr>
        <p:spPr>
          <a:xfrm>
            <a:off x="5990875" y="18544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6_2#36291e768.choices?vaa=1&amp;vcp=1&amp;pid=6b5dc67ad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5" name="QC_6_BD.58_1#39d08e70b?sp=1&amp;vaa=1&amp;vcp=1&amp;pid=6b5dc67ad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（2024·江苏常州·中考题改编）—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9_1#39d08e70b.bracket?vaa=1&amp;vcp=1&amp;pid=6b5dc67ad&amp;color=0,0,0&amp;vpa=20&amp;vtp=1&amp;vaab=1"/>
          <p:cNvSpPr/>
          <p:nvPr/>
        </p:nvSpPr>
        <p:spPr>
          <a:xfrm>
            <a:off x="8547639" y="43986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8_2#39d08e70b.choices?vaa=1&amp;vcp=1&amp;pid=6b5dc67ad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0dd40c665?vaa=1&amp;vcp=1&amp;pid=6b5dc67ad&amp;color=0,0,0&amp;vtp=1&amp;vaab=1&amp;bt=1&amp;bbb=1&amp;hb=1"/>
          <p:cNvSpPr/>
          <p:nvPr/>
        </p:nvSpPr>
        <p:spPr>
          <a:xfrm>
            <a:off x="539496" y="40733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（2023·吉林长春·中考题改编）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asleep.(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dd40c665.bracket?vaa=1&amp;vcp=1&amp;pid=6b5dc67ad&amp;color=0,0,0&amp;vpa=21&amp;vtp=1&amp;vaab=1"/>
          <p:cNvSpPr/>
          <p:nvPr/>
        </p:nvSpPr>
        <p:spPr>
          <a:xfrm>
            <a:off x="7744364" y="1007024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0_2#0dd40c665.choices?vaa=1&amp;vcp=1&amp;pid=6b5dc67ad&amp;color=0,0,0&amp;vtp=1&amp;vaab=1&amp;bbb=1"/>
          <p:cNvSpPr/>
          <p:nvPr/>
        </p:nvSpPr>
        <p:spPr>
          <a:xfrm>
            <a:off x="539496" y="161662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B.Spending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endParaRPr lang="en-US" altLang="zh-CN" sz="2800" dirty="0"/>
          </a:p>
        </p:txBody>
      </p:sp>
      <p:sp>
        <p:nvSpPr>
          <p:cNvPr id="5" name="QC_6_BD.62_1#c0b9377fc?sp=1&amp;vaa=1&amp;vcp=1&amp;pid=6b5dc67ad&amp;color=0,0,0&amp;vtp=1&amp;vaab=1&amp;bbb=1&amp;hb=1"/>
          <p:cNvSpPr/>
          <p:nvPr/>
        </p:nvSpPr>
        <p:spPr>
          <a:xfrm>
            <a:off x="539496" y="2213460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（2023·黑龙江龙东地区·中考题）—It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Thursday.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c0b9377fc.bracket?vaa=1&amp;vcp=1&amp;pid=6b5dc67ad&amp;color=0,0,0&amp;vpa=22&amp;vtp=1&amp;vaab=1"/>
          <p:cNvSpPr/>
          <p:nvPr/>
        </p:nvSpPr>
        <p:spPr>
          <a:xfrm>
            <a:off x="6950552" y="3422754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2_2#c0b9377fc.choices?vaa=1&amp;vcp=1&amp;pid=6b5dc67ad&amp;color=0,0,0&amp;vtp=1&amp;vaab=1&amp;bbb=1"/>
          <p:cNvSpPr/>
          <p:nvPr/>
        </p:nvSpPr>
        <p:spPr>
          <a:xfrm>
            <a:off x="539496" y="401971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8" name="QC_6_BD.64_1#25efb129c?vaa=1&amp;vcp=1&amp;pid=6b5dc67ad&amp;color=0,0,0&amp;vtp=1&amp;vaab=1&amp;bbb=1&amp;hb=1"/>
          <p:cNvSpPr/>
          <p:nvPr/>
        </p:nvSpPr>
        <p:spPr>
          <a:xfrm>
            <a:off x="539496" y="461655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（2022·黑龙江绥化·中考题）Jean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65_1#25efb129c.bracket?vaa=1&amp;vcp=1&amp;pid=6b5dc67ad&amp;color=0,0,0&amp;vpa=23&amp;vtp=1&amp;vaab=1"/>
          <p:cNvSpPr/>
          <p:nvPr/>
        </p:nvSpPr>
        <p:spPr>
          <a:xfrm>
            <a:off x="5253640" y="521624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64_2#25efb129c.choices?vaa=1&amp;vcp=1&amp;pid=6b5dc67ad&amp;color=0,0,0&amp;vtp=1&amp;vaab=1&amp;bbb=1"/>
          <p:cNvSpPr/>
          <p:nvPr/>
        </p:nvSpPr>
        <p:spPr>
          <a:xfrm>
            <a:off x="539496" y="582591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8e5de34?sp=1&amp;vcp=1&amp;pid=b3c4ccb5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一、陈述句</a:t>
            </a:r>
            <a:endParaRPr lang="en-US" altLang="zh-CN" sz="3200" dirty="0"/>
          </a:p>
        </p:txBody>
      </p:sp>
      <p:graphicFrame>
        <p:nvGraphicFramePr>
          <p:cNvPr id="7" name="P_6_BD#52ca06faa?colgroup=3,11,14&amp;vcp=1&amp;pid=958e5de34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73384" cy="448145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2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5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肯定句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连系动词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间接宾语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直接宾语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◆Jack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salt.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补足语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6_BD#52ca06faa?colgroup=4,12,13&amp;vcp=1&amp;pid=958e5de34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263015"/>
          <a:ext cx="11073130" cy="51206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4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360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如果谓语动词中含有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情态动词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在这些词后面直接加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可缩写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meeting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如果谓语动词只由行为动词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则在行为动词原形前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don’t/doesn’t/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成否定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TV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52ca06faa?colgroup=4,12,13&amp;vcp=1&amp;pid=958e5de34&amp;color=0,0,0&amp;vtp=1&amp;vaab=1&amp;bt=1&amp;bbb=1"/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52ca06faa?colgroup=4,12,13&amp;vcp=1&amp;pid=958e5de34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有些词本身表示否定意义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是否定词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：nobody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2ca06faa?colgroup=4,12,13&amp;vcp=1&amp;pid=958e5de34&amp;color=0,0,0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52ca06faa?colgroup=4,12,13&amp;vcp=1&amp;pid=958e5de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41213"/>
              </p:ext>
            </p:extLst>
          </p:nvPr>
        </p:nvGraphicFramePr>
        <p:xfrm>
          <a:off x="539496" y="1278509"/>
          <a:ext cx="11073384" cy="5005579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有些情态动词的否定形式较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为特殊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的否定式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的否定式可以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needn’t,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mustn’t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◆—Must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composition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today?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needn’t.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tomorrow.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讲时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其否定式可以在其后直接加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car.=I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52ca06faa?colgroup=4,12,13&amp;vcp=1&amp;pid=958e5de34&amp;color=0,0,0&amp;mp=1&amp;vtp=1&amp;vaab=1&amp;bt=1&amp;bbb=1"/>
          <p:cNvSpPr txBox="1"/>
          <p:nvPr/>
        </p:nvSpPr>
        <p:spPr>
          <a:xfrm>
            <a:off x="10894735" y="5701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24"/>
  <p:tag name="TABLE_ENDDRAG_RECT" val="42*99*871*2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34"/>
  <p:tag name="TABLE_ENDDRAG_RECT" val="42*91*871*23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193"/>
  <p:tag name="TABLE_ENDDRAG_RECT" val="42*122*871*193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3081</Words>
  <Application>Microsoft Office PowerPoint</Application>
  <PresentationFormat>宽屏</PresentationFormat>
  <Paragraphs>714</Paragraphs>
  <Slides>53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 (正文)</vt:lpstr>
      <vt:lpstr>华文隶书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2024-11-29T11:46:00Z</dcterms:created>
  <dcterms:modified xsi:type="dcterms:W3CDTF">2025-07-25T08:07:24Z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04F86B140B7D44FB90C711053C0D478C_12</vt:lpwstr>
  </property>
  <property fmtid="{D5CDD505-2E9C-101B-9397-08002B2CF9AE}" pid="3" name="KSOProductBuildVer">
    <vt:lpwstr>2052-12.1.0.18912</vt:lpwstr>
  </property>
</Properties>
</file>