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303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5" r:id="rId39"/>
    <p:sldId id="297" r:id="rId40"/>
    <p:sldId id="298" r:id="rId41"/>
    <p:sldId id="299" r:id="rId42"/>
    <p:sldId id="300" r:id="rId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98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872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4f38e380009f4e7d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4EB410C-419C-E19C-8849-C94BF28C16D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77F7A17-E618-416D-99D5-17A5519E794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D95FEE5-DB5B-47B5-BF57-783CD172BDF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5973353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059733531&amp;color=RGB(64,64,64)">
            <a:hlinkClick r:id="rId3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cd86983e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d86983ee&amp;color=RGB(64,64,64)">
            <a:hlinkClick r:id="rId5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5f1977b0?vcp=1&amp;pid=781de5a7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（二）说明顺序与文章结构</a:t>
            </a:r>
            <a:endParaRPr lang="en-US" altLang="zh-CN" sz="3000" dirty="0"/>
          </a:p>
        </p:txBody>
      </p:sp>
      <p:sp>
        <p:nvSpPr>
          <p:cNvPr id="3" name="P_6_BD#cd6d00421?sp=1&amp;vcp=1&amp;pid=85f1977b0&amp;color=0,0,0&amp;vtp=1&amp;vaab=1&amp;bbb=1"/>
          <p:cNvSpPr/>
          <p:nvPr/>
        </p:nvSpPr>
        <p:spPr>
          <a:xfrm>
            <a:off x="539496" y="1233469"/>
            <a:ext cx="11460163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说明顺序。常见的说明顺序有：时间顺序、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空间顺序和逻辑顺序。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（1）时间顺序。时间顺序指以时间的先后作为说明的顺序。事物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说明文一般采用时间顺序。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（2）空间顺序。空间顺序一般包括：从上到下，从里到外，从外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到内，从前到后，从左到右，从整体到局部等（反之亦可）。介绍建筑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物或实体事物的说明文一般采用这种顺序。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d6d00421?sp=1&amp;vcp=1&amp;pid=85f1977b0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（3）逻辑顺序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。逻辑顺序是指按照事物内在的联系或人们认识事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、规律来进行说明的顺序。常用的逻辑顺序包括以下六种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现象到本质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，从原因到结果，从特点到用途，从整体到部分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，从概括到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（从一般到个别），从主要到次要。事理说明文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、科学小品文一般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采用这种顺序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d6d00421?sp=1&amp;vcp=1&amp;pid=85f1977b0&amp;color=0,0,0&amp;vtp=1&amp;vaab=1&amp;bt=1&amp;bbb=1&amp;hb=1"/>
          <p:cNvSpPr/>
          <p:nvPr/>
        </p:nvSpPr>
        <p:spPr>
          <a:xfrm>
            <a:off x="539496" y="116967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文章结构。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文章结构是作者写作时的思路在文本结构中的体现，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是文章各部分的组合方式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。常见的有总分式、并列式、递进式。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总分式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：包括总—分、分—总、总—分—总等。其中“分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”的部分常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按并列或递进的方式安排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并列式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：文章各部分的内容没有明显的主次、轻重之分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。例如培根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《谈读书》，三个部分分别谈到了读书的目的、读书的方法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、读书的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d6d00421?sp=1&amp;vcp=1&amp;pid=85f1977b0&amp;color=0,0,0&amp;vtp=1&amp;vaab=1&amp;bt=1&amp;bbb=1&amp;hb=1">
            <a:extLst>
              <a:ext uri="{FF2B5EF4-FFF2-40B4-BE49-F238E27FC236}">
                <a16:creationId xmlns:a16="http://schemas.microsoft.com/office/drawing/2014/main" id="{94081B3D-90FB-AC67-40E2-80EE25F45B5D}"/>
              </a:ext>
            </a:extLst>
          </p:cNvPr>
          <p:cNvSpPr/>
          <p:nvPr/>
        </p:nvSpPr>
        <p:spPr>
          <a:xfrm>
            <a:off x="539496" y="12176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递进式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：事理说明文多用递进式结构，一层一层地剖析事理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。后文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在前文的基础上进一步说明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，各层之间由浅入深。主要形式有：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①现象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本质；②特点→用途；③原因→结果；④从简单到复杂；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⑤从次要到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；⑥从已知到未知。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“说明顺序”与“文章结构”的区别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：说明顺序是对说明内容的先后次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序的安排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；文章结构多指作者的写作思路，是谋篇布局的手段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，是运用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材料反映中心思想的方法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83667713"/>
      </p:ext>
    </p:extLst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346b2f03?vcp=1&amp;pid=781de5a7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（三）说明方法</a:t>
            </a:r>
            <a:endParaRPr lang="en-US" altLang="zh-CN" sz="3000" dirty="0"/>
          </a:p>
        </p:txBody>
      </p:sp>
      <p:sp>
        <p:nvSpPr>
          <p:cNvPr id="3" name="P_6_BD#881e4d14a?sp=1&amp;vcp=1&amp;pid=0346b2f03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1.下定义：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指明某一概念的含义，用简明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、科学的语言揭示说明的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（事理）。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：能够准确、简明地揭示事物的特征（事理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），使读者对概念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有确切的了解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到了近代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利用物候知识来研究农业生产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已经发展为一门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就是物候学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竺可桢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大自然的语言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81e4d14a?sp=1&amp;vcp=1&amp;pid=0346b2f03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2.作诠释：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从侧面对事物的某一个特点做一般性的解释。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“下定义”的区别：“下定义”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通常要对说明对象的本质进行概括，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作诠释”通常只对说明对象的某一方面的特征进行解释。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：对事物的特征、事理加以具体的解释说明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，使说明更通俗易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，加深读者对抽象的概念的理解。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激光是一种颜色单纯的光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81e4d14a?sp=1&amp;vcp=1&amp;pid=0346b2f03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3.分类别：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对事物进行分门别类的说明的方法。通常根据形状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、成因、功能等属性的异同，把事物分成若干类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，然后依照类别逐一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：使说明的内容眉目清楚、条理更加清晰。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物候现象的来临决定于哪些因素呢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首先是纬度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经度的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差异是影响物候的第二个因素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影响物候的第三个因素是高下的差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物候现象来临的迟早还有古今的差异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竺可桢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大自然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的语言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81e4d14a?sp=1&amp;vcp=1&amp;pid=0346b2f03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4.作比较：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用另一个事物与说明对象相比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，以表明说明对象的特点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。语言标志：“比”“和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相比”等。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：突出说明对象的特征（事理）。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苏州园林与北京的园林不同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极少使用彩绘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叶圣陶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州园林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81e4d14a?sp=1&amp;vcp=1&amp;pid=0346b2f03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5.打比方：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用比喻来说明事物（事理）的方法。语言标志：“像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：增强文章的形象性和生动性，可起到形象地说明事物（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物候观测使用的是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活的仪器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是活生生的生物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竺可桢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大自然的语言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81e4d14a?sp=1&amp;vcp=1&amp;pid=0346b2f03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6.摹状貌：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通过描写事物的形状或面貌来说明事物特征的说明方法。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语言标志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：对事物进行细致描写的句子。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：对事物的特征加以形象化的描摹，使说明更具体形象。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例句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这些石刻狮子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有的母子相抱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有的交头接耳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有的像倾听水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声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有的像注视行人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千态万状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惟妙惟肖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茅以昇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中国石拱桥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9d91f608.fixed?vcp=1&amp;pid=043cc72b0&amp;color=238,61,73&amp;vtp=1&amp;vaab=1&amp;bbb=1">
            <a:extLst>
              <a:ext uri="{FF2B5EF4-FFF2-40B4-BE49-F238E27FC236}">
                <a16:creationId xmlns:a16="http://schemas.microsoft.com/office/drawing/2014/main" id="{680622FE-0872-F9F9-1D13-711EA97C37C2}"/>
              </a:ext>
            </a:extLst>
          </p:cNvPr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4" name="C_2#59d91f608.fixed?vcp=1&amp;pid=043cc72b0&amp;color=86,186,157&amp;vtp=1&amp;vaab=1&amp;bbb=1">
            <a:extLst>
              <a:ext uri="{FF2B5EF4-FFF2-40B4-BE49-F238E27FC236}">
                <a16:creationId xmlns:a16="http://schemas.microsoft.com/office/drawing/2014/main" id="{98E68918-C22C-25B0-7DB9-217152B54578}"/>
              </a:ext>
            </a:extLst>
          </p:cNvPr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</a:t>
            </a:r>
            <a:r>
              <a:rPr lang="en-US" altLang="zh-CN" sz="4800" b="1" i="0" dirty="0" err="1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4800" b="1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SimSun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5" name="C_2_BD#59d91f608.fixed?vcp=1&amp;pid=043cc72b0&amp;color=0,0,0&amp;vtp=1&amp;vaab=1&amp;bbb=1">
            <a:extLst>
              <a:ext uri="{FF2B5EF4-FFF2-40B4-BE49-F238E27FC236}">
                <a16:creationId xmlns:a16="http://schemas.microsoft.com/office/drawing/2014/main" id="{4BB531DA-F47A-F643-F124-B3E078C99D2E}"/>
              </a:ext>
            </a:extLst>
          </p:cNvPr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一、非连续性文本阅读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81e4d14a?sp=1&amp;vcp=1&amp;pid=0346b2f03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7.列数字：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用具体的数据对事物的特征（事理）加以说明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。语言标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：使用数字（注意区别表年份的数字）。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：更准确地说明事物的特征（事理），使说明更有说服力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谨性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、科学性。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张择端画的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清明上河图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绢本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设色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厘米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528.7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厘米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梦回繁华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81e4d14a?sp=1&amp;vcp=1&amp;pid=0346b2f03&amp;color=0,0,0&amp;vtp=1&amp;vaab=1&amp;bt=1&amp;bbb=1&amp;hb=1"/>
          <p:cNvSpPr/>
          <p:nvPr/>
        </p:nvSpPr>
        <p:spPr>
          <a:xfrm>
            <a:off x="539496" y="85547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8.列图表：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把数据列成图表，将复杂的事物说清楚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，弥补单用文字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表达的不足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：使说明更简明、直观和形象。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3" name="P_6_BD#881e4d14a?vcp=1&amp;pid=0346b2f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9112" y="3480816"/>
            <a:ext cx="8119872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81e4d14a?sp=1&amp;vcp=1&amp;pid=0346b2f03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9.举例子：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通过举例对事物的特征（事理）加以说明，从而使说明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更具体、更有说服力。语言标志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：“如”“例如”等。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作用：可使读者对说明对象的特征有更具体的认识，使文章表达的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意思更明确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大多数掘地昆虫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例如金蜣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窠外面总有一座土堆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81e4d14a?sp=1&amp;vcp=1&amp;pid=0346b2f03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10.引资料（引用）：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引用文献资料、诗词、俗语、名人名言等内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容说明事物（事理）的方法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（1）引用具体的事例。（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作用同举例子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（2）引用具体的数据。（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作用同列数字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（3）引用名言、格言、谚语等，使说明更有说服力。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（4）引用神话传说、新闻报道等，增强说明的趣味性。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唐朝的张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远望这座桥就像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初月出云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长虹饮涧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茅以昇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中国石拱桥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7f744176?vcp=1&amp;pid=781de5a7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（四）说明语言</a:t>
            </a:r>
            <a:endParaRPr lang="en-US" altLang="zh-CN" sz="3000" dirty="0"/>
          </a:p>
        </p:txBody>
      </p:sp>
      <p:sp>
        <p:nvSpPr>
          <p:cNvPr id="3" name="P_6_BD#a31b087e9?vcp=1&amp;pid=c7f744176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说明文的语言特点是准确性、严密性、科学性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，但说明文的语言风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格也是多种多样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、各有特色的，有的以平实见长，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有的以生动活泼见长。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1.准确性。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说明文中表示时间、空间、数量、范围、程度、特征、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性质、程序等的语言，要求准确无误。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2.严密性。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层次分明，推断合理。说明的内容不能出现矛盾，要符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合逻辑、事理。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31b087e9?sp=1&amp;vcp=1&amp;pid=c7f744176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3.科学性。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所说话语、所列数据、所举事例都要有科学实据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胡编乱造。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4.平实说明。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平易、真实地进行说明，不使用额外的修辞手法和说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明方法。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5.生动说明。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除运用说明的表达方式外，还运用记叙、描写等表达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方式，比喻、拟人等修辞手法以及描述性的动词、形容词等。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e3787eb1?sp=1&amp;vcp=1&amp;pid=cd86983ee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议论文</a:t>
            </a:r>
            <a:endParaRPr lang="en-US" altLang="zh-CN" sz="3200" dirty="0"/>
          </a:p>
        </p:txBody>
      </p:sp>
      <p:sp>
        <p:nvSpPr>
          <p:cNvPr id="3" name="C_5_BD#c64745c7c?vcp=1&amp;pid=7e3787eb1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（一）议论文及其三要素</a:t>
            </a:r>
            <a:endParaRPr lang="en-US" altLang="zh-CN" sz="3000" dirty="0"/>
          </a:p>
        </p:txBody>
      </p:sp>
      <p:sp>
        <p:nvSpPr>
          <p:cNvPr id="4" name="P_6_BD#8dc28ce80?vcp=1&amp;pid=c64745c7c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议论文是以议论为主要表达方式，通过摆事实、讲道理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，直接表达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自己的观点和主张的常用文体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。论点、论据和论证是其三要素。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6_BD#8dc28ce80?colgroup=3,26&amp;vcp=1&amp;pid=c64745c7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30473"/>
              </p:ext>
            </p:extLst>
          </p:nvPr>
        </p:nvGraphicFramePr>
        <p:xfrm>
          <a:off x="269747" y="839184"/>
          <a:ext cx="11652505" cy="5039932"/>
        </p:xfrm>
        <a:graphic>
          <a:graphicData uri="http://schemas.openxmlformats.org/drawingml/2006/table">
            <a:tbl>
              <a:tblPr/>
              <a:tblGrid>
                <a:gridCol w="6827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67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</a:p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论点是作者对议论的问题所持的见解或主张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论点通常有如下特点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论点多为一句话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表达的意思准确鲜明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论点出现的位置多变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有的直接出现在文章开头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开门见山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有的出现在文章结尾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总之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归根结底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等总结性词语为标志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收束全篇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有的出现在文章中间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勾连首尾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有的标题就是全文的论点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直观醒目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也有文章并没有明确表明论点的语句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需要读者自己概括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一篇文章一般只有一个中心论点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为了使论述更深刻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更有条理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中心论点之下可以有若干分论点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中心论点和分论点之间是统率和被统率的关系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各分论点之间一般不能互相矛盾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交叉或包含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6_BD#8dc28ce80?colgroup=3,26&amp;vcp=1&amp;pid=c64745c7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4406"/>
              </p:ext>
            </p:extLst>
          </p:nvPr>
        </p:nvGraphicFramePr>
        <p:xfrm>
          <a:off x="539496" y="1022075"/>
          <a:ext cx="11091672" cy="5224528"/>
        </p:xfrm>
        <a:graphic>
          <a:graphicData uri="http://schemas.openxmlformats.org/drawingml/2006/table">
            <a:tbl>
              <a:tblPr/>
              <a:tblGrid>
                <a:gridCol w="1344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83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2992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论据是用来证明论点的材料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多分为事实论据和道理论据两种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94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包括代表性的事例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确凿的数据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可靠的史实等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具有典型性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它在论述过程中的作用是凸显道理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突出论点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73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理论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可以是名言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警句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俗语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谚语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公式等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也可以是社会普遍认可的道理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运用时要做到精确无误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不歪曲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篡改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能和论点建立合理联系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能恰当地证明论点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8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运用事实论据要详略得当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引用道理论据要准确恰当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列举多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个论据论证一个论点时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论据的排列要有一定的顺序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8dc28ce80?colgroup=3,26&amp;vcp=1&amp;pid=c64745c7c&amp;color=0,0,0&amp;mp=1&amp;vtp=1&amp;vaab=1&amp;bt=1&amp;bbb=1">
            <a:extLst>
              <a:ext uri="{FF2B5EF4-FFF2-40B4-BE49-F238E27FC236}">
                <a16:creationId xmlns:a16="http://schemas.microsoft.com/office/drawing/2014/main" id="{61E5AD44-7B4D-D7B1-FEDF-3204D512AF0F}"/>
              </a:ext>
            </a:extLst>
          </p:cNvPr>
          <p:cNvSpPr txBox="1"/>
          <p:nvPr/>
        </p:nvSpPr>
        <p:spPr>
          <a:xfrm>
            <a:off x="10913023" y="40200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6_BD#8dc28ce80?colgroup=3,26&amp;vcp=1&amp;pid=c64745c7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131526"/>
              </p:ext>
            </p:extLst>
          </p:nvPr>
        </p:nvGraphicFramePr>
        <p:xfrm>
          <a:off x="539496" y="2227802"/>
          <a:ext cx="11112760" cy="2230692"/>
        </p:xfrm>
        <a:graphic>
          <a:graphicData uri="http://schemas.openxmlformats.org/drawingml/2006/table">
            <a:tbl>
              <a:tblPr/>
              <a:tblGrid>
                <a:gridCol w="1333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81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论证是运用论据来证明论点的过程和方法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一般来说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论点解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证明什么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论据解决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用什么来证明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包括论证的过程和方法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怎样证明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论证要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围绕论点进行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论据的运用要合理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典型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有说服力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8dc28ce80?colgroup=3,26&amp;vcp=1&amp;pid=c64745c7c&amp;color=0,0,0&amp;vtp=1&amp;vaab=1&amp;bt=1&amp;bbb=1">
            <a:extLst>
              <a:ext uri="{FF2B5EF4-FFF2-40B4-BE49-F238E27FC236}">
                <a16:creationId xmlns:a16="http://schemas.microsoft.com/office/drawing/2014/main" id="{6D3E6221-80DD-5BEC-6E07-1DDA6BA7EBD2}"/>
              </a:ext>
            </a:extLst>
          </p:cNvPr>
          <p:cNvSpPr txBox="1"/>
          <p:nvPr/>
        </p:nvSpPr>
        <p:spPr>
          <a:xfrm>
            <a:off x="10934110" y="15193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59733531.fixed?vcp=1&amp;pid=06a5cc6c4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  <p:sp>
        <p:nvSpPr>
          <p:cNvPr id="4" name="C_2_BD#59d91f608.fixed?vcp=1&amp;pid=043cc72b0&amp;color=0,0,0&amp;vtp=1&amp;vaab=1&amp;bbb=1">
            <a:extLst>
              <a:ext uri="{FF2B5EF4-FFF2-40B4-BE49-F238E27FC236}">
                <a16:creationId xmlns:a16="http://schemas.microsoft.com/office/drawing/2014/main" id="{2F0A418D-5B63-DCD3-B25B-A265A4D35998}"/>
              </a:ext>
            </a:extLst>
          </p:cNvPr>
          <p:cNvSpPr/>
          <p:nvPr/>
        </p:nvSpPr>
        <p:spPr>
          <a:xfrm>
            <a:off x="265176" y="24353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一、非连续性文本阅读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dc28ce80?sp=1&amp;vcp=1&amp;pid=c64745c7c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论点与论题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论题是作者所议论的话题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，里面不包含见解和主张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。论点是作者对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所论述问题的见解和主张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。只有准确把握文章的论点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，才能了解文章中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提出的见解和所要解决的问题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。议论文一般只有一个中心论点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，有的议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论文还围绕中心论点提出几个分论点，分论点是用来补充或证明中心论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。研究这些论点的关联，才能看出哪个是“主”，哪个是“从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”；哪个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“纲”，哪个是“目”。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dc28ce80?sp=1&amp;vcp=1&amp;pid=c64745c7c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1.定义不同。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论点是作者对所议论的问题所持的见解和主张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，论题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是有待证明的命题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，它是议论的问题或对象，前者如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“第一重要的是做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”，后者如“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说谦虚”。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2.要求不同。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论点的提出要求正确、鲜明、有针对性，要符合客观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实际，符合逻辑，观点要明确，态度要鲜明。论题一般不包含作者的观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点和主张。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dc28ce80?sp=1&amp;vcp=1&amp;pid=c64745c7c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3.形式不同。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从标题来看，论点一般是一个较完整的判断句，如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学成才要有文史知识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》；论题常是一个短语，如《想和做》《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谈骨气》。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4.位置不同。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论点的位置灵活，可在标题、文首，也可在文中，还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可在结尾；论题的位置一般在标题或文首。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bf52bf78?vcp=1&amp;pid=7e3787eb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（二）论证方法</a:t>
            </a:r>
            <a:endParaRPr lang="en-US" altLang="zh-CN" sz="3000" dirty="0"/>
          </a:p>
        </p:txBody>
      </p:sp>
      <p:sp>
        <p:nvSpPr>
          <p:cNvPr id="3" name="P_6_BD#2d11076fc?vcp=1&amp;pid=4bf52bf78&amp;color=0,0,0&amp;vtp=1&amp;vaab=1&amp;bb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论证方法主要包括举例论证、道理论证、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对比论证和比喻论证。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1.举例论证。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也叫“实例论证”或者“例证”，多列举确凿、充分、有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代表性的事例来证明论点。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2.道理论证（引用论证）。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也叫“说理论证”或者“理证”，多用古今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中外的名言警句、谚语，以及人们公认的定理、公式等来证明论点，其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作用是增强文章说理的权威性和可信度。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11076fc?sp=1&amp;vcp=1&amp;pid=4bf52bf78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3.对比论证。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多用正反两方面的论点或论据作对比以证明论点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括事实的对比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道理的对比。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4.比喻论证。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又叫“喻证法”，是用打比方的方式形象地对论点进行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论证的论证方法。比喻论证能使论证深入浅出、通俗形象，使观点更易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于被读者接受。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332c9316?vcp=1&amp;pid=7e3787eb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（三）论证过程</a:t>
            </a:r>
            <a:endParaRPr lang="en-US" altLang="zh-CN" sz="3000" dirty="0"/>
          </a:p>
        </p:txBody>
      </p:sp>
      <p:sp>
        <p:nvSpPr>
          <p:cNvPr id="3" name="P_6_BD#8777d650a?vcp=1&amp;pid=8332c9316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论证过程就是议论文的行文过程，跟议论文的结构密切相关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论据证明论点的过程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。涉及论证思路、论证结构等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。论证结构比较常见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“总—分”“分—总”“总—分—总”等形式，一般包括“提出问题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—分析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—解决问题”三个步骤。“提出问题”就是提出论题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，一般出现在文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章的第一段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。“分析问题”就是列举论据进行分析的过程。“解决问题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是文章最后的结论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，一般是指出或重申论点。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bfb480e6?sp=1&amp;vcp=1&amp;pid=cd86983ee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新闻、图表、图画</a:t>
            </a:r>
            <a:endParaRPr lang="en-US" altLang="zh-CN" sz="3200" dirty="0"/>
          </a:p>
        </p:txBody>
      </p:sp>
      <p:sp>
        <p:nvSpPr>
          <p:cNvPr id="3" name="C_5_BD#6b4c86639?sp=1&amp;vcp=1&amp;pid=fbfb480e6&amp;color=0,0,0&amp;vtp=1&amp;vaab=1&amp;bbb=1"/>
          <p:cNvSpPr/>
          <p:nvPr/>
        </p:nvSpPr>
        <p:spPr>
          <a:xfrm>
            <a:off x="539496" y="1651807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新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闻</a:t>
            </a:r>
            <a:endParaRPr lang="en-US" altLang="zh-CN" sz="3000" dirty="0"/>
          </a:p>
        </p:txBody>
      </p:sp>
      <p:sp>
        <p:nvSpPr>
          <p:cNvPr id="4" name="C_6_BD#654c3ac7b?vcp=1&amp;pid=6b4c86639&amp;color=0,0,0&amp;vtp=1&amp;vaab=1&amp;bbb=1"/>
          <p:cNvSpPr/>
          <p:nvPr/>
        </p:nvSpPr>
        <p:spPr>
          <a:xfrm>
            <a:off x="539496" y="231360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（一）新闻的含义</a:t>
            </a:r>
            <a:endParaRPr lang="en-US" altLang="zh-CN" sz="3000" dirty="0"/>
          </a:p>
        </p:txBody>
      </p:sp>
      <p:sp>
        <p:nvSpPr>
          <p:cNvPr id="5" name="P_7_BD#09cc01ac3?vcp=1&amp;pid=654c3ac7b&amp;color=0,0,0&amp;vtp=1&amp;vaab=1&amp;bbb=1&amp;hb=1"/>
          <p:cNvSpPr/>
          <p:nvPr/>
        </p:nvSpPr>
        <p:spPr>
          <a:xfrm>
            <a:off x="539496" y="29898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新闻有广义和狭义之分：广义的新闻包括消息、通讯、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特写等体裁；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狭义的新闻专指消息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，是一种以简要的文字迅速报道新闻信息的体裁。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22951f3?vcp=1&amp;pid=6b4c8663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（二）新闻的特点</a:t>
            </a:r>
            <a:endParaRPr lang="en-US" altLang="zh-CN" sz="3000" dirty="0"/>
          </a:p>
        </p:txBody>
      </p:sp>
      <p:sp>
        <p:nvSpPr>
          <p:cNvPr id="3" name="P_7_BD#49f0f83a3?sp=1&amp;vcp=1&amp;pid=e922951f3&amp;color=0,0,0&amp;vtp=1&amp;vaab=1&amp;bb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1.真实性。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用事实说话，内容真实准确，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不能虚构或夸张。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2.简明性。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篇幅短小，语言精练，简明扼要，针对性强。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3.及时性。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报道要迅速、及时。</a:t>
            </a:r>
            <a:endParaRPr lang="en-US" altLang="zh-CN" sz="2800" dirty="0"/>
          </a:p>
        </p:txBody>
      </p:sp>
      <p:sp>
        <p:nvSpPr>
          <p:cNvPr id="4" name="C_6_BD#13ff11299?vcp=1&amp;pid=6b4c86639&amp;color=0,0,0&amp;vtp=1&amp;vaab=1&amp;bt=1&amp;bbb=1"/>
          <p:cNvSpPr/>
          <p:nvPr/>
        </p:nvSpPr>
        <p:spPr>
          <a:xfrm>
            <a:off x="539496" y="343095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（三）新闻的结构</a:t>
            </a:r>
            <a:endParaRPr lang="en-US" altLang="zh-CN" sz="3000" dirty="0"/>
          </a:p>
        </p:txBody>
      </p:sp>
      <p:sp>
        <p:nvSpPr>
          <p:cNvPr id="5" name="P_7_BD#397738da5?vcp=1&amp;pid=13ff11299&amp;color=0,0,0&amp;vtp=1&amp;vaab=1&amp;bbb=1&amp;hb=1"/>
          <p:cNvSpPr/>
          <p:nvPr/>
        </p:nvSpPr>
        <p:spPr>
          <a:xfrm>
            <a:off x="539496" y="41100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通常包括标题、导语、主体、背景、结语五部分。标题、导语、主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体通常是必不可少的，背景和结语有时蕴含在主体里面，有时省略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41a057ad?vcp=1&amp;pid=6b4c86639&amp;color=0,0,0&amp;vtp=1&amp;vaab=1&amp;bt=1&amp;bbb=1"/>
          <p:cNvSpPr/>
          <p:nvPr/>
        </p:nvSpPr>
        <p:spPr>
          <a:xfrm>
            <a:off x="539496" y="99255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（四）新闻的标题</a:t>
            </a:r>
            <a:endParaRPr lang="en-US" altLang="zh-CN" sz="3000" dirty="0"/>
          </a:p>
        </p:txBody>
      </p:sp>
      <p:sp>
        <p:nvSpPr>
          <p:cNvPr id="3" name="P_7_BD#ab8fb0fac?vcp=1&amp;pid=241a057ad&amp;color=0,0,0&amp;vtp=1&amp;vaab=1&amp;bbb=1&amp;hb=1"/>
          <p:cNvSpPr/>
          <p:nvPr/>
        </p:nvSpPr>
        <p:spPr>
          <a:xfrm>
            <a:off x="539496" y="16716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主标（正标）、肩标（引标）和副标。消息可以无肩标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，可以无副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，但一定要有主标。</a:t>
            </a:r>
            <a:endParaRPr lang="en-US" altLang="zh-CN" sz="2800" dirty="0"/>
          </a:p>
        </p:txBody>
      </p:sp>
      <p:sp>
        <p:nvSpPr>
          <p:cNvPr id="4" name="C_6_BD#87eb9ba49?vcp=1&amp;pid=6b4c86639&amp;color=0,0,0&amp;vtp=1&amp;vaab=1&amp;bt=1&amp;bbb=1"/>
          <p:cNvSpPr/>
          <p:nvPr/>
        </p:nvSpPr>
        <p:spPr>
          <a:xfrm>
            <a:off x="539496" y="321187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（五）</a:t>
            </a:r>
            <a:endParaRPr lang="en-US" altLang="zh-CN" sz="3000" dirty="0"/>
          </a:p>
        </p:txBody>
      </p:sp>
      <p:sp>
        <p:nvSpPr>
          <p:cNvPr id="5" name="P_7_BD#462fc43ae?vcp=1&amp;pid=87eb9ba49&amp;color=0,0,0&amp;vtp=1&amp;vaab=1&amp;bbb=1&amp;hb=1"/>
          <p:cNvSpPr/>
          <p:nvPr/>
        </p:nvSpPr>
        <p:spPr>
          <a:xfrm>
            <a:off x="539496" y="32166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新闻的电头一般交代通讯社的名称，发电时间，说明材料的真实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可信，消息及时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90c13d89?sp=1&amp;vcp=1&amp;pid=fbfb480e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表</a:t>
            </a:r>
            <a:endParaRPr lang="en-US" altLang="zh-CN" sz="3000" dirty="0"/>
          </a:p>
        </p:txBody>
      </p:sp>
      <p:sp>
        <p:nvSpPr>
          <p:cNvPr id="3" name="P_6_BD#0d869ebbd?vcp=1&amp;pid=590c13d89&amp;color=0,0,0&amp;vtp=1&amp;vaab=1&amp;bbb=1&amp;hb=1"/>
          <p:cNvSpPr/>
          <p:nvPr/>
        </p:nvSpPr>
        <p:spPr>
          <a:xfrm>
            <a:off x="539496" y="12112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图表指表示各种情况和注明各种数字的图和表的总称，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如统计表、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饼状图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、柱状图等。图表可以展现某种变化、进行相关比较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、总结发展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趋势等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它能简洁明了地反映事物的变化发展的规律。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1.表格的读图策略：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一是要重点关注表格的标题以及行和列的提示。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二是要横向、纵向分析表格中数据的变化情况，找出变与不变之处。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2.柱形图的读图策略：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读图时要抓住各要素的数据大小及变化情况，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准确把握各要素之间的规律。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db29453a4?vcp=1&amp;pid=05973353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039112"/>
            <a:ext cx="11064240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d869ebbd?sp=1&amp;vcp=1&amp;pid=590c13d89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3.曲线图的读图策略：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抓住曲线的变化规律，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明晰所表达的内容。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4.饼状图的读图策略：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抓住各要素的比例分配，注意各个要素之间、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各要素与整体的关系。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5cafb7ec?sp=1&amp;vcp=1&amp;pid=fbfb480e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画</a:t>
            </a:r>
            <a:endParaRPr lang="en-US" altLang="zh-CN" sz="3000" dirty="0"/>
          </a:p>
        </p:txBody>
      </p:sp>
      <p:sp>
        <p:nvSpPr>
          <p:cNvPr id="3" name="P_6_BD#7d1b29191?vcp=1&amp;pid=b5cafb7ec&amp;color=0,0,0&amp;vtp=1&amp;vaab=1&amp;bbb=1&amp;hb=1"/>
          <p:cNvSpPr/>
          <p:nvPr/>
        </p:nvSpPr>
        <p:spPr>
          <a:xfrm>
            <a:off x="387096" y="1220769"/>
            <a:ext cx="11109960" cy="39227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在中考语文试题中，图画主要指图片和漫画。图片主要是指绘画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摄影或剪纸等艺术性较强的作品；漫画是一种具有讽刺性、批评性或幽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默性的图画，通过夸张、比喻、象征等手法，来讽刺、批评或表扬某些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人和事。漫画主要由三部分组成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：①标题（可以没有），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告知或暗示漫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画的主题思想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；②画面，主体各“因素”构成的情景；③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注释（可以没有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对画面情景的提示与注解。这三部分是显性信息，而寓意则是隐性信息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d1b29191?sp=1&amp;vcp=1&amp;pid=b5cafb7ec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1.图片的读图策略：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抓住图片中的主体要素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，理清各构图要素间的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，结合标题和背景（文字说明），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把握图片所要表达的内容和意图。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2.漫画的读图策略：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①整体观察画面，把握画面主体，找出其讽刺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或颂扬的对象、行为；②注意细节，如人物的服饰、动作、表情，图片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的标题以及其他语言文字信息等；③抓住矛盾切入，通过对人、物、景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的关系的分析，揣摩细节，弄清楚漫画的主题。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d86983ee.fixed?vcp=1&amp;pid=06a5cc6c4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  <p:sp>
        <p:nvSpPr>
          <p:cNvPr id="4" name="C_2_BD#59d91f608.fixed?vcp=1&amp;pid=043cc72b0&amp;color=0,0,0&amp;vtp=1&amp;vaab=1&amp;bbb=1">
            <a:extLst>
              <a:ext uri="{FF2B5EF4-FFF2-40B4-BE49-F238E27FC236}">
                <a16:creationId xmlns:a16="http://schemas.microsoft.com/office/drawing/2014/main" id="{1382CC97-610D-4C4A-F2EF-69E9416B6D85}"/>
              </a:ext>
            </a:extLst>
          </p:cNvPr>
          <p:cNvSpPr/>
          <p:nvPr/>
        </p:nvSpPr>
        <p:spPr>
          <a:xfrm>
            <a:off x="265176" y="24353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一、非连续性文本阅读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d474c831?vcp=1&amp;pid=cd86983ee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所谓“非连续性文本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”，是相对于以句子和段落组成的连续性文本而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，这类试题通常围绕同一主题组合两三则材料并进行设题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，要求考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生通过阅读分析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、比较探究，从中提取有效信息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。命题材料多为说明类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、论述类文本、新闻、统计图表、图画、地图、清单、时刻表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、索引等。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d474c831?vcp=1&amp;pid=cd86983ee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“非连续性文本”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的特点：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1.在内容上，多文本。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非连续性文本大多由多种材料组成，除了文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段，还有数据、表格、图表、曲线图、图解文字、凭证单、说明书、地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图、清单、时刻表、目录、索引等，具有直观、简明、醒目、信息量大、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概括性强、易于比较等特点，实用性突出，在现代社会中运用广泛。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2.在文体上，跨文体。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非连续性文本强调各种文体的综合应用，把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连续的线性思维和碎片思维有机结合起来，让我们在众多跳跃的信息中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理解文本内容。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0d474c831?sp=1&amp;vcp=1&amp;pid=cd86983ee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3.角度多元，问题聚焦，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主题具有集中性。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4.内容具有时代性。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材料内容一般都散发着时代的温热，材料体现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阅读与生活日益紧密的特点。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81de5a70?sp=1&amp;vcp=1&amp;pid=cd86983ee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说明文</a:t>
            </a:r>
            <a:endParaRPr lang="en-US" altLang="zh-CN" sz="3200" dirty="0"/>
          </a:p>
        </p:txBody>
      </p:sp>
      <p:sp>
        <p:nvSpPr>
          <p:cNvPr id="3" name="C_5_BD#631e0541e?vcp=1&amp;pid=781de5a70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（一）说明对象及特征</a:t>
            </a:r>
            <a:endParaRPr lang="en-US" altLang="zh-CN" sz="3000" dirty="0"/>
          </a:p>
        </p:txBody>
      </p:sp>
      <p:sp>
        <p:nvSpPr>
          <p:cNvPr id="4" name="P_6_BD#ebf03e817?sp=1&amp;vcp=1&amp;pid=631e0541e&amp;color=0,0,0&amp;vtp=1&amp;vaab=1&amp;bbb=1&amp;hb=1"/>
          <p:cNvSpPr/>
          <p:nvPr/>
        </p:nvSpPr>
        <p:spPr>
          <a:xfrm>
            <a:off x="539496" y="19421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说明对象：被说明的事物或者事理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。事物说明文的说明对象是事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，通过对具体事物的形状、构造、性质、特点、用途等进行说明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读者了解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、认识某个或某类事物。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事理说明文的说明对象是抽象的事理，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将抽象事理的成因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、关系、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原理等说清楚。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说明对象的特征：某事物区别于其他事物的本质属性，主要体现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在构造、形态、性质、变化、成因、功用等方面。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1776</Words>
  <Application>Microsoft Office PowerPoint</Application>
  <PresentationFormat>宽屏</PresentationFormat>
  <Paragraphs>277</Paragraphs>
  <Slides>42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0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9</cp:revision>
  <dcterms:created xsi:type="dcterms:W3CDTF">2024-11-21T12:30:27Z</dcterms:created>
  <dcterms:modified xsi:type="dcterms:W3CDTF">2025-07-24T01:49:18Z</dcterms:modified>
  <cp:category/>
  <cp:contentStatus/>
</cp:coreProperties>
</file>