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307" r:id="rId36"/>
    <p:sldId id="290" r:id="rId37"/>
    <p:sldId id="291" r:id="rId38"/>
    <p:sldId id="292" r:id="rId39"/>
    <p:sldId id="308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5346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8c8fd2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C8549F8-0A3D-43F3-B5CC-A68180DBE67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走向和平发展的世界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8c8fd2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6B09A6B-F4AE-4D48-B9FB-466E701ED0F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38c6c4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25df40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b7f03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1a359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38c6c4f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25df405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b7f035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41a359c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走向和平发展的世界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8c8fd2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24665D1-B3C7-4EC9-9607-102E01B0EB6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38c6c4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25df40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b7f03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1a359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38c6c4f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25df405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b7f035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41a359c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走向和平发展的世界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E8F72D5-F977-7914-FF30-96470F46CAF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C59568A-EB42-468A-8878-58C53311F1E9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0E061A-D6B0-4EDB-B2CD-36ED9AA1ED3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BCE29D0-04F2-449A-8C74-ECDBE74C82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38c6c4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25df40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b7f03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1a359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38c6c4f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25df405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b7f035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41a359c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FC7BCD6-92C8-436B-8B88-E72F26CC49D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38c6c4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25df40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b7f03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1a359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38c6c4f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25df405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b7f035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41a359c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a1e2b52fa?colgroup=3,4,8,4,7&amp;vcp=1&amp;pid=2c676fad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606738"/>
              </p:ext>
            </p:extLst>
          </p:nvPr>
        </p:nvGraphicFramePr>
        <p:xfrm>
          <a:off x="539496" y="955477"/>
          <a:ext cx="11112364" cy="5446332"/>
        </p:xfrm>
        <a:graphic>
          <a:graphicData uri="http://schemas.openxmlformats.org/drawingml/2006/table">
            <a:tbl>
              <a:tblPr/>
              <a:tblGrid>
                <a:gridCol w="1348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9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12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9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065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易组织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1995年1月1日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关税与贸易总协定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非歧视性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等为原则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保证就业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收入与需求的增长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提高人类的生活水平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主要职能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制定和规范多边贸易协定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组织贸易谈判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贸易争端等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（1）促进了全球贸易和世界经济的发展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（2）世界贸易组织已经成为具有重大影响力的国际组织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它与联合国成为支撑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协调世界经济和政治的两大支柱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推动着世界的和平与发展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a1e2b52fa?colgroup=3,4,8,4,7&amp;vcp=1&amp;pid=2c676fadd&amp;color=0,0,0&amp;mp=1&amp;vtp=1&amp;vaab=1&amp;bt=1&amp;bbb=1">
            <a:extLst>
              <a:ext uri="{FF2B5EF4-FFF2-40B4-BE49-F238E27FC236}">
                <a16:creationId xmlns:a16="http://schemas.microsoft.com/office/drawing/2014/main" id="{D7368F67-8877-0976-A000-986D3C1C74A3}"/>
              </a:ext>
            </a:extLst>
          </p:cNvPr>
          <p:cNvSpPr txBox="1"/>
          <p:nvPr/>
        </p:nvSpPr>
        <p:spPr>
          <a:xfrm>
            <a:off x="10933715" y="408628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a1e2b52fa?colgroup=1,2,25&amp;vcp=1&amp;pid=2c676fad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248015"/>
              </p:ext>
            </p:extLst>
          </p:nvPr>
        </p:nvGraphicFramePr>
        <p:xfrm>
          <a:off x="539496" y="1822100"/>
          <a:ext cx="11113578" cy="3918396"/>
        </p:xfrm>
        <a:graphic>
          <a:graphicData uri="http://schemas.openxmlformats.org/drawingml/2006/table">
            <a:tbl>
              <a:tblPr/>
              <a:tblGrid>
                <a:gridCol w="687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56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2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和平与发展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成为时代主题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各国把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发展经济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作为首要任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生产力和科技水平有了新的提高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国家之间的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日益紧密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国际投资和国际贸易迅速增长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跨国公司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的影响日益增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生产活动的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全球化趋势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逆全球化思潮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抬头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单边主义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明显上升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了世界经济健康发展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1e2b52fa?colgroup=1,2,25&amp;vcp=1&amp;pid=2c676fadd&amp;color=0,0,0&amp;mp=1&amp;vtp=1&amp;vaab=1&amp;bt=1&amp;bbb=1">
            <a:extLst>
              <a:ext uri="{FF2B5EF4-FFF2-40B4-BE49-F238E27FC236}">
                <a16:creationId xmlns:a16="http://schemas.microsoft.com/office/drawing/2014/main" id="{8CD9152D-D90F-C2C4-4A5F-270009764643}"/>
              </a:ext>
            </a:extLst>
          </p:cNvPr>
          <p:cNvSpPr txBox="1"/>
          <p:nvPr/>
        </p:nvSpPr>
        <p:spPr>
          <a:xfrm>
            <a:off x="1093492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93e9b835?vcp=1&amp;pid=192ac866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fe40fc84?sp=1&amp;vcp=1&amp;pid=d93e9b835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经济全球化的影响及启示</a:t>
            </a:r>
            <a:endParaRPr lang="en-US" altLang="zh-CN" sz="2800" dirty="0"/>
          </a:p>
        </p:txBody>
      </p:sp>
      <p:graphicFrame>
        <p:nvGraphicFramePr>
          <p:cNvPr id="13" name="P_7_BD#1fe40fc84?colgroup=3,25&amp;vcp=1&amp;pid=d93e9b83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963210"/>
              </p:ext>
            </p:extLst>
          </p:nvPr>
        </p:nvGraphicFramePr>
        <p:xfrm>
          <a:off x="539496" y="1929556"/>
          <a:ext cx="11091672" cy="224244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对世界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有利于商品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资本的流动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促进了世界经济的发展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国际经济风险对各国的影响加大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带来全球性问题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对发达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制定全球化的规则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凭借资金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市场和经济管理方面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的优势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成为经济全球化的最大受益者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1fe40fc84?colgroup=3,25&amp;vcp=1&amp;pid=d93e9b83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366281"/>
              </p:ext>
            </p:extLst>
          </p:nvPr>
        </p:nvGraphicFramePr>
        <p:xfrm>
          <a:off x="539496" y="2105342"/>
          <a:ext cx="11091672" cy="3351912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对发展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既是机遇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又是挑战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有利于各国发挥自身优势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参与国际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开拓国际市场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在全球化中处于劣势和被动地位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发达国家之间的贫富差距越来越大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我国要趋利避害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提高创新能力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积极参与国际竞争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建立公正合理的国际政治经济新秩序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加强国际合作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互利共赢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fe40fc84?colgroup=3,25&amp;vcp=1&amp;pid=d93e9b835&amp;color=0,0,0&amp;mp=1&amp;vtp=1&amp;vaab=1&amp;bt=1&amp;bbb=1">
            <a:extLst>
              <a:ext uri="{FF2B5EF4-FFF2-40B4-BE49-F238E27FC236}">
                <a16:creationId xmlns:a16="http://schemas.microsoft.com/office/drawing/2014/main" id="{26057C7D-5009-B625-DF30-C67899CC39FF}"/>
              </a:ext>
            </a:extLst>
          </p:cNvPr>
          <p:cNvSpPr txBox="1"/>
          <p:nvPr/>
        </p:nvSpPr>
        <p:spPr>
          <a:xfrm>
            <a:off x="10913023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c713039c?vcp=1&amp;pid=192ac866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e7e3651ea?sp=1&amp;vcp=1&amp;pid=9c713039c&amp;color=0,0,0&amp;vtp=1&amp;vaab=1&amp;bb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联合国是人类构建世界和平的成果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也是影响最大的国际组织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作为安理会常任理事国之一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中国在事关和平与安全的重大事务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上享有否决权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是联合国中拥有重要影响的国家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中国还是联合国改革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的最早倡导者和有力支持者之一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主张改革应有利于坚持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联合国宪章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的宗旨和原则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更好地发挥联合国的作用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维护会员国的共同利益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加发展中国家的代表权和发言权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切实维护其利益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世界贸易组织成立于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1995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我国加入世界贸易组织是在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2001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697486f?vcp=1&amp;pid=525df405d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冷战后的世界格局（2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69e2a75a2?vcp=1&amp;pid=00697486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385a368e5?vcp=1&amp;pid=69e2a75a2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通过世界多极化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了解现代世界的基本特点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知道和平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共赢是时代潮流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了解构建人类命运共同体理念的重要意义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1edc5a9c?vcp=1&amp;pid=00697486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7" name="P_7_BD#d28c43ee6?colgroup=3,2,23&amp;vcp=1&amp;pid=61edc5a9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432721"/>
              </p:ext>
            </p:extLst>
          </p:nvPr>
        </p:nvGraphicFramePr>
        <p:xfrm>
          <a:off x="539496" y="1295191"/>
          <a:ext cx="11113457" cy="2226120"/>
        </p:xfrm>
        <a:graphic>
          <a:graphicData uri="http://schemas.openxmlformats.org/drawingml/2006/table">
            <a:tbl>
              <a:tblPr/>
              <a:tblGrid>
                <a:gridCol w="1312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7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霸权主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义与地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区冲突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威胁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霸权主义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强权政治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（重要根源）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地区冲突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矛盾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宗教纷争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恐怖主义等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d28c43ee6?colgroup=3,2,13,9&amp;vcp=1&amp;pid=61edc5a9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088694"/>
              </p:ext>
            </p:extLst>
          </p:nvPr>
        </p:nvGraphicFramePr>
        <p:xfrm>
          <a:off x="539496" y="1536700"/>
          <a:ext cx="11114711" cy="4489196"/>
        </p:xfrm>
        <a:graphic>
          <a:graphicData uri="http://schemas.openxmlformats.org/drawingml/2006/table">
            <a:tbl>
              <a:tblPr/>
              <a:tblGrid>
                <a:gridCol w="1307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0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96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724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霸权主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义与地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区冲突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（1）1999年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为首的北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约轰炸南斯拉夫联盟共和国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国驻南大使馆遭到北约导弹袭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（2）2003年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美国发动战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占领伊拉克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）美国等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西方国家对利比亚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叙利亚等进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行军事干涉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）北约持续扩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张势力范围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20600"/>
                        </a:lnSpc>
                      </a:pPr>
                      <a:r>
                        <a:rPr lang="en-US" altLang="zh-CN" sz="11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被北约导弹炸毁的中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国驻南大使馆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28c43ee6?colgroup=3,2,13,9&amp;vcp=1&amp;pid=61edc5a9c&amp;color=0,0,0&amp;vtp=1&amp;vaab=1&amp;bt=1&amp;bbb=1">
            <a:extLst>
              <a:ext uri="{FF2B5EF4-FFF2-40B4-BE49-F238E27FC236}">
                <a16:creationId xmlns:a16="http://schemas.microsoft.com/office/drawing/2014/main" id="{A032A973-1C14-3994-7A3A-3C72E72BA8FE}"/>
              </a:ext>
            </a:extLst>
          </p:cNvPr>
          <p:cNvSpPr txBox="1"/>
          <p:nvPr/>
        </p:nvSpPr>
        <p:spPr>
          <a:xfrm>
            <a:off x="10936061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北约导弹炸毁中国驻南使馆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44421" y="1943068"/>
            <a:ext cx="1691640" cy="268858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d28c43ee6?colgroup=2,2,24&amp;vcp=1&amp;pid=61edc5a9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569884"/>
              </p:ext>
            </p:extLst>
          </p:nvPr>
        </p:nvGraphicFramePr>
        <p:xfrm>
          <a:off x="539496" y="2402046"/>
          <a:ext cx="11113458" cy="2781300"/>
        </p:xfrm>
        <a:graphic>
          <a:graphicData uri="http://schemas.openxmlformats.org/drawingml/2006/table">
            <a:tbl>
              <a:tblPr/>
              <a:tblGrid>
                <a:gridCol w="110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5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585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苏联解体后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唯一的超级大国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中国和俄罗斯等也在国际和地区事务中发挥着重要作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推动世界朝着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多极化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方向发展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28c43ee6?colgroup=2,2,24&amp;vcp=1&amp;pid=61edc5a9c&amp;color=0,0,0&amp;mp=1&amp;vtp=1&amp;vaab=1&amp;bt=1&amp;bbb=1">
            <a:extLst>
              <a:ext uri="{FF2B5EF4-FFF2-40B4-BE49-F238E27FC236}">
                <a16:creationId xmlns:a16="http://schemas.microsoft.com/office/drawing/2014/main" id="{250116C3-DFF4-D184-F871-946121D04607}"/>
              </a:ext>
            </a:extLst>
          </p:cNvPr>
          <p:cNvSpPr txBox="1"/>
          <p:nvPr/>
        </p:nvSpPr>
        <p:spPr>
          <a:xfrm>
            <a:off x="10934809" y="16936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d28c43ee6?colgroup=2,2,24&amp;vcp=1&amp;pid=61edc5a9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020636"/>
              </p:ext>
            </p:extLst>
          </p:nvPr>
        </p:nvGraphicFramePr>
        <p:xfrm>
          <a:off x="539496" y="1833848"/>
          <a:ext cx="11113458" cy="3894900"/>
        </p:xfrm>
        <a:graphic>
          <a:graphicData uri="http://schemas.openxmlformats.org/drawingml/2006/table">
            <a:tbl>
              <a:tblPr/>
              <a:tblGrid>
                <a:gridCol w="110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5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欧洲的实力进一步增强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地位进一步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积极谋求政治大国的地位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通过改革开放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经济快速发展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国家综合实力显著增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凭借丰富的自然资源致力于国家复兴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力求在国际舞台上扮演更重要的角色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）广大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的总体实力不断增强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成为推动世界多极化趋势发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展的一支不可忽视的力量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28c43ee6?colgroup=2,2,24&amp;vcp=1&amp;pid=61edc5a9c&amp;color=0,0,0&amp;vtp=1&amp;vaab=1&amp;bt=1&amp;bbb=1">
            <a:extLst>
              <a:ext uri="{FF2B5EF4-FFF2-40B4-BE49-F238E27FC236}">
                <a16:creationId xmlns:a16="http://schemas.microsoft.com/office/drawing/2014/main" id="{D0CC236E-1046-C435-1919-F47BFC8BDF8A}"/>
              </a:ext>
            </a:extLst>
          </p:cNvPr>
          <p:cNvSpPr txBox="1"/>
          <p:nvPr/>
        </p:nvSpPr>
        <p:spPr>
          <a:xfrm>
            <a:off x="10934809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d28c43ee6?colgroup=2,2,5,10,7&amp;vcp=1&amp;pid=61edc5a9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816161"/>
              </p:ext>
            </p:extLst>
          </p:nvPr>
        </p:nvGraphicFramePr>
        <p:xfrm>
          <a:off x="539496" y="2077942"/>
          <a:ext cx="11112443" cy="3406712"/>
        </p:xfrm>
        <a:graphic>
          <a:graphicData uri="http://schemas.openxmlformats.org/drawingml/2006/table">
            <a:tbl>
              <a:tblPr/>
              <a:tblGrid>
                <a:gridCol w="1110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92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8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57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212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不结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盟运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1961年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1000"/>
                        </a:lnSpc>
                      </a:pPr>
                      <a:r>
                        <a:rPr lang="en-US" altLang="zh-CN" sz="6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不结盟国家和政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府首脑会议会场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标志着广大发展中国家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已经成为国际政治舞台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上的一支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重要力量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一定程度上冲击着两极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28c43ee6?colgroup=2,2,5,10,7&amp;vcp=1&amp;pid=61edc5a9c&amp;color=0,0,0&amp;mp=1&amp;vtp=1&amp;vaab=1&amp;bt=1&amp;bbb=1">
            <a:extLst>
              <a:ext uri="{FF2B5EF4-FFF2-40B4-BE49-F238E27FC236}">
                <a16:creationId xmlns:a16="http://schemas.microsoft.com/office/drawing/2014/main" id="{E85B4990-827E-021E-DBBD-5AB07DA9E0D4}"/>
              </a:ext>
            </a:extLst>
          </p:cNvPr>
          <p:cNvSpPr txBox="1"/>
          <p:nvPr/>
        </p:nvSpPr>
        <p:spPr>
          <a:xfrm>
            <a:off x="10933793" y="13695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不结盟国家和政府首脑会议会场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28706" y="2548858"/>
            <a:ext cx="2130552" cy="13898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d28c43ee6?colgroup=2,2,24&amp;vcp=1&amp;pid=61edc5a9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508690"/>
              </p:ext>
            </p:extLst>
          </p:nvPr>
        </p:nvGraphicFramePr>
        <p:xfrm>
          <a:off x="539496" y="1833848"/>
          <a:ext cx="11113458" cy="3894900"/>
        </p:xfrm>
        <a:graphic>
          <a:graphicData uri="http://schemas.openxmlformats.org/drawingml/2006/table">
            <a:tbl>
              <a:tblPr/>
              <a:tblGrid>
                <a:gridCol w="110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5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（1）中国始终不渝地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走和平发展道路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奉行独立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自主的和平外交政策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反对各种形式的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霸权主义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绝不干涉别国内政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）中国深化拓展全球伙伴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扩大同各国利益的汇合点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推进大国协调和合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构建人类命运共同体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）中国积极参与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全球治理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体系改革和建设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为解决人类面临的共同问题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贡献中国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智慧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中国方案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28c43ee6?colgroup=2,2,24&amp;vcp=1&amp;pid=61edc5a9c&amp;color=0,0,0&amp;mp=1&amp;vtp=1&amp;vaab=1&amp;bt=1&amp;bbb=1">
            <a:extLst>
              <a:ext uri="{FF2B5EF4-FFF2-40B4-BE49-F238E27FC236}">
                <a16:creationId xmlns:a16="http://schemas.microsoft.com/office/drawing/2014/main" id="{3B34933C-3C19-60FE-D8AD-C23B36CED977}"/>
              </a:ext>
            </a:extLst>
          </p:cNvPr>
          <p:cNvSpPr txBox="1"/>
          <p:nvPr/>
        </p:nvSpPr>
        <p:spPr>
          <a:xfrm>
            <a:off x="10934809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7d0978f7?vcp=1&amp;pid=00697486f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#d9bf37c60?sp=1&amp;vcp=1&amp;pid=67d0978f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世界格局的演变过程</a:t>
            </a:r>
            <a:endParaRPr lang="en-US" altLang="zh-CN" sz="2800" dirty="0"/>
          </a:p>
        </p:txBody>
      </p:sp>
      <p:pic>
        <p:nvPicPr>
          <p:cNvPr id="4" name="P_7_BD#d9bf37c60?vcp=1&amp;pid=67d0978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355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55fdad0?vcp=1&amp;pid=525df405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不断发展的现代社会</a:t>
            </a:r>
            <a:endParaRPr lang="en-US" altLang="zh-CN" sz="3200" dirty="0"/>
          </a:p>
        </p:txBody>
      </p:sp>
      <p:sp>
        <p:nvSpPr>
          <p:cNvPr id="3" name="C_6_BD#85b444d26?vcp=1&amp;pid=4355fdad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2cd5692bf?vcp=1&amp;pid=85b444d26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通过社会信息化和文化多样化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了解现代世界的基本特点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传染病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社会治理等人类发展面临的共同问题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5e81917c?vcp=1&amp;pid=4355fda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5" name="P_7_BD#4f74af227?colgroup=2,27&amp;vcp=1&amp;pid=65e81917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527156"/>
              </p:ext>
            </p:extLst>
          </p:nvPr>
        </p:nvGraphicFramePr>
        <p:xfrm>
          <a:off x="539496" y="1295191"/>
          <a:ext cx="11082528" cy="4446208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20世纪四五十年代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原子能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电子计算机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航天技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生物工程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等领域取得了重大突破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标志着新一轮的科学技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术革命的到来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络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建立时间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20世纪90年代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互联网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在全球迅速普及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代社会重要的基础设施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标志着人类社会进入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“信息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4f74af227?colgroup=2,3,22&amp;vcp=1&amp;pid=65e81917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671717"/>
              </p:ext>
            </p:extLst>
          </p:nvPr>
        </p:nvGraphicFramePr>
        <p:xfrm>
          <a:off x="539496" y="2111216"/>
          <a:ext cx="11082528" cy="3340164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络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（1）对现代社会生活产生了前所未有的影响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社会也因互联网的存在而更加丰富多彩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）将世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界各地联结成一个整体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创造了人类新的生活模式和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文化观念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（3）极大地拓展了人类的生活空间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人类的经济活动产生了直接影响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推动了全球经济的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一体化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网络安全问题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日益凸显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f74af227?colgroup=2,3,22&amp;vcp=1&amp;pid=65e81917c&amp;color=0,0,0&amp;vtp=1&amp;vaab=1&amp;bt=1&amp;bbb=1">
            <a:extLst>
              <a:ext uri="{FF2B5EF4-FFF2-40B4-BE49-F238E27FC236}">
                <a16:creationId xmlns:a16="http://schemas.microsoft.com/office/drawing/2014/main" id="{556BB555-1ABC-8B9C-2691-9E58EC849F9D}"/>
              </a:ext>
            </a:extLst>
          </p:cNvPr>
          <p:cNvSpPr txBox="1"/>
          <p:nvPr/>
        </p:nvSpPr>
        <p:spPr>
          <a:xfrm>
            <a:off x="10903879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4f74af227?colgroup=2,3,22&amp;vcp=1&amp;pid=65e81917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103145"/>
              </p:ext>
            </p:extLst>
          </p:nvPr>
        </p:nvGraphicFramePr>
        <p:xfrm>
          <a:off x="539496" y="2382710"/>
          <a:ext cx="11082528" cy="2797176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妇女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（1）19世纪末20世纪初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西方资本主义国家的妇女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开始获得选举权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（2）20世纪六七十年代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妇女的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地位有了明显的提高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（3）1979年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联合国大会通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《消除对妇女一切形式歧视公约》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妇女在许多方面还没有取得与男性完全平等的权利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f74af227?colgroup=2,3,22&amp;vcp=1&amp;pid=65e81917c&amp;color=0,0,0&amp;vtp=1&amp;vaab=1&amp;bt=1&amp;bbb=1">
            <a:extLst>
              <a:ext uri="{FF2B5EF4-FFF2-40B4-BE49-F238E27FC236}">
                <a16:creationId xmlns:a16="http://schemas.microsoft.com/office/drawing/2014/main" id="{F249D216-E20A-2078-6EC6-682CF3CCAD2B}"/>
              </a:ext>
            </a:extLst>
          </p:cNvPr>
          <p:cNvSpPr txBox="1"/>
          <p:nvPr/>
        </p:nvSpPr>
        <p:spPr>
          <a:xfrm>
            <a:off x="10903879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4f74af227?colgroup=2,3,22&amp;vcp=1&amp;pid=65e81917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795822"/>
              </p:ext>
            </p:extLst>
          </p:nvPr>
        </p:nvGraphicFramePr>
        <p:xfrm>
          <a:off x="539496" y="2099468"/>
          <a:ext cx="11082528" cy="336366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口问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随着全球范围内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的推进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环境恶化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成为严重问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（温室效应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淡水资源短缺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土地荒漠化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源遭到破坏等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人口过快增长带来了巨大的环境压力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也带来了新的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挑战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需要全世界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共同努力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认真应对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f74af227?colgroup=2,3,22&amp;vcp=1&amp;pid=65e81917c&amp;color=0,0,0&amp;mp=1&amp;vtp=1&amp;vaab=1&amp;bt=1&amp;bbb=1">
            <a:extLst>
              <a:ext uri="{FF2B5EF4-FFF2-40B4-BE49-F238E27FC236}">
                <a16:creationId xmlns:a16="http://schemas.microsoft.com/office/drawing/2014/main" id="{68B2CC9F-B2C1-D921-750E-7FDA7CB40FEF}"/>
              </a:ext>
            </a:extLst>
          </p:cNvPr>
          <p:cNvSpPr txBox="1"/>
          <p:nvPr/>
        </p:nvSpPr>
        <p:spPr>
          <a:xfrm>
            <a:off x="10903879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c40a0a20?vcp=1&amp;pid=4355fda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5b0b90c64?vcp=1&amp;pid=1c40a0a20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网络安全问题的表现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网络诈骗等网络犯罪问题突出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网络信息泄露威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胁国家安全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沉迷网络给人们的身心健康带来危害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6b7f035e.fixed?vcp=1&amp;pid=28c8fd2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走向和平发展的世界</a:t>
            </a:r>
            <a:endParaRPr lang="en-US" altLang="zh-CN" sz="4000" dirty="0"/>
          </a:p>
        </p:txBody>
      </p:sp>
      <p:sp>
        <p:nvSpPr>
          <p:cNvPr id="3" name="C_4_BD#26b7f035e.fixed?vcp=1&amp;pid=28c8fd2d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38c6c4ff.fixed?vcp=1&amp;pid=28c8fd2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走向和平发展的世界</a:t>
            </a:r>
            <a:endParaRPr lang="en-US" altLang="zh-CN" sz="4000" dirty="0"/>
          </a:p>
        </p:txBody>
      </p:sp>
      <p:sp>
        <p:nvSpPr>
          <p:cNvPr id="3" name="C_4_BD#c38c6c4ff.fixed?vcp=1&amp;pid=28c8fd2d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d48867bc2?vaa=1&amp;vcp=1&amp;vis=1&amp;pid=26b7f035e&amp;color=0,0,0&amp;vtp=1&amp;vaab=1&amp;bt=1&amp;bbb=1&amp;hb=1"/>
          <p:cNvSpPr/>
          <p:nvPr/>
        </p:nvSpPr>
        <p:spPr>
          <a:xfrm>
            <a:off x="539496" y="12158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（2023·广西·中考）2023年4月6日，沙特和伊朗两国外长在北京成功会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晤，宣布恢复外交关系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长期断交的两个中东大国在中国的斡旋下握手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这表明新时代中国担当了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d48867bc2.bracket?vaa=1&amp;vcp=1&amp;vis=1&amp;pid=26b7f035e&amp;color=0,0,0&amp;vpa=1&amp;vtp=1&amp;vaab=1"/>
          <p:cNvSpPr/>
          <p:nvPr/>
        </p:nvSpPr>
        <p:spPr>
          <a:xfrm>
            <a:off x="5794915" y="24979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_2#d48867bc2.choices?vaa=1&amp;vcp=1&amp;vis=1&amp;pid=26b7f035e&amp;color=0,0,0&amp;vtp=1&amp;vaab=1&amp;bbb=1"/>
          <p:cNvSpPr/>
          <p:nvPr/>
        </p:nvSpPr>
        <p:spPr>
          <a:xfrm>
            <a:off x="539496" y="3139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.国际经济的推动者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.世界和平的维护者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C.全球环境的保护者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.先进文化的引领者</a:t>
            </a:r>
            <a:endParaRPr lang="en-US" altLang="zh-CN" sz="2800" dirty="0"/>
          </a:p>
        </p:txBody>
      </p:sp>
      <p:sp>
        <p:nvSpPr>
          <p:cNvPr id="5" name="QC_5_AS.1_1#d48867bc2?vaa=1&amp;vcp=1&amp;vis=1&amp;pid=26b7f035e&amp;color=0,0,0&amp;vtp=1&amp;vaab=1&amp;bbb=1&amp;hb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根据关键信息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“中东大国在中国的斡旋下握手言和”可知，中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国担当了世界和平的维护者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。故B项符合题意。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c728da8b?vcp=1&amp;pid=26b7f035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请完成第278—279页［备考练习］习题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41a359cb.fixed?vcp=1&amp;pid=28c8fd2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走向和平发展的世界</a:t>
            </a:r>
            <a:endParaRPr lang="en-US" altLang="zh-CN" sz="4000" dirty="0"/>
          </a:p>
        </p:txBody>
      </p:sp>
      <p:sp>
        <p:nvSpPr>
          <p:cNvPr id="3" name="C_4_BD#e41a359cb.fixed?vcp=1&amp;pid=28c8fd2d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走向和平发展的世界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e1c1ac47?vcp=1&amp;pid=e41a359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ceb59e15d?vaa=1&amp;vcp=1&amp;vis=1&amp;pid=3e1c1ac47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1.2024年6月11日，联合国安理会投票表决，通过了加沙地带局势相关决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议草案，呼吁在加沙地带实现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“立即、全面和彻底停火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合国的首要宗旨是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_1#ceb59e15d.bracket?vaa=1&amp;vcp=1&amp;vis=1&amp;pid=3e1c1ac47&amp;color=0,0,0&amp;vpa=2&amp;vtp=1&amp;vaab=1"/>
          <p:cNvSpPr/>
          <p:nvPr/>
        </p:nvSpPr>
        <p:spPr>
          <a:xfrm>
            <a:off x="355336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5" name="QC_6_BD.5_2#ceb59e15d.choices?vaa=1&amp;vcp=1&amp;vis=1&amp;pid=3e1c1ac47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A.提供人道主义援助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B.促进经济发展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C.维护国际和平及安全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D.维护国际法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fe0812147?vaa=1&amp;vcp=1&amp;vis=1&amp;pid=3e1c1ac47&amp;color=0,0,0&amp;vtp=1&amp;vaab=1&amp;bt=1&amp;bbb=1&amp;hb=1"/>
          <p:cNvSpPr/>
          <p:nvPr/>
        </p:nvSpPr>
        <p:spPr>
          <a:xfrm>
            <a:off x="539496" y="20434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2.（2024·广西钦州·模拟）1994年4月15日，关贸总协定决定成立世界贸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易组织（WTO）,取代关贸总协定临时机构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。截至2024年2月，其成员国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已达到166个，覆盖全球98%的贸易额。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WTO的成立和发展顺应的趋势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e0812147.bracket?vaa=1&amp;vcp=1&amp;vis=1&amp;pid=3e1c1ac47&amp;color=0,0,0&amp;vpa=3&amp;vtp=1&amp;vaab=1"/>
          <p:cNvSpPr/>
          <p:nvPr/>
        </p:nvSpPr>
        <p:spPr>
          <a:xfrm>
            <a:off x="1032414" y="39723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4" name="QC_6_BD.7_2#fe0812147.choices?vaa=1&amp;vcp=1&amp;vis=1&amp;pid=3e1c1ac47&amp;color=0,0,0&amp;vtp=1&amp;vaab=1&amp;bbb=1"/>
          <p:cNvSpPr/>
          <p:nvPr/>
        </p:nvSpPr>
        <p:spPr>
          <a:xfrm>
            <a:off x="539496" y="47777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A.政治多极化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B.经济全球化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C.文化多元化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D.生活信息化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9_1#0b9e7e66c?vaa=1&amp;vcp=1&amp;vis=1&amp;pid=3e1c1ac47&amp;color=0,0,0&amp;vtp=1&amp;vaab=1&amp;bbb=1&amp;hb=1"/>
          <p:cNvSpPr/>
          <p:nvPr/>
        </p:nvSpPr>
        <p:spPr>
          <a:xfrm>
            <a:off x="539496" y="16428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3.（2024·广西梧州·模拟）20世纪90年代以来，电子邮件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、即时通信工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、电子图书馆、在线支付等使人们的活动超越了许多时空限制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要是基于(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0_1#0b9e7e66c.bracket?vaa=1&amp;vcp=1&amp;vis=1&amp;pid=3e1c1ac47&amp;color=0,0,0&amp;vpa=4&amp;vtp=1&amp;vaab=1"/>
          <p:cNvSpPr/>
          <p:nvPr/>
        </p:nvSpPr>
        <p:spPr>
          <a:xfrm>
            <a:off x="2238914" y="29240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9_2#0b9e7e66c.choices?vaa=1&amp;vcp=1&amp;vis=1&amp;pid=3e1c1ac47&amp;color=0,0,0&amp;vtp=1&amp;vaab=1&amp;bbb=1"/>
          <p:cNvSpPr/>
          <p:nvPr/>
        </p:nvSpPr>
        <p:spPr>
          <a:xfrm>
            <a:off x="539496" y="37195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A.交通工具革新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B.世贸组织兴起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C.空间技术兴起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D.互联网的发展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3a39e828e?vaa=1&amp;vcp=1&amp;vis=1&amp;pid=3e1c1ac47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4.（2024·广东·模拟）当今世界出现了环境恶化、粮食危机、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气候问题、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人口增长过快等人类面临的共同问题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。要解决这些问题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，世界各国应该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2_1#3a39e828e.bracket?vaa=1&amp;vcp=1&amp;vis=1&amp;pid=3e1c1ac47&amp;color=0,0,0&amp;vpa=5&amp;vtp=1&amp;vaab=1"/>
          <p:cNvSpPr/>
          <p:nvPr/>
        </p:nvSpPr>
        <p:spPr>
          <a:xfrm>
            <a:off x="816515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_2#3a39e828e.choices?vaa=1&amp;vcp=1&amp;vis=1&amp;pid=3e1c1ac47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.大力提高妇女地位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.反对贸易保护主义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C.加大经济发展力度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.加强全球合作治理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c95016f?vcp=1&amp;pid=e41a359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ed825f0ac?vaa=1&amp;vcp=1&amp;vis=1&amp;pid=6fc95016f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5.（2024·广东中山·模拟，有改动）自2023年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10月新一轮巴以冲突爆发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，巴勒斯坦与以色列冲突不断，冲突至今已造成数万人死亡。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也门、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黎巴嫩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、伊朗和美国等国也以不同方式介入或被卷入。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ed825f0ac.bracket?vaa=1&amp;vcp=1&amp;vis=1&amp;pid=6fc95016f&amp;color=0,0,0&amp;vpa=6&amp;vtp=1&amp;vaab=1"/>
          <p:cNvSpPr/>
          <p:nvPr/>
        </p:nvSpPr>
        <p:spPr>
          <a:xfrm>
            <a:off x="107733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3_2#ed825f0ac.choices?vaa=1&amp;vcp=1&amp;vis=1&amp;pid=6fc95016f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.霸权主义威胁世界和平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.世界多极化趋势的加强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C.地区冲突加剧世界动荡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.国际政治力量严重失衡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e409900d1?vaa=1&amp;vcp=1&amp;vis=1&amp;pid=6fc95016f&amp;color=0,0,0&amp;vtp=1&amp;vaab=1&amp;bt=1&amp;bbb=1&amp;hb=1"/>
          <p:cNvSpPr/>
          <p:nvPr/>
        </p:nvSpPr>
        <p:spPr>
          <a:xfrm>
            <a:off x="539496" y="18304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6.（2024·广西玉林·模拟）美国以国家安全为由，对一些国家的高科技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企业进行所谓的审查并施加限制，一大批外国高新技术企业被列入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体清单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美国的做法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409900d1.bracket?vaa=1&amp;vcp=1&amp;vis=1&amp;pid=6fc95016f&amp;color=0,0,0&amp;vpa=7&amp;vtp=1&amp;vaab=1"/>
          <p:cNvSpPr/>
          <p:nvPr/>
        </p:nvSpPr>
        <p:spPr>
          <a:xfrm>
            <a:off x="4174077" y="31116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D</a:t>
            </a:r>
            <a:endParaRPr lang="en-US" altLang="zh-CN" sz="2800" dirty="0"/>
          </a:p>
        </p:txBody>
      </p:sp>
      <p:sp>
        <p:nvSpPr>
          <p:cNvPr id="4" name="QC_6_BD.15_2#e409900d1.choices?vaa=1&amp;vcp=1&amp;vis=1&amp;pid=6fc95016f&amp;color=0,0,0&amp;vtp=1&amp;vaab=1&amp;bbb=1"/>
          <p:cNvSpPr/>
          <p:nvPr/>
        </p:nvSpPr>
        <p:spPr>
          <a:xfrm>
            <a:off x="539496" y="36794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A.阻碍了社会信息化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B.引发了地区冲突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C.推动了科技现代化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D.体现了霸权主义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a2cc5721a?vaa=1&amp;vcp=1&amp;vis=1&amp;pid=6fc95016f&amp;color=0,0,0&amp;vtp=1&amp;vaab=1&amp;bbb=1&amp;hb=1"/>
          <p:cNvSpPr/>
          <p:nvPr/>
        </p:nvSpPr>
        <p:spPr>
          <a:xfrm>
            <a:off x="539496" y="19060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7.（2024·内蒙古包头·中考）近年来，中欧班列已成为联通欧亚大陆商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贸的重要通道，它给铁路沿线国家带来更多商机，铺就了共同繁荣发展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中欧班列成功运营体现出的国际关系准则是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a2cc5721a.bracket?vaa=1&amp;vcp=1&amp;vis=1&amp;pid=6fc95016f&amp;color=0,0,0&amp;vpa=8&amp;vtp=1&amp;vaab=1"/>
          <p:cNvSpPr/>
          <p:nvPr/>
        </p:nvSpPr>
        <p:spPr>
          <a:xfrm>
            <a:off x="8639714" y="31873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B</a:t>
            </a:r>
            <a:endParaRPr lang="en-US" altLang="zh-CN" sz="2800" dirty="0"/>
          </a:p>
        </p:txBody>
      </p:sp>
      <p:sp>
        <p:nvSpPr>
          <p:cNvPr id="7" name="QC_6_BD.17_2#a2cc5721a.choices?vaa=1&amp;vcp=1&amp;vis=1&amp;pid=6fc95016f&amp;color=0,0,0&amp;vtp=1&amp;vaab=1&amp;bbb=1"/>
          <p:cNvSpPr/>
          <p:nvPr/>
        </p:nvSpPr>
        <p:spPr>
          <a:xfrm>
            <a:off x="539496" y="37551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A.相互尊重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B.合作共赢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C.公平正义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D.平等对话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13f1a8e3?vcp=1&amp;pid=c38c6c4f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192ff4820?vcp=1&amp;pid=f13f1a8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48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b1e8f44c6?vaa=1&amp;vcp=1&amp;vis=1&amp;pid=6fc95016f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8.（2024·广西柳州·模拟）2017年《世界科学家对人类的警告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：第二次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》一文称：25年来，全球人均可用淡水量减少了26%，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哺乳动物、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爬行动物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、两栖动物、鸟类和鱼类的数量减少了29%，林地损失近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，此外，全球碳排放量和平均气温持续上升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。这表明人类在发展中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面临的问题是(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b1e8f44c6.bracket?vaa=1&amp;vcp=1&amp;vis=1&amp;pid=6fc95016f&amp;color=0,0,0&amp;vpa=9&amp;vtp=1&amp;vaab=1"/>
          <p:cNvSpPr/>
          <p:nvPr/>
        </p:nvSpPr>
        <p:spPr>
          <a:xfrm>
            <a:off x="2950114" y="41236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9_2#b1e8f44c6.choices?vaa=1&amp;vcp=1&amp;vis=1&amp;pid=6fc95016f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.恐怖主义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B.贫富分化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C.环境恶化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.毒品泛滥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57e73fcfb?vaa=1&amp;vcp=1&amp;vis=1&amp;pid=6fc95016f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9.（2024·吉林长春·模拟，有改动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）智能聊天机器人不仅能理解很多人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，流畅展开多轮对话，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而且能在越来越多的领域解决多种问题。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2_1#57e73fcfb.bracket?vaa=1&amp;vcp=1&amp;vis=1&amp;pid=6fc95016f&amp;color=0,0,0&amp;vpa=10&amp;vtp=1&amp;vaab=1"/>
          <p:cNvSpPr/>
          <p:nvPr/>
        </p:nvSpPr>
        <p:spPr>
          <a:xfrm>
            <a:off x="22389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1_2#57e73fcfb.choices?vaa=1&amp;vcp=1&amp;vis=1&amp;pid=6fc95016f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.现代生物技术发展迅速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.信息技术改变工作、生活方式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C.信息时代导致情感危机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.传统文学已不适应现代社会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09c85882?vcp=1&amp;pid=e41a359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3_1#1464af1bd?sp=1&amp;vaa=1&amp;vcp=1&amp;vis=1&amp;pid=d09c8588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用历史的慧眼，观世界局势之变。九年级（3）班的历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史兴趣小组正在进行探究活动，请你参与并回答下列问题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23_2#1464af1bd?vaa=1&amp;vcp=1&amp;vis=1&amp;pid=d09c8588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208" y="3245276"/>
            <a:ext cx="8860536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96ed79b40?vaa=1&amp;vcp=1&amp;vis=1&amp;pid=1464af1bd&amp;color=0,0,0&amp;vtp=1&amp;vaab=1&amp;bt=1&amp;bbb=1&amp;hb=1"/>
          <p:cNvSpPr/>
          <p:nvPr/>
        </p:nvSpPr>
        <p:spPr>
          <a:xfrm>
            <a:off x="539496" y="147892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（1）根据材料一并结合所学知识，在图中①处填入相应的历史事件，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并归纳在制度确立阶段英法两国面对的共同阻力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请为该兴趣小组的探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究活动提炼一个恰当的主题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96ed79b40?vaa=1&amp;vcp=1&amp;vis=1&amp;pid=1464af1bd&amp;color=0,0,0&amp;vtp=1&amp;vaab=1&amp;bbb=1&amp;hb=1"/>
          <p:cNvSpPr/>
          <p:nvPr/>
        </p:nvSpPr>
        <p:spPr>
          <a:xfrm>
            <a:off x="539496" y="36576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历史事件：罗斯福新政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共同阻力：封建专制制度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主题：资本主义的发展（近现代资本主义的发展历程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41488641?vcp=1&amp;vis=1&amp;pid=1464af1bd&amp;color=0,0,0&amp;vtp=1&amp;vaab=1&amp;bt=1&amp;bbb=1"/>
          <p:cNvSpPr/>
          <p:nvPr/>
        </p:nvSpPr>
        <p:spPr>
          <a:xfrm>
            <a:off x="539496" y="6847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7_BD#d41488641?vcp=1&amp;vis=1&amp;pid=1464af1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7520" y="1366361"/>
            <a:ext cx="615391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6_1#f9bc385da?vaa=1&amp;vcp=1&amp;vis=1&amp;pid=1464af1bd&amp;color=0,0,0&amp;vtp=1&amp;vaab=1&amp;bbb=1&amp;hb=1"/>
          <p:cNvSpPr/>
          <p:nvPr/>
        </p:nvSpPr>
        <p:spPr>
          <a:xfrm>
            <a:off x="539496" y="43127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（2）根据材料二，指出引发俄乌冲突的历史事件及各国家（或组织）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态度体现的当今世界政治格局的趋势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面对错综复杂的国际形势，你认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为中国应如何应对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f9bc385da?vaa=1&amp;vcp=1&amp;vis=1&amp;pid=1464af1bd&amp;color=0,0,0&amp;vtp=1&amp;vaab=1&amp;bt=1&amp;bbb=1&amp;hb=1"/>
          <p:cNvSpPr/>
          <p:nvPr/>
        </p:nvSpPr>
        <p:spPr>
          <a:xfrm>
            <a:off x="539496" y="147403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历史事件：克里米亚公投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趋势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政治）多极化趋势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做法：加强国际协作，通过和平方式解决国际争端；反对霸权主义和强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权政治，努力构建公正合理的国际政治经济新秩序；坚持和平与发展的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时代主题，坚持各国一律平等的原则；坚持站在正义一边，反对战争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维护世界和平；努力构建人类命运共同体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。（言之有理即可）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3b965f23?vcp=1&amp;vis=1&amp;pid=1464af1bd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当今世界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不同国家和地区之间的经济联系与交流日益加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5" name="P_7_BD#83b965f23?colgroup=8,21&amp;vcp=1&amp;vis=1&amp;pid=1464af1b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096129"/>
              </p:ext>
            </p:extLst>
          </p:nvPr>
        </p:nvGraphicFramePr>
        <p:xfrm>
          <a:off x="539496" y="1891329"/>
          <a:ext cx="11091672" cy="4487992"/>
        </p:xfrm>
        <a:graphic>
          <a:graphicData uri="http://schemas.openxmlformats.org/drawingml/2006/table">
            <a:tbl>
              <a:tblPr/>
              <a:tblGrid>
                <a:gridCol w="3090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19世纪六七十年代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至20世纪初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本茨发明由内燃机驱动的汽车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莱特兄弟发明飞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垄断组织出现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帝国主义国家加大资本输出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20世纪90年代以来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互联网在全球迅速普及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世界贸易组织成立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以非歧视性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开放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公平等为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2013年12月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中国倡议成立亚投行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促进亚洲区域的建设和互联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2019—2022年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一些公司在网络平台开辟直播“云展台”销售商品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7_BD#83b965f23?colgroup=8,21&amp;vcp=1&amp;vis=1&amp;pid=1464af1b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440552"/>
              </p:ext>
            </p:extLst>
          </p:nvPr>
        </p:nvGraphicFramePr>
        <p:xfrm>
          <a:off x="539496" y="2176430"/>
          <a:ext cx="11091672" cy="3189352"/>
        </p:xfrm>
        <a:graphic>
          <a:graphicData uri="http://schemas.openxmlformats.org/drawingml/2006/table">
            <a:tbl>
              <a:tblPr/>
              <a:tblGrid>
                <a:gridCol w="3090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2021年3月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国外多家企业因“抵制”新疆棉花在中国互联网上引发众怒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产品被下架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2023年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“一带一路”倡议提出十周年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中国已经同152个国家和32个国际组织签署200多份共建“一带一路”合作文件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3b965f23?colgroup=8,21&amp;vcp=1&amp;vis=1&amp;pid=1464af1bd&amp;color=0,0,0&amp;vtp=1&amp;vaab=1&amp;bt=1&amp;bbb=1">
            <a:extLst>
              <a:ext uri="{FF2B5EF4-FFF2-40B4-BE49-F238E27FC236}">
                <a16:creationId xmlns:a16="http://schemas.microsoft.com/office/drawing/2014/main" id="{0E9F3B2A-3E5D-2482-0602-3CF7CAEEBBE2}"/>
              </a:ext>
            </a:extLst>
          </p:cNvPr>
          <p:cNvSpPr txBox="1"/>
          <p:nvPr/>
        </p:nvSpPr>
        <p:spPr>
          <a:xfrm>
            <a:off x="10913023" y="14680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5e99f736a?vaa=1&amp;vcp=1&amp;vis=1&amp;pid=1464af1bd&amp;color=0,0,0&amp;vtp=1&amp;vaab=1&amp;bt=1&amp;bbb=1&amp;hb=1"/>
          <p:cNvSpPr/>
          <p:nvPr/>
        </p:nvSpPr>
        <p:spPr>
          <a:xfrm>
            <a:off x="539496" y="20068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（3）根据材料三，围绕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“经济全球化”提炼一个观点，并从材料中选取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相关史实进行论述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至少列举两个史实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5e99f736a?vaa=1&amp;vcp=1&amp;vis=1&amp;pid=1464af1bd&amp;color=0,0,0&amp;vtp=1&amp;vaab=1&amp;bt=1&amp;bbb=1&amp;hb=1"/>
          <p:cNvSpPr/>
          <p:nvPr/>
        </p:nvSpPr>
        <p:spPr>
          <a:xfrm>
            <a:off x="539496" y="5851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示例一】观点：科技进步促进了经济全球化的发展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论述：德国人本茨发明由内燃机驱动的汽车，莱特兄弟发明飞机，便利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了人们的生活，使得经济交流更加便捷。2019—2022年，一些公司在网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络平台开辟直播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“云展台”销售商品，促进了经济全球化发展；20世纪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90年代以来，互联网在全球迅速普及，人类社会进入了“信息时代”，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便利了人们的沟通、学习、购物，创造了新的生活模式和文化观念，对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经济活动产生直接影响，推动了经济全球化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任举两例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结论：科技的发展打破了地域乃至国家的限制，把整个世界联系在一起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推动了经济全球化的迅速发展；我们要坚持科教兴国战略，坚持科技创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新，建设世界科技创新强国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8b455b3f?vcp=1&amp;pid=c38c6c4f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9fae6e74c?colgroup=2,26&amp;vcp=1&amp;pid=88b455b3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99317"/>
              </p:ext>
            </p:extLst>
          </p:nvPr>
        </p:nvGraphicFramePr>
        <p:xfrm>
          <a:off x="539496" y="1295191"/>
          <a:ext cx="11082528" cy="2808924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世界格局向多极化趋势发展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和平与发展成为时代的主题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立国际政治经济新秩序成为大多数国家的要求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经济全球化趋势加强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世界贸易组织的成立推动了经济全球化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第三次科技革命爆发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人类社会进入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“信息时代”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5e99f736a?vaa=1&amp;vcp=1&amp;vis=1&amp;pid=1464af1bd&amp;color=0,0,0&amp;vtp=1&amp;vaab=1&amp;bt=1&amp;bbb=1&amp;hb=1"/>
          <p:cNvSpPr/>
          <p:nvPr/>
        </p:nvSpPr>
        <p:spPr>
          <a:xfrm>
            <a:off x="394641" y="55213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【示例二】观点：经济全球化是一把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“双刃剑”，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有利也有弊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论述：经济全球化能够促进各国的合作往来，有利于科技、文化的共享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推动社会进步，是不可逆转的历史潮流；中国提出“一带一路”倡议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有利于实现沿线国家的平等互利、合作共赢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但当今全球化主要由发达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国家主导，霸权主义、贸易保护主义盛行，发展中国家遭到不公正对待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一些西方国家为遏制中国崛起，不惜造谣污蔑新疆棉花，这种不正当竞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争会阻碍世界的和平与发展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结论：在经济全球化浪潮中，各国合则两利，斗则两伤；各国应加强合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作，顺应全球化潮流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5e99f736a?vaa=1&amp;vcp=1&amp;vis=1&amp;pid=1464af1bd&amp;color=0,0,0&amp;vtp=1&amp;vaab=1&amp;bt=1&amp;bbb=1&amp;hb=1"/>
          <p:cNvSpPr/>
          <p:nvPr/>
        </p:nvSpPr>
        <p:spPr>
          <a:xfrm>
            <a:off x="539496" y="506872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示例三】观点：国际经济组织的建立促进了经济全球化的发展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论述：1995年，世界贸易组织成立，以非歧视性、开放、公平等为原则，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促进了全球贸易和经济的发展，保障了全球经济贸易的有序进行；2013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年，亚投行成立，促进了亚洲区域的建设和互联。这些国际经济组织的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建立，保障了区域经济贸易，为国际贸易扩大、国际生产大规模进行提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供了适宜的体制环境和政策条件，促进了经济全球化的发展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结论：经济全球化的发展得益于国际经济组织的建立；我们要积极参加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国际经济组织并发挥作用，加强国际经济合作与交流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25df405d.fixed?vcp=1&amp;pid=28c8fd2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走向和平发展的世界</a:t>
            </a:r>
            <a:endParaRPr lang="en-US" altLang="zh-CN" sz="4000" dirty="0"/>
          </a:p>
        </p:txBody>
      </p:sp>
      <p:sp>
        <p:nvSpPr>
          <p:cNvPr id="3" name="C_4_BD#525df405d.fixed?vcp=1&amp;pid=28c8fd2d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92ac866c?vcp=1&amp;pid=525df405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联合国与世界贸易组织</a:t>
            </a:r>
            <a:endParaRPr lang="en-US" altLang="zh-CN" sz="3200" dirty="0"/>
          </a:p>
        </p:txBody>
      </p:sp>
      <p:sp>
        <p:nvSpPr>
          <p:cNvPr id="3" name="C_6_BD#cb9212dae?vcp=1&amp;pid=192ac866c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c3d5436d?vcp=1&amp;pid=cb9212dae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通过经济全球化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了解现代世界的基本特点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通过了解联合国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界贸易组织等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认识世界各国为解决全球性问题所作出的努力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c676fadd?vcp=1&amp;pid=192ac866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a1e2b52fa?colgroup=1,2,19,5&amp;vcp=1&amp;pid=2c676fad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085068"/>
              </p:ext>
            </p:extLst>
          </p:nvPr>
        </p:nvGraphicFramePr>
        <p:xfrm>
          <a:off x="539496" y="1295191"/>
          <a:ext cx="11109960" cy="3405188"/>
        </p:xfrm>
        <a:graphic>
          <a:graphicData uri="http://schemas.openxmlformats.org/drawingml/2006/table">
            <a:tbl>
              <a:tblPr/>
              <a:tblGrid>
                <a:gridCol w="689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2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4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74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256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135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7906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雅尔塔会议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1945年10月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美国纽约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平及安全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联合国宪章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P_7_BD#a1e2b52fa.table_image?iti=1&amp;tii=2&amp;vcp=1&amp;pid=2c676fadd&amp;color=0,0,0&amp;vtp=1&amp;vaab=1&amp;bbb=1"/>
          <p:cNvSpPr/>
          <p:nvPr/>
        </p:nvSpPr>
        <p:spPr>
          <a:xfrm>
            <a:off x="9613551" y="3860623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联合国总部</a:t>
            </a:r>
            <a:endParaRPr lang="en-US" altLang="zh-CN" sz="2800" dirty="0"/>
          </a:p>
        </p:txBody>
      </p:sp>
      <p:pic>
        <p:nvPicPr>
          <p:cNvPr id="6" name="图片 5" descr="联合国总部.jpg"/>
          <p:cNvPicPr/>
          <p:nvPr/>
        </p:nvPicPr>
        <p:blipFill>
          <a:blip r:embed="rId3"/>
          <a:srcRect l="6963" t="6550" r="3093" b="9389"/>
          <a:stretch>
            <a:fillRect/>
          </a:stretch>
        </p:blipFill>
        <p:spPr>
          <a:xfrm>
            <a:off x="9927177" y="1595800"/>
            <a:ext cx="1545336" cy="21122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a1e2b52fa?colgroup=1,2,19,5&amp;vcp=1&amp;pid=2c676fad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828894"/>
              </p:ext>
            </p:extLst>
          </p:nvPr>
        </p:nvGraphicFramePr>
        <p:xfrm>
          <a:off x="539496" y="1488376"/>
          <a:ext cx="11223718" cy="4799204"/>
        </p:xfrm>
        <a:graphic>
          <a:graphicData uri="http://schemas.openxmlformats.org/drawingml/2006/table">
            <a:tbl>
              <a:tblPr/>
              <a:tblGrid>
                <a:gridCol w="689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0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24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80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9814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联合国大会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联合国安全理事会（简称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5个常任理事国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和10个非常任理事国组成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任理事国拥有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否决权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联合国秘书处等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职能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根据安理会或联大的决议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联合国可以向冲突地区派出军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事人员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以恢复或维持和平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在维护国际和平与安全方面发挥了积极作用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a1e2b52fa.table_image?iti=2&amp;tii=4&amp;vcp=1&amp;pid=2c676fadd&amp;color=0,0,0&amp;mp=1&amp;vtp=1&amp;vaab=1&amp;bbb=1"/>
          <p:cNvSpPr/>
          <p:nvPr/>
        </p:nvSpPr>
        <p:spPr>
          <a:xfrm>
            <a:off x="9679294" y="3805586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联合国总部</a:t>
            </a:r>
            <a:endParaRPr lang="en-US" altLang="zh-CN" sz="2800" dirty="0"/>
          </a:p>
        </p:txBody>
      </p:sp>
      <p:sp>
        <p:nvSpPr>
          <p:cNvPr id="2" name="P_7_BD#a1e2b52fa?colgroup=1,2,19,5&amp;vcp=1&amp;pid=2c676fadd&amp;color=0,0,0&amp;mp=1&amp;vtp=1&amp;vaab=1&amp;bt=1&amp;bbb=1">
            <a:extLst>
              <a:ext uri="{FF2B5EF4-FFF2-40B4-BE49-F238E27FC236}">
                <a16:creationId xmlns:a16="http://schemas.microsoft.com/office/drawing/2014/main" id="{B3CDFF24-CB6E-C56F-ADB6-B4BE345208A8}"/>
              </a:ext>
            </a:extLst>
          </p:cNvPr>
          <p:cNvSpPr txBox="1"/>
          <p:nvPr/>
        </p:nvSpPr>
        <p:spPr>
          <a:xfrm>
            <a:off x="10934285" y="7799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联合国总部.jpg"/>
          <p:cNvPicPr/>
          <p:nvPr/>
        </p:nvPicPr>
        <p:blipFill>
          <a:blip r:embed="rId3"/>
          <a:srcRect l="6963" t="6550" r="3093" b="9389"/>
          <a:stretch>
            <a:fillRect/>
          </a:stretch>
        </p:blipFill>
        <p:spPr>
          <a:xfrm>
            <a:off x="9992920" y="1693322"/>
            <a:ext cx="1545336" cy="21122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1641</Words>
  <Application>Microsoft Office PowerPoint</Application>
  <PresentationFormat>宽屏</PresentationFormat>
  <Paragraphs>465</Paragraphs>
  <Slides>51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2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10</cp:revision>
  <dcterms:created xsi:type="dcterms:W3CDTF">2024-11-29T16:53:55Z</dcterms:created>
  <dcterms:modified xsi:type="dcterms:W3CDTF">2025-07-28T01:03:19Z</dcterms:modified>
  <cp:category/>
  <cp:contentStatus/>
</cp:coreProperties>
</file>