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76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0d5261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938120A-72DD-4952-90A9-942485900E4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0d5261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C29A1E-0CFB-4FF9-A26B-5F4B2C314F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0f3cc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1c163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77ae628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2f71a7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0f3cc6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1c1634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77ae628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2f71a7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0d5261f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CBDC9F-3337-4A53-A283-883BEDDA9E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0f3cc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1c163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77ae628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2f71a7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0f3cc6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1c1634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77ae628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2f71a7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主谓一致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E89C5D0-0CDA-16AB-0DCB-5C142DC07D3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2F0C2F-6088-41CF-85B9-92BDDC9563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5245D1D-9FF5-4184-94EB-C85CF58262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0f3cc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1c163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77ae628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2f71a7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0f3cc6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1c1634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77ae628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2f71a7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6E9261-6351-42C2-8407-9D4CAC68EA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0f3cc6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61c1634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77ae628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2f71a7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0f3cc6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61c16345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677ae628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2f71a7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928520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-body,-one,-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构成的不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定代词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等作主语或修饰主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其谓语动词一般用单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dictionary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EDC5C687-16F3-07ED-0995-22353C5A671A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974440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姓氏名词的复数形式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某某夫妇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某某一家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其谓语动词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TV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0D165340-4E67-AF61-2A8A-6A4F224A6BEB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263148"/>
              </p:ext>
            </p:extLst>
          </p:nvPr>
        </p:nvGraphicFramePr>
        <p:xfrm>
          <a:off x="539496" y="1267650"/>
          <a:ext cx="11073384" cy="502729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主语前若有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half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等形容词或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（3／4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等分数修饰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谓语动词的数由名词类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别和数量决定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smells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terrible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fifths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mouse.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E561799A-C8C7-8BA6-FCB8-3283EEE17179}"/>
              </a:ext>
            </a:extLst>
          </p:cNvPr>
          <p:cNvSpPr txBox="1"/>
          <p:nvPr/>
        </p:nvSpPr>
        <p:spPr>
          <a:xfrm>
            <a:off x="10894735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32f853eb8?colgroup=5,12,11&amp;vcp=1&amp;pid=f61c163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73299"/>
              </p:ext>
            </p:extLst>
          </p:nvPr>
        </p:nvGraphicFramePr>
        <p:xfrm>
          <a:off x="539496" y="1267650"/>
          <a:ext cx="11073384" cy="502729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若为复数可数名词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若为单数可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数名词或不可数名词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动词则用单数形式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smells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terrible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fifths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mouse.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mp=1&amp;vtp=1&amp;vaab=1&amp;bt=1&amp;bbb=1">
            <a:extLst>
              <a:ext uri="{FF2B5EF4-FFF2-40B4-BE49-F238E27FC236}">
                <a16:creationId xmlns:a16="http://schemas.microsoft.com/office/drawing/2014/main" id="{9DD0AC37-0D2D-089A-8806-B88B593E3DF5}"/>
              </a:ext>
            </a:extLst>
          </p:cNvPr>
          <p:cNvSpPr txBox="1"/>
          <p:nvPr/>
        </p:nvSpPr>
        <p:spPr>
          <a:xfrm>
            <a:off x="10894735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954501"/>
              </p:ext>
            </p:extLst>
          </p:nvPr>
        </p:nvGraphicFramePr>
        <p:xfrm>
          <a:off x="539496" y="1551368"/>
          <a:ext cx="11073384" cy="44598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一些有成双部分的衣物名词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或工具名词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trousers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gloves,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scissors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词用复数形式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若用了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词修饰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谓语动词的形式则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等词的单复数形式决定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present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grandma.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63078335-3D37-21B8-1D70-D26B5A1073F3}"/>
              </a:ext>
            </a:extLst>
          </p:cNvPr>
          <p:cNvSpPr txBox="1"/>
          <p:nvPr/>
        </p:nvSpPr>
        <p:spPr>
          <a:xfrm>
            <a:off x="10894735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285032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名词复数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谓语动词用单数形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作主语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C81BBE11-56FD-0C6D-BCBE-DB40D94D8421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618727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意义一致原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意义上着眼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处理主谓一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语动词的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复数意义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单数意义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physics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谓语动词用单数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subjects.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EC9BAE0C-8B4A-2DC8-8F6C-8CE8703C1CC0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779535"/>
              </p:ext>
            </p:extLst>
          </p:nvPr>
        </p:nvGraphicFramePr>
        <p:xfrm>
          <a:off x="539496" y="1286700"/>
          <a:ext cx="11073384" cy="498919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复数形式取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决于主语所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决于表面语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一些集合名词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team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Japanese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等作主语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如果指一个不可分割的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即强调总体时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如果强调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整体中的每一个成员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调个体时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我们一家人在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吃晚饭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one.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我们家是一个幸福的家庭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ct val="130000"/>
                        </a:lnSpc>
                      </a:pPr>
                      <a:endParaRPr lang="en-US" altLang="zh-CN" sz="28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2A7A83DD-D2E9-FECA-E40B-150F2C255CBF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32f853eb8?colgroup=5,12,11&amp;vcp=1&amp;pid=f61c163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960037"/>
              </p:ext>
            </p:extLst>
          </p:nvPr>
        </p:nvGraphicFramePr>
        <p:xfrm>
          <a:off x="539496" y="1286700"/>
          <a:ext cx="11073384" cy="498919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复数形式取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决于主语所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决于表面语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一些集合名词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group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team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Japanese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等作主语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如果指一个不可分割的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即强调总体时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如果强调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整体中的每一个成员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调个体时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students.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这个班有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个学生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这个班的学生在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玩游戏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mp=1&amp;vtp=1&amp;vaab=1&amp;bt=1&amp;bbb=1">
            <a:extLst>
              <a:ext uri="{FF2B5EF4-FFF2-40B4-BE49-F238E27FC236}">
                <a16:creationId xmlns:a16="http://schemas.microsoft.com/office/drawing/2014/main" id="{51247594-7DD4-7B2E-0055-58157441A05B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88203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复数形式取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决于主语所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决于表面语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主语中心词为时间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距离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重量等名词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且被视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为一个整体时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其谓语动词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用单数形式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否则用复数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Sixty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4C4886AC-52C8-50C7-928F-10C86D754988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f126acc7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f126acc7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f126acc7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07638"/>
              </p:ext>
            </p:extLst>
          </p:nvPr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复数形式取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决于主语所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表达的概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决于表面语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起名词作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用充当主语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如果指人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具有某特征的一类人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如果指抽象事物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则谓语动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词多用单数形式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wounded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treated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exists.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连接两个主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谓语动词用复数形式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453DA660-E675-9393-4CC4-46E679C3EB56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32f853eb8?colgroup=5,12,11&amp;vcp=1&amp;pid=f61c163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023999"/>
              </p:ext>
            </p:extLst>
          </p:nvPr>
        </p:nvGraphicFramePr>
        <p:xfrm>
          <a:off x="539496" y="1545018"/>
          <a:ext cx="11073384" cy="44725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0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就近一致原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语动词的数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要与它紧邻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的名词或代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词的数保持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等连接的并列主语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词的形式要根据与谓语最近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的主语来确定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blackboard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mp=1&amp;vtp=1&amp;vaab=1&amp;bt=1&amp;bbb=1">
            <a:extLst>
              <a:ext uri="{FF2B5EF4-FFF2-40B4-BE49-F238E27FC236}">
                <a16:creationId xmlns:a16="http://schemas.microsoft.com/office/drawing/2014/main" id="{C496E563-EB58-E9CA-6F44-21CEDD5DF920}"/>
              </a:ext>
            </a:extLst>
          </p:cNvPr>
          <p:cNvSpPr txBox="1"/>
          <p:nvPr/>
        </p:nvSpPr>
        <p:spPr>
          <a:xfrm>
            <a:off x="10894735" y="8366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390711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就近一致原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语动词的数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要与它紧邻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的名词或代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词的数保持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引起的句子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是并列的几个名词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词应与最靠近它的一个名词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在人称和数上保持一致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horse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behind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oranges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3EBF3FB3-FA71-09F8-4482-FD8297484229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77ae6289.fixed?vcp=1&amp;pid=a0d5261f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677ae6289.fixed?vcp=1&amp;pid=a0d5261f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248ff3e82?sp=1&amp;vaa=1&amp;vcp=1&amp;pid=677ae6289&amp;color=0,0,0&amp;vtp=1&amp;vaab=1&amp;bt=1&amp;bbb=1&amp;hb=1"/>
          <p:cNvSpPr/>
          <p:nvPr/>
        </p:nvSpPr>
        <p:spPr>
          <a:xfrm>
            <a:off x="539496" y="77292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（2024·吉林长春·中考）—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Zhihuan.</a:t>
            </a:r>
            <a:endParaRPr lang="en-US" altLang="zh-CN" sz="2800" dirty="0"/>
          </a:p>
        </p:txBody>
      </p:sp>
      <p:sp>
        <p:nvSpPr>
          <p:cNvPr id="3" name="QC_5_AN.3_1#248ff3e82.blank?vaa=1&amp;vcp=1&amp;pid=677ae6289&amp;color=0,0,0&amp;vpa=1&amp;vtp=1&amp;vaab=1"/>
          <p:cNvSpPr/>
          <p:nvPr/>
        </p:nvSpPr>
        <p:spPr>
          <a:xfrm>
            <a:off x="6382289" y="74701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248ff3e82.choices?vaa=1&amp;vcp=1&amp;pid=677ae6289&amp;color=0,0,0&amp;vtp=1&amp;vaab=1&amp;bbb=1"/>
          <p:cNvSpPr/>
          <p:nvPr/>
        </p:nvSpPr>
        <p:spPr>
          <a:xfrm>
            <a:off x="539496" y="257911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2802890" algn="l"/>
                <a:tab pos="5377180" algn="l"/>
                <a:tab pos="8408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5_AS.1_1#248ff3e82?vaa=1&amp;vcp=1&amp;pid=677ae6289&amp;color=0,0,0&amp;vtp=1&amp;vaab=1&amp;bbb=1&amp;hb=1"/>
          <p:cNvSpPr/>
          <p:nvPr/>
        </p:nvSpPr>
        <p:spPr>
          <a:xfrm>
            <a:off x="539496" y="31759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be动词的单复数由与之最接近的名词的单复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数来决定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。由于句中离谓语最近的主语为many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是可数名词复数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；又根据此处表示客观事实，用一般现在时，所以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词要用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are。句意：——这本书里有许多中国古诗。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你最喜欢哪一首?—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王之涣的《登鹳雀楼》。故答案为A。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9e87bc3dc?vaa=1&amp;vcp=1&amp;pid=677ae6289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endParaRPr lang="en-US" altLang="zh-CN" sz="2800" dirty="0"/>
          </a:p>
        </p:txBody>
      </p:sp>
      <p:sp>
        <p:nvSpPr>
          <p:cNvPr id="3" name="QC_5_AN.7_1#9e87bc3dc.blank?vaa=1&amp;vcp=1&amp;pid=677ae6289&amp;color=0,0,0&amp;vpa=2&amp;vtp=1&amp;vaab=1"/>
          <p:cNvSpPr/>
          <p:nvPr/>
        </p:nvSpPr>
        <p:spPr>
          <a:xfrm>
            <a:off x="9238203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9e87bc3dc.choices?vaa=1&amp;vcp=1&amp;pid=677ae6289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17620" algn="l"/>
                <a:tab pos="7406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5_AS.1_1#9e87bc3dc?vaa=1&amp;vcp=1&amp;pid=677ae6289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动名词或动名词短语作主语时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，谓语动词要用第三人称单数形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。句中主语having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manners为动名词短语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，谓语要用第三人称单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，所以be动词应用is。句意：当你访问外国时，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有礼貌是必要的。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720b88f35?vaa=1&amp;vcp=1&amp;pid=677ae6289&amp;color=0,0,0&amp;vtp=1&amp;vaab=1&amp;bt=1&amp;bbb=1&amp;hb=1"/>
          <p:cNvSpPr/>
          <p:nvPr/>
        </p:nvSpPr>
        <p:spPr>
          <a:xfrm>
            <a:off x="539496" y="76022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1_1#720b88f35.bracket?vaa=1&amp;vcp=1&amp;pid=677ae6289&amp;color=0,0,0&amp;vpa=3&amp;vtp=1&amp;vaab=1"/>
          <p:cNvSpPr/>
          <p:nvPr/>
        </p:nvSpPr>
        <p:spPr>
          <a:xfrm>
            <a:off x="2760631" y="1969516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720b88f35.choices?vaa=1&amp;vcp=1&amp;pid=677ae6289&amp;color=0,0,0&amp;vtp=1&amp;vaab=1&amp;bbb=1"/>
          <p:cNvSpPr/>
          <p:nvPr/>
        </p:nvSpPr>
        <p:spPr>
          <a:xfrm>
            <a:off x="539496" y="256641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20253" algn="l"/>
                <a:tab pos="7681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C_5_AS.1_1#720b88f35?vaa=1&amp;vcp=1&amp;pid=677ae6289&amp;color=0,0,0&amp;vtp=1&amp;vaab=1&amp;bbb=1&amp;hb=1"/>
          <p:cNvSpPr/>
          <p:nvPr/>
        </p:nvSpPr>
        <p:spPr>
          <a:xfrm>
            <a:off x="539496" y="31632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of意为“许多”,“a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of+名词/代词复数”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作主语，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其后的谓语动词用复数形式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of意为“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的数目”，“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+名词/代词”作主语，其后的谓语动词用单数形式。句意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，许多过生日的人吃的蛋糕上插了蜡烛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。蜡烛的数量是这个人的年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87a53fec7?sp=1&amp;vaa=1&amp;vcp=1&amp;pid=677ae6289&amp;color=0,0,0&amp;vtp=1&amp;vaab=1&amp;bt=1&amp;bbb=1&amp;hb=1"/>
          <p:cNvSpPr/>
          <p:nvPr/>
        </p:nvSpPr>
        <p:spPr>
          <a:xfrm>
            <a:off x="539496" y="723265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（2023·四川达州·中考）—Neither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outdoors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rainstorm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_1#87a53fec7.bracket?vaa=1&amp;vcp=1&amp;pid=677ae6289&amp;color=0,0,0&amp;vpa=4&amp;vtp=1&amp;vaab=1"/>
          <p:cNvSpPr/>
          <p:nvPr/>
        </p:nvSpPr>
        <p:spPr>
          <a:xfrm>
            <a:off x="5337715" y="1799527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87a53fec7.choices?vaa=1&amp;vcp=1&amp;pid=677ae6289&amp;color=0,0,0&amp;vtp=1&amp;vaab=1&amp;bbb=1"/>
          <p:cNvSpPr/>
          <p:nvPr/>
        </p:nvSpPr>
        <p:spPr>
          <a:xfrm>
            <a:off x="539496" y="236950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885353" algn="l"/>
                <a:tab pos="7529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5" name="QC_5_AS.1_1#87a53fec7?vaa=1&amp;vcp=1&amp;pid=677ae6289&amp;color=0,0,0&amp;vtp=1&amp;vaab=1&amp;bbb=1&amp;hb=1"/>
          <p:cNvSpPr/>
          <p:nvPr/>
        </p:nvSpPr>
        <p:spPr>
          <a:xfrm>
            <a:off x="539496" y="2895601"/>
            <a:ext cx="11109960" cy="3207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由“not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also”“either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”“neither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”等连接的并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列主语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，遵循“就近原则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”，即谓语动词的形式由与谓语最近的主语来确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。此句中离谓语动词最近的主语是her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parents，为复数，所以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be动词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were；感叹句的中心词lucky是形容词，要用how来引导感叹句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：——暴雨来临时，莉莉和她的父母都不在户外。——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他们真幸运！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aa932c993?sp=1&amp;vaa=1&amp;vcp=1&amp;pid=677ae6289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（2022·四川达州·中考）—Hurry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Jason!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7_2#aa932c993.choices?vaa=1&amp;vcp=1&amp;pid=677ae6289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48940" algn="l"/>
                <a:tab pos="5859780" algn="l"/>
                <a:tab pos="8580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A.washing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a932c993?vaa=1&amp;vcp=1&amp;pid=677ae6289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本题考查非谓语动词和主谓一致。need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“需要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”，是固定搭配，所以第一设空处用动名词washing。时间、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距离、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、重量等名词作主语，通常把它们看作一个整体，即单数概念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谓语动词用单数形式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。在本句中把thirty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minutes看成一个整体，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应用单数形式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，所以第二设空处应用is。句意：——快点,杰森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!我们要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去看电影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，但衣服还需要洗。——别担心。我想30分钟足够了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  <p:sp>
        <p:nvSpPr>
          <p:cNvPr id="3" name="QC_5_AN.2_1#aa932c993?vaa=1&amp;vcp=1&amp;pid=677ae6289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e0f3cc61.fixed?vcp=1&amp;pid=a0d5261f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fe0f3cc61.fixed?vcp=1&amp;pid=a0d5261f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39c859e2?vcp=1&amp;pid=677ae6289&amp;color=0,0,0&amp;vtp=1&amp;vaab=1&amp;bt=1&amp;bbb=1"/>
          <p:cNvSpPr/>
          <p:nvPr/>
        </p:nvSpPr>
        <p:spPr>
          <a:xfrm>
            <a:off x="541020" y="27572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学习至此，请完成第36讲备考练习（第279页）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2f71a75f.fixed?vcp=1&amp;pid=a0d5261f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b2f71a75f.fixed?vcp=1&amp;pid=a0d5261f3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第36讲备考练习（主谓一致）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3_1#4b833acb2?vaa=1&amp;vcp=1&amp;pid=1632ef22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4b833acb2.bracket?vaa=1&amp;vcp=1&amp;pid=1632ef221&amp;color=0,0,0&amp;vpa=16&amp;vtp=1&amp;vaab=1"/>
          <p:cNvSpPr/>
          <p:nvPr/>
        </p:nvSpPr>
        <p:spPr>
          <a:xfrm>
            <a:off x="5636101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3_2#4b833acb2.choices?vaa=1&amp;vcp=1&amp;pid=1632ef221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6" name="QC_6_BD.35_1#4f73fa3d3?vaa=1&amp;vcp=1&amp;pid=1632ef221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36_1#4f73fa3d3.bracket?vaa=1&amp;vcp=1&amp;pid=1632ef221&amp;color=0,0,0&amp;vpa=17&amp;vtp=1&amp;vaab=1"/>
          <p:cNvSpPr/>
          <p:nvPr/>
        </p:nvSpPr>
        <p:spPr>
          <a:xfrm>
            <a:off x="4920837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35_2#4f73fa3d3.choices?vaa=1&amp;vcp=1&amp;pid=1632ef221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0d1881397?vaa=1&amp;vcp=1&amp;pid=1632ef221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d1881397.bracket?vaa=1&amp;vcp=1&amp;pid=1632ef221&amp;color=0,0,0&amp;mp=1&amp;vpa=18&amp;vtp=1&amp;vaab=1"/>
          <p:cNvSpPr/>
          <p:nvPr/>
        </p:nvSpPr>
        <p:spPr>
          <a:xfrm>
            <a:off x="6405403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7_2#0d1881397.choices?vaa=1&amp;vcp=1&amp;pid=1632ef221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5" name="QC_6_BD.39_1#e9ba40696?sp=1&amp;vaa=1&amp;vcp=1&amp;pid=1632ef221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0_1#e9ba40696.bracket?vaa=1&amp;vcp=1&amp;pid=1632ef221&amp;color=0,0,0&amp;vpa=19&amp;vtp=1&amp;vaab=1"/>
          <p:cNvSpPr/>
          <p:nvPr/>
        </p:nvSpPr>
        <p:spPr>
          <a:xfrm>
            <a:off x="8147589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e9ba40696.choices?vaa=1&amp;vcp=1&amp;pid=1632ef221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b2dd455bc?vaa=1&amp;vcp=1&amp;pid=1632ef221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Jiangsu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2dd455bc.bracket?vaa=1&amp;vcp=1&amp;pid=1632ef221&amp;color=0,0,0&amp;mp=1&amp;vpa=20&amp;vtp=1&amp;vaab=1"/>
          <p:cNvSpPr/>
          <p:nvPr/>
        </p:nvSpPr>
        <p:spPr>
          <a:xfrm>
            <a:off x="10151714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1_2#b2dd455bc.choices?vaa=1&amp;vcp=1&amp;pid=1632ef221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endParaRPr lang="en-US" altLang="zh-CN" sz="2800" dirty="0"/>
          </a:p>
        </p:txBody>
      </p:sp>
      <p:sp>
        <p:nvSpPr>
          <p:cNvPr id="5" name="QC_6_BD.43_1#de5f78227?sp=1&amp;vaa=1&amp;vcp=1&amp;pid=1632ef221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（2023·四川自贡·中考）—What’s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4_1#de5f78227.bracket?vaa=1&amp;vcp=1&amp;pid=1632ef221&amp;color=0,0,0&amp;vpa=21&amp;vtp=1&amp;vaab=1"/>
          <p:cNvSpPr/>
          <p:nvPr/>
        </p:nvSpPr>
        <p:spPr>
          <a:xfrm>
            <a:off x="8012653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3_2#de5f78227.choices?vaa=1&amp;vcp=1&amp;pid=1632ef221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ab9e1d930?vaa=1&amp;vcp=1&amp;pid=1632ef221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（2022·湖南湘西州·中考）There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（数十亿）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b9e1d930.bracket?vaa=1&amp;vcp=1&amp;pid=1632ef221&amp;color=0,0,0&amp;vpa=22&amp;vtp=1&amp;vaab=1"/>
          <p:cNvSpPr/>
          <p:nvPr/>
        </p:nvSpPr>
        <p:spPr>
          <a:xfrm>
            <a:off x="1615028" y="16338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ab9e1d930.choices?vaa=1&amp;vcp=1&amp;pid=1632ef221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endParaRPr lang="en-US" altLang="zh-CN" sz="2800" dirty="0"/>
          </a:p>
        </p:txBody>
      </p:sp>
      <p:sp>
        <p:nvSpPr>
          <p:cNvPr id="5" name="QC_6_BD.47_1#4294a0b11?vaa=1&amp;vcp=1&amp;pid=1632ef221&amp;color=0,0,0&amp;vtp=1&amp;vaab=1&amp;bbb=1&amp;hb=1"/>
          <p:cNvSpPr/>
          <p:nvPr/>
        </p:nvSpPr>
        <p:spPr>
          <a:xfrm>
            <a:off x="539496" y="2723688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（2022·贵州黔西南州·中考改编）Neither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4294a0b11.bracket?vaa=1&amp;vcp=1&amp;pid=1632ef221&amp;color=0,0,0&amp;vpa=23&amp;vtp=1&amp;vaab=1"/>
          <p:cNvSpPr/>
          <p:nvPr/>
        </p:nvSpPr>
        <p:spPr>
          <a:xfrm>
            <a:off x="10043064" y="325702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7_2#4294a0b11.choices?vaa=1&amp;vcp=1&amp;pid=1632ef221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endParaRPr lang="en-US" altLang="zh-CN" sz="2800" dirty="0"/>
          </a:p>
        </p:txBody>
      </p:sp>
      <p:sp>
        <p:nvSpPr>
          <p:cNvPr id="8" name="QC_6_BD.49_1#e48a88aa0?sp=1&amp;vaa=1&amp;vcp=1&amp;pid=1632ef221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（2022·贵州铜仁·中考改编）—Using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chopsticks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0_1#e48a88aa0.bracket?vaa=1&amp;vcp=1&amp;pid=1632ef221&amp;color=0,0,0&amp;vpa=24&amp;vtp=1&amp;vaab=1"/>
          <p:cNvSpPr/>
          <p:nvPr/>
        </p:nvSpPr>
        <p:spPr>
          <a:xfrm>
            <a:off x="2998756" y="542434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9_2#e48a88aa0.choices?vaa=1&amp;vcp=1&amp;pid=1632ef221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3bdeac789?vaa=1&amp;vcp=1&amp;pid=1632ef221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（2022·湖北恩施州·中考）There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bdeac789.bracket?vaa=1&amp;vcp=1&amp;pid=1632ef221&amp;color=0,0,0&amp;vpa=25&amp;vtp=1&amp;vaab=1"/>
          <p:cNvSpPr/>
          <p:nvPr/>
        </p:nvSpPr>
        <p:spPr>
          <a:xfrm>
            <a:off x="3904202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1_2#3bdeac789.choices?vaa=1&amp;vcp=1&amp;pid=1632ef221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endParaRPr lang="en-US" altLang="zh-CN" sz="2800" dirty="0"/>
          </a:p>
        </p:txBody>
      </p:sp>
      <p:sp>
        <p:nvSpPr>
          <p:cNvPr id="5" name="QC_6_BD.53_1#66649c029?vaa=1&amp;vcp=1&amp;pid=1632ef221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（2022·辽宁大连·中考改编）Once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6649c029.bracket?vaa=1&amp;vcp=1&amp;pid=1632ef221&amp;color=0,0,0&amp;vpa=26&amp;vtp=1&amp;vaab=1"/>
          <p:cNvSpPr/>
          <p:nvPr/>
        </p:nvSpPr>
        <p:spPr>
          <a:xfrm>
            <a:off x="4259802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3_2#66649c029.choices?vaa=1&amp;vcp=1&amp;pid=1632ef221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8" name="QC_6_BD.55_1#111c6eeba?vaa=1&amp;vcp=1&amp;pid=1632ef221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（2022·吉林长春·中考改编）There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6_1#111c6eeba.bracket?vaa=1&amp;vcp=1&amp;pid=1632ef221&amp;color=0,0,0&amp;vpa=27&amp;vtp=1&amp;vaab=1"/>
          <p:cNvSpPr/>
          <p:nvPr/>
        </p:nvSpPr>
        <p:spPr>
          <a:xfrm>
            <a:off x="5378926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5_2#111c6eeba.choices?vaa=1&amp;vcp=1&amp;pid=1632ef221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94c6724b1?vaa=1&amp;vcp=1&amp;pid=1632ef221&amp;color=0,0,0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（2022·贵州黔东南州·中考改编）In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4c6724b1.bracket?vaa=1&amp;vcp=1&amp;pid=1632ef221&amp;color=0,0,0&amp;vpa=28&amp;vtp=1&amp;vaab=1"/>
          <p:cNvSpPr/>
          <p:nvPr/>
        </p:nvSpPr>
        <p:spPr>
          <a:xfrm>
            <a:off x="7072153" y="17636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7_2#94c6724b1.choices?vaa=1&amp;vcp=1&amp;pid=1632ef221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5" name="QC_6_BD.59_1#613bd51d3?sp=1&amp;vaa=1&amp;vcp=1&amp;pid=1632ef221&amp;color=0,0,0&amp;vtp=1&amp;vaab=1&amp;bbb=1"/>
          <p:cNvSpPr/>
          <p:nvPr/>
        </p:nvSpPr>
        <p:spPr>
          <a:xfrm>
            <a:off x="539496" y="29574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（2022·辽宁朝阳·中考改编）—What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13bd51d3.bracket?vaa=1&amp;vcp=1&amp;pid=1632ef221&amp;color=0,0,0&amp;vpa=29&amp;vtp=1&amp;vaab=1"/>
          <p:cNvSpPr/>
          <p:nvPr/>
        </p:nvSpPr>
        <p:spPr>
          <a:xfrm>
            <a:off x="9808114" y="35571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9_2#613bd51d3.choices?vaa=1&amp;vcp=1&amp;pid=1632ef221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8" name="QC_6_BD.61_1#51a86cdd0?vaa=1&amp;vcp=1&amp;pid=1632ef221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（2021·吉林·中考改编）There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2_1#51a86cdd0.bracket?vaa=1&amp;vcp=1&amp;pid=1632ef221&amp;color=0,0,0&amp;vpa=30&amp;vtp=1&amp;vaab=1"/>
          <p:cNvSpPr/>
          <p:nvPr/>
        </p:nvSpPr>
        <p:spPr>
          <a:xfrm>
            <a:off x="2698401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61_2#51a86cdd0.choices?vaa=1&amp;vcp=1&amp;pid=1632ef221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de5730177?sp=1&amp;vaa=1&amp;vcp=1&amp;pid=1632ef221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（2021·辽宁朝阳·中考改编）—Have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Mulan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e5730177.bracket?vaa=1&amp;vcp=1&amp;pid=1632ef221&amp;color=0,0,0&amp;vpa=31&amp;vtp=1&amp;vaab=1"/>
          <p:cNvSpPr/>
          <p:nvPr/>
        </p:nvSpPr>
        <p:spPr>
          <a:xfrm>
            <a:off x="3527075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3_2#de5730177.choices?vaa=1&amp;vcp=1&amp;pid=1632ef221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5" name="QC_6_BD.65_1#d207bb1d6?vaa=1&amp;vcp=1&amp;pid=1632ef221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（2021·黑龙江牡丹江、鸡西地区朝鲜族学校中考）Fresh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6_1#d207bb1d6.bracket?vaa=1&amp;vcp=1&amp;pid=1632ef221&amp;color=0,0,0&amp;vpa=32&amp;vtp=1&amp;vaab=1"/>
          <p:cNvSpPr/>
          <p:nvPr/>
        </p:nvSpPr>
        <p:spPr>
          <a:xfrm>
            <a:off x="7733253" y="47259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5_2#d207bb1d6.choices?vaa=1&amp;vcp=1&amp;pid=1632ef221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63876173c?sp=1&amp;vaa=1&amp;vcp=1&amp;pid=1632ef221&amp;color=0,0,0&amp;mp=1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（2021·内蒙古呼和浩特·中考改编）—In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3876173c.bracket?vaa=1&amp;vcp=1&amp;pid=1632ef221&amp;color=0,0,0&amp;mp=1&amp;vpa=33&amp;vtp=1&amp;vaab=1"/>
          <p:cNvSpPr/>
          <p:nvPr/>
        </p:nvSpPr>
        <p:spPr>
          <a:xfrm>
            <a:off x="7331614" y="17636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7_2#63876173c.choices?vaa=1&amp;vcp=1&amp;pid=1632ef221&amp;color=0,0,0&amp;vtp=1&amp;vaab=1&amp;bbb=1"/>
          <p:cNvSpPr/>
          <p:nvPr/>
        </p:nvSpPr>
        <p:spPr>
          <a:xfrm>
            <a:off x="539496" y="235773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C_6_BD.69_1#e74ceaff5?vaa=1&amp;vcp=1&amp;pid=1632ef221&amp;color=0,0,0&amp;vtp=1&amp;vaab=1&amp;bbb=1&amp;hb=1"/>
          <p:cNvSpPr/>
          <p:nvPr/>
        </p:nvSpPr>
        <p:spPr>
          <a:xfrm>
            <a:off x="539496" y="416113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（2020·黑龙江大庆·中考改编）On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0_1#e74ceaff5.bracket?vaa=1&amp;vcp=1&amp;pid=1632ef221&amp;color=0,0,0&amp;vpa=34&amp;vtp=1&amp;vaab=1"/>
          <p:cNvSpPr/>
          <p:nvPr/>
        </p:nvSpPr>
        <p:spPr>
          <a:xfrm>
            <a:off x="1102265" y="537043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9_2#e74ceaff5.choices?vaa=1&amp;vcp=1&amp;pid=1632ef221&amp;color=0,0,0&amp;vtp=1&amp;vaab=1&amp;bbb=1"/>
          <p:cNvSpPr/>
          <p:nvPr/>
        </p:nvSpPr>
        <p:spPr>
          <a:xfrm>
            <a:off x="539496" y="59673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24487" algn="l"/>
                <a:tab pos="7423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91b77fb9e?vcp=1&amp;pid=fe0f3cc6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89404"/>
            <a:ext cx="11064240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1c16345.fixed?vcp=1&amp;pid=a0d5261f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主谓一致</a:t>
            </a:r>
            <a:endParaRPr lang="en-US" altLang="zh-CN" sz="4000" dirty="0"/>
          </a:p>
        </p:txBody>
      </p:sp>
      <p:sp>
        <p:nvSpPr>
          <p:cNvPr id="3" name="C_4_BD#f61c16345.fixed?vcp=1&amp;pid=a0d5261f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2f853eb8?vcp=1&amp;pid=f61c16345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在英语中，谓语动词在人称和数上必须和主语保持一致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。它通常有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三种原则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，见下表：</a:t>
            </a:r>
            <a:endParaRPr lang="en-US" altLang="zh-CN" sz="2800" dirty="0"/>
          </a:p>
        </p:txBody>
      </p:sp>
      <p:graphicFrame>
        <p:nvGraphicFramePr>
          <p:cNvPr id="7" name="P_5_BD#32f853eb8?colgroup=5,12,11&amp;vcp=1&amp;pid=f61c1634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037359"/>
              </p:ext>
            </p:extLst>
          </p:nvPr>
        </p:nvGraphicFramePr>
        <p:xfrm>
          <a:off x="539496" y="1883201"/>
          <a:ext cx="11073384" cy="4434460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语法一致原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子的谓语动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词要与句子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的主语在语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法形式上保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持一致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也用单数形式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主语是复数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谓语动词也用复数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Nanning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81726"/>
              </p:ext>
            </p:extLst>
          </p:nvPr>
        </p:nvGraphicFramePr>
        <p:xfrm>
          <a:off x="539496" y="1822386"/>
          <a:ext cx="11073384" cy="391782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动词不定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动名词或从句作主语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谓语动词一般用单数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ourselves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believing.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5885B3C0-A8CF-6439-F65C-F7755D729E76}"/>
              </a:ext>
            </a:extLst>
          </p:cNvPr>
          <p:cNvSpPr txBox="1"/>
          <p:nvPr/>
        </p:nvSpPr>
        <p:spPr>
          <a:xfrm>
            <a:off x="10894735" y="11139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138189"/>
              </p:ext>
            </p:extLst>
          </p:nvPr>
        </p:nvGraphicFramePr>
        <p:xfrm>
          <a:off x="539496" y="1286700"/>
          <a:ext cx="11073384" cy="498919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连接两个或两个以上表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示不同的人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不同的事物或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概念的名词作主语时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动词一般用复数形式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若两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个名词指同一个人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同一事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物或概念时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后的名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词前没有冠词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Canadian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一位老师兼作家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明天来我校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EA277BDF-00A9-3960-DE09-257D05BF19B5}"/>
              </a:ext>
            </a:extLst>
          </p:cNvPr>
          <p:cNvSpPr txBox="1"/>
          <p:nvPr/>
        </p:nvSpPr>
        <p:spPr>
          <a:xfrm>
            <a:off x="10894735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32f853eb8?colgroup=5,12,11&amp;vcp=1&amp;pid=f61c1634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635660"/>
              </p:ext>
            </p:extLst>
          </p:nvPr>
        </p:nvGraphicFramePr>
        <p:xfrm>
          <a:off x="539496" y="1280826"/>
          <a:ext cx="11073384" cy="500094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主语类型和谓语形式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即单数主语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需用动词的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复数主语需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用动词的复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连接并列单数主语名词前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等修饰时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谓语动词用单数形式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主语中心词之后有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together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等修饰语时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语动词的数与前面的中心词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32f853eb8?colgroup=5,12,11&amp;vcp=1&amp;pid=f61c16345&amp;color=0,0,0&amp;vtp=1&amp;vaab=1&amp;bt=1&amp;bbb=1">
            <a:extLst>
              <a:ext uri="{FF2B5EF4-FFF2-40B4-BE49-F238E27FC236}">
                <a16:creationId xmlns:a16="http://schemas.microsoft.com/office/drawing/2014/main" id="{7DCE8E5C-306C-3878-4831-C798E9BF7237}"/>
              </a:ext>
            </a:extLst>
          </p:cNvPr>
          <p:cNvSpPr txBox="1"/>
          <p:nvPr/>
        </p:nvSpPr>
        <p:spPr>
          <a:xfrm>
            <a:off x="10894735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2371</Words>
  <Application>Microsoft Office PowerPoint</Application>
  <PresentationFormat>宽屏</PresentationFormat>
  <Paragraphs>554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2024-11-19T11:53:55Z</dcterms:created>
  <dcterms:modified xsi:type="dcterms:W3CDTF">2025-07-25T08:39:16Z</dcterms:modified>
  <cp:category/>
  <cp:contentStatus/>
</cp:coreProperties>
</file>