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64" r:id="rId4"/>
    <p:sldId id="265" r:id="rId5"/>
    <p:sldId id="266" r:id="rId7"/>
    <p:sldId id="259" r:id="rId8"/>
    <p:sldId id="268" r:id="rId9"/>
    <p:sldId id="269" r:id="rId10"/>
    <p:sldId id="275" r:id="rId11"/>
    <p:sldId id="258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60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5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image" Target="../media/image7.png"/><Relationship Id="rId1" Type="http://schemas.openxmlformats.org/officeDocument/2006/relationships/tags" Target="../tags/tag19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image" Target="../media/image8.png"/><Relationship Id="rId1" Type="http://schemas.openxmlformats.org/officeDocument/2006/relationships/tags" Target="../tags/tag20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17.xml"/><Relationship Id="rId11" Type="http://schemas.openxmlformats.org/officeDocument/2006/relationships/image" Target="../media/image9.png"/><Relationship Id="rId10" Type="http://schemas.openxmlformats.org/officeDocument/2006/relationships/tags" Target="../tags/tag216.xml"/><Relationship Id="rId1" Type="http://schemas.openxmlformats.org/officeDocument/2006/relationships/tags" Target="../tags/tag21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4.xml"/><Relationship Id="rId11" Type="http://schemas.openxmlformats.org/officeDocument/2006/relationships/image" Target="../media/image10.png"/><Relationship Id="rId10" Type="http://schemas.openxmlformats.org/officeDocument/2006/relationships/tags" Target="../tags/tag223.xml"/><Relationship Id="rId1" Type="http://schemas.openxmlformats.org/officeDocument/2006/relationships/tags" Target="../tags/tag21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1.xml"/><Relationship Id="rId11" Type="http://schemas.openxmlformats.org/officeDocument/2006/relationships/image" Target="../media/image8.png"/><Relationship Id="rId10" Type="http://schemas.openxmlformats.org/officeDocument/2006/relationships/tags" Target="../tags/tag230.xml"/><Relationship Id="rId1" Type="http://schemas.openxmlformats.org/officeDocument/2006/relationships/tags" Target="../tags/tag22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49.xml"/><Relationship Id="rId21" Type="http://schemas.openxmlformats.org/officeDocument/2006/relationships/tags" Target="../tags/tag248.xml"/><Relationship Id="rId20" Type="http://schemas.openxmlformats.org/officeDocument/2006/relationships/tags" Target="../tags/tag247.xml"/><Relationship Id="rId2" Type="http://schemas.openxmlformats.org/officeDocument/2006/relationships/tags" Target="../tags/tag233.xml"/><Relationship Id="rId19" Type="http://schemas.openxmlformats.org/officeDocument/2006/relationships/tags" Target="../tags/tag246.xml"/><Relationship Id="rId18" Type="http://schemas.openxmlformats.org/officeDocument/2006/relationships/tags" Target="../tags/tag245.xml"/><Relationship Id="rId17" Type="http://schemas.openxmlformats.org/officeDocument/2006/relationships/tags" Target="../tags/tag244.xml"/><Relationship Id="rId16" Type="http://schemas.openxmlformats.org/officeDocument/2006/relationships/tags" Target="../tags/tag243.xml"/><Relationship Id="rId15" Type="http://schemas.openxmlformats.org/officeDocument/2006/relationships/tags" Target="../tags/tag242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3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7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18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9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1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908935"/>
            <a:ext cx="509587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掌握抱婴幼儿的</a:t>
            </a:r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基本方法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一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二）橄榄球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式抱法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930650"/>
            <a:ext cx="2581275" cy="290004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>
            <p:custDataLst>
              <p:tags r:id="rId11"/>
            </p:custDataLst>
          </p:nvPr>
        </p:nvGraphicFramePr>
        <p:xfrm>
          <a:off x="1115060" y="1082675"/>
          <a:ext cx="9912985" cy="307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成人用浴巾包裹婴幼儿全身。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用“摇篮式抱姿”将婴幼儿抱起。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97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左手（右手）慢慢挪到婴幼儿后背颈部，直到托住婴幼儿颈部。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右手转移到婴幼儿臀部，双手将婴幼儿托在自己的左侧腰处，右手（左手）肘夹紧婴幼儿大腿和臀部。此时可放右手或左手。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910205" y="5058410"/>
            <a:ext cx="8117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</a:t>
            </a:r>
            <a:r>
              <a:rPr lang="zh-CN" altLang="en-US" sz="2400" b="0">
                <a:solidFill>
                  <a:srgbClr val="C00000"/>
                </a:solidFill>
              </a:rPr>
              <a:t>橄榄球式抱法主要适用于给婴幼儿洗澡。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42975" y="1263015"/>
            <a:ext cx="10060305" cy="2848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三）高位竖抱法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9660" y="4153535"/>
            <a:ext cx="2212340" cy="270446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>
            <p:custDataLst>
              <p:tags r:id="rId11"/>
            </p:custDataLst>
          </p:nvPr>
        </p:nvGraphicFramePr>
        <p:xfrm>
          <a:off x="608965" y="1263015"/>
          <a:ext cx="10516870" cy="301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10"/>
                <a:gridCol w="9344660"/>
              </a:tblGrid>
              <a:tr h="6407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成人弯腰用双手托起婴幼儿的枕托处，右手（左手）掌托住婴幼儿的颈背部。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左手（右手）掌向下，由外向里抄入婴幼儿的臀部。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0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用一侧肩膀去接应宝宝，双手合力把婴幼儿从睡位托起，托头超过左（右）肩头，头稍侧，趴在肩头上。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75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用左手（右手）下臂托住婴幼儿臀部，右手（左手）可轻拍婴幼儿背部。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49555" y="4605655"/>
            <a:ext cx="10144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高位竖抱</a:t>
            </a:r>
            <a:r>
              <a:rPr lang="zh-CN" altLang="en-US" sz="2400" b="0">
                <a:solidFill>
                  <a:srgbClr val="C00000"/>
                </a:solidFill>
              </a:rPr>
              <a:t>法喂奶后拍嗝的常用姿势，适用于3个月以上的婴幼儿。</a:t>
            </a:r>
            <a:endParaRPr lang="zh-CN" altLang="en-US" sz="2400" b="0">
              <a:solidFill>
                <a:srgbClr val="C00000"/>
              </a:solidFill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注意，一定要支撑好幼儿的头颈部，长时间持抱适用于4个月以上婴幼儿。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42975" y="1263015"/>
            <a:ext cx="10060305" cy="2848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（四）低位竖抱法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608965" y="1263015"/>
          <a:ext cx="10516870" cy="301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10"/>
                <a:gridCol w="9344660"/>
              </a:tblGrid>
              <a:tr h="6407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同“高位竖抱”前两步。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双手合力把婴幼儿托起，让婴幼儿侧着头靠在自己的胸前，身体稍稍向后倾。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0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右手（左手）可轻拍宝宝的背部。低位竖抱法站、坐姿均可进行，但应注意不要捂住婴幼儿口鼻，同时托稳婴幼儿头颈部。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2910" y="3839845"/>
            <a:ext cx="2879090" cy="30181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15340" y="4197350"/>
            <a:ext cx="8627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低位竖抱法主要用于哄睡婴幼儿，适用于4个月以上的婴幼儿。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42975" y="1263015"/>
            <a:ext cx="10060305" cy="2848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五）面向外抱法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608965" y="1263015"/>
          <a:ext cx="10516870" cy="3010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10"/>
                <a:gridCol w="9344660"/>
              </a:tblGrid>
              <a:tr h="6407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双手扶在宝宝左右腋下，将宝宝抱起。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用双手将婴幼儿脸转向外面。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0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右（左）手自然扶托在宝宝的前胸和左（右）腋，另一只手从宝宝背部转到宝宝臀部和大腿部。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08330" y="3979545"/>
            <a:ext cx="9027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面向外抱法适用于6个月以上的婴儿，可满足婴幼儿探索的需要。该抱法能让婴幼儿清楚地看到面前的世界，使婴幼儿感到放松、开心，有助于其感知觉和良好情绪的发展。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92945" y="3830320"/>
            <a:ext cx="2548890" cy="300799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42975" y="1263015"/>
            <a:ext cx="10060305" cy="2848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六）髋部抱法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837565" y="1443355"/>
          <a:ext cx="10516870" cy="2007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10"/>
                <a:gridCol w="9344660"/>
              </a:tblGrid>
              <a:tr h="6407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成人将双手置于婴幼儿腋下，将其抱起。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413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将婴幼儿移至髋部左侧（右侧），让婴幼儿两腿分开骑坐在髋部两侧。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左手（右手）臂环抱并托住婴幼儿的臀部。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08330" y="3979545"/>
            <a:ext cx="90277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C00000"/>
                </a:solidFill>
              </a:rPr>
              <a:t>髋部抱法适用于6个月以上的婴幼儿，不仅可以训练婴儿的平衡能力，还可以促进亲子之间的交流。</a:t>
            </a:r>
            <a:endParaRPr lang="zh-CN" altLang="en-US" sz="2400" b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35490" y="3535045"/>
            <a:ext cx="2509520" cy="331533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三、注意事项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4217561" y="4739356"/>
            <a:ext cx="945369" cy="94537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4214452" y="2059375"/>
            <a:ext cx="946948" cy="946948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6892826" y="2059375"/>
            <a:ext cx="946948" cy="946948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6892826" y="4737748"/>
            <a:ext cx="946948" cy="946948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984343" y="2873089"/>
            <a:ext cx="2087571" cy="163027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注意</a:t>
            </a: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事项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8034803" y="2230807"/>
            <a:ext cx="4762518" cy="398981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动作轻柔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123311" y="4961805"/>
            <a:ext cx="3780849" cy="398981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注意情感交流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720090" y="2332990"/>
            <a:ext cx="3439795" cy="39878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摘除首饰并清洁双手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1839595" y="5012690"/>
            <a:ext cx="2512060" cy="39878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支撑好头颈部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8"/>
            </p:custDataLst>
          </p:nvPr>
        </p:nvSpPr>
        <p:spPr>
          <a:xfrm rot="21141751">
            <a:off x="4019633" y="3268464"/>
            <a:ext cx="191520" cy="1155818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9"/>
            </p:custDataLst>
          </p:nvPr>
        </p:nvSpPr>
        <p:spPr>
          <a:xfrm rot="10191681">
            <a:off x="7742937" y="3268463"/>
            <a:ext cx="191520" cy="1155818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0"/>
            </p:custDataLst>
          </p:nvPr>
        </p:nvSpPr>
        <p:spPr>
          <a:xfrm rot="15567151">
            <a:off x="5927739" y="4982971"/>
            <a:ext cx="191520" cy="1155818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21"/>
            </p:custDataLst>
          </p:nvPr>
        </p:nvSpPr>
        <p:spPr>
          <a:xfrm rot="4944297">
            <a:off x="5927561" y="1481466"/>
            <a:ext cx="191520" cy="1155818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>
            <a:normAutofit/>
          </a:bodyPr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1.了解抱婴幼儿的基本方法；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2.知道抱起婴幼儿的注意事项。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1.能够掌握婴幼儿的常用抱姿；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2.能够为不同月龄的婴幼儿选择合适的抱姿。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150745" y="1657985"/>
            <a:ext cx="8211820" cy="336994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了解摇篮式抱法、橄榄球式抱法、高位竖抱法、低位竖抱法、面向外抱法、髋部抱法6种抱姿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的操作要点。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1207135" y="1736090"/>
            <a:ext cx="488315" cy="58356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809750" y="1587500"/>
            <a:ext cx="5209540" cy="732155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基本抱法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1207452" y="2934970"/>
            <a:ext cx="487680" cy="5835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36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758315" y="2850515"/>
            <a:ext cx="5260975" cy="668020"/>
          </a:xfrm>
          <a:prstGeom prst="rect">
            <a:avLst/>
          </a:prstGeom>
          <a:noFill/>
        </p:spPr>
        <p:txBody>
          <a:bodyPr wrap="square" lIns="91440" tIns="45720" rIns="91440" bIns="0" anchor="b">
            <a:norm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常用抱姿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6"/>
            </p:custDataLst>
          </p:nvPr>
        </p:nvSpPr>
        <p:spPr>
          <a:xfrm>
            <a:off x="1207135" y="4133850"/>
            <a:ext cx="487680" cy="57721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757680" y="4081780"/>
            <a:ext cx="5012690" cy="680720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注意事项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720090" y="2213610"/>
            <a:ext cx="10451465" cy="28517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良好的日常生活照护是促进婴幼儿生长发育的基本保障，一岁以内婴幼儿生理发展不成熟，还不具备生存的能力，一切与生存有关的活动，如吃饭、饮水、睡眠、排泄、穿脱衣服等都离不开成人的照料。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而与之相关生存活动的照护都需要通抱起婴幼儿来实现，成人掌握抱放婴幼儿的基本方法，是全方位保育、促进婴幼儿健康成长的基础。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569664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掌握抱婴幼儿的基本方法（</a:t>
            </a: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重要性）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一、基本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1065530" y="2437130"/>
          <a:ext cx="9912985" cy="2440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双手托起婴幼儿的枕托处，使婴幼儿的头部离开枕头。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左手（右手）轻轻地托住婴幼儿的头颈部下方，右手（左手）轻轻地托住婴幼儿的下背部和臀部。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1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轻柔、平稳地将婴幼儿抱起，慢慢地将婴幼儿转到成人的臂弯中。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成人在抱婴幼儿时要特别讲究抱姿，选择合适的抱姿，科学照护婴幼儿。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头大、头重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2.骨骼的胶质多</a:t>
            </a:r>
            <a:endParaRPr altLang="zh-CN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3.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身体柔软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4.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肌肉力量差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二、常用</a:t>
            </a: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抱姿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565" y="1960880"/>
            <a:ext cx="4817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（一）婴幼儿生长发育的</a:t>
            </a:r>
            <a:r>
              <a:rPr lang="zh-CN" altLang="en-US" sz="2800" dirty="0">
                <a:sym typeface="+mn-ea"/>
              </a:rPr>
              <a:t>特点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</a:t>
            </a:r>
            <a:r>
              <a:rPr lang="zh-CN" altLang="en-US" sz="2800" dirty="0">
                <a:sym typeface="+mn-ea"/>
              </a:rPr>
              <a:t>抱婴幼儿</a:t>
            </a:r>
            <a:r>
              <a:rPr lang="zh-CN" altLang="en-US" sz="2800" dirty="0">
                <a:sym typeface="+mn-ea"/>
              </a:rPr>
              <a:t>时应注意</a:t>
            </a:r>
            <a:endParaRPr lang="zh-CN" altLang="en-US" sz="2800" dirty="0"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0365" y="1260475"/>
            <a:ext cx="5494655" cy="5218430"/>
            <a:chOff x="6599" y="1985"/>
            <a:chExt cx="8653" cy="8218"/>
          </a:xfrm>
        </p:grpSpPr>
        <p:sp>
          <p:nvSpPr>
            <p:cNvPr id="6" name="椭圆 5"/>
            <p:cNvSpPr/>
            <p:nvPr>
              <p:custDataLst>
                <p:tags r:id="rId1"/>
              </p:custDataLst>
            </p:nvPr>
          </p:nvSpPr>
          <p:spPr>
            <a:xfrm>
              <a:off x="9241" y="4448"/>
              <a:ext cx="3370" cy="3292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常见的六种婴儿</a:t>
              </a: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抱姿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6599" y="3563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橄榄球</a:t>
              </a: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式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6599" y="6777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buClrTx/>
                <a:buSzTx/>
                <a:buFontTx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低位竖抱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13149" y="6926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髋部抱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9929" y="8351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高位</a:t>
              </a: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竖抱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>
              <a:off x="9929" y="1985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摇篮式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7"/>
              </p:custDataLst>
            </p:nvPr>
          </p:nvSpPr>
          <p:spPr>
            <a:xfrm>
              <a:off x="13258" y="3563"/>
              <a:ext cx="1995" cy="18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面向外抱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2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二、常用抱姿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11345"/>
            <a:ext cx="3544570" cy="2446655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（一）摇篮式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抱法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1"/>
            </p:custDataLst>
          </p:nvPr>
        </p:nvGraphicFramePr>
        <p:xfrm>
          <a:off x="564515" y="1056640"/>
          <a:ext cx="11346815" cy="333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255"/>
                <a:gridCol w="9814560"/>
              </a:tblGrid>
              <a:tr h="6807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成人弯腰，双手托起婴幼儿的枕托处，使婴幼儿的头部离开枕头。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381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左手（右手）四指托住婴幼儿的颈背部，支撑好婴幼儿头部、颈部、背部。   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639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右手（左手）下臂抄入婴幼儿的后颈部，让幼儿的头部靠在成人的臂弯处，并顺势用右手（左手）环抱婴幼儿外侧。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左手（右手）环抱婴幼儿臀部，轻轻地、平稳地抱起婴幼儿，让婴幼儿横卧在自己的手上，像躺在摇篮里一样。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601720" y="5039360"/>
            <a:ext cx="7870190" cy="927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C00000"/>
                </a:solidFill>
              </a:rPr>
              <a:t>   </a:t>
            </a:r>
            <a:r>
              <a:rPr lang="zh-CN" altLang="en-US" sz="2400" b="0">
                <a:solidFill>
                  <a:srgbClr val="C00000"/>
                </a:solidFill>
              </a:rPr>
              <a:t>主要适用于0～3个月的婴幼儿，一般安抚婴幼儿的情绪或给婴幼儿喂奶时首选摇篮式抱姿。</a:t>
            </a:r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  <p:tag name="KSO_WM_SPECIAL_SOURCE" val="bdnull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  <p:tag name="KSO_WM_SPECIAL_SOURCE" val="bdnull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  <p:tag name="KSO_WM_SPECIAL_SOURCE" val="bdnull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  <p:tag name="KSO_WM_SPECIAL_SOURCE" val="bdnull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16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6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17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17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7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  <p:tag name="KSO_WM_SPECIAL_SOURCE" val="bdnull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  <p:tag name="KSO_WM_SPECIAL_SOURCE" val="bdnul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5.xml><?xml version="1.0" encoding="utf-8"?>
<p:tagLst xmlns:p="http://schemas.openxmlformats.org/presentationml/2006/main">
  <p:tag name="KSO_WM_UNIT_TABLE_BEAUTIFY" val="smartTable{35f73148-d56e-4677-88e9-1eb8a4d1aaa4}"/>
  <p:tag name="TABLE_ENDDRAG_ORIGIN_RECT" val="893*314"/>
  <p:tag name="TABLE_ENDDRAG_RECT" val="35*95*893*314"/>
</p:tagLst>
</file>

<file path=ppt/tags/tag19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19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2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20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20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9.xml><?xml version="1.0" encoding="utf-8"?>
<p:tagLst xmlns:p="http://schemas.openxmlformats.org/presentationml/2006/main">
  <p:tag name="KSO_WM_UNIT_TABLE_BEAUTIFY" val="smartTable{35f73148-d56e-4677-88e9-1eb8a4d1aaa4}"/>
  <p:tag name="TABLE_ENDDRAG_ORIGIN_RECT" val="828*237"/>
  <p:tag name="TABLE_ENDDRAG_RECT" val="47*81*828*237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21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6.xml><?xml version="1.0" encoding="utf-8"?>
<p:tagLst xmlns:p="http://schemas.openxmlformats.org/presentationml/2006/main">
  <p:tag name="KSO_WM_UNIT_TABLE_BEAUTIFY" val="smartTable{35f73148-d56e-4677-88e9-1eb8a4d1aaa4}"/>
  <p:tag name="TABLE_ENDDRAG_ORIGIN_RECT" val="828*237"/>
  <p:tag name="TABLE_ENDDRAG_RECT" val="47*81*828*237"/>
</p:tagLst>
</file>

<file path=ppt/tags/tag21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21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3.xml><?xml version="1.0" encoding="utf-8"?>
<p:tagLst xmlns:p="http://schemas.openxmlformats.org/presentationml/2006/main">
  <p:tag name="KSO_WM_UNIT_TABLE_BEAUTIFY" val="smartTable{35f73148-d56e-4677-88e9-1eb8a4d1aaa4}"/>
  <p:tag name="TABLE_ENDDRAG_ORIGIN_RECT" val="828*237"/>
  <p:tag name="TABLE_ENDDRAG_RECT" val="47*81*828*237"/>
</p:tagLst>
</file>

<file path=ppt/tags/tag22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22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ABLE_BEAUTIFY" val="smartTable{35f73148-d56e-4677-88e9-1eb8a4d1aaa4}"/>
  <p:tag name="TABLE_ENDDRAG_ORIGIN_RECT" val="828*237"/>
  <p:tag name="TABLE_ENDDRAG_RECT" val="47*81*828*237"/>
</p:tagLst>
</file>

<file path=ppt/tags/tag23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  <p:tag name="KSO_WM_SPECIAL_SOURCE" val="bdnull"/>
</p:tagLst>
</file>

<file path=ppt/tags/tag23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23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23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1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  <p:tag name="KSO_WM_SPECIAL_SOURCE" val="bdnul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51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  <p:tag name="KSO_WM_SPECIAL_SOURCE" val="bdnull"/>
</p:tagLst>
</file>

<file path=ppt/tags/tag252.xml><?xml version="1.0" encoding="utf-8"?>
<p:tagLst xmlns:p="http://schemas.openxmlformats.org/presentationml/2006/main">
  <p:tag name="COMMONDATA" val="eyJoZGlkIjoiOWQ2ZWExMDIwMTAyNTlkY2I3MDQ0MGE2NzkwYzQ5NGQifQ=="/>
  <p:tag name="KSO_WPP_MARK_KEY" val="dd592b53-3ea6-48ac-a147-48073ba64a5c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1789</Words>
  <Application>WPS 演示</Application>
  <PresentationFormat>宽屏</PresentationFormat>
  <Paragraphs>219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Lato Light</vt:lpstr>
      <vt:lpstr>Calibri</vt:lpstr>
      <vt:lpstr>MS PGothic</vt:lpstr>
      <vt:lpstr>Arial Unicode MS</vt:lpstr>
      <vt:lpstr>Office 主题</vt:lpstr>
      <vt:lpstr>1_Office 主题​​</vt:lpstr>
      <vt:lpstr>掌握抱婴幼儿的方式方法</vt:lpstr>
      <vt:lpstr>一、教学目标 知识目标： 1.了解抱婴幼儿的基本方法； 2.知道抱起婴幼儿的注意事项。 能力目标：	 1.能够掌握婴幼儿的常用抱姿； 2.能够为不同月龄的婴幼儿选择合适的抱姿。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蓝天</cp:lastModifiedBy>
  <cp:revision>15</cp:revision>
  <dcterms:created xsi:type="dcterms:W3CDTF">2023-05-23T12:01:00Z</dcterms:created>
  <dcterms:modified xsi:type="dcterms:W3CDTF">2025-01-21T01:08:08Z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26C46A4A7D114055998EFA9EFE64E5AD_13</vt:lpwstr>
  </property>
  <property fmtid="{D5CDD505-2E9C-101B-9397-08002B2CF9AE}" pid="3" name="KSOProductBuildVer">
    <vt:lpwstr>2052-12.1.0.19770</vt:lpwstr>
  </property>
</Properties>
</file>