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5"/>
  </p:notesMasterIdLst>
  <p:sldIdLst>
    <p:sldId id="256" r:id="rId2"/>
    <p:sldId id="257" r:id="rId3"/>
    <p:sldId id="258" r:id="rId4"/>
    <p:sldId id="326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9" r:id="rId14"/>
    <p:sldId id="270" r:id="rId15"/>
    <p:sldId id="271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327" r:id="rId29"/>
    <p:sldId id="286" r:id="rId30"/>
    <p:sldId id="287" r:id="rId31"/>
    <p:sldId id="289" r:id="rId32"/>
    <p:sldId id="290" r:id="rId33"/>
    <p:sldId id="291" r:id="rId34"/>
    <p:sldId id="292" r:id="rId35"/>
    <p:sldId id="294" r:id="rId36"/>
    <p:sldId id="295" r:id="rId37"/>
    <p:sldId id="296" r:id="rId38"/>
    <p:sldId id="297" r:id="rId39"/>
    <p:sldId id="298" r:id="rId40"/>
    <p:sldId id="299" r:id="rId41"/>
    <p:sldId id="300" r:id="rId42"/>
    <p:sldId id="301" r:id="rId43"/>
    <p:sldId id="302" r:id="rId44"/>
    <p:sldId id="303" r:id="rId45"/>
    <p:sldId id="304" r:id="rId46"/>
    <p:sldId id="305" r:id="rId47"/>
    <p:sldId id="306" r:id="rId48"/>
    <p:sldId id="307" r:id="rId49"/>
    <p:sldId id="308" r:id="rId50"/>
    <p:sldId id="309" r:id="rId51"/>
    <p:sldId id="310" r:id="rId52"/>
    <p:sldId id="311" r:id="rId53"/>
    <p:sldId id="313" r:id="rId54"/>
    <p:sldId id="314" r:id="rId55"/>
    <p:sldId id="315" r:id="rId56"/>
    <p:sldId id="316" r:id="rId57"/>
    <p:sldId id="317" r:id="rId58"/>
    <p:sldId id="318" r:id="rId59"/>
    <p:sldId id="319" r:id="rId60"/>
    <p:sldId id="320" r:id="rId61"/>
    <p:sldId id="321" r:id="rId62"/>
    <p:sldId id="322" r:id="rId63"/>
    <p:sldId id="323" r:id="rId6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7" d="100"/>
          <a:sy n="107" d="100"/>
        </p:scale>
        <p:origin x="6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69832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7372354d8c1519bcb096492#tid=673db3edf38e380009f4e7a1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7333970-7C16-E39A-943B-687DA56A7AD3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EE3D49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DA41018-394C-4DA6-BDE5-AE4AEE98977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540410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68a1c769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F286EE3-EEC0-4D86-9603-9437A53904A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540410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备考练习8 古诗词鉴赏</a:t>
            </a:r>
            <a:endParaRPr lang="en-US" sz="24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9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9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9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9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9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9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9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9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9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9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9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9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9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a3a39f20a?vaa=1&amp;vcp=1&amp;pid=cbb78f8e0&amp;color=0,0,0&amp;vtp=1&amp;vaab=1&amp;bt=1&amp;bbb=1&amp;hb=1"/>
          <p:cNvSpPr/>
          <p:nvPr/>
        </p:nvSpPr>
        <p:spPr>
          <a:xfrm>
            <a:off x="539496" y="218525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（“背山看故垒，系马识馀蒲”两句系古战场所见。诗人背山远望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，故垒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处处可见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；系马巡视，残营依稀可辨。“看”“识”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二字表明是眼前所见，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而不是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“想象”）</a:t>
            </a:r>
            <a:endParaRPr lang="en-US" altLang="zh-CN" sz="2800" dirty="0"/>
          </a:p>
        </p:txBody>
      </p:sp>
      <p:sp>
        <p:nvSpPr>
          <p:cNvPr id="3" name="QC_5_AN.2_1#a3a39f20a?vaa=1&amp;vcp=1&amp;pid=cbb78f8e0&amp;color=0,0,0&amp;vtp=1&amp;vaab=1&amp;bbb=1"/>
          <p:cNvSpPr/>
          <p:nvPr/>
        </p:nvSpPr>
        <p:spPr>
          <a:xfrm>
            <a:off x="539496" y="41057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2_1#b5139aa0d?sp=1&amp;vaa=1&amp;vcp=1&amp;pid=cbb78f8e0&amp;color=0,0,0&amp;vtp=1&amp;vaab=1&amp;bt=1&amp;bbb=1&amp;hb=1&amp;hltap=1"/>
          <p:cNvSpPr/>
          <p:nvPr/>
        </p:nvSpPr>
        <p:spPr>
          <a:xfrm>
            <a:off x="539496" y="1871694"/>
            <a:ext cx="11109960" cy="31175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小元选择本诗参加“诗意中国”古诗文朗诵会，老师建议“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塞禽唯有雁，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关树但生榆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”中“唯”“但”二字要重读。请你简要说明这样朗读的理由。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5_AN.12_1#b5139aa0d?sp=1&amp;vaa=1&amp;vcp=1&amp;pid=cbb78f8e0&amp;color=0,0,0&amp;vtp=1&amp;vaab=1&amp;bt=1&amp;bbb=1&amp;hb=1&amp;hla=1">
            <a:extLst>
              <a:ext uri="{FF2B5EF4-FFF2-40B4-BE49-F238E27FC236}">
                <a16:creationId xmlns:a16="http://schemas.microsoft.com/office/drawing/2014/main" id="{BE123486-415A-A9C6-4FD0-9937C169E804}"/>
              </a:ext>
            </a:extLst>
          </p:cNvPr>
          <p:cNvSpPr/>
          <p:nvPr/>
        </p:nvSpPr>
        <p:spPr>
          <a:xfrm>
            <a:off x="539496" y="3139154"/>
            <a:ext cx="11109960" cy="1763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“唯”“但”两字都意为“只有”，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两句诗的意思是：在边塞，除了大雁，几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乎看不到其他的飞禽；在这关口的树木，也只是生长着榆树。重读“唯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但”更能表现边塞的荒凉以及战士们的孤独与坚韧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9ed898c60?vcp=1&amp;pid=5eed836bb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（三）（2024·湖南长沙·中考）阅读下面的诗歌，完成下面小题。</a:t>
            </a:r>
            <a:endParaRPr lang="en-US" altLang="zh-CN" sz="3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M_4_BD.13_1#fa3e6f4e7?sp=1&amp;vaa=1&amp;vcp=1&amp;pid=9ed898c60&amp;color=0,0,0&amp;vtp=1&amp;vaab=1&amp;bbb=1"/>
              <p:cNvSpPr/>
              <p:nvPr/>
            </p:nvSpPr>
            <p:spPr>
              <a:xfrm>
                <a:off x="539496" y="1233469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咏芭蕉</a:t>
                </a:r>
                <a:endParaRPr lang="en-US" altLang="zh-CN" sz="2800" dirty="0"/>
              </a:p>
              <a:p>
                <a:pPr algn="ctr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郑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燮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［注］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algn="ctr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芭蕉叶叶为多情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一叶才舒一叶生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algn="ctr"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自是相思抽不尽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却教风雨怨秋声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M_4_BD.13_1#fa3e6f4e7?sp=1&amp;vaa=1&amp;vcp=1&amp;pid=9ed898c60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33469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b="-756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M_4#fa3e6f4e7?vaa=1&amp;vcp=1&amp;pid=9ed898c60&amp;color=0,0,0&amp;vtp=1&amp;vaab=1&amp;bt=1&amp;bbb=1&amp;hb=1">
            <a:extLst>
              <a:ext uri="{FF2B5EF4-FFF2-40B4-BE49-F238E27FC236}">
                <a16:creationId xmlns:a16="http://schemas.microsoft.com/office/drawing/2014/main" id="{7B537577-B34B-8BD0-E312-CC460D2CDDF6}"/>
              </a:ext>
            </a:extLst>
          </p:cNvPr>
          <p:cNvSpPr/>
          <p:nvPr/>
        </p:nvSpPr>
        <p:spPr>
          <a:xfrm>
            <a:off x="539496" y="40486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注】</a:t>
            </a:r>
            <a:r>
              <a:rPr lang="en-US" altLang="zh-CN" sz="2800" b="0" i="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郑燮：号板桥，清代书画家、文学家。其诗、书、画，人称</a:t>
            </a:r>
            <a:endParaRPr lang="en-US" altLang="zh-CN" sz="2800" b="0" i="0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为“三绝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”。《咏芭蕉》是诗人怀人之作。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4_1#4909d6bd8?vaa=1&amp;vcp=1&amp;pid=fa3e6f4e7&amp;color=0,0,0&amp;vtp=1&amp;vaab=1&amp;bt=1&amp;bbb=1"/>
          <p:cNvSpPr/>
          <p:nvPr/>
        </p:nvSpPr>
        <p:spPr>
          <a:xfrm>
            <a:off x="539496" y="88087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下列对这首诗歌的理解和赏析不正确的一项是(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6_1#4909d6bd8.bracket?vaa=1&amp;vcp=1&amp;pid=fa3e6f4e7&amp;color=0,0,0&amp;vpa=3&amp;vtp=1&amp;vaab=1"/>
          <p:cNvSpPr/>
          <p:nvPr/>
        </p:nvSpPr>
        <p:spPr>
          <a:xfrm>
            <a:off x="8195214" y="86753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14_2#4909d6bd8.choices?vaa=1&amp;vcp=1&amp;pid=fa3e6f4e7&amp;color=0,0,0&amp;vtp=1&amp;vaab=1&amp;bbb=1"/>
          <p:cNvSpPr/>
          <p:nvPr/>
        </p:nvSpPr>
        <p:spPr>
          <a:xfrm>
            <a:off x="539496" y="151314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A.诗题为《咏芭蕉》，诗歌从芭蕉叶的形态、长势着笔来描写芭蕉。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.诗中“多情”一词将芭蕉叶拟人化，赋予芭蕉叶以人的情态。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.诗中用“抽不尽”写出了诗人相思之情的绵绵不绝。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.“却教风雨怨秋声”一句直接抒发了诗人对秋风秋雨和秋天的怨恨之情。</a:t>
            </a:r>
            <a:endParaRPr lang="en-US" altLang="zh-CN" sz="2800" dirty="0"/>
          </a:p>
        </p:txBody>
      </p:sp>
      <p:sp>
        <p:nvSpPr>
          <p:cNvPr id="5" name="QC_5_AS.1_1#4909d6bd8?vaa=1&amp;vcp=1&amp;pid=fa3e6f4e7&amp;color=0,0,0&amp;vtp=1&amp;vaab=1&amp;bbb=1&amp;hb=1"/>
          <p:cNvSpPr/>
          <p:nvPr/>
        </p:nvSpPr>
        <p:spPr>
          <a:xfrm>
            <a:off x="539496" y="407854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（“自是相思抽不尽，却教风雨怨秋声”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意思是芭蕉的相思之情舒卷不尽，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倒也罢了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，风雨吹芭蕉作一片秋声，更能惹动无限愁思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。将芭蕉写得缱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绻多情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。诗人借景抒情，借芭蕉来抒发自己的情感，故“直接”二字有误）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8_1#70add6910?sp=1&amp;vaa=1&amp;vcp=1&amp;pid=fa3e6f4e7&amp;color=0,0,0&amp;vtp=1&amp;vaab=1&amp;bt=1&amp;bbb=1&amp;hb=1"/>
          <p:cNvSpPr/>
          <p:nvPr/>
        </p:nvSpPr>
        <p:spPr>
          <a:xfrm>
            <a:off x="539496" y="78701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诗画摄影协会准备以《咏芭蕉》为素材制作一段视频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，请你完善下面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的拍摄脚本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16" name="QB_5_BD.18_2#70add6910?colgroup=8,15,5&amp;vaa=1&amp;vcp=1&amp;pid=fa3e6f4e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9575952"/>
              </p:ext>
            </p:extLst>
          </p:nvPr>
        </p:nvGraphicFramePr>
        <p:xfrm>
          <a:off x="539496" y="2123947"/>
          <a:ext cx="11109960" cy="3941320"/>
        </p:xfrm>
        <a:graphic>
          <a:graphicData uri="http://schemas.openxmlformats.org/drawingml/2006/table">
            <a:tbl>
              <a:tblPr/>
              <a:tblGrid>
                <a:gridCol w="32186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025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镜头描述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情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3392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镜头一：芭蕉叶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茂盛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层层叠叠的芭蕉叶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相思怀人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3392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镜头二：叶舒叶生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1）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___________________________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3392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镜头三：雨打芭蕉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2）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___________________________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5_AN.19_1#70add6910.blank?vaa=1&amp;vcp=1&amp;pid=fa3e6f4e7&amp;color=0,0,0&amp;vpa=4&amp;vtp=1&amp;vaab=1&amp;bbb=1&amp;hb=1"/>
          <p:cNvSpPr/>
          <p:nvPr/>
        </p:nvSpPr>
        <p:spPr>
          <a:xfrm>
            <a:off x="3830184" y="3807460"/>
            <a:ext cx="5761736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大的芭蕉叶舒展着，小的芭蕉叶生长着</a:t>
            </a:r>
            <a:endParaRPr lang="en-US" altLang="zh-CN" sz="2800" dirty="0"/>
          </a:p>
        </p:txBody>
      </p:sp>
      <p:sp>
        <p:nvSpPr>
          <p:cNvPr id="5" name="QB_5_AN.20_1#70add6910.blank?vaa=1&amp;vcp=1&amp;pid=fa3e6f4e7&amp;color=0,0,0&amp;vpa=5&amp;vtp=1&amp;vaab=1&amp;bbb=1"/>
          <p:cNvSpPr/>
          <p:nvPr/>
        </p:nvSpPr>
        <p:spPr>
          <a:xfrm>
            <a:off x="9769507" y="4066794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相思绵绵</a:t>
            </a:r>
            <a:endParaRPr lang="en-US" altLang="zh-CN" sz="2800" dirty="0"/>
          </a:p>
        </p:txBody>
      </p:sp>
      <p:sp>
        <p:nvSpPr>
          <p:cNvPr id="6" name="QB_5_AN.21_1#70add6910.blank?vaa=1&amp;vcp=1&amp;pid=fa3e6f4e7&amp;color=0,0,0&amp;vpa=6&amp;vtp=1&amp;vaab=1&amp;bbb=1&amp;hb=1"/>
          <p:cNvSpPr/>
          <p:nvPr/>
        </p:nvSpPr>
        <p:spPr>
          <a:xfrm>
            <a:off x="3830184" y="4941380"/>
            <a:ext cx="5761736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风雨吹打着芭蕉叶，芭蕉叶被打得低低的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、颤颤的</a:t>
            </a:r>
            <a:endParaRPr lang="en-US" altLang="zh-CN" sz="2800" dirty="0"/>
          </a:p>
        </p:txBody>
      </p:sp>
      <p:sp>
        <p:nvSpPr>
          <p:cNvPr id="7" name="QB_5_AN.22_1#70add6910.blank?vaa=1&amp;vcp=1&amp;pid=fa3e6f4e7&amp;color=0,0,0&amp;vpa=7&amp;vtp=1&amp;vaab=1&amp;bbb=1"/>
          <p:cNvSpPr/>
          <p:nvPr/>
        </p:nvSpPr>
        <p:spPr>
          <a:xfrm>
            <a:off x="9769507" y="5200714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愁怨风雨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ff42f894a?vcp=1&amp;pid=5eed836bb&amp;color=0,0,0&amp;vtp=1&amp;vaab=1&amp;bt=1&amp;bbb=1"/>
          <p:cNvSpPr/>
          <p:nvPr/>
        </p:nvSpPr>
        <p:spPr>
          <a:xfrm>
            <a:off x="539496" y="554400"/>
            <a:ext cx="11109960" cy="5953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（四）（2024·江西·中考）阅读下面两首宋诗，完成下面小题。</a:t>
            </a:r>
            <a:endParaRPr lang="en-US" altLang="zh-CN" sz="3000" dirty="0"/>
          </a:p>
        </p:txBody>
      </p:sp>
      <p:sp>
        <p:nvSpPr>
          <p:cNvPr id="3" name="QM_4_BD.23_1#ed1ebcceb?sp=1&amp;vaa=1&amp;vcp=1&amp;pid=ff42f894a&amp;color=0,0,0&amp;vtp=1&amp;vaab=1&amp;bbb=1"/>
          <p:cNvSpPr/>
          <p:nvPr/>
        </p:nvSpPr>
        <p:spPr>
          <a:xfrm>
            <a:off x="324343" y="1206164"/>
            <a:ext cx="6282645" cy="24916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  <a:tabLst>
                <a:tab pos="271653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笋</a:t>
            </a:r>
            <a:endParaRPr lang="en-US" altLang="zh-CN" sz="2800" dirty="0"/>
          </a:p>
          <a:p>
            <a:pPr algn="ctr" latinLnBrk="1">
              <a:lnSpc>
                <a:spcPts val="4900"/>
              </a:lnSpc>
              <a:tabLst>
                <a:tab pos="27165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朱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松</a:t>
            </a:r>
            <a:endParaRPr lang="en-US" altLang="zh-CN" sz="2800" dirty="0"/>
          </a:p>
          <a:p>
            <a:pPr indent="88900" algn="ctr" latinLnBrk="1">
              <a:lnSpc>
                <a:spcPts val="4900"/>
              </a:lnSpc>
              <a:tabLst>
                <a:tab pos="27165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春风吹起箨龙</a:t>
            </a:r>
            <a:r>
              <a:rPr lang="en-US" altLang="zh-CN" sz="2800" b="0" i="0" baseline="300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戢戢</a:t>
            </a:r>
            <a:r>
              <a:rPr lang="en-US" altLang="zh-CN" sz="2800" b="0" i="0" baseline="300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满山人未知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600"/>
              </a:lnSpc>
              <a:tabLst>
                <a:tab pos="27165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急唤苍头</a:t>
            </a:r>
            <a:r>
              <a:rPr lang="en-US" altLang="zh-CN" sz="2800" b="0" i="0" baseline="300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斫烟雨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明朝吹作碧参差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M_4_BD.23_2#ed1ebcceb?sp=1&amp;vaa=1&amp;vcp=1&amp;pid=ff42f894a&amp;color=0,0,0&amp;vtp=1&amp;vaab=1&amp;bbb=1"/>
          <p:cNvSpPr/>
          <p:nvPr/>
        </p:nvSpPr>
        <p:spPr>
          <a:xfrm>
            <a:off x="324343" y="3703556"/>
            <a:ext cx="6282645" cy="24916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  <a:tabLst>
                <a:tab pos="271653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咏新荷</a:t>
            </a:r>
            <a:endParaRPr lang="en-US" altLang="zh-CN" sz="2800" dirty="0"/>
          </a:p>
          <a:p>
            <a:pPr algn="ctr" latinLnBrk="1">
              <a:lnSpc>
                <a:spcPts val="4900"/>
              </a:lnSpc>
              <a:tabLst>
                <a:tab pos="27165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蔡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楠</a:t>
            </a:r>
            <a:endParaRPr lang="en-US" altLang="zh-CN" sz="2800" dirty="0"/>
          </a:p>
          <a:p>
            <a:pPr algn="ctr" latinLnBrk="1">
              <a:lnSpc>
                <a:spcPts val="4900"/>
              </a:lnSpc>
              <a:tabLst>
                <a:tab pos="27165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朱阑桥下水平池</a:t>
            </a:r>
            <a:r>
              <a:rPr lang="en-US" altLang="zh-CN" sz="2800" b="0" i="0" baseline="300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④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四面无风柳自垂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indent="179388" algn="ctr" latinLnBrk="1">
              <a:lnSpc>
                <a:spcPts val="5600"/>
              </a:lnSpc>
              <a:tabLst>
                <a:tab pos="27165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疑似水仙</a:t>
            </a:r>
            <a:r>
              <a:rPr lang="en-US" altLang="zh-CN" sz="2800" b="0" i="0" baseline="300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吟意</a:t>
            </a:r>
            <a:r>
              <a:rPr lang="en-US" altLang="zh-CN" sz="2800" b="0" i="0" baseline="300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懒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碧罗笺</a:t>
            </a:r>
            <a:r>
              <a:rPr lang="en-US" altLang="zh-CN" sz="2800" b="0" i="0" baseline="300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卷未题诗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M_4_BD.23_3#ed1ebcceb?vaa=1&amp;vcp=1&amp;pid=ff42f894a&amp;color=0,0,0&amp;vtp=1&amp;vaab=1&amp;bt=1&amp;bbb=1&amp;hb=1"/>
          <p:cNvSpPr/>
          <p:nvPr/>
        </p:nvSpPr>
        <p:spPr>
          <a:xfrm>
            <a:off x="6988395" y="1611607"/>
            <a:ext cx="4935750" cy="41724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spc="-1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【注】</a:t>
            </a:r>
            <a:r>
              <a:rPr lang="en-US" altLang="zh-CN" sz="2800" b="0" i="0" spc="-1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①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箨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（tuò）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龙：竹笋</a:t>
            </a:r>
            <a:endParaRPr lang="en-US" altLang="zh-CN" sz="2800" b="0" i="0" spc="-100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的别名</a:t>
            </a:r>
            <a:r>
              <a:rPr lang="en-US" altLang="zh-CN" sz="2800" b="0" i="0" spc="-1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。②戢戢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（jí）：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象声词</a:t>
            </a:r>
            <a:r>
              <a:rPr lang="en-US" altLang="zh-CN" sz="2800" b="0" i="0" spc="-1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风吹竹笋声</a:t>
            </a:r>
            <a:r>
              <a:rPr lang="en-US" altLang="zh-CN" sz="2800" b="0" i="0" spc="-1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。③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苍头：仆人</a:t>
            </a:r>
            <a:r>
              <a:rPr lang="en-US" altLang="zh-CN" sz="2800" b="0" i="0" spc="-1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④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水平池：水与池面相平</a:t>
            </a:r>
            <a:r>
              <a:rPr lang="en-US" altLang="zh-CN" sz="2800" b="0" i="0" spc="-1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⑤水仙：水中女神。⑥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吟意：吟</a:t>
            </a:r>
            <a:endParaRPr lang="en-US" altLang="zh-CN" sz="2800" b="0" i="0" spc="-100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诗的兴趣</a:t>
            </a:r>
            <a:r>
              <a:rPr lang="en-US" altLang="zh-CN" sz="2800" b="0" i="0" spc="-1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。⑦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罗：丝织品。笺</a:t>
            </a:r>
            <a:r>
              <a:rPr lang="en-US" altLang="zh-CN" sz="2800" b="0" i="0" spc="-1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：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精美的纸张，供题诗、写信等用</a:t>
            </a:r>
            <a:r>
              <a:rPr lang="en-US" altLang="zh-CN" sz="2800" b="0" i="0" spc="-1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。</a:t>
            </a:r>
            <a:endParaRPr lang="en-US" altLang="zh-CN" sz="2800" spc="-1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4_1#ca7e0b447?vaa=1&amp;vcp=1&amp;pid=ed1ebcceb&amp;color=0,0,0&amp;vtp=1&amp;vaab=1&amp;bt=1&amp;bbb=1"/>
          <p:cNvSpPr/>
          <p:nvPr/>
        </p:nvSpPr>
        <p:spPr>
          <a:xfrm>
            <a:off x="539496" y="612902"/>
            <a:ext cx="11109960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下列对诗歌的理解和赏析，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不正确的一项是(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26_1#ca7e0b447.bracket?vaa=1&amp;vcp=1&amp;pid=ed1ebcceb&amp;color=0,0,0&amp;vpa=8&amp;vtp=1&amp;vaab=1"/>
          <p:cNvSpPr/>
          <p:nvPr/>
        </p:nvSpPr>
        <p:spPr>
          <a:xfrm>
            <a:off x="7839614" y="609537"/>
            <a:ext cx="495300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24_2#ca7e0b447.choices?vaa=1&amp;vcp=1&amp;pid=ed1ebcceb&amp;color=0,0,0&amp;vtp=1&amp;vaab=1&amp;bbb=1&amp;hb=1"/>
          <p:cNvSpPr/>
          <p:nvPr/>
        </p:nvSpPr>
        <p:spPr>
          <a:xfrm>
            <a:off x="539496" y="1185101"/>
            <a:ext cx="11109960" cy="2792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A.《新笋》前两句写出了竹笋在春风中迅速生长的景象。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.《新笋》后两句想象仆人冒雨砍笋的情景，流露出担忧之情。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.《咏新荷》前两句写新荷的生长环境，后两句写新荷的特点。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.《咏新荷》末句把尚未舒展的荷叶比作卷着的空白绿色罗笺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，极富想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象力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5_AS.1_1#ca7e0b447?vaa=1&amp;vcp=1&amp;pid=ed1ebcceb&amp;color=0,0,0&amp;vtp=1&amp;vaab=1&amp;bbb=1&amp;hb=1"/>
          <p:cNvSpPr/>
          <p:nvPr/>
        </p:nvSpPr>
        <p:spPr>
          <a:xfrm>
            <a:off x="539496" y="4004501"/>
            <a:ext cx="11109960" cy="2220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（《新笋》后两句意为：急忙唤起仆人在那烟雨之中挖掘竹笋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。不然的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，竹笋明天就会被春风吹成高高低低的绿色竿子。由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“明朝吹作碧参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”可知，作者想象的是第二天竹笋长成竹子的情形。选项中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“想象仆人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冒雨砍笋的情景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”有误）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28_1#92149093f?sp=1&amp;vaa=1&amp;vcp=1&amp;pid=ed1ebcceb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从内容或写作技巧的角度，简要分析这两首诗的共同点。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</a:t>
            </a:r>
            <a:endParaRPr lang="en-US" altLang="zh-CN" sz="2800" dirty="0"/>
          </a:p>
        </p:txBody>
      </p:sp>
      <p:sp>
        <p:nvSpPr>
          <p:cNvPr id="3" name="QB_5_AN.29_1#92149093f.blank?vaa=1&amp;vcp=1&amp;pid=ed1ebcceb&amp;color=0,0,0&amp;vpa=9&amp;vtp=1&amp;vaab=1&amp;bbb=1&amp;hb=1"/>
          <p:cNvSpPr/>
          <p:nvPr/>
        </p:nvSpPr>
        <p:spPr>
          <a:xfrm>
            <a:off x="539496" y="3116294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示例一：两首诗都是写新生事物，所写景物清新而充满生机，富有情趣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：两首诗都发挥想象，运用了虚实结合的手法。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b817e9b5d?sp=1&amp;vcp=1&amp;pid=5eed836bb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（五）（2024·云南·中考）</a:t>
            </a:r>
            <a:endParaRPr lang="en-US" altLang="zh-CN" sz="3000" dirty="0"/>
          </a:p>
        </p:txBody>
      </p:sp>
      <p:sp>
        <p:nvSpPr>
          <p:cNvPr id="3" name="QM_4_BD.30_1#1e48f4ae7?sp=1&amp;vaa=1&amp;vcp=1&amp;pid=b817e9b5d&amp;color=0,0,0&amp;vtp=1&amp;vaab=1&amp;bbb=1&amp;hb=1"/>
          <p:cNvSpPr/>
          <p:nvPr/>
        </p:nvSpPr>
        <p:spPr>
          <a:xfrm>
            <a:off x="539496" y="123346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定风波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苏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轼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三月七日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，沙湖道中遇雨，雨具先去，同行皆狼狈，余独不觉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而遂晴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，故作此词。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莫听穿林打叶声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何妨吟啸且徐行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竹杖芒鞋轻胜马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谁怕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烟雨任平生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料峭春风吹酒醒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微冷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山头斜照却相迎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回首向来萧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瑟处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归去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也无风雨也无晴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1_1#bb37c1f8c?vaa=1&amp;vcp=1&amp;pid=1e48f4ae7&amp;color=0,0,0&amp;vtp=1&amp;vaab=1&amp;bt=1&amp;bbb=1"/>
          <p:cNvSpPr/>
          <p:nvPr/>
        </p:nvSpPr>
        <p:spPr>
          <a:xfrm>
            <a:off x="539496" y="56337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下列对这首词的理解和赏析，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不恰当的一项是(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BD.31_2#bb37c1f8c.choices?vaa=1&amp;vcp=1&amp;pid=1e48f4ae7&amp;color=0,0,0&amp;vtp=1&amp;vaab=1&amp;bbb=1&amp;hb=1"/>
          <p:cNvSpPr/>
          <p:nvPr/>
        </p:nvSpPr>
        <p:spPr>
          <a:xfrm>
            <a:off x="539496" y="1195641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A.序文中“不觉”，表明词人知道紧张狼狈于事无补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，所以淡然面对不期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而至的风雨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.“穿林打叶声”从听觉角度描绘雨骤风急，“莫听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”则写出词人不为风雨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所动的洒脱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.“料峭”与“微冷”，突出词人现实感受到的寒意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，也表现出他内心的孤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寂和凄凉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.“山头斜照却相迎”运用拟人的修辞手法，“相迎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”赋予山头斜阳以人的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动作和情态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68a1c7699.fixed?vcp=1&amp;color=238,61,73&amp;vtp=1&amp;vaab=1&amp;bbb=1"/>
          <p:cNvSpPr/>
          <p:nvPr/>
        </p:nvSpPr>
        <p:spPr>
          <a:xfrm>
            <a:off x="265176" y="2368296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EE3D4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endParaRPr lang="en-US" altLang="zh-CN" sz="5000" dirty="0"/>
          </a:p>
        </p:txBody>
      </p:sp>
      <p:sp>
        <p:nvSpPr>
          <p:cNvPr id="3" name="C_1#68a1c7699.fixed?vcp=1&amp;color=0,0,0&amp;vtp=1&amp;vaab=1&amp;bbb=1"/>
          <p:cNvSpPr/>
          <p:nvPr/>
        </p:nvSpPr>
        <p:spPr>
          <a:xfrm>
            <a:off x="265176" y="365760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备考练习8</a:t>
            </a:r>
            <a:r>
              <a:rPr lang="en-US" altLang="zh-CN" sz="4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古诗词鉴赏</a:t>
            </a:r>
            <a:endParaRPr lang="en-US" altLang="zh-CN" sz="48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bb37c1f8c?vaa=1&amp;vcp=1&amp;pid=1e48f4ae7&amp;color=0,0,0&amp;vtp=1&amp;vaab=1&amp;bt=1&amp;bbb=1&amp;hb=1"/>
          <p:cNvSpPr/>
          <p:nvPr/>
        </p:nvSpPr>
        <p:spPr>
          <a:xfrm>
            <a:off x="539496" y="25091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（“料峭”与“微冷”主要是写自然环境的寒意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，而非突出词人内心的孤寂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和凄凉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C_5_AN.2_1#bb37c1f8c?vaa=1&amp;vcp=1&amp;pid=1e48f4ae7&amp;color=0,0,0&amp;vtp=1&amp;vaab=1&amp;bbb=1"/>
          <p:cNvSpPr/>
          <p:nvPr/>
        </p:nvSpPr>
        <p:spPr>
          <a:xfrm>
            <a:off x="539496" y="37761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35_1#cea774ae0?sp=1&amp;vaa=1&amp;vcp=1&amp;pid=1e48f4ae7&amp;color=0,0,0&amp;vtp=1&amp;vaab=1&amp;bt=1&amp;bbb=1&amp;hb=1&amp;hltap=1"/>
          <p:cNvSpPr/>
          <p:nvPr/>
        </p:nvSpPr>
        <p:spPr>
          <a:xfrm>
            <a:off x="539496" y="554400"/>
            <a:ext cx="11109960" cy="57083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词中的“谁怕”与王安石《登飞来峰》中的“不畏”意思相近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，但表达的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情感不同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。请结合两位作者的人生经历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，简要分析两个词语所表达情感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的不同之处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5_AN.35_1#cea774ae0?sp=1&amp;vaa=1&amp;vcp=1&amp;pid=1e48f4ae7&amp;color=0,0,0&amp;vtp=1&amp;vaab=1&amp;bt=1&amp;bbb=1&amp;hb=1&amp;hla=1">
            <a:extLst>
              <a:ext uri="{FF2B5EF4-FFF2-40B4-BE49-F238E27FC236}">
                <a16:creationId xmlns:a16="http://schemas.microsoft.com/office/drawing/2014/main" id="{8EB54CF0-19AD-1AF2-DD00-142AF31AD231}"/>
              </a:ext>
            </a:extLst>
          </p:cNvPr>
          <p:cNvSpPr/>
          <p:nvPr/>
        </p:nvSpPr>
        <p:spPr>
          <a:xfrm>
            <a:off x="539496" y="2461940"/>
            <a:ext cx="11109960" cy="37381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《定风波》作于宋神宗元丰五年（1082）春，当时苏轼因“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乌台诗案”</a:t>
            </a: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被贬为黄州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（今湖北黄冈）团练副使。“谁怕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”侧重表达苏轼在逆境中超</a:t>
            </a: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脱的心境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。②《登飞来峰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》作于王安石在浙江鄞县知县任满回江西临川</a:t>
            </a: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故里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，途经杭州之时，是他初涉宦海之作。此时的他抱负不凡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，正好借</a:t>
            </a: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登飞来峰抒发胸臆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，寄托壮怀。“不畏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”侧重表达王安石在追求政治理想</a:t>
            </a: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过程中面对困难和阻碍的勇敢无畏。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caeae5004?vcp=1&amp;pid=5eed836bb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（六）（2024·宁夏·中考）阅读诗歌，回答问题。</a:t>
            </a:r>
            <a:endParaRPr lang="en-US" altLang="zh-CN" sz="3000" dirty="0"/>
          </a:p>
        </p:txBody>
      </p:sp>
      <p:sp>
        <p:nvSpPr>
          <p:cNvPr id="3" name="QM_4_BD.36_1#7dd7a5328?vaa=1&amp;vcp=1&amp;pid=caeae5004&amp;color=0,0,0&amp;vtp=1&amp;vaab=1&amp;bbb=1&amp;hb=1"/>
          <p:cNvSpPr/>
          <p:nvPr/>
        </p:nvSpPr>
        <p:spPr>
          <a:xfrm>
            <a:off x="539496" y="123346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明嘉靖十八年（1539），宁夏巡抚杨守礼奏请朝廷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，决心修筑赤木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口关墙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，重新设防。赤木口关墙动工之际，杨守礼到现场巡视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，并赋诗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，记录了当时的情景。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M_4_BD.36_2#7dd7a5328?sp=1&amp;vaa=1&amp;vcp=1&amp;pid=caeae5004&amp;color=0,0,0&amp;vtp=1&amp;vaab=1&amp;bt=1&amp;bbb=1&amp;hb=1"/>
              <p:cNvSpPr/>
              <p:nvPr/>
            </p:nvSpPr>
            <p:spPr>
              <a:xfrm>
                <a:off x="539496" y="773430"/>
                <a:ext cx="11109960" cy="50875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登贺兰山修赤木口</a:t>
                </a:r>
                <a:endParaRPr lang="en-US" altLang="zh-CN" sz="2800" dirty="0"/>
              </a:p>
              <a:p>
                <a:pPr algn="ctr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杨守礼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［注］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algn="ctr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晓登赤木口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万壑怒生风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algn="ctr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良马犹惊险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衰身欲堕空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algn="ctr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筹边不计苦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净虏岂言功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algn="ctr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沙里三杯酒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出山见月东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仿宋" panose="02010609060101010101" pitchFamily="49" charset="-122"/>
                    <a:ea typeface="仿宋" panose="02010609060101010101" pitchFamily="49" charset="-122"/>
                    <a:cs typeface="Times New Roman" pitchFamily="34" charset="-120"/>
                  </a:rPr>
                  <a:t>【注】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仿宋" panose="02010609060101010101" pitchFamily="49" charset="-122"/>
                    <a:ea typeface="仿宋" panose="02010609060101010101" pitchFamily="49" charset="-122"/>
                    <a:cs typeface="Times New Roman" pitchFamily="34" charset="-120"/>
                  </a:rPr>
                  <a:t>杨守礼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（1484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－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1555），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仿宋" panose="02010609060101010101" pitchFamily="49" charset="-122"/>
                    <a:ea typeface="仿宋" panose="02010609060101010101" pitchFamily="49" charset="-122"/>
                    <a:cs typeface="Times New Roman" pitchFamily="34" charset="-120"/>
                  </a:rPr>
                  <a:t>字秉节，号南涧，山西人，明朝正</a:t>
                </a:r>
                <a:endParaRPr lang="en-US" altLang="zh-CN" sz="2800" b="0" i="0" dirty="0">
                  <a:solidFill>
                    <a:srgbClr val="000000"/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仿宋" panose="02010609060101010101" pitchFamily="49" charset="-122"/>
                    <a:ea typeface="仿宋" panose="02010609060101010101" pitchFamily="49" charset="-122"/>
                    <a:cs typeface="Times New Roman" pitchFamily="34" charset="-120"/>
                  </a:rPr>
                  <a:t>德六年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（1511）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仿宋" panose="02010609060101010101" pitchFamily="49" charset="-122"/>
                    <a:ea typeface="仿宋" panose="02010609060101010101" pitchFamily="49" charset="-122"/>
                    <a:cs typeface="Times New Roman" pitchFamily="34" charset="-120"/>
                  </a:rPr>
                  <a:t>进士，官至兵部尚书、太子少保。</a:t>
                </a:r>
                <a:endParaRPr lang="en-US" altLang="zh-CN" sz="2800" dirty="0">
                  <a:latin typeface="仿宋" panose="02010609060101010101" pitchFamily="49" charset="-122"/>
                  <a:ea typeface="仿宋" panose="02010609060101010101" pitchFamily="49" charset="-122"/>
                </a:endParaRPr>
              </a:p>
            </p:txBody>
          </p:sp>
        </mc:Choice>
        <mc:Fallback xmlns="">
          <p:sp>
            <p:nvSpPr>
              <p:cNvPr id="2" name="QM_4_BD.36_2#7dd7a5328?sp=1&amp;vaa=1&amp;vcp=1&amp;pid=caeae500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73430"/>
                <a:ext cx="11109960" cy="5087557"/>
              </a:xfrm>
              <a:prstGeom prst="rect">
                <a:avLst/>
              </a:prstGeom>
              <a:blipFill>
                <a:blip r:embed="rId3"/>
                <a:stretch>
                  <a:fillRect l="-1976" r="-988" b="-419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7_1#f0ea678da?vaa=1&amp;vcp=1&amp;pid=7dd7a5328&amp;color=0,0,0&amp;vtp=1&amp;vaab=1&amp;bt=1&amp;bbb=1"/>
          <p:cNvSpPr/>
          <p:nvPr/>
        </p:nvSpPr>
        <p:spPr>
          <a:xfrm>
            <a:off x="539496" y="56337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下列对诗歌理解错误的一项是(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BD.37_2#f0ea678da.choices?vaa=1&amp;vcp=1&amp;pid=7dd7a5328&amp;color=0,0,0&amp;vtp=1&amp;vaab=1&amp;bbb=1&amp;hb=1"/>
          <p:cNvSpPr/>
          <p:nvPr/>
        </p:nvSpPr>
        <p:spPr>
          <a:xfrm>
            <a:off x="539496" y="1195641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A.首联用拟人的修辞手法，一个“怒”字赋予风以人的情态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，写出了狂风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在群山万壑中奔腾的气势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，突出了风的强劲。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.颔联中的“惊”“堕”二字描写了在赤木口良马也受到惊吓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，诗人仿佛要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坠崖一般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，侧面描写出赤木口关地势的险要。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.颈联用“不计苦”“岂言功”直接抒情，表明心意。尾联借用酒与月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，抒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发了慷慨豪迈之中的悠然洒脱之情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.这首诗即景抒情，写筹建边关，表达抗敌的情怀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。语言简洁而富有韵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，情感悲怆，营造了痛苦伤悲的苍凉之境。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f0ea678da?vaa=1&amp;vcp=1&amp;pid=7dd7a5328&amp;color=0,0,0&amp;vtp=1&amp;vaab=1&amp;bt=1&amp;bbb=1&amp;hb=1"/>
          <p:cNvSpPr/>
          <p:nvPr/>
        </p:nvSpPr>
        <p:spPr>
          <a:xfrm>
            <a:off x="539496" y="25091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（这首诗语言简洁而富有韵味，情感豪迈，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营造了险峻辽阔的雄壮之境。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情感悲怆，营造了痛苦伤悲的苍凉之境”表述不当）</a:t>
            </a:r>
            <a:endParaRPr lang="en-US" altLang="zh-CN" sz="2800" dirty="0"/>
          </a:p>
        </p:txBody>
      </p:sp>
      <p:sp>
        <p:nvSpPr>
          <p:cNvPr id="3" name="QC_5_AN.2_1#f0ea678da?vaa=1&amp;vcp=1&amp;pid=7dd7a5328&amp;color=0,0,0&amp;vtp=1&amp;vaab=1&amp;bbb=1"/>
          <p:cNvSpPr/>
          <p:nvPr/>
        </p:nvSpPr>
        <p:spPr>
          <a:xfrm>
            <a:off x="539496" y="37761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41_1#bb8d82979?sp=1&amp;vaa=1&amp;vcp=1&amp;pid=7dd7a5328&amp;color=0,0,0&amp;vtp=1&amp;vaab=1&amp;bt=1&amp;bbb=1&amp;hb=1&amp;hltap=1"/>
          <p:cNvSpPr/>
          <p:nvPr/>
        </p:nvSpPr>
        <p:spPr>
          <a:xfrm>
            <a:off x="539496" y="1545304"/>
            <a:ext cx="11109960" cy="37652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这首诗塑造了一个怎样的诗人形象？请简要赏析。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5_AN.41_1#bb8d82979?sp=1&amp;vaa=1&amp;vcp=1&amp;pid=7dd7a5328&amp;color=0,0,0&amp;vtp=1&amp;vaab=1&amp;bt=1&amp;bbb=1&amp;hb=1&amp;hla=1">
            <a:extLst>
              <a:ext uri="{FF2B5EF4-FFF2-40B4-BE49-F238E27FC236}">
                <a16:creationId xmlns:a16="http://schemas.microsoft.com/office/drawing/2014/main" id="{F4B1AD74-6A1C-BC03-8109-8203AC001728}"/>
              </a:ext>
            </a:extLst>
          </p:cNvPr>
          <p:cNvSpPr/>
          <p:nvPr/>
        </p:nvSpPr>
        <p:spPr>
          <a:xfrm>
            <a:off x="539496" y="2172684"/>
            <a:ext cx="11109960" cy="31031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示例一：这首诗塑造了一个心系国家的巡抚形象。他重修关墙之志坚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定，早出晚归，身涉险境，尽职尽责，为国操劳；他有豪情壮志，不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计辛苦，不慕名利，令人钦佩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示例二：诗人杨守礼想要修建固若金汤的赤木口关墙，抵御外敌的入侵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他是一个尽职尽责、不怕艰难、一心为国、不求回报的巡抚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97896613e?sp=1&amp;vcp=1&amp;pid=5eed836bb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（七）（2024·贵州·中考）</a:t>
            </a:r>
            <a:endParaRPr lang="en-US" altLang="zh-CN" sz="3000" dirty="0"/>
          </a:p>
        </p:txBody>
      </p:sp>
      <p:sp>
        <p:nvSpPr>
          <p:cNvPr id="3" name="QM_4_BD.42_1#192fa151d?vaa=1&amp;vcp=1&amp;pid=97896613e&amp;color=0,0,0&amp;vtp=1&amp;vaab=1&amp;bbb=1"/>
          <p:cNvSpPr/>
          <p:nvPr/>
        </p:nvSpPr>
        <p:spPr>
          <a:xfrm>
            <a:off x="539496" y="1168191"/>
            <a:ext cx="11109960" cy="25869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减字木兰花</a:t>
            </a:r>
            <a:r>
              <a:rPr lang="en-US" altLang="zh-CN" sz="2800" b="1" i="0" baseline="300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endParaRPr lang="en-US" altLang="zh-CN" sz="2800" baseline="300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［宋］卢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炳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莎</a:t>
            </a:r>
            <a:r>
              <a:rPr lang="en-US" altLang="zh-CN" sz="2800" b="0" i="0" baseline="300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衫筠笠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正是村村农务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□。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绿水千畦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惭愧</a:t>
            </a:r>
            <a:r>
              <a:rPr lang="en-US" altLang="zh-CN" sz="2800" b="0" i="0" baseline="300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秧针出得齐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风斜雨细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麦欲黄时寒又至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馌</a:t>
            </a:r>
            <a:r>
              <a:rPr lang="en-US" altLang="zh-CN" sz="2800" b="0" i="0" baseline="300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妇耕夫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画作今年稔</a:t>
            </a:r>
            <a:r>
              <a:rPr lang="en-US" altLang="zh-CN" sz="2800" b="0" i="0" baseline="300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岁图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M_4#192fa151d?vaa=1&amp;vcp=1&amp;pid=97896613e&amp;color=0,0,0&amp;vtp=1&amp;vaab=1&amp;bt=1&amp;bbb=1&amp;hb=1">
            <a:extLst>
              <a:ext uri="{FF2B5EF4-FFF2-40B4-BE49-F238E27FC236}">
                <a16:creationId xmlns:a16="http://schemas.microsoft.com/office/drawing/2014/main" id="{42127ADF-2BFA-EDE6-DD77-482C93D7B48B}"/>
              </a:ext>
            </a:extLst>
          </p:cNvPr>
          <p:cNvSpPr/>
          <p:nvPr/>
        </p:nvSpPr>
        <p:spPr>
          <a:xfrm>
            <a:off x="539496" y="392054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注】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①选自《全宋词》。减字木兰花，词牌名。②</a:t>
            </a:r>
            <a:r>
              <a:rPr lang="en-US" altLang="zh-CN" sz="2800" b="0" i="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莎：通“蓑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”。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③惭愧：难得，侥幸。④馌：给在田间劳动的人送饭，音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yè。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稔：谷</a:t>
            </a:r>
            <a:endParaRPr lang="en-US" altLang="zh-CN" sz="2800" b="0" i="0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物成熟，音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rěn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43_1#6d4436775?vaa=1&amp;vcp=1&amp;pid=192fa151d&amp;color=0,0,0&amp;vtp=1&amp;vaab=1&amp;bbb=1">
            <a:extLst>
              <a:ext uri="{FF2B5EF4-FFF2-40B4-BE49-F238E27FC236}">
                <a16:creationId xmlns:a16="http://schemas.microsoft.com/office/drawing/2014/main" id="{F665EDEE-B61D-0346-6EDC-6D20DD3E8D03}"/>
              </a:ext>
            </a:extLst>
          </p:cNvPr>
          <p:cNvSpPr/>
          <p:nvPr/>
        </p:nvSpPr>
        <p:spPr>
          <a:xfrm>
            <a:off x="539496" y="154339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下列场景与原词内容最相符的一项是(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BD.43_2#6d4436775.choices?vaa=1&amp;vcp=1&amp;pid=192fa151d&amp;color=0,0,0&amp;vtp=1&amp;vaab=1&amp;bbb=1">
            <a:extLst>
              <a:ext uri="{FF2B5EF4-FFF2-40B4-BE49-F238E27FC236}">
                <a16:creationId xmlns:a16="http://schemas.microsoft.com/office/drawing/2014/main" id="{961BA357-1007-F399-15AF-22B29D8BE11E}"/>
              </a:ext>
            </a:extLst>
          </p:cNvPr>
          <p:cNvSpPr/>
          <p:nvPr/>
        </p:nvSpPr>
        <p:spPr>
          <a:xfrm>
            <a:off x="539496" y="21712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.草蓑竹笠湿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B.田间稚子嬉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C.风雨麦已黄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.寒风雪又至</a:t>
            </a:r>
            <a:endParaRPr lang="en-US" altLang="zh-CN" sz="2800" dirty="0"/>
          </a:p>
        </p:txBody>
      </p:sp>
      <p:sp>
        <p:nvSpPr>
          <p:cNvPr id="4" name="QC_5_AS.1_1#6d4436775?vaa=1&amp;vcp=1&amp;pid=192fa151d&amp;color=0,0,0&amp;vtp=1&amp;vaab=1&amp;bbb=1&amp;hb=1">
            <a:extLst>
              <a:ext uri="{FF2B5EF4-FFF2-40B4-BE49-F238E27FC236}">
                <a16:creationId xmlns:a16="http://schemas.microsoft.com/office/drawing/2014/main" id="{08BA79AA-C53B-C971-13E3-690241CF13FB}"/>
              </a:ext>
            </a:extLst>
          </p:cNvPr>
          <p:cNvSpPr/>
          <p:nvPr/>
        </p:nvSpPr>
        <p:spPr>
          <a:xfrm>
            <a:off x="539496" y="280070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（A.“草蓑竹笠湿”意思是蓑衣和斗笠是湿的；B.“田间稚子嬉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”指有小孩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子在田间嬉戏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；D.“寒风雪又至”说的是寒冷的风和雪的到来，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ABD三项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均不符合原词内容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；C.“风雨麦已黄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”描绘了风雨之中麦子已经变黄的景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；与原词中“麦欲黄时寒又至”的情景相符）</a:t>
            </a:r>
            <a:endParaRPr lang="en-US" altLang="zh-CN" sz="2800" dirty="0"/>
          </a:p>
        </p:txBody>
      </p:sp>
      <p:sp>
        <p:nvSpPr>
          <p:cNvPr id="6" name="QC_5_AN.45_1#6d4436775.bracket?vaa=1&amp;vcp=1&amp;pid=192fa151d&amp;color=0,0,0&amp;vpa=12&amp;vtp=1&amp;vaab=1">
            <a:extLst>
              <a:ext uri="{FF2B5EF4-FFF2-40B4-BE49-F238E27FC236}">
                <a16:creationId xmlns:a16="http://schemas.microsoft.com/office/drawing/2014/main" id="{86864978-E043-3E09-1F9E-914C874187A7}"/>
              </a:ext>
            </a:extLst>
          </p:cNvPr>
          <p:cNvSpPr/>
          <p:nvPr/>
        </p:nvSpPr>
        <p:spPr>
          <a:xfrm>
            <a:off x="6950614" y="153005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93229977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47_1#7109e05ac?sp=1&amp;vaa=1&amp;vcp=1&amp;pid=192fa151d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词中“□”处，有人推测是“时”字，有人推测是“急”字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，你赞同哪种观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？请联系全词内容阐述理由。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endParaRPr lang="en-US" altLang="zh-CN" sz="2800" dirty="0"/>
          </a:p>
        </p:txBody>
      </p:sp>
      <p:sp>
        <p:nvSpPr>
          <p:cNvPr id="3" name="QB_5_AN.48_1#7109e05ac.blank?vaa=1&amp;vcp=1&amp;pid=192fa151d&amp;color=0,0,0&amp;vpa=13&amp;vtp=1&amp;vaab=1&amp;bbb=1&amp;hb=1"/>
          <p:cNvSpPr/>
          <p:nvPr/>
        </p:nvSpPr>
        <p:spPr>
          <a:xfrm>
            <a:off x="539496" y="3443954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示例：赞同“急”字，能展现农民劳作的辛勤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，也能凸显农忙时节的紧张气氛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5f52bd381?vcp=1&amp;pid=68a1c7699&amp;color=238,61,73&amp;vtp=1&amp;vaab=1&amp;bt=1&amp;bbb=1"/>
          <p:cNvSpPr/>
          <p:nvPr/>
        </p:nvSpPr>
        <p:spPr>
          <a:xfrm>
            <a:off x="539496" y="554400"/>
            <a:ext cx="11109960" cy="6536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 err="1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中考演练</a:t>
            </a:r>
            <a:endParaRPr lang="en-US" altLang="zh-CN" sz="3200" dirty="0"/>
          </a:p>
        </p:txBody>
      </p:sp>
      <p:sp>
        <p:nvSpPr>
          <p:cNvPr id="3" name="C_3_BD#e0bac9fa7?vcp=1&amp;pid=5f52bd381&amp;color=0,0,0&amp;vtp=1&amp;vaab=1&amp;bbb=1"/>
          <p:cNvSpPr/>
          <p:nvPr/>
        </p:nvSpPr>
        <p:spPr>
          <a:xfrm>
            <a:off x="539496" y="1270239"/>
            <a:ext cx="11109960" cy="6125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（一）（2024·广西来宾·模拟）阅读下面的诗歌，完成下面小题。</a:t>
            </a:r>
            <a:endParaRPr lang="en-US" altLang="zh-CN" sz="3000" dirty="0"/>
          </a:p>
        </p:txBody>
      </p:sp>
      <p:sp>
        <p:nvSpPr>
          <p:cNvPr id="4" name="QM_4_BD.1_1#8e383a2fe?sp=1&amp;vaa=1&amp;vcp=1&amp;pid=e0bac9fa7&amp;color=0,0,0&amp;vtp=1&amp;vaab=1&amp;bbb=1"/>
          <p:cNvSpPr/>
          <p:nvPr/>
        </p:nvSpPr>
        <p:spPr>
          <a:xfrm>
            <a:off x="539496" y="1942129"/>
            <a:ext cx="11109960" cy="3886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白雪歌送武判官归京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岑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北风卷地白草折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胡天八月即飞雪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忽如一夜春风来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千树万树梨花开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散入珠帘湿罗幕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狐裘不暖锦衾薄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将军角弓不得控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都护铁衣冷难着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3738c0f65?sp=1&amp;vcp=1&amp;pid=5eed836bb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（八）（2024·四川达州·中考）</a:t>
            </a:r>
            <a:endParaRPr lang="en-US" altLang="zh-CN" sz="3000" dirty="0"/>
          </a:p>
        </p:txBody>
      </p:sp>
      <p:sp>
        <p:nvSpPr>
          <p:cNvPr id="3" name="QM_4_BD.49_1#d42ea0887?sp=1&amp;vaa=1&amp;vcp=1&amp;pid=3738c0f65&amp;color=0,0,0&amp;vtp=1&amp;vaab=1&amp;bbb=1"/>
          <p:cNvSpPr/>
          <p:nvPr/>
        </p:nvSpPr>
        <p:spPr>
          <a:xfrm>
            <a:off x="539496" y="1233469"/>
            <a:ext cx="5179986" cy="38823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  <a:tabLst>
                <a:tab pos="375793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万山潭作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  <a:tabLst>
                <a:tab pos="3757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［唐］孟浩然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  <a:tabLst>
                <a:tab pos="3757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垂钓坐磐石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水清心亦闲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  <a:tabLst>
                <a:tab pos="3757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鱼行潭树下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猿挂岛藤间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  <a:tabLst>
                <a:tab pos="3757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游女昔解佩</a:t>
            </a:r>
            <a:r>
              <a:rPr lang="en-US" altLang="zh-CN" sz="2800" b="0" i="0" baseline="300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①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传闻于此山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800"/>
              </a:lnSpc>
              <a:tabLst>
                <a:tab pos="3757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求之不可得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沿月棹</a:t>
            </a:r>
            <a:r>
              <a:rPr lang="en-US" altLang="zh-CN" sz="2800" b="0" i="0" baseline="300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②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歌还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M_4#d42ea0887?vaa=1&amp;vcp=1&amp;pid=3738c0f65&amp;color=0,0,0&amp;vtp=1&amp;vaab=1&amp;bt=1&amp;bbb=1&amp;hb=1"/>
          <p:cNvSpPr/>
          <p:nvPr/>
        </p:nvSpPr>
        <p:spPr>
          <a:xfrm>
            <a:off x="6011471" y="1820505"/>
            <a:ext cx="5763491" cy="34328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【注】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解佩：神话故事。郑交</a:t>
            </a:r>
            <a:endParaRPr lang="en-US" altLang="zh-CN" sz="2800" b="0" i="0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甫游万山，巧遇神女，心生爱慕，并</a:t>
            </a:r>
            <a:endParaRPr lang="en-US" altLang="zh-CN" sz="2800" b="0" i="0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向神女索取佩戴饰物，神女解佩赠之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一霎时，神女和佩物均不见，交甫怅</a:t>
            </a:r>
            <a:endParaRPr lang="en-US" altLang="zh-CN" sz="2800" b="0" i="0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然久之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。②棹：船桨。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0_1#01431d7d9?vaa=1&amp;vcp=1&amp;pid=d42ea0887&amp;color=0,0,0&amp;vtp=1&amp;vaab=1&amp;bt=1&amp;bbb=1"/>
          <p:cNvSpPr/>
          <p:nvPr/>
        </p:nvSpPr>
        <p:spPr>
          <a:xfrm>
            <a:off x="539496" y="56337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下列关于这首唐诗理解不正确的一项是(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BD.50_2#01431d7d9.choices?vaa=1&amp;vcp=1&amp;pid=d42ea0887&amp;color=0,0,0&amp;vtp=1&amp;vaab=1&amp;bbb=1&amp;hb=1"/>
          <p:cNvSpPr/>
          <p:nvPr/>
        </p:nvSpPr>
        <p:spPr>
          <a:xfrm>
            <a:off x="539496" y="1195641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A.“垂钓坐磐石”一个“坐”字显安闲。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潭水清澈又与闲适的心情相契合，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首联写出了诗人闲淡的心情和垂钓之乐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.“鱼行潭树下”看似不可解，实则妙趣横生。细细玩味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，就会发现此句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直接描写出了树的倒影在潭水中荡漾之美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.颈联化用典故，运用美丽的神话为万山潭增添了神秘的迷人风采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拨动了诗人的心弦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，并自然地引出下句诗来。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.全诗未提一个“乐”字，但“乐”字已化入闲淡之中，有垂钓之乐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、赏景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、悠然神往之乐，还有月下放歌之乐。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01431d7d9?vaa=1&amp;vcp=1&amp;pid=d42ea0887&amp;color=0,0,0&amp;vtp=1&amp;vaab=1&amp;bt=1&amp;bbb=1&amp;hb=1"/>
          <p:cNvSpPr/>
          <p:nvPr/>
        </p:nvSpPr>
        <p:spPr>
          <a:xfrm>
            <a:off x="539496" y="25091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（“直接描写出了树的倒影在潭水中荡漾之美”错误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。诗人没有正面描写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树的倒影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，而是通过游鱼的动态美侧面表现出来）</a:t>
            </a:r>
            <a:endParaRPr lang="en-US" altLang="zh-CN" sz="2800" dirty="0"/>
          </a:p>
        </p:txBody>
      </p:sp>
      <p:sp>
        <p:nvSpPr>
          <p:cNvPr id="3" name="QC_5_AN.2_1#01431d7d9?vaa=1&amp;vcp=1&amp;pid=d42ea0887&amp;color=0,0,0&amp;vtp=1&amp;vaab=1&amp;bbb=1"/>
          <p:cNvSpPr/>
          <p:nvPr/>
        </p:nvSpPr>
        <p:spPr>
          <a:xfrm>
            <a:off x="539496" y="37761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54_1#8cd2c55c5?sp=1&amp;vaa=1&amp;vcp=1&amp;pid=d42ea0887&amp;color=0,0,0&amp;vtp=1&amp;vaab=1&amp;bt=1&amp;bbb=1&amp;hb=1&amp;hltap=1"/>
          <p:cNvSpPr/>
          <p:nvPr/>
        </p:nvSpPr>
        <p:spPr>
          <a:xfrm>
            <a:off x="539496" y="2191734"/>
            <a:ext cx="11109960" cy="24698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请自选角度，结合诗句简要赏析颔联。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5_AN.54_1#8cd2c55c5?sp=1&amp;vaa=1&amp;vcp=1&amp;pid=d42ea0887&amp;color=0,0,0&amp;vtp=1&amp;vaab=1&amp;bt=1&amp;bbb=1&amp;hb=1&amp;hla=1">
            <a:extLst>
              <a:ext uri="{FF2B5EF4-FFF2-40B4-BE49-F238E27FC236}">
                <a16:creationId xmlns:a16="http://schemas.microsoft.com/office/drawing/2014/main" id="{229CD196-7056-1967-ECDE-661077825847}"/>
              </a:ext>
            </a:extLst>
          </p:cNvPr>
          <p:cNvSpPr/>
          <p:nvPr/>
        </p:nvSpPr>
        <p:spPr>
          <a:xfrm>
            <a:off x="539496" y="2819114"/>
            <a:ext cx="11109960" cy="1763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示例：颔联运用了借景抒情的表现手法。潭水中游鱼逍遥，碧波中树影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荡漾，岛上树木苍郁，猿猴倒挂，轻盈自在，构成一幅生机勃勃的画面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表现出作者内心的平和纯粹，闲适自得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6f9e3fbd3?vcp=1&amp;pid=5eed836bb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（九）（2024·山东烟台·中考）古诗阅读。</a:t>
            </a:r>
            <a:endParaRPr lang="en-US" altLang="zh-CN" sz="3000" dirty="0"/>
          </a:p>
        </p:txBody>
      </p:sp>
      <p:sp>
        <p:nvSpPr>
          <p:cNvPr id="3" name="QM_4_BD.55_1#0e836b3c5?sp=1&amp;vaa=1&amp;vcp=1&amp;pid=6f9e3fbd3&amp;color=0,0,0&amp;vtp=1&amp;vaab=1&amp;bbb=1"/>
          <p:cNvSpPr/>
          <p:nvPr/>
        </p:nvSpPr>
        <p:spPr>
          <a:xfrm>
            <a:off x="539496" y="1233469"/>
            <a:ext cx="6112316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  <a:tabLst>
                <a:tab pos="28625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题江湖伟观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  <a:tabLst>
                <a:tab pos="28625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刘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黻</a:t>
            </a:r>
            <a:r>
              <a:rPr lang="en-US" altLang="zh-CN" sz="2800" b="0" i="0" baseline="300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endParaRPr lang="en-US" altLang="zh-CN" sz="2800" baseline="30000" dirty="0"/>
          </a:p>
          <a:p>
            <a:pPr algn="ctr" latinLnBrk="1">
              <a:lnSpc>
                <a:spcPts val="5100"/>
              </a:lnSpc>
              <a:tabLst>
                <a:tab pos="28625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柳残荷老客凄凉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独对西风立上方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indent="358775" algn="ctr" latinLnBrk="1">
              <a:lnSpc>
                <a:spcPts val="5100"/>
              </a:lnSpc>
              <a:tabLst>
                <a:tab pos="28625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万井人烟环魏阙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千年王气到钱塘</a:t>
            </a:r>
            <a:r>
              <a:rPr lang="en-US" altLang="zh-CN" sz="2800" b="0" i="0" baseline="300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  <a:tabLst>
                <a:tab pos="28625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湖澄古塔明寒屿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江远归舟动夕阳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4900"/>
              </a:lnSpc>
              <a:tabLst>
                <a:tab pos="28625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北望中原在何所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半生赢得鬓毛霜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endParaRPr lang="en-US" altLang="zh-CN" sz="2800" dirty="0"/>
          </a:p>
        </p:txBody>
      </p:sp>
      <p:sp>
        <p:nvSpPr>
          <p:cNvPr id="4" name="QM_4#0e836b3c5?vaa=1&amp;vcp=1&amp;pid=6f9e3fbd3&amp;color=0,0,0&amp;vtp=1&amp;vaab=1&amp;bt=1&amp;bbb=1&amp;hb=1">
            <a:extLst>
              <a:ext uri="{FF2B5EF4-FFF2-40B4-BE49-F238E27FC236}">
                <a16:creationId xmlns:a16="http://schemas.microsoft.com/office/drawing/2014/main" id="{388D6E6B-4781-4EF3-2908-7BDC400E5BED}"/>
              </a:ext>
            </a:extLst>
          </p:cNvPr>
          <p:cNvSpPr/>
          <p:nvPr/>
        </p:nvSpPr>
        <p:spPr>
          <a:xfrm>
            <a:off x="7200272" y="1680672"/>
            <a:ext cx="4557619" cy="388641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【注】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①刘黻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（fú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）：南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宋爱国诗人，屡遭贬斥。此诗</a:t>
            </a:r>
            <a:endParaRPr lang="en-US" altLang="zh-CN" sz="2800" b="0" i="0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写于南宋灭亡之前。题目中的</a:t>
            </a:r>
            <a:endParaRPr lang="en-US" altLang="zh-CN" sz="2800" b="0" i="0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“江湖”，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指钱塘江、钱塘湖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魏阙：高大的楼观，代指朝</a:t>
            </a:r>
            <a:endParaRPr lang="en-US" altLang="zh-CN" sz="2800" b="0" i="0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廷。③钱塘：临安的别称。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6_1#035a5cf35?vaa=1&amp;vcp=1&amp;pid=0e836b3c5&amp;color=0,0,0&amp;vtp=1&amp;vaab=1&amp;bt=1&amp;bbb=1"/>
          <p:cNvSpPr/>
          <p:nvPr/>
        </p:nvSpPr>
        <p:spPr>
          <a:xfrm>
            <a:off x="539496" y="88341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下列对诗歌赏析有误的一项是(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BD.56_2#035a5cf35.choices?vaa=1&amp;vcp=1&amp;pid=0e836b3c5&amp;color=0,0,0&amp;vtp=1&amp;vaab=1&amp;bbb=1&amp;hb=1"/>
          <p:cNvSpPr/>
          <p:nvPr/>
        </p:nvSpPr>
        <p:spPr>
          <a:xfrm>
            <a:off x="539496" y="1515681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A.首联写柳残、荷老、客孤，从物到人，给人以孤独哀伤之感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，奠定了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全诗的感情基调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.颔联用“万井人烟”“千年王气”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写出南宋朝廷统治下临安的太平景象，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表达诗人收复中原的雄心壮志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.尾联中“北望中原在何所”表达出诗人对故土收复无望的迷茫与哀痛。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.诗歌描绘的临安城有荒凉之景，也有繁华之象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，隐含着诗人对南宋朝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廷安于现状的讽刺和不满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，突出其忧国伤己的情怀。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035a5cf35?vaa=1&amp;vcp=1&amp;pid=0e836b3c5&amp;color=0,0,0&amp;vtp=1&amp;vaab=1&amp;bt=1&amp;bbb=1&amp;hb=1"/>
          <p:cNvSpPr/>
          <p:nvPr/>
        </p:nvSpPr>
        <p:spPr>
          <a:xfrm>
            <a:off x="539496" y="1543907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（颔联“万井人烟环魏阙，千年王气到钱塘”的意思是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临安城中繁华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，是因为临安是南宋的都城，有王气存在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。该句虽然写出了南宋朝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廷统治下临安的太平景象，但结合诗人刘黻的爱国立场和南宋灭亡前的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历史背景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，这里更多的是他对南宋朝廷偏安一隅、不思进取的讽刺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非表达诗人收复中原的雄心壮志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C_5_AN.2_1#035a5cf35?vaa=1&amp;vcp=1&amp;pid=0e836b3c5&amp;color=0,0,0&amp;vtp=1&amp;vaab=1&amp;bbb=1"/>
          <p:cNvSpPr/>
          <p:nvPr/>
        </p:nvSpPr>
        <p:spPr>
          <a:xfrm>
            <a:off x="539496" y="47471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60_1#d728205a3?sp=1&amp;vaa=1&amp;vcp=1&amp;pid=0e836b3c5&amp;color=0,0,0&amp;vtp=1&amp;vaab=1&amp;bt=1&amp;bbb=1&amp;hb=1&amp;hltap=1"/>
          <p:cNvSpPr/>
          <p:nvPr/>
        </p:nvSpPr>
        <p:spPr>
          <a:xfrm>
            <a:off x="539496" y="2191734"/>
            <a:ext cx="11109960" cy="24698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请发挥想象和联想，将诗句“江远归舟动夕阳”所展现的画面描写出来。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5_AN.60_1#d728205a3?sp=1&amp;vaa=1&amp;vcp=1&amp;pid=0e836b3c5&amp;color=0,0,0&amp;vtp=1&amp;vaab=1&amp;bt=1&amp;bbb=1&amp;hb=1&amp;hla=1">
            <a:extLst>
              <a:ext uri="{FF2B5EF4-FFF2-40B4-BE49-F238E27FC236}">
                <a16:creationId xmlns:a16="http://schemas.microsoft.com/office/drawing/2014/main" id="{E055304F-8696-4439-D7F2-565EE3582247}"/>
              </a:ext>
            </a:extLst>
          </p:cNvPr>
          <p:cNvSpPr/>
          <p:nvPr/>
        </p:nvSpPr>
        <p:spPr>
          <a:xfrm>
            <a:off x="539496" y="2819114"/>
            <a:ext cx="11109960" cy="1763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示例：在余晖中，江面波光粼粼，一艘小舟缓缓归来，打破了水面的宁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静。随着舟的轻轻摇曳，仿佛夕阳也在江面上舞动，构成了一幅宁静而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美丽的画面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a0f42830e?vcp=1&amp;pid=5eed836bb&amp;color=0,0,0&amp;vtp=1&amp;vaab=1&amp;bt=1&amp;bbb=1"/>
          <p:cNvSpPr/>
          <p:nvPr/>
        </p:nvSpPr>
        <p:spPr>
          <a:xfrm>
            <a:off x="539496" y="554400"/>
            <a:ext cx="11483975" cy="1727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（十）（2024·四川凉山·中考）阅读下面这首诗，按要求回答问题。</a:t>
            </a:r>
            <a:endParaRPr lang="en-US" altLang="zh-CN" sz="3000" dirty="0"/>
          </a:p>
        </p:txBody>
      </p:sp>
      <p:sp>
        <p:nvSpPr>
          <p:cNvPr id="3" name="QM_4_BD.61_1#fdd46ed70?sp=1&amp;vaa=1&amp;vcp=1&amp;pid=a0f42830e&amp;color=0,0,0&amp;vtp=1&amp;vaab=1&amp;bbb=1"/>
          <p:cNvSpPr/>
          <p:nvPr/>
        </p:nvSpPr>
        <p:spPr>
          <a:xfrm>
            <a:off x="539496" y="123346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游山西村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陆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游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莫笑农家腊酒浑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丰年留客足鸡豚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山重水复疑无路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柳暗花明又一村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箫鼓追随春社近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衣冠简朴古风存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从今若许闲乘月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拄杖无时夜叩门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62_1#1e7fbc2ef?vaa=1&amp;vcp=1&amp;pid=fdd46ed70&amp;color=0,0,0&amp;vtp=1&amp;vaab=1&amp;bt=1&amp;bbb=1&amp;hb=1"/>
          <p:cNvSpPr/>
          <p:nvPr/>
        </p:nvSpPr>
        <p:spPr>
          <a:xfrm>
            <a:off x="539496" y="152196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下列诗句中与“山重水复疑无路，柳暗花明又一村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”体现的人生态度最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接近的是(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BD.62_2#1e7fbc2ef.choices?vaa=1&amp;vcp=1&amp;pid=fdd46ed70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A.东风不与周郎便，铜雀春深锁二乔。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.此夜曲中闻折柳，何人不起故园情。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.沉舟侧畔千帆过，病树前头万木春。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.回乐烽前沙似雪，受降城外月如霜。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_1#8e383a2fe?sp=1&amp;vaa=1&amp;vcp=1&amp;pid=e0bac9fa7&amp;color=0,0,0&amp;vtp=1&amp;vaab=1&amp;bbb=1">
            <a:extLst>
              <a:ext uri="{FF2B5EF4-FFF2-40B4-BE49-F238E27FC236}">
                <a16:creationId xmlns:a16="http://schemas.microsoft.com/office/drawing/2014/main" id="{2A03202B-4F22-2BB2-558E-234C3642CCC7}"/>
              </a:ext>
            </a:extLst>
          </p:cNvPr>
          <p:cNvSpPr/>
          <p:nvPr/>
        </p:nvSpPr>
        <p:spPr>
          <a:xfrm>
            <a:off x="539496" y="183486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瀚海阑干百丈冰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愁云惨淡万里凝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中军置酒饮归客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胡琴琵琶与羌笛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纷纷暮雪下辕门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风掣红旗冻不翻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轮台东门送君去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去时雪满天山路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山回路转不见君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雪上空留马行处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900420277"/>
      </p:ext>
    </p:extLst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1e7fbc2ef?vaa=1&amp;vcp=1&amp;pid=fdd46ed70&amp;color=0,0,0&amp;vtp=1&amp;vaab=1&amp;bt=1&amp;bbb=1&amp;hb=1"/>
          <p:cNvSpPr/>
          <p:nvPr/>
        </p:nvSpPr>
        <p:spPr>
          <a:xfrm>
            <a:off x="539496" y="585057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（“山重水复疑无路，柳暗花明又一村”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这句诗描绘了人们在面临困境时，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看似前方无路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，但转机突然出现，说明困境中蕴含着希望的哲理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。展现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出诗人积极乐观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、不断前行的人生态度。A.“东风不与周郎便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，铜雀春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深锁二乔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”讲述的是历史事件，隐含着诗人对自己生不逢时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、怀才不遇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的慨叹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；B.“此夜曲中闻折柳，何人不起故园情”表达的是思乡之情；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沉舟侧畔千帆过，病树前头万木春”描绘了事物新陈代谢的现象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，表明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新事物必将代替旧事物的哲理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，表现了诗人积极乐观的人生态度；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回乐烽前沙似雪，受降城外月如霜”描绘边塞景色，体现了思乡之情）</a:t>
            </a:r>
            <a:endParaRPr lang="en-US" altLang="zh-CN" sz="2800" dirty="0"/>
          </a:p>
        </p:txBody>
      </p:sp>
      <p:sp>
        <p:nvSpPr>
          <p:cNvPr id="3" name="QC_5_AN.2_1#1e7fbc2ef?vaa=1&amp;vcp=1&amp;pid=fdd46ed70&amp;color=0,0,0&amp;vtp=1&amp;vaab=1&amp;bbb=1"/>
          <p:cNvSpPr/>
          <p:nvPr/>
        </p:nvSpPr>
        <p:spPr>
          <a:xfrm>
            <a:off x="539496" y="57059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66_1#353672e76?sp=1&amp;vaa=1&amp;vcp=1&amp;pid=fdd46ed70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苏轼在《蝶恋花·密州上元》里写道：“击鼓吹箫，却入农桑社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。”这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个古老的风俗在本诗颈联有所体现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，请描绘这一联的画面。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</a:t>
            </a:r>
            <a:endParaRPr lang="en-US" altLang="zh-CN" sz="2800" dirty="0"/>
          </a:p>
        </p:txBody>
      </p:sp>
      <p:sp>
        <p:nvSpPr>
          <p:cNvPr id="3" name="QB_5_AN.67_1#353672e76.blank?vaa=1&amp;vcp=1&amp;pid=fdd46ed70&amp;color=0,0,0&amp;vpa=17&amp;vtp=1&amp;vaab=1&amp;bbb=1&amp;hb=1"/>
          <p:cNvSpPr/>
          <p:nvPr/>
        </p:nvSpPr>
        <p:spPr>
          <a:xfrm>
            <a:off x="539496" y="3443954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示例：人们吹着箫，击着鼓，结队喜庆，春社祭日已经临近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，人们穿着布做成的衣衫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，戴着最普通的帽子，简朴的古风仍然存在。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16f52bf37?vcp=1&amp;pid=5eed836bb&amp;color=0,0,0&amp;vtp=1&amp;vaab=1&amp;bt=1&amp;bbb=1"/>
          <p:cNvSpPr/>
          <p:nvPr/>
        </p:nvSpPr>
        <p:spPr>
          <a:xfrm>
            <a:off x="539496" y="554400"/>
            <a:ext cx="11483975" cy="1727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（十一）（2024·四川自贡·中考）阅读下面这首诗，完成下面小题。</a:t>
            </a:r>
            <a:endParaRPr lang="en-US" altLang="zh-CN" sz="3000" dirty="0"/>
          </a:p>
        </p:txBody>
      </p:sp>
      <p:sp>
        <p:nvSpPr>
          <p:cNvPr id="3" name="QM_4_BD.68_1#5c84265bc?sp=1&amp;vaa=1&amp;vcp=1&amp;pid=16f52bf37&amp;color=0,0,0&amp;vtp=1&amp;vaab=1&amp;bbb=1"/>
          <p:cNvSpPr/>
          <p:nvPr/>
        </p:nvSpPr>
        <p:spPr>
          <a:xfrm>
            <a:off x="539496" y="123346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  <a:tabLst>
                <a:tab pos="28752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雨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  <a:tabLst>
                <a:tab pos="28752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何绍基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  <a:tabLst>
                <a:tab pos="28752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短笠团团避树枝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初凉天气野行宜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  <a:tabLst>
                <a:tab pos="28752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溪云到处自相聚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山雨忽来人不知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indent="542925" algn="ctr" latinLnBrk="1">
              <a:lnSpc>
                <a:spcPts val="5100"/>
              </a:lnSpc>
              <a:tabLst>
                <a:tab pos="28752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马上衣巾任沾湿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村边瓜豆也离披</a:t>
            </a:r>
            <a:r>
              <a:rPr lang="en-US" altLang="zh-CN" sz="2800" b="0" i="0" baseline="300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baseline="300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注</a:t>
            </a:r>
            <a:r>
              <a:rPr lang="en-US" altLang="zh-CN" sz="2800" b="0" i="0" baseline="300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indent="2600325" latinLnBrk="1">
              <a:lnSpc>
                <a:spcPts val="5100"/>
              </a:lnSpc>
              <a:tabLst>
                <a:tab pos="28752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新晴尽放峰峦出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万瀑齐飞又一奇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M_4#5c84265bc?vaa=1&amp;vcp=1&amp;pid=16f52bf37&amp;color=0,0,0&amp;vtp=1&amp;vaab=1&amp;bt=1&amp;bbb=1"/>
          <p:cNvSpPr/>
          <p:nvPr/>
        </p:nvSpPr>
        <p:spPr>
          <a:xfrm>
            <a:off x="539496" y="5361990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【注】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离披：零乱的样子。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5_BD.69_1#3bde49b00?vaa=1&amp;vcp=1&amp;pid=5c84265bc&amp;color=0,0,0&amp;vtp=1&amp;vaab=1&amp;bbb=1"/>
          <p:cNvSpPr/>
          <p:nvPr/>
        </p:nvSpPr>
        <p:spPr>
          <a:xfrm>
            <a:off x="539496" y="863817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下列对这首诗的理解和赏析，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不正确的一项是(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AN.71_1#3bde49b00.bracket?vaa=1&amp;vcp=1&amp;pid=5c84265bc&amp;color=0,0,0&amp;vpa=18&amp;vtp=1&amp;vaab=1"/>
          <p:cNvSpPr/>
          <p:nvPr/>
        </p:nvSpPr>
        <p:spPr>
          <a:xfrm>
            <a:off x="8373014" y="847498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5_BD.69_2#3bde49b00.choices?vaa=1&amp;vcp=1&amp;pid=5c84265bc&amp;color=0,0,0&amp;vtp=1&amp;vaab=1&amp;bbb=1"/>
          <p:cNvSpPr/>
          <p:nvPr/>
        </p:nvSpPr>
        <p:spPr>
          <a:xfrm>
            <a:off x="539496" y="1456336"/>
            <a:ext cx="11109960" cy="23538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A.首联写诗人头戴斗笠穿行于山中，“宜”字写出了“野行”的愉悦。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.“溪云”句与“山雨欲来风满楼”都写山雨将至，而景象全然不同。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.颈联写雨中行，“任”字以马喻人，表现了诗人遇雨的从容与泰然。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.这首诗从多角度着笔写山雨，情感真切自然，具有独特的审美情趣。</a:t>
            </a:r>
            <a:endParaRPr lang="en-US" altLang="zh-CN" sz="2800" dirty="0"/>
          </a:p>
        </p:txBody>
      </p:sp>
      <p:sp>
        <p:nvSpPr>
          <p:cNvPr id="6" name="QC_5_AS.1_1#3bde49b00?vaa=1&amp;vcp=1&amp;pid=5c84265bc&amp;color=0,0,0&amp;vtp=1&amp;vaab=1&amp;bbb=1&amp;hb=1"/>
          <p:cNvSpPr/>
          <p:nvPr/>
        </p:nvSpPr>
        <p:spPr>
          <a:xfrm>
            <a:off x="539496" y="3876766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（颈联“马上衣巾任沾湿，村边瓜豆也离披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”意思是骑在马上衣巾全被雨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淋湿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，村边的瓜豆枝叶在风雨中纷乱倾倒。“任”字是“任意”的意思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，表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现了诗人遇雨的从容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73_1#6c15e9196?sp=1&amp;vaa=1&amp;vcp=1&amp;pid=5c84265bc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请展开想象，用自己的话描述诗歌尾联所描写的雨后景象。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</a:t>
            </a:r>
            <a:endParaRPr lang="en-US" altLang="zh-CN" sz="2800" dirty="0"/>
          </a:p>
        </p:txBody>
      </p:sp>
      <p:sp>
        <p:nvSpPr>
          <p:cNvPr id="3" name="QB_5_AN.74_1#6c15e9196.blank?vaa=1&amp;vcp=1&amp;pid=5c84265bc&amp;color=0,0,0&amp;vpa=19&amp;vtp=1&amp;vaab=1&amp;bbb=1&amp;hb=1"/>
          <p:cNvSpPr/>
          <p:nvPr/>
        </p:nvSpPr>
        <p:spPr>
          <a:xfrm>
            <a:off x="539496" y="3116294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示例：雨后初晴，本来雨雾笼罩的群山一下子又全部凸显出来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，山上大大小小的瀑布一齐飞流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，呈现出一种奇妙的景象。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f1d94af37?vcp=1&amp;pid=5eed836bb&amp;color=0,0,0&amp;vtp=1&amp;vaab=1&amp;bt=1&amp;bbb=1&amp;hb=1"/>
          <p:cNvSpPr/>
          <p:nvPr/>
        </p:nvSpPr>
        <p:spPr>
          <a:xfrm>
            <a:off x="539496" y="554400"/>
            <a:ext cx="11109960" cy="1727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4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（十二）（2024·四川南充·中考）阅读下面这首唐诗</a:t>
            </a:r>
            <a:r>
              <a:rPr lang="en-US" altLang="zh-CN" sz="3000" b="1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，完成后面的</a:t>
            </a:r>
          </a:p>
          <a:p>
            <a:pPr latinLnBrk="1">
              <a:lnSpc>
                <a:spcPts val="5300"/>
              </a:lnSpc>
            </a:pPr>
            <a:r>
              <a:rPr lang="en-US" altLang="zh-CN" sz="3000" b="1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问题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</a:t>
            </a:r>
            <a:endParaRPr lang="en-US" altLang="zh-CN" sz="3000" dirty="0"/>
          </a:p>
        </p:txBody>
      </p:sp>
      <p:sp>
        <p:nvSpPr>
          <p:cNvPr id="3" name="QM_4_BD.75_1#2e3698513?sp=1&amp;vaa=1&amp;vcp=1&amp;pid=f1d94af37&amp;color=0,0,0&amp;vtp=1&amp;vaab=1&amp;bbb=1"/>
          <p:cNvSpPr/>
          <p:nvPr/>
        </p:nvSpPr>
        <p:spPr>
          <a:xfrm>
            <a:off x="539496" y="19245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望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岳</a:t>
            </a:r>
            <a:endParaRPr lang="en-US" altLang="zh-CN" sz="2800" dirty="0"/>
          </a:p>
        </p:txBody>
      </p:sp>
      <p:sp>
        <p:nvSpPr>
          <p:cNvPr id="4" name="QM_4_BD.75_2#2e3698513?sp=1&amp;vaa=1&amp;vcp=1&amp;pid=f1d94af37&amp;color=0,0,0&amp;vtp=1&amp;vaab=1&amp;bbb=1"/>
          <p:cNvSpPr/>
          <p:nvPr/>
        </p:nvSpPr>
        <p:spPr>
          <a:xfrm>
            <a:off x="539496" y="25614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杜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甫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岱宗夫如何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齐鲁青未了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造化钟神秀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阴阳割昏晓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荡胸生曾云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决眦入归鸟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会当凌绝顶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一览众山小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76_1#cb4fe408c?vaa=1&amp;vcp=1&amp;pid=2e3698513&amp;color=0,0,0&amp;vtp=1&amp;vaab=1&amp;bt=1&amp;bbb=1"/>
          <p:cNvSpPr/>
          <p:nvPr/>
        </p:nvSpPr>
        <p:spPr>
          <a:xfrm>
            <a:off x="539496" y="56337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下列对这首诗的理解和赏析有误的一项是(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BD.76_2#cb4fe408c.choices?vaa=1&amp;vcp=1&amp;pid=2e3698513&amp;color=0,0,0&amp;vtp=1&amp;vaab=1&amp;bbb=1&amp;hb=1"/>
          <p:cNvSpPr/>
          <p:nvPr/>
        </p:nvSpPr>
        <p:spPr>
          <a:xfrm>
            <a:off x="539496" y="1195641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A.诗歌前六句直接描写泰山的景物，表现了泰山的高大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，后两句用众山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“低小”反衬出泰山的“高大”。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.开篇两句以问答的形式描写远望之景，既表明了泰山所处的位置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写出了春天的泰山一片青绿的景象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.“造化钟神秀，阴阳割昏晓”两句，运用拟人和夸张的修辞手法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，写出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了泰山神奇秀丽和巍峨高大的形象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.全诗动静结合，虚实相生，既描绘了泰山雄伟磅礴的气象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，又表达了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诗人希望登上事业顶峰的雄心壮志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cb4fe408c?vaa=1&amp;vcp=1&amp;pid=2e3698513&amp;color=0,0,0&amp;vtp=1&amp;vaab=1&amp;bt=1&amp;bbb=1&amp;hb=1"/>
          <p:cNvSpPr/>
          <p:nvPr/>
        </p:nvSpPr>
        <p:spPr>
          <a:xfrm>
            <a:off x="539496" y="186775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（“又写出了春天的泰山一片青绿的景象”理解有误。“岱宗夫如何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鲁青未了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”句意是：泰山到底怎么样呢？泰山横跨齐鲁大地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，青色的峰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峦连绵不断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表明了泰山的青绿之色在齐鲁大地广大区域内都能望见，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烘托出泰山之高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，表现泰山雄伟阔大的气势）</a:t>
            </a:r>
            <a:endParaRPr lang="en-US" altLang="zh-CN" sz="2800" dirty="0"/>
          </a:p>
        </p:txBody>
      </p:sp>
      <p:sp>
        <p:nvSpPr>
          <p:cNvPr id="3" name="QC_5_AN.2_1#cb4fe408c?vaa=1&amp;vcp=1&amp;pid=2e3698513&amp;color=0,0,0&amp;vtp=1&amp;vaab=1&amp;bbb=1"/>
          <p:cNvSpPr/>
          <p:nvPr/>
        </p:nvSpPr>
        <p:spPr>
          <a:xfrm>
            <a:off x="539496" y="44232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80_1#cb47af194?sp=1&amp;vaa=1&amp;vcp=1&amp;pid=2e3698513&amp;color=0,0,0&amp;vtp=1&amp;vaab=1&amp;bt=1&amp;bbb=1&amp;hb=1&amp;hltap=1"/>
          <p:cNvSpPr/>
          <p:nvPr/>
        </p:nvSpPr>
        <p:spPr>
          <a:xfrm>
            <a:off x="539496" y="1871694"/>
            <a:ext cx="11109960" cy="31175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同是借景抒怀，本诗中的“会当凌绝顶，一览众山小”与王之涣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《登鹳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雀楼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》中的“欲穷千里目，更上一层楼”所表达的人生追求有何异同？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5_AN.80_1#cb47af194?sp=1&amp;vaa=1&amp;vcp=1&amp;pid=2e3698513&amp;color=0,0,0&amp;vtp=1&amp;vaab=1&amp;bt=1&amp;bbb=1&amp;hb=1&amp;hla=1">
            <a:extLst>
              <a:ext uri="{FF2B5EF4-FFF2-40B4-BE49-F238E27FC236}">
                <a16:creationId xmlns:a16="http://schemas.microsoft.com/office/drawing/2014/main" id="{FA4A4ADB-8767-21BE-07EC-34D6818601FD}"/>
              </a:ext>
            </a:extLst>
          </p:cNvPr>
          <p:cNvSpPr/>
          <p:nvPr/>
        </p:nvSpPr>
        <p:spPr>
          <a:xfrm>
            <a:off x="539496" y="3139154"/>
            <a:ext cx="11109960" cy="1763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同：都强调人生要有高远的追求和昂扬向上、积极进取的人生态度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异：杜诗更侧重目标的确立、目标的高远；王诗更侧重为实现目标而采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取行动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a7992aeb7?vcp=1&amp;pid=5eed836bb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（十三）（2024·山东济宁·中考）阅读下面这首词，完成各题。</a:t>
            </a:r>
            <a:endParaRPr lang="en-US" altLang="zh-CN" sz="3000" dirty="0"/>
          </a:p>
        </p:txBody>
      </p:sp>
      <p:sp>
        <p:nvSpPr>
          <p:cNvPr id="3" name="QM_4_BD.81_1#50af5f237?vaa=1&amp;vcp=1&amp;pid=a7992aeb7&amp;color=0,0,0&amp;vtp=1&amp;vaab=1&amp;bbb=1&amp;hb=1"/>
          <p:cNvSpPr/>
          <p:nvPr/>
        </p:nvSpPr>
        <p:spPr>
          <a:xfrm>
            <a:off x="539496" y="147299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菩萨蛮·登云中</a:t>
            </a:r>
            <a:r>
              <a:rPr lang="en-US" altLang="zh-CN" sz="2800" b="1" i="0" baseline="300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100" b="1" i="0" kern="0" spc="-99900" baseline="300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清朔楼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［清］朱彝尊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夕阳一半樽前落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月明又上阑干</a:t>
            </a:r>
            <a:r>
              <a:rPr lang="en-US" altLang="zh-CN" sz="2800" b="0" i="0" baseline="300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角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边马尽归心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乡思深不深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小楼家万里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也有愁人倚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望断尺书传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雁飞秋满天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M_4#50af5f237?vaa=1&amp;vcp=1&amp;pid=a7992aeb7&amp;color=0,0,0&amp;vtp=1&amp;vaab=1&amp;bt=1&amp;bbb=1"/>
          <p:cNvSpPr/>
          <p:nvPr/>
        </p:nvSpPr>
        <p:spPr>
          <a:xfrm>
            <a:off x="396621" y="4586546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【注】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①云中：今山西省大同市。②阑干：栏杆。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_1#fe9533e00?vaa=1&amp;vcp=1&amp;pid=8e383a2fe&amp;color=0,0,0&amp;vtp=1&amp;vaab=1&amp;bt=1&amp;bbb=1"/>
          <p:cNvSpPr/>
          <p:nvPr/>
        </p:nvSpPr>
        <p:spPr>
          <a:xfrm>
            <a:off x="539496" y="56337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下列对这首诗的理解和分析，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有误的一项是(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BD.2_2#fe9533e00.choices?vaa=1&amp;vcp=1&amp;pid=8e383a2fe&amp;color=0,0,0&amp;vtp=1&amp;vaab=1&amp;bbb=1&amp;hb=1"/>
          <p:cNvSpPr/>
          <p:nvPr/>
        </p:nvSpPr>
        <p:spPr>
          <a:xfrm>
            <a:off x="539496" y="1195641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A.“瀚海阑干百丈冰，愁云惨淡万里凝”承上启下，既点明环境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，又渲染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送别氛围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.“风掣红旗冻不翻”是从视觉角度写的，一动一静，一白一红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，画面生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，色彩鲜艳。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.“去时雪满天山路”写武判官来去时皆为雪景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，表达诗人对友人艰难仕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途的关切和担忧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.这首诗气势宏大，笔力矫健，流畅洒脱，意气飞扬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，离愁别绪中富有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豪迈的气概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5_BD.82_1#29e4124ef?vaa=1&amp;vcp=1&amp;pid=50af5f237&amp;color=0,0,0&amp;vtp=1&amp;vaab=1&amp;bbb=1&amp;hb=1"/>
          <p:cNvSpPr/>
          <p:nvPr/>
        </p:nvSpPr>
        <p:spPr>
          <a:xfrm>
            <a:off x="539496" y="737234"/>
            <a:ext cx="11109960" cy="11473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阅读诗词要注意积累意象，下列诗句借“月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”抒发的情感与本词不同的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AN.84_1#29e4124ef.bracket?vaa=1&amp;vcp=1&amp;pid=50af5f237&amp;color=0,0,0&amp;vpa=21&amp;vtp=1&amp;vaab=1"/>
          <p:cNvSpPr/>
          <p:nvPr/>
        </p:nvSpPr>
        <p:spPr>
          <a:xfrm>
            <a:off x="1883314" y="1339976"/>
            <a:ext cx="515938" cy="5392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5_BD.82_2#29e4124ef.choices?vaa=1&amp;vcp=1&amp;pid=50af5f237&amp;color=0,0,0&amp;vtp=1&amp;vaab=1&amp;bbb=1"/>
          <p:cNvSpPr/>
          <p:nvPr/>
        </p:nvSpPr>
        <p:spPr>
          <a:xfrm>
            <a:off x="539496" y="1961641"/>
            <a:ext cx="11109960" cy="2391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A.露从今夜白，月是故乡明。（杜甫《月夜忆舍弟》）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.鸡声茅店月，人迹板桥霜。（温庭筠《商山早行》）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.春风又绿江南岸，明月何时照我还。（王安石《泊船瓜洲》）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.从今若许闲乘月，拄杖无时夜叩门。（陆游《过山西村》）</a:t>
            </a:r>
            <a:endParaRPr lang="en-US" altLang="zh-CN" sz="2800" dirty="0"/>
          </a:p>
        </p:txBody>
      </p:sp>
      <p:sp>
        <p:nvSpPr>
          <p:cNvPr id="6" name="QC_5_AS.1_1#29e4124ef?vaa=1&amp;vcp=1&amp;pid=50af5f237&amp;color=0,0,0&amp;vtp=1&amp;vaab=1&amp;bbb=1&amp;hb=1"/>
          <p:cNvSpPr/>
          <p:nvPr/>
        </p:nvSpPr>
        <p:spPr>
          <a:xfrm>
            <a:off x="539496" y="4412741"/>
            <a:ext cx="11109960" cy="11473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（本诗表达作者的思乡之情。ABC三项均表达思乡之情。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D项表达了词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人对农村风土人情的喜爱之情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，故选D）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86_1#4dfca26c2?sp=1&amp;vaa=1&amp;vcp=1&amp;pid=50af5f237&amp;color=0,0,0&amp;vtp=1&amp;vaab=1&amp;bt=1&amp;bbb=1&amp;hb=1&amp;hltap=1"/>
          <p:cNvSpPr/>
          <p:nvPr/>
        </p:nvSpPr>
        <p:spPr>
          <a:xfrm>
            <a:off x="539496" y="1294479"/>
            <a:ext cx="11109960" cy="37652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赏析画线词句的表达效果。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5_AN.86_1#4dfca26c2?sp=1&amp;vaa=1&amp;vcp=1&amp;pid=50af5f237&amp;color=0,0,0&amp;vtp=1&amp;vaab=1&amp;bt=1&amp;bbb=1&amp;hb=1&amp;hla=1">
            <a:extLst>
              <a:ext uri="{FF2B5EF4-FFF2-40B4-BE49-F238E27FC236}">
                <a16:creationId xmlns:a16="http://schemas.microsoft.com/office/drawing/2014/main" id="{9A8FC798-2F02-B49E-42A8-7F8A9A545AE5}"/>
              </a:ext>
            </a:extLst>
          </p:cNvPr>
          <p:cNvSpPr/>
          <p:nvPr/>
        </p:nvSpPr>
        <p:spPr>
          <a:xfrm>
            <a:off x="539496" y="1921859"/>
            <a:ext cx="11109960" cy="31031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示例：最后两句在表达效果上极具韵味。首先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望断”二字通过夸张的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手法，生动描绘了主人公盼望家书传来的急切与无奈，表达了深深的思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乡之情。其次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，“尺书”寄托了主人公对远方亲人的无尽思念。“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雁飞秋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满天”以秋季大雁南飞为背景，营造出凄凉而辽远的氛围，进一步深化了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主人公内心的孤独感和思乡愁绪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b47fbdfab?vcp=1&amp;pid=5eed836bb&amp;color=0,0,0&amp;vtp=1&amp;vaab=1&amp;bt=1&amp;bbb=1&amp;hb=1"/>
          <p:cNvSpPr/>
          <p:nvPr/>
        </p:nvSpPr>
        <p:spPr>
          <a:xfrm>
            <a:off x="539496" y="402000"/>
            <a:ext cx="11109960" cy="1727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4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（十四）（2024·内蒙古赤峰·中考）赏读《寻南溪常道士</a:t>
            </a:r>
            <a:r>
              <a:rPr lang="en-US" altLang="zh-CN" sz="3000" b="1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》，完成</a:t>
            </a:r>
          </a:p>
          <a:p>
            <a:pPr latinLnBrk="1">
              <a:lnSpc>
                <a:spcPts val="5300"/>
              </a:lnSpc>
            </a:pPr>
            <a:r>
              <a:rPr lang="en-US" altLang="zh-CN" sz="3000" b="1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诗歌后面的问题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</a:t>
            </a:r>
            <a:endParaRPr lang="en-US" altLang="zh-CN" sz="3000" dirty="0"/>
          </a:p>
        </p:txBody>
      </p:sp>
      <p:sp>
        <p:nvSpPr>
          <p:cNvPr id="3" name="QM_4_BD.87_1#0e17dc53b?sp=1&amp;vaa=1&amp;vcp=1&amp;pid=b47fbdfab&amp;color=0,0,0&amp;vtp=1&amp;vaab=1&amp;bbb=1"/>
          <p:cNvSpPr/>
          <p:nvPr/>
        </p:nvSpPr>
        <p:spPr>
          <a:xfrm>
            <a:off x="539496" y="176686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  <a:tabLst>
                <a:tab pos="375793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寻南溪常道士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  <a:tabLst>
                <a:tab pos="3757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刘长卿</a:t>
            </a:r>
            <a:endParaRPr lang="en-US" altLang="zh-CN" sz="2800" dirty="0"/>
          </a:p>
          <a:p>
            <a:pPr indent="3600000" latinLnBrk="1">
              <a:lnSpc>
                <a:spcPts val="5100"/>
              </a:lnSpc>
              <a:tabLst>
                <a:tab pos="3757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一路经行处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莓苔见屐痕</a:t>
            </a:r>
            <a:r>
              <a:rPr lang="en-US" altLang="zh-CN" sz="2800" b="0" i="0" baseline="300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①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indent="3600000" latinLnBrk="1">
              <a:lnSpc>
                <a:spcPts val="5100"/>
              </a:lnSpc>
              <a:tabLst>
                <a:tab pos="3757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白云依静渚</a:t>
            </a:r>
            <a:r>
              <a:rPr lang="en-US" altLang="zh-CN" sz="2800" b="0" i="0" baseline="300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②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芳草闭闲门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indent="3600000" latinLnBrk="1">
              <a:lnSpc>
                <a:spcPts val="5100"/>
              </a:lnSpc>
              <a:tabLst>
                <a:tab pos="3757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过雨看松色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随山到水源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indent="3600000" latinLnBrk="1">
              <a:lnSpc>
                <a:spcPts val="4900"/>
              </a:lnSpc>
              <a:tabLst>
                <a:tab pos="3757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淡花与禅意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相对亦忘言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M_4#0e17dc53b?vaa=1&amp;vcp=1&amp;pid=b47fbdfab&amp;color=0,0,0&amp;vtp=1&amp;vaab=1&amp;bt=1&amp;bbb=1"/>
          <p:cNvSpPr/>
          <p:nvPr/>
        </p:nvSpPr>
        <p:spPr>
          <a:xfrm>
            <a:off x="539496" y="5692793"/>
            <a:ext cx="115538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【注】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①屐痕：古人游山多穿屐，此处指足迹。②渚：水中的小洲。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88_1#2fdbe1f0c?vaa=1&amp;vcp=1&amp;pid=0e17dc53b&amp;color=0,0,0&amp;vtp=1&amp;vaab=1&amp;bt=1&amp;bbb=1"/>
          <p:cNvSpPr/>
          <p:nvPr/>
        </p:nvSpPr>
        <p:spPr>
          <a:xfrm>
            <a:off x="539496" y="88341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下列对诗歌的理解与赏析，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不正确的一项是(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BD.88_2#2fdbe1f0c.choices?vaa=1&amp;vcp=1&amp;pid=0e17dc53b&amp;color=0,0,0&amp;vtp=1&amp;vaab=1&amp;bbb=1&amp;hb=1"/>
          <p:cNvSpPr/>
          <p:nvPr/>
        </p:nvSpPr>
        <p:spPr>
          <a:xfrm>
            <a:off x="539496" y="1515681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A.首联写山路静谧，路上莓苔遍布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，可见溪常道士隐居之处是个少有人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来的地方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.颈联并没写出雨后松林的具体景色，反而给读者留下了丰富的想象空间。</a:t>
            </a:r>
            <a:endParaRPr lang="en-US" altLang="zh-CN" sz="2800" spc="-1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.尾联有陶渊明“此中有真意，欲辨已忘言”的痕迹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，诗人陶醉于美景物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我两忘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.从全诗看，诗人寻找溪常道士未能如愿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，只得借欣赏美景慰藉失落惆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怅的心情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2fdbe1f0c?vaa=1&amp;vcp=1&amp;pid=0e17dc53b&amp;color=0,0,0&amp;vtp=1&amp;vaab=1&amp;bt=1&amp;bbb=1&amp;hb=1"/>
          <p:cNvSpPr/>
          <p:nvPr/>
        </p:nvSpPr>
        <p:spPr>
          <a:xfrm>
            <a:off x="539496" y="25091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（从诗的内容来看，虽寻隐者不遇，却领悟到“禅意”之妙处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，诗人非但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没有失望惆怅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，反而十分惬意、满足）</a:t>
            </a:r>
            <a:endParaRPr lang="en-US" altLang="zh-CN" sz="2800" dirty="0"/>
          </a:p>
        </p:txBody>
      </p:sp>
      <p:sp>
        <p:nvSpPr>
          <p:cNvPr id="3" name="QC_5_AN.2_1#2fdbe1f0c?vaa=1&amp;vcp=1&amp;pid=0e17dc53b&amp;color=0,0,0&amp;vtp=1&amp;vaab=1&amp;bbb=1"/>
          <p:cNvSpPr/>
          <p:nvPr/>
        </p:nvSpPr>
        <p:spPr>
          <a:xfrm>
            <a:off x="539496" y="37761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92_1#53bdc3823?sp=1&amp;vaa=1&amp;vcp=1&amp;pid=0e17dc53b&amp;color=0,0,0&amp;vtp=1&amp;vaab=1&amp;bt=1&amp;bbb=1&amp;hb=1&amp;hltap=1"/>
          <p:cNvSpPr/>
          <p:nvPr/>
        </p:nvSpPr>
        <p:spPr>
          <a:xfrm>
            <a:off x="539496" y="1551654"/>
            <a:ext cx="11109960" cy="37652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诗人在“望自然”的同时也在“望自我”。请结合“白云依静渚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，芳草闭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闲门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”一联，谈谈你的理解。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5_AN.92_1#53bdc3823?sp=1&amp;vaa=1&amp;vcp=1&amp;pid=0e17dc53b&amp;color=0,0,0&amp;vtp=1&amp;vaab=1&amp;bt=1&amp;bbb=1&amp;hb=1&amp;hla=1">
            <a:extLst>
              <a:ext uri="{FF2B5EF4-FFF2-40B4-BE49-F238E27FC236}">
                <a16:creationId xmlns:a16="http://schemas.microsoft.com/office/drawing/2014/main" id="{A47064B0-1CEC-8538-5720-9969976B57AA}"/>
              </a:ext>
            </a:extLst>
          </p:cNvPr>
          <p:cNvSpPr/>
          <p:nvPr/>
        </p:nvSpPr>
        <p:spPr>
          <a:xfrm>
            <a:off x="539496" y="2819114"/>
            <a:ext cx="11109960" cy="2420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白云依静渚，芳草闭闲门”一联不仅展现了诗人对自然美景的欣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赏，也反映了他内心的追求和向往。他渴望像自然一样宁静，希望自己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能够拥有超脱世俗、淡泊名利的心态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望自然”与“望自我”的结合，使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得诗歌的意境更加深远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b9a167587?vcp=1&amp;pid=5eed836bb&amp;color=0,0,0&amp;vtp=1&amp;vaab=1&amp;bt=1&amp;bbb=1&amp;hb=1"/>
          <p:cNvSpPr/>
          <p:nvPr/>
        </p:nvSpPr>
        <p:spPr>
          <a:xfrm>
            <a:off x="539496" y="554400"/>
            <a:ext cx="11109960" cy="1727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4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（十五）（2024·黑龙江绥化·中考）赏析文天祥的《</a:t>
            </a:r>
            <a:r>
              <a:rPr lang="en-US" altLang="zh-CN" sz="3000" b="1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过零丁洋》，</a:t>
            </a:r>
          </a:p>
          <a:p>
            <a:pPr latinLnBrk="1">
              <a:lnSpc>
                <a:spcPts val="5300"/>
              </a:lnSpc>
            </a:pPr>
            <a:r>
              <a:rPr lang="en-US" altLang="zh-CN" sz="3000" b="1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按要求回答问题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</a:t>
            </a:r>
            <a:endParaRPr lang="en-US" altLang="zh-CN" sz="3000" dirty="0"/>
          </a:p>
        </p:txBody>
      </p:sp>
      <p:sp>
        <p:nvSpPr>
          <p:cNvPr id="3" name="QM_4_BD.93_1#faf28828e?sp=1&amp;vaa=1&amp;vcp=1&amp;pid=b9a167587&amp;color=0,0,0&amp;vtp=1&amp;vaab=1&amp;bbb=1"/>
          <p:cNvSpPr/>
          <p:nvPr/>
        </p:nvSpPr>
        <p:spPr>
          <a:xfrm>
            <a:off x="539496" y="19192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过零丁洋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辛苦遭逢起一经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干戈寥落四周星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山河破碎风飘絮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身世浮沉雨打萍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惶恐滩头说惶恐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零丁洋里叹零丁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人生自古谁无死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留取丹心照汗青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4_1#6a75de8a2?vaa=1&amp;vcp=1&amp;pid=faf28828e&amp;color=0,0,0&amp;vtp=1&amp;vaab=1&amp;bt=1&amp;bbb=1"/>
          <p:cNvSpPr/>
          <p:nvPr/>
        </p:nvSpPr>
        <p:spPr>
          <a:xfrm>
            <a:off x="539496" y="8454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29.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下列赏析有误的一项是(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96_1#6a75de8a2.bracket?vaa=1&amp;vcp=1&amp;pid=faf28828e&amp;color=0,0,0&amp;vpa=23&amp;vtp=1&amp;vaab=1"/>
          <p:cNvSpPr/>
          <p:nvPr/>
        </p:nvSpPr>
        <p:spPr>
          <a:xfrm>
            <a:off x="4817015" y="8320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94_2#6a75de8a2.choices?vaa=1&amp;vcp=1&amp;pid=faf28828e&amp;color=0,0,0&amp;vtp=1&amp;vaab=1&amp;bbb=1&amp;hb=1"/>
          <p:cNvSpPr/>
          <p:nvPr/>
        </p:nvSpPr>
        <p:spPr>
          <a:xfrm>
            <a:off x="539496" y="1477676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A.诗的开头，作者回顾身世，意在暗示无论什么艰难困苦都无所畏惧。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.颔联运用比喻手法：大宋国势危亡如风中柳絮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，自己一生坎坷如雨中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浮萍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。将国家命运和个人命运紧密相连，抒写了国破家亡的悲哀。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.颈联“惶恐”“零丁”反复出现，渲染作战环境的险恶。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.这是一首永垂千古的述志诗，全诗格调沉郁悲壮，浩然正气贯长虹。</a:t>
            </a:r>
            <a:endParaRPr lang="en-US" altLang="zh-CN" sz="2800" dirty="0"/>
          </a:p>
        </p:txBody>
      </p:sp>
      <p:sp>
        <p:nvSpPr>
          <p:cNvPr id="5" name="QC_5_AS.1_1#6a75de8a2?vaa=1&amp;vcp=1&amp;pid=faf28828e&amp;color=0,0,0&amp;vtp=1&amp;vaab=1&amp;bbb=1"/>
          <p:cNvSpPr/>
          <p:nvPr/>
        </p:nvSpPr>
        <p:spPr>
          <a:xfrm>
            <a:off x="539496" y="48417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（颈联表达了诗人的悲愤，而非“渲染作战环境的险恶”）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98_1#4bd7c537d?sp=1&amp;vaa=1&amp;vcp=1&amp;pid=faf28828e&amp;color=0,0,0&amp;vtp=1&amp;vaab=1&amp;bt=1&amp;bbb=1&amp;hb=1&amp;hltap=1"/>
          <p:cNvSpPr/>
          <p:nvPr/>
        </p:nvSpPr>
        <p:spPr>
          <a:xfrm>
            <a:off x="539496" y="1871694"/>
            <a:ext cx="11109960" cy="31175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请说说尾联运用的抒情方式及表达的情感。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5_AN.98_1#4bd7c537d?sp=1&amp;vaa=1&amp;vcp=1&amp;pid=faf28828e&amp;color=0,0,0&amp;vtp=1&amp;vaab=1&amp;bt=1&amp;bbb=1&amp;hb=1&amp;hla=1">
            <a:extLst>
              <a:ext uri="{FF2B5EF4-FFF2-40B4-BE49-F238E27FC236}">
                <a16:creationId xmlns:a16="http://schemas.microsoft.com/office/drawing/2014/main" id="{01F1F73C-8237-4B9C-4914-D4DD84B42C40}"/>
              </a:ext>
            </a:extLst>
          </p:cNvPr>
          <p:cNvSpPr/>
          <p:nvPr/>
        </p:nvSpPr>
        <p:spPr>
          <a:xfrm>
            <a:off x="539496" y="2499074"/>
            <a:ext cx="11109960" cy="2420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示例一：直接抒情（直抒胸臆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抒发诗人以死明志、为国捐躯的豪情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壮志。表现了诗人崇高的民族气节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示例二：直接抒情（直抒胸臆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慷慨陈词，直抒胸中正气，表现了诗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人舍生取义、视死如归的坚定信念和昂扬斗志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&amp;si=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930eeda31?sp=1&amp;vcp=1&amp;pid=5eed836bb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（十六）（2024·山东东营·中考）</a:t>
            </a:r>
            <a:endParaRPr lang="en-US" altLang="zh-CN" sz="3000" dirty="0"/>
          </a:p>
        </p:txBody>
      </p:sp>
      <p:sp>
        <p:nvSpPr>
          <p:cNvPr id="3" name="QM_4_BD.99_1#e96ee4e43?sp=1&amp;vaa=1&amp;vcp=1&amp;pid=930eeda31&amp;color=0,0,0&amp;vtp=1&amp;vaab=1&amp;bbb=1"/>
          <p:cNvSpPr/>
          <p:nvPr/>
        </p:nvSpPr>
        <p:spPr>
          <a:xfrm>
            <a:off x="541020" y="1481120"/>
            <a:ext cx="11109960" cy="27194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【甲】凉州词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［唐］王之涣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黄河远上白云间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一片孤城万仞山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羌笛何须怨杨柳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春风不度玉门关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ctr" latinLnBrk="1">
              <a:lnSpc>
                <a:spcPts val="51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fe9533e00?vaa=1&amp;vcp=1&amp;pid=8e383a2fe&amp;color=0,0,0&amp;vtp=1&amp;vaab=1&amp;bt=1&amp;bbb=1&amp;hb=1"/>
          <p:cNvSpPr/>
          <p:nvPr/>
        </p:nvSpPr>
        <p:spPr>
          <a:xfrm>
            <a:off x="539496" y="218525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（“去时雪满天山路”意思是“离去的时候大雪铺满了天山的道路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”。所以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写武判官来去时皆为雪景”不准确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。这句诗主要表达的是诗人对友人的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依依惜别之情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，而不是对友人艰难仕途的关切和担忧）</a:t>
            </a:r>
            <a:endParaRPr lang="en-US" altLang="zh-CN" sz="2800" dirty="0"/>
          </a:p>
        </p:txBody>
      </p:sp>
      <p:sp>
        <p:nvSpPr>
          <p:cNvPr id="3" name="QC_5_AN.2_1#fe9533e00?vaa=1&amp;vcp=1&amp;pid=8e383a2fe&amp;color=0,0,0&amp;vtp=1&amp;vaab=1&amp;bbb=1"/>
          <p:cNvSpPr/>
          <p:nvPr/>
        </p:nvSpPr>
        <p:spPr>
          <a:xfrm>
            <a:off x="539496" y="41057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5&amp;si=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99_2#e96ee4e43?vaa=1&amp;vcp=1&amp;pid=930eeda31&amp;color=0,0,0&amp;vtp=1&amp;vaab=1&amp;bt=1&amp;bbb=1&amp;hb=1"/>
          <p:cNvSpPr/>
          <p:nvPr/>
        </p:nvSpPr>
        <p:spPr>
          <a:xfrm>
            <a:off x="541020" y="418303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【注】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左公：即左宗棠，湖南人，领兵平定新疆战乱，被誉为</a:t>
            </a:r>
            <a:endParaRPr lang="en-US" altLang="zh-CN" sz="2800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“民族英雄”，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征战时曾率部在千里戈壁植树造林。甘棠，功德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浚：一作“濬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”。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QM_4_BD.99_1#e96ee4e43?sp=1&amp;vaa=1&amp;vcp=1&amp;pid=930eeda31&amp;color=0,0,0&amp;vtp=1&amp;vaab=1&amp;bbb=1">
            <a:extLst>
              <a:ext uri="{FF2B5EF4-FFF2-40B4-BE49-F238E27FC236}">
                <a16:creationId xmlns:a16="http://schemas.microsoft.com/office/drawing/2014/main" id="{2A61B99A-CB90-C3D2-D0B5-C264D493EB85}"/>
              </a:ext>
            </a:extLst>
          </p:cNvPr>
          <p:cNvSpPr/>
          <p:nvPr/>
        </p:nvSpPr>
        <p:spPr>
          <a:xfrm>
            <a:off x="539496" y="1233470"/>
            <a:ext cx="11109960" cy="2738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乙】恭诵左公西行甘棠</a:t>
            </a:r>
            <a:r>
              <a:rPr lang="en-US" altLang="zh-CN" sz="2800" b="1" i="0" baseline="300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endParaRPr lang="en-US" altLang="zh-CN" sz="2800" baseline="300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清］杨昌浚</a:t>
            </a:r>
            <a:r>
              <a:rPr lang="en-US" altLang="zh-CN" sz="2800" b="0" i="0" baseline="300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endParaRPr lang="en-US" altLang="zh-CN" sz="2800" baseline="300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大将筹边尚未还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湖湘子弟满天山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新栽杨柳三千里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引得春风度玉关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6&amp;si=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00_1#67001d31b?vaa=1&amp;vcp=1&amp;pid=e96ee4e43&amp;color=0,0,0&amp;vtp=1&amp;vaab=1&amp;bt=1&amp;bbb=1"/>
          <p:cNvSpPr/>
          <p:nvPr/>
        </p:nvSpPr>
        <p:spPr>
          <a:xfrm>
            <a:off x="539496" y="88341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下列说法正确的两项是(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BD.100_2#67001d31b.choices?vaa=1&amp;vcp=1&amp;pid=e96ee4e43&amp;color=0,0,0&amp;vtp=1&amp;vaab=1&amp;bbb=1&amp;hb=1"/>
          <p:cNvSpPr/>
          <p:nvPr/>
        </p:nvSpPr>
        <p:spPr>
          <a:xfrm>
            <a:off x="539496" y="1515681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A.甲诗开端写景，以黄河和万仞山为“孤城”搭建戍边背景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；乙诗前两句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叙事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，表现平乱部队的浩大气势。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.两诗后两句都运用了“杨柳”“春风”“玉门关”意象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，描绘了大致相同的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画面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，也营造了类似的诗歌意境。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.古人有折柳赠别的风俗，因此两首诗按题材都可归为送别诗。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.两首诗在情感表达上用语巧妙，一“怨”一“引”，形象可感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，丰富了诗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歌意蕴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7&amp;si=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67001d31b?vaa=1&amp;vcp=1&amp;pid=e96ee4e43&amp;color=0,0,0&amp;vtp=1&amp;vaab=1&amp;bt=1&amp;bbb=1&amp;hb=1"/>
          <p:cNvSpPr/>
          <p:nvPr/>
        </p:nvSpPr>
        <p:spPr>
          <a:xfrm>
            <a:off x="539496" y="1543907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（B.意境不相同。甲诗中的“杨柳”和“玉门关</a:t>
            </a: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”更多地表达了戍边将士对家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乡的思念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；乙诗中的“新栽杨柳三千里”则象征着生机与希望</a:t>
            </a: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，预示着边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疆的安定和繁荣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，与甲诗的意境大相径庭；C.题材不相同</a:t>
            </a: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。甲诗是一首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边塞诗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，主要表达了戍边将士的思乡之情；</a:t>
            </a: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乙诗是一首歌颂英雄的诗篇，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主要赞颂了左宗棠等湖湘子弟平定边疆叛乱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、保卫国家安宁的英勇事迹）</a:t>
            </a:r>
            <a:endParaRPr lang="en-US" altLang="zh-CN" sz="2800" spc="-50" dirty="0"/>
          </a:p>
        </p:txBody>
      </p:sp>
      <p:sp>
        <p:nvSpPr>
          <p:cNvPr id="3" name="QC_5_AN.2_1#67001d31b?vaa=1&amp;vcp=1&amp;pid=e96ee4e43&amp;color=0,0,0&amp;vtp=1&amp;vaab=1&amp;bbb=1"/>
          <p:cNvSpPr/>
          <p:nvPr/>
        </p:nvSpPr>
        <p:spPr>
          <a:xfrm>
            <a:off x="539496" y="47471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8&amp;si=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04_1#cb24b3481?vaa=1&amp;vcp=1&amp;pid=e96ee4e43&amp;color=0,0,0&amp;vtp=1&amp;vaab=1&amp;bt=1&amp;bbb=1&amp;hb=1"/>
          <p:cNvSpPr/>
          <p:nvPr/>
        </p:nvSpPr>
        <p:spPr>
          <a:xfrm>
            <a:off x="539496" y="25244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32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甲诗既有作者对戍边战士不得还乡的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更通过“何须怨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”三字表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达对他们的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乙诗化用“春风不度玉门关”为“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引得春风度玉关”，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借以表达作者对左公的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5_AN.105_1#cb24b3481.blank?vaa=1&amp;vcp=1&amp;pid=e96ee4e43&amp;color=0,0,0&amp;vpa=25&amp;vtp=1&amp;vaab=1&amp;bbb=1"/>
          <p:cNvSpPr/>
          <p:nvPr/>
        </p:nvSpPr>
        <p:spPr>
          <a:xfrm>
            <a:off x="6683914" y="249399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同情</a:t>
            </a:r>
            <a:endParaRPr lang="en-US" altLang="zh-CN" sz="2800" dirty="0"/>
          </a:p>
        </p:txBody>
      </p:sp>
      <p:sp>
        <p:nvSpPr>
          <p:cNvPr id="4" name="QB_5_AN.106_1#cb24b3481.blank?vaa=1&amp;vcp=1&amp;pid=e96ee4e43&amp;color=0,0,0&amp;vpa=26&amp;vtp=1&amp;vaab=1&amp;bbb=1"/>
          <p:cNvSpPr/>
          <p:nvPr/>
        </p:nvSpPr>
        <p:spPr>
          <a:xfrm>
            <a:off x="2327814" y="314169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劝慰</a:t>
            </a:r>
            <a:endParaRPr lang="en-US" altLang="zh-CN" sz="2800" dirty="0"/>
          </a:p>
        </p:txBody>
      </p:sp>
      <p:sp>
        <p:nvSpPr>
          <p:cNvPr id="5" name="QB_5_AN.107_1#cb24b3481.blank?vaa=1&amp;vcp=1&amp;pid=e96ee4e43&amp;color=0,0,0&amp;vpa=27&amp;vtp=1&amp;vaab=1&amp;bbb=1"/>
          <p:cNvSpPr/>
          <p:nvPr/>
        </p:nvSpPr>
        <p:spPr>
          <a:xfrm>
            <a:off x="4105815" y="376843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敬佩</a:t>
            </a:r>
            <a:endParaRPr lang="en-US" altLang="zh-CN" sz="2800" dirty="0"/>
          </a:p>
        </p:txBody>
      </p:sp>
      <p:sp>
        <p:nvSpPr>
          <p:cNvPr id="6" name="QB_5_AN.108_1#cb24b3481.blank?vaa=1&amp;vcp=1&amp;pid=e96ee4e43&amp;color=0,0,0&amp;vpa=28&amp;vtp=1&amp;vaab=1&amp;bbb=1"/>
          <p:cNvSpPr/>
          <p:nvPr/>
        </p:nvSpPr>
        <p:spPr>
          <a:xfrm>
            <a:off x="5528215" y="376843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赞美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6_1#f5ef7f825?sp=1&amp;vaa=1&amp;vcp=1&amp;pid=8e383a2fe&amp;color=0,0,0&amp;vtp=1&amp;vaab=1&amp;bt=1&amp;bbb=1&amp;hb=1&amp;hltap=1"/>
          <p:cNvSpPr/>
          <p:nvPr/>
        </p:nvSpPr>
        <p:spPr>
          <a:xfrm>
            <a:off x="539496" y="1551654"/>
            <a:ext cx="11109960" cy="37652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杜甫曾评价此诗：“奇峭飒爽，奇情逸发，令人心神一快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。”请结合诗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歌内容分析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“奇”在何处。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5_AN.6_1#f5ef7f825?sp=1&amp;vaa=1&amp;vcp=1&amp;pid=8e383a2fe&amp;color=0,0,0&amp;vtp=1&amp;vaab=1&amp;bt=1&amp;bbb=1&amp;hb=1&amp;hla=1">
            <a:extLst>
              <a:ext uri="{FF2B5EF4-FFF2-40B4-BE49-F238E27FC236}">
                <a16:creationId xmlns:a16="http://schemas.microsoft.com/office/drawing/2014/main" id="{AD958211-7018-0073-1E1C-B9ACE7A8FB1E}"/>
              </a:ext>
            </a:extLst>
          </p:cNvPr>
          <p:cNvSpPr/>
          <p:nvPr/>
        </p:nvSpPr>
        <p:spPr>
          <a:xfrm>
            <a:off x="539496" y="2819114"/>
            <a:ext cx="11109960" cy="2420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忽如一夜春风来，千树万树梨花开”两句，诗人通过比喻把雪的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皎洁、鲜润、明丽等特点形象地描绘出来，化静为动，充满了奇情妙趣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纷纷暮雪下辕门，风掣红旗冻不翻”两句，诗人描绘了红旗在冰雪中冻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结，即使北风吹拂也无法翻动的奇特景象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_3_BD#73c9e1764?vcp=1&amp;pid=5eed836bb&amp;color=0,0,0&amp;vtp=1&amp;vaab=1&amp;bbb=1"/>
          <p:cNvSpPr/>
          <p:nvPr/>
        </p:nvSpPr>
        <p:spPr>
          <a:xfrm>
            <a:off x="539496" y="696497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（二）（2024·山东·中考）阅读下面的诗歌，完成下面小题.</a:t>
            </a:r>
            <a:endParaRPr lang="en-US" altLang="zh-CN" sz="3000" dirty="0"/>
          </a:p>
        </p:txBody>
      </p:sp>
      <p:sp>
        <p:nvSpPr>
          <p:cNvPr id="4" name="QM_4_BD.7_1#cbb78f8e0?sp=1&amp;vaa=1&amp;vcp=1&amp;pid=73c9e1764&amp;color=0,0,0&amp;vtp=1&amp;vaab=1&amp;bbb=1"/>
          <p:cNvSpPr/>
          <p:nvPr/>
        </p:nvSpPr>
        <p:spPr>
          <a:xfrm>
            <a:off x="539496" y="1368387"/>
            <a:ext cx="5466857" cy="38823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  <a:tabLst>
                <a:tab pos="375793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塞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  <a:tabLst>
                <a:tab pos="3757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王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褒</a:t>
            </a:r>
            <a:r>
              <a:rPr lang="en-US" altLang="zh-CN" sz="2800" b="0" i="0" baseline="300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endParaRPr lang="en-US" altLang="zh-CN" sz="2800" baseline="30000" dirty="0"/>
          </a:p>
          <a:p>
            <a:pPr algn="ctr" latinLnBrk="1">
              <a:lnSpc>
                <a:spcPts val="5100"/>
              </a:lnSpc>
              <a:tabLst>
                <a:tab pos="3757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飞蓬似征客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千里自长驱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  <a:tabLst>
                <a:tab pos="3757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塞禽唯有雁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关树但生榆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  <a:tabLst>
                <a:tab pos="3757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背山看故垒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系马识馀蒲</a:t>
            </a:r>
            <a:r>
              <a:rPr lang="en-US" altLang="zh-CN" sz="2800" b="0" i="0" baseline="300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②</a:t>
            </a:r>
            <a:r>
              <a:rPr lang="en-US" altLang="zh-CN" sz="100" b="0" i="0" kern="0" spc="-99900" baseline="300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800"/>
              </a:lnSpc>
              <a:tabLst>
                <a:tab pos="3757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还因麾下骑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来送月支图</a:t>
            </a:r>
            <a:r>
              <a:rPr lang="en-US" altLang="zh-CN" sz="2800" b="0" i="0" baseline="300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M_4_BD.7_2#cbb78f8e0?vaa=1&amp;vcp=1&amp;pid=73c9e1764&amp;color=0,0,0&amp;vtp=1&amp;vaab=1&amp;bt=1&amp;bbb=1&amp;hb=1">
            <a:extLst>
              <a:ext uri="{FF2B5EF4-FFF2-40B4-BE49-F238E27FC236}">
                <a16:creationId xmlns:a16="http://schemas.microsoft.com/office/drawing/2014/main" id="{1EB4779E-7DD5-79C5-183A-F81AC047DAB1}"/>
              </a:ext>
            </a:extLst>
          </p:cNvPr>
          <p:cNvSpPr/>
          <p:nvPr/>
        </p:nvSpPr>
        <p:spPr>
          <a:xfrm>
            <a:off x="6182600" y="2078574"/>
            <a:ext cx="5466856" cy="327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【注】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王褒：琅邪临沂（今</a:t>
            </a:r>
            <a:endParaRPr lang="en-US" altLang="zh-CN" sz="2800" b="0" i="0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属山东）人，北周文学家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。②</a:t>
            </a:r>
            <a:r>
              <a:rPr lang="en-US" altLang="zh-CN" sz="2800" b="0" i="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馀蒲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指西域蒲类国的遗迹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。③</a:t>
            </a:r>
            <a:r>
              <a:rPr lang="en-US" altLang="zh-CN" sz="2800" b="0" i="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来送月支</a:t>
            </a:r>
            <a:endParaRPr lang="en-US" altLang="zh-CN" sz="2800" b="0" i="0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图：指西域月氏国遣使来贡、臣服</a:t>
            </a:r>
            <a:endParaRPr lang="en-US" altLang="zh-CN" sz="2800" b="0" i="0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汉朝。月支，即月氏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8_1#a3a39f20a?vaa=1&amp;vcp=1&amp;pid=cbb78f8e0&amp;color=0,0,0&amp;vtp=1&amp;vaab=1&amp;bt=1&amp;bbb=1"/>
          <p:cNvSpPr/>
          <p:nvPr/>
        </p:nvSpPr>
        <p:spPr>
          <a:xfrm>
            <a:off x="539496" y="56337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下列对这首诗歌的理解和分析，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不正确的一项是(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BD.8_2#a3a39f20a.choices?vaa=1&amp;vcp=1&amp;pid=cbb78f8e0&amp;color=0,0,0&amp;vtp=1&amp;vaab=1&amp;bbb=1&amp;hb=1"/>
          <p:cNvSpPr/>
          <p:nvPr/>
        </p:nvSpPr>
        <p:spPr>
          <a:xfrm>
            <a:off x="539496" y="1195641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A.第二句气势不凡，写诗人千里远行，驰骋塞外，写法上与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“万里赴戎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”相似。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.五六句写诗人想象古战场和当年蒲类国的情景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，饱含着对麾下将士的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深切同情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.七八句使用“月支图”典故，用历史往事表达诗人建功立业的豪情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简意丰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.本诗描绘了塞外风貌，表现了征客心境，和王维的《使至塞上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》同属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边塞题材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2911</Words>
  <Application>Microsoft Office PowerPoint</Application>
  <PresentationFormat>宽屏</PresentationFormat>
  <Paragraphs>545</Paragraphs>
  <Slides>63</Slides>
  <Notes>61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71" baseType="lpstr">
      <vt:lpstr>Arial (正文)</vt:lpstr>
      <vt:lpstr>仿宋</vt:lpstr>
      <vt:lpstr>SimSun</vt:lpstr>
      <vt:lpstr>微软雅黑</vt:lpstr>
      <vt:lpstr>Arial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6</cp:revision>
  <dcterms:created xsi:type="dcterms:W3CDTF">2024-11-20T10:29:29Z</dcterms:created>
  <dcterms:modified xsi:type="dcterms:W3CDTF">2025-07-24T07:37:23Z</dcterms:modified>
  <cp:category/>
  <cp:contentStatus/>
</cp:coreProperties>
</file>