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4"/>
  </p:notes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311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12" r:id="rId5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7" d="100"/>
          <a:sy n="107" d="100"/>
        </p:scale>
        <p:origin x="6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50760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5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5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5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5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2ebf56c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9A4286D-3D89-4DCA-B6F3-EFA3232A25E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第5讲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我们共同的世界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ebf56c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A50391D-8B44-44E3-BD27-0D99A2CE084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b6273de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943bffa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1ff01e5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4b6273de4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?linknodeid=f943bffa5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31ff01e57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第5讲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我们共同的世界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2ebf56c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7661B8E-A8BF-45F4-B1B8-E348F883731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b6273de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943bffa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1ff01e5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4b6273de4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?linknodeid=f943bffa5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31ff01e57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第5讲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我们共同的世界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daode_fazhi#pid=6732c277a9b4d0d6eb9d103c#tid=674953f262550100098fe423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FDB632B-FD02-FF24-C4A0-BA31CC506198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69E7D32-3D42-4C2C-89A0-B775CA1CFB3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50BD3DA-092D-49CB-A6E6-BCA1CE56293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b6273de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943bffa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1ff01e5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4b6273de4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?linknodeid=f943bffa5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31ff01e57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745FC49-261E-4D54-8418-C61AC8C6EF2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4b6273de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943bffa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1ff01e5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4b6273de4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课标链接</a:t>
            </a:r>
            <a:endParaRPr lang="en-US" sz="1800" dirty="0"/>
          </a:p>
        </p:txBody>
      </p:sp>
      <p:sp>
        <p:nvSpPr>
          <p:cNvPr id="8" name="MasterShapeName?linknodeid=f943bffa5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31ff01e57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1620c9ed?sp=1&amp;vcp=1&amp;pid=47e5023e6&amp;color=0,0,0&amp;vtp=1&amp;vaab=1&amp;bt=1&amp;bbb=1"/>
          <p:cNvSpPr/>
          <p:nvPr/>
        </p:nvSpPr>
        <p:spPr>
          <a:xfrm>
            <a:off x="539496" y="7337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.文化多样性的影响。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积极影响：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文化多样性是人类社会的基本特征，是世界文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化充满活力的表现，也是人类文明进步的重要动力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多样的文化提供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了更为广泛的选择，让人们的生活更加丰富多彩，让世界变得更加绚丽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多姿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文化多样性是实现文化创新与发展的前提和基础。不同特质的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文化相互交融，能够为彼此增添新的元素，激发新的活力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消极影响：</a:t>
            </a:r>
            <a:r>
              <a:rPr kumimoji="0" lang="en-US" altLang="zh-CN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当不同文化背景的人相遇时，人们往往从自身的文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-10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化视角、用自己的价值观来理解和判断事物，有时会导致彼此误解与冲突</a:t>
            </a:r>
            <a:r>
              <a:rPr kumimoji="0" lang="en-US" altLang="zh-CN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1620c9ed?sp=1&amp;vcp=1&amp;pid=47e5023e6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.怎样正确对待文化差异？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个人：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正确认识文化差异，相互尊重，通过平等交流、对话，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达成彼此的理解和包容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国家：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用开放和包容的心态，学习和借鉴优秀外来文化，促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进和而不同、兼收并蓄的文明交流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54cf7d3a?vcp=1&amp;pid=47e5023e6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典题精析</a:t>
            </a:r>
            <a:endParaRPr lang="en-US" altLang="zh-CN" sz="3200" dirty="0"/>
          </a:p>
        </p:txBody>
      </p:sp>
      <p:pic>
        <p:nvPicPr>
          <p:cNvPr id="3" name="QB_7_BD.1_1#cea962461?vaa=1&amp;vcp=1&amp;pid=554cf7d3a&amp;color=0,0,0&amp;tib=255,255,255&amp;vip=1#1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1327576"/>
            <a:ext cx="11064240" cy="2807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7_AN.2_1#cea962461.blank?vaa=1&amp;vcp=1&amp;pid=554cf7d3a&amp;color=0,0,0&amp;vpa=1&amp;vtp=1&amp;vaab=1"/>
          <p:cNvSpPr/>
          <p:nvPr/>
        </p:nvSpPr>
        <p:spPr>
          <a:xfrm>
            <a:off x="4005072" y="2104816"/>
            <a:ext cx="448056" cy="283464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2700"/>
              </a:lnSpc>
            </a:pPr>
            <a:r>
              <a:rPr lang="en-US" altLang="zh-CN" sz="22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68452f1d9?sp=1&amp;vcp=1&amp;pid=554cf7d3a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针对训练</a:t>
            </a:r>
            <a:endParaRPr lang="en-US" altLang="zh-CN" sz="3200" dirty="0"/>
          </a:p>
        </p:txBody>
      </p:sp>
      <p:sp>
        <p:nvSpPr>
          <p:cNvPr id="3" name="QC_8_BD.3_1#e484cc47a?sp=1&amp;vaa=1&amp;vcp=1&amp;pid=68452f1d9&amp;color=0,0,0&amp;vtp=1&amp;vaab=1&amp;bbb=1&amp;hb=1"/>
          <p:cNvSpPr/>
          <p:nvPr/>
        </p:nvSpPr>
        <p:spPr>
          <a:xfrm>
            <a:off x="539496" y="126724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（2024·广西梧州·模拟）2024年中法两国合作举办文化旅游年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，双方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携手举办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“丝路瓷行”中国景德镇陶瓷文化特展、“凡尔赛宫与紫禁城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”展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、中国唐代文物主题展览等活动，让两国人民领略两国文化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，增进了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4_1#e484cc47a.bracket?vaa=1&amp;vcp=1&amp;pid=68452f1d9&amp;color=0,0,0&amp;vpa=2&amp;vtp=1&amp;vaab=1"/>
          <p:cNvSpPr/>
          <p:nvPr/>
        </p:nvSpPr>
        <p:spPr>
          <a:xfrm>
            <a:off x="1883314" y="31970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3_2#e484cc47a?vaa=1&amp;vcp=1&amp;pid=68452f1d9&amp;color=0,0,0&amp;vtp=1&amp;vaab=1&amp;bbb=1&amp;hb=1"/>
          <p:cNvSpPr/>
          <p:nvPr/>
        </p:nvSpPr>
        <p:spPr>
          <a:xfrm>
            <a:off x="539496" y="383906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①体现了当今世界是开放的、紧密联系的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说明了我国在国际事务中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发挥决定性作用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③印证了中国文化是世界上最优秀的文化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表明了多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样的文化让世界变得更加绚丽多姿</a:t>
            </a:r>
            <a:endParaRPr lang="en-US" altLang="zh-CN" sz="2800" dirty="0"/>
          </a:p>
        </p:txBody>
      </p:sp>
      <p:sp>
        <p:nvSpPr>
          <p:cNvPr id="6" name="QC_8_BD.3_3#e484cc47a.choices?vaa=1&amp;vcp=1&amp;pid=68452f1d9&amp;color=0,0,0&amp;vtp=1&amp;vaab=1&amp;bbb=1"/>
          <p:cNvSpPr/>
          <p:nvPr/>
        </p:nvSpPr>
        <p:spPr>
          <a:xfrm>
            <a:off x="539496" y="576165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5_1#9779210ad?sp=1&amp;vaa=1&amp;vcp=1&amp;pid=68452f1d9&amp;color=0,0,0&amp;vtp=1&amp;vaab=1&amp;bt=1&amp;bbb=1&amp;hb=1"/>
          <p:cNvSpPr/>
          <p:nvPr/>
        </p:nvSpPr>
        <p:spPr>
          <a:xfrm>
            <a:off x="539496" y="18573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（2024·广西钦州·模拟）当前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，以中国为代表的一些新兴市场国家和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发展中国家快速发展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具体表现在(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6_1#9779210ad.bracket?vaa=1&amp;vcp=1&amp;pid=68452f1d9&amp;color=0,0,0&amp;vpa=3&amp;vtp=1&amp;vaab=1"/>
          <p:cNvSpPr/>
          <p:nvPr/>
        </p:nvSpPr>
        <p:spPr>
          <a:xfrm>
            <a:off x="6150515" y="249170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8_BD.5_2#9779210ad?vaa=1&amp;vcp=1&amp;pid=68452f1d9&amp;color=0,0,0&amp;vtp=1&amp;vaab=1&amp;bbb=1"/>
          <p:cNvSpPr/>
          <p:nvPr/>
        </p:nvSpPr>
        <p:spPr>
          <a:xfrm>
            <a:off x="539496" y="314036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①经济实力不断增强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②国际地位不断提升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③国际影响力不断增强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和平共处五项原则不断深入人心</a:t>
            </a:r>
            <a:endParaRPr lang="en-US" altLang="zh-CN" sz="2800" dirty="0"/>
          </a:p>
        </p:txBody>
      </p:sp>
      <p:sp>
        <p:nvSpPr>
          <p:cNvPr id="5" name="QC_8_BD.5_3#9779210ad.choices?vaa=1&amp;vcp=1&amp;pid=68452f1d9&amp;color=0,0,0&amp;vtp=1&amp;vaab=1&amp;bbb=1"/>
          <p:cNvSpPr/>
          <p:nvPr/>
        </p:nvSpPr>
        <p:spPr>
          <a:xfrm>
            <a:off x="539496" y="440953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eccf6f3c?sp=1&amp;vcp=1&amp;pid=f943bffa5&amp;color=241,138,6&amp;vtp=1&amp;vaab=1&amp;bt=1&amp;bbb=1"/>
          <p:cNvSpPr/>
          <p:nvPr/>
        </p:nvSpPr>
        <p:spPr>
          <a:xfrm>
            <a:off x="539496" y="468675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二、世界多极化、人类命运共同体</a:t>
            </a:r>
            <a:endParaRPr lang="en-US" altLang="zh-CN" sz="3200" dirty="0"/>
          </a:p>
        </p:txBody>
      </p:sp>
      <p:sp>
        <p:nvSpPr>
          <p:cNvPr id="3" name="P_6_BD#de77c54c4?sp=1&amp;vcp=1&amp;pid=4eccf6f3c&amp;color=0,0,0&amp;vtp=1&amp;vaab=1&amp;bbb=1"/>
          <p:cNvSpPr/>
          <p:nvPr/>
        </p:nvSpPr>
        <p:spPr>
          <a:xfrm>
            <a:off x="539496" y="118151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.世界多极化的表现、影响和意义。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表现：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一些新兴市场国家和发展中国家快速发展，经济实力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和国际影响力不断增强，国际地位不断提升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影响：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为世界经济持续发展提供动力，促进世界经济增长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实现各国共同发展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使多种国际力量</a:t>
            </a:r>
            <a:r>
              <a:rPr kumimoji="0" lang="en-US" altLang="zh-CN" sz="2800" b="0" i="0" u="wavy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既相互依存又相互制约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，任何国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家都难以单独主宰世界事务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意义：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有利于各国通过协商解决各种问题，促进国际关系民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主化，推动世界和平与发展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de77c54c4?sp=1&amp;vcp=1&amp;pid=4eccf6f3c&amp;color=0,0,0&amp;vtp=1&amp;vaab=1&amp;bt=1&amp;bb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.正确认识国家间的合作与竞争。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国家之间既有合作又有竞争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合作：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各国在经济、政治、安全、文化等领域深化合作，寻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求发展。只有合作互惠，才能使世界各国共同发展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竞争：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当今世界，国际竞争的实质是以</a:t>
            </a:r>
            <a:r>
              <a:rPr kumimoji="0" lang="en-US" altLang="zh-CN" sz="2800" b="0" i="0" u="wavy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经济和科技实力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基础的</a:t>
            </a:r>
            <a:r>
              <a:rPr kumimoji="0" lang="en-US" altLang="zh-CN" sz="2800" b="0" i="0" u="wavy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综合国力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的较量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每个国家都希望通过自身努力在新一轮国际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关系的调整中获得发展机遇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国际竞争需要各方共同遵循一定的</a:t>
            </a:r>
            <a:r>
              <a:rPr kumimoji="0" lang="en-US" altLang="zh-CN" sz="2800" b="0" i="0" u="wavy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国际</a:t>
            </a:r>
            <a:endParaRPr kumimoji="0" lang="en-US" altLang="zh-CN" sz="2800" b="0" i="0" u="wavy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wavy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规则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de77c54c4?sp=1&amp;vcp=1&amp;pid=4eccf6f3c&amp;color=0,0,0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面对复杂多变的国际形势，我国的态度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：我国高举</a:t>
            </a:r>
            <a:r>
              <a:rPr lang="en-US" altLang="zh-CN" sz="2800" b="0" i="0" u="wavy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和平、发展、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u="wavy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合作、共赢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的旗帜，推动建设</a:t>
            </a:r>
            <a:r>
              <a:rPr lang="en-US" altLang="zh-CN" sz="2800" b="0" i="0" u="wavy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相互尊重、公平正义、合作共赢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的新型国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际关系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当今时代的主题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和平与发展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当前威胁世界和平的因素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：霸权主义、强权政治、民族问题、宗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教冲突、领土争端、恐怖主义等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de77c54c4?sp=1&amp;vcp=1&amp;pid=4eccf6f3c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.人类亟待解决的全球性问题有哪些？这些问题有何影响？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问题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：世界面临的不稳定性不确定性突出，世界经济增长动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能不足，贫富分化日益严重，地区热点问题此起彼伏，恐怖主义、网络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安全、重大传染性疾病、气候变化等非传统安全威胁持续蔓延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影响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：这些问题关系整个人类的生存，制约人类的发展。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de77c54c4?sp=1&amp;vcp=1&amp;pid=4eccf6f3c&amp;color=0,0,0&amp;vtp=1&amp;vaab=1&amp;bt=1&amp;bb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为什么要构建人类命运共同体？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（1）人类只有一个地球，各国共处一个世界。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（2）当今世界，各国相互联系、相互依存的程度空前加深，成为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你中有我、我中有你的命运共同体。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（3）人类面临许多共同挑战，需要解决许多全球性问题。没有哪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个国家能够独自应对人类面临的各种挑战，也没有哪个国家能够退回到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自我封闭的孤岛。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56cf7f114.fixed?vcp=1&amp;pid=d892b45e8&amp;color=241,138,6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F18A06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56cf7f114.fixed?vcp=1&amp;pid=d892b45e8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56cf7f114.fixed?vcp=1&amp;pid=d892b45e8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九年级下册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de77c54c4?sp=1&amp;vcp=1&amp;pid=4eccf6f3c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（4）事不关己的态度，相互推诿、逃避责任的行为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，将导致问题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更加复杂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，积重难返，造成自然环境和社会环境的恶化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，甚至给人类带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来灭顶之灾。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（5）采取共同行动，承担共同责任，构建人类命运共同体，应成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为各国解决全球性问题的必然选择。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de77c54c4?sp=1&amp;vcp=1&amp;pid=4eccf6f3c&amp;color=0,0,0&amp;vtp=1&amp;vaab=1&amp;bt=1&amp;bbb=1"/>
          <p:cNvSpPr/>
          <p:nvPr/>
        </p:nvSpPr>
        <p:spPr>
          <a:xfrm>
            <a:off x="539496" y="86467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怎样构建人类命运共同体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</p:txBody>
      </p:sp>
      <p:graphicFrame>
        <p:nvGraphicFramePr>
          <p:cNvPr id="25" name="P_6_BD#de77c54c4?colgroup=2,2,25&amp;vcp=1&amp;pid=4eccf6f3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68426"/>
              </p:ext>
            </p:extLst>
          </p:nvPr>
        </p:nvGraphicFramePr>
        <p:xfrm>
          <a:off x="539496" y="1546288"/>
          <a:ext cx="11073384" cy="3957448"/>
        </p:xfrm>
        <a:graphic>
          <a:graphicData uri="http://schemas.openxmlformats.org/drawingml/2006/table">
            <a:tbl>
              <a:tblPr/>
              <a:tblGrid>
                <a:gridCol w="877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164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791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总体要求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各国要努力扩大利益的交汇点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谋求开放创新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包容互惠的发展前景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3622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五个坚持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坚持</a:t>
                      </a:r>
                      <a:r>
                        <a:rPr lang="en-US" altLang="zh-CN" sz="2800" b="0" i="0" u="wavy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对话协商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建设一个持久和平的世界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（政治）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坚持</a:t>
                      </a:r>
                      <a:r>
                        <a:rPr lang="en-US" altLang="zh-CN" sz="2800" b="0" i="0" u="wavy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共建共享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建设一个普遍安全的世界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（社会）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坚持</a:t>
                      </a:r>
                      <a:r>
                        <a:rPr lang="en-US" altLang="zh-CN" sz="2800" b="0" i="0" u="wavy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合作共赢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建设一个共同繁荣的世界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（经济）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坚持</a:t>
                      </a:r>
                      <a:r>
                        <a:rPr lang="en-US" altLang="zh-CN" sz="2800" b="0" i="0" u="wavy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交流互鉴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建设一个开放包容的世界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（文化）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坚持</a:t>
                      </a:r>
                      <a:r>
                        <a:rPr lang="en-US" altLang="zh-CN" sz="2800" b="0" i="0" u="wavy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绿色低碳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建设一个清洁美丽的世界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（生态）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P_6_BD#de77c54c4?colgroup=2,27&amp;vcp=1&amp;pid=4eccf6f3c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4410370"/>
              </p:ext>
            </p:extLst>
          </p:nvPr>
        </p:nvGraphicFramePr>
        <p:xfrm>
          <a:off x="539496" y="1270730"/>
          <a:ext cx="11112681" cy="4487736"/>
        </p:xfrm>
        <a:graphic>
          <a:graphicData uri="http://schemas.openxmlformats.org/drawingml/2006/table">
            <a:tbl>
              <a:tblPr/>
              <a:tblGrid>
                <a:gridCol w="8717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435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8773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各国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①相互信任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守望相助和共同担当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关怀生命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尊重生命的价值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不仅善待自己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而且关注他人的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命运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把构建人类命运共同体的理念同实际行动联系起来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既要放眼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关注世界的发展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关注人类的命运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又要心系祖国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在实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现中国梦的生动实践中放飞梦想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在为人民利益的不懈奋斗中书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写人生华章</a:t>
                      </a:r>
                      <a:endParaRPr lang="en-US" altLang="zh-CN" sz="1200" b="0" i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④关心人类命运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掌握一定的方法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培养相应的能力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6_BD#de77c54c4?colgroup=2,27&amp;vcp=1&amp;pid=4eccf6f3c&amp;color=0,0,0&amp;vtp=1&amp;vaab=1&amp;bt=1&amp;bbb=1">
            <a:extLst>
              <a:ext uri="{FF2B5EF4-FFF2-40B4-BE49-F238E27FC236}">
                <a16:creationId xmlns:a16="http://schemas.microsoft.com/office/drawing/2014/main" id="{1135C6CB-C4F8-2BDF-F3C1-8D7E517DA111}"/>
              </a:ext>
            </a:extLst>
          </p:cNvPr>
          <p:cNvSpPr txBox="1"/>
          <p:nvPr/>
        </p:nvSpPr>
        <p:spPr>
          <a:xfrm>
            <a:off x="10934032" y="5623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de77c54c4?vcp=1&amp;pid=4eccf6f3c&amp;color=0,0,0&amp;mp=1&amp;vtp=1&amp;vaab=1&amp;bt=1&amp;bbb=1"/>
          <p:cNvSpPr/>
          <p:nvPr/>
        </p:nvSpPr>
        <p:spPr>
          <a:xfrm>
            <a:off x="539496" y="1024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方法点拨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algn="ctr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简答题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试题特点】通常指答案比较简单的主观题。在考查内容上，简答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题侧重于考查基础知识，且提示明确、要求具体，具有一定的客观性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在表现形式上，按提问方式划分，可分为直问直答式和简要分析式。按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题目的情境材料划分，可分为观点式、引文式、漫画式、材料式等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de77c54c4?vcp=1&amp;pid=4eccf6f3c&amp;color=0,0,0&amp;mp=1&amp;vtp=1&amp;vaab=1&amp;bt=1&amp;bbb=1&amp;hb=1"/>
          <p:cNvSpPr/>
          <p:nvPr/>
        </p:nvSpPr>
        <p:spPr>
          <a:xfrm>
            <a:off x="539496" y="8861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【解答方法】不管是哪种类型的简答题，都可以依据“问什么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什么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—怎样答”的解题思路。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第一步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：审题。审读材料，找出材料中的关键信息，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分清材料层次，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掌握材料的中心意思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。审读提问，弄清“问什么”。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第二步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：回归教材。根据材料主旨和提问要求，联系教材知识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“答什么”。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第三步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：组织答案，解决“怎样答”。答案要全面、简洁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，使用学科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术语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f4a6b09d?vcp=1&amp;pid=4eccf6f3c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典题精析</a:t>
            </a:r>
            <a:endParaRPr lang="en-US" altLang="zh-CN" sz="3200" dirty="0"/>
          </a:p>
        </p:txBody>
      </p:sp>
      <p:pic>
        <p:nvPicPr>
          <p:cNvPr id="3" name="QO_7_BD.7_1#43669c52d?vaa=1&amp;vcp=1&amp;pid=9f4a6b09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6776" y="1327576"/>
            <a:ext cx="8915400" cy="4928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43669c52d?vaa=1&amp;vcp=1&amp;pid=9f4a6b09d&amp;color=0,0,0&amp;vtp=1&amp;vaab=1&amp;bt=1&amp;bbb=1&amp;hb=1"/>
          <p:cNvSpPr/>
          <p:nvPr/>
        </p:nvSpPr>
        <p:spPr>
          <a:xfrm>
            <a:off x="539496" y="453389"/>
            <a:ext cx="11109960" cy="58426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indent="714375"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一带一路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促进了各国之间的经济合作和共同发展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为构建人类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命运共同体奠定了物质基础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一带一路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加强了各国之间的互联互通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增进各国之间的了解和信任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为构建人类命运共同体创造了有利条件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有利于建设一个共同繁荣的世界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首届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良渚论坛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推动了不同文明之间的交流互鉴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有助于消除误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解和偏见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增进各国人民之间的友谊和相互尊重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展示了中华文明的魅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力和包容性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向世界传递了和平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合作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开放的理念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为构建人类命运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共同体提供了文化支撑和价值引领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有利于建设一个开放包容的世界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43669c52d?vaa=1&amp;vcp=1&amp;pid=9f4a6b09d&amp;color=0,0,0&amp;vtp=1&amp;vaab=1&amp;bt=1&amp;bbb=1&amp;hb=1">
            <a:extLst>
              <a:ext uri="{FF2B5EF4-FFF2-40B4-BE49-F238E27FC236}">
                <a16:creationId xmlns:a16="http://schemas.microsoft.com/office/drawing/2014/main" id="{FC717711-6E5C-3D86-8327-BDE94DFB82AD}"/>
              </a:ext>
            </a:extLst>
          </p:cNvPr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全人类共同价值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国际论坛增进了国际社会对我国社会主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义民主的了解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为其他国家提供了民主发展的新视角和新选择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促进了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全球民主治理的多元化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推动各国以更加公平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公正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包容的方式解决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全球性问题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共同应对挑战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为构建人类命运共同体营造了良好的政治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环境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有利于建设一个普遍安全的世界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58914988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64a18b3d8?vcp=1&amp;pid=9f4a6b09d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针对训练</a:t>
            </a:r>
            <a:endParaRPr lang="en-US" altLang="zh-CN" sz="3200" dirty="0"/>
          </a:p>
        </p:txBody>
      </p:sp>
      <p:sp>
        <p:nvSpPr>
          <p:cNvPr id="3" name="QC_8_BD.9_1#d69512b17?sp=1&amp;vaa=1&amp;vcp=1&amp;pid=64a18b3d8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（2024·广西桂林·模拟）当前，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世界范围内威胁安全的因素日益复杂，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战争的阴影从未远离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。对此，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下列理解正确的是(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0_1#d69512b17.bracket?vaa=1&amp;vcp=1&amp;pid=64a18b3d8&amp;color=0,0,0&amp;vpa=4&amp;vtp=1&amp;vaab=1"/>
          <p:cNvSpPr/>
          <p:nvPr/>
        </p:nvSpPr>
        <p:spPr>
          <a:xfrm>
            <a:off x="8284114" y="19016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9_2#d69512b17?vaa=1&amp;vcp=1&amp;pid=64a18b3d8&amp;color=0,0,0&amp;vtp=1&amp;vaab=1&amp;bbb=1&amp;hb=1"/>
          <p:cNvSpPr/>
          <p:nvPr/>
        </p:nvSpPr>
        <p:spPr>
          <a:xfrm>
            <a:off x="539496" y="255064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①局部战争与冲突从未间断，霸权主义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、强权政治等威胁和平的因素仍然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存在</a:t>
            </a:r>
            <a:r>
              <a:rPr lang="en-US" altLang="zh-CN" sz="2800" b="0" i="0" spc="-1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②局部战争虽然不断，但和平仍然是世界各国人民永恒的追求</a:t>
            </a: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界多极化格局已发生根本逆转</a:t>
            </a:r>
            <a:r>
              <a:rPr lang="en-US" altLang="zh-CN" sz="2800" b="0" i="0" spc="-1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④中国能够独自应对人类面临的各种挑战</a:t>
            </a:r>
            <a:endParaRPr lang="en-US" altLang="zh-CN" sz="2800" spc="-100" dirty="0"/>
          </a:p>
        </p:txBody>
      </p:sp>
      <p:sp>
        <p:nvSpPr>
          <p:cNvPr id="6" name="QC_8_BD.9_3#d69512b17.choices?vaa=1&amp;vcp=1&amp;pid=64a18b3d8&amp;color=0,0,0&amp;vtp=1&amp;vaab=1&amp;bbb=1"/>
          <p:cNvSpPr/>
          <p:nvPr/>
        </p:nvSpPr>
        <p:spPr>
          <a:xfrm>
            <a:off x="539496" y="447323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1_1#e543c9ce9?sp=1&amp;vaa=1&amp;vcp=1&amp;pid=64a18b3d8&amp;color=0,0,0&amp;vtp=1&amp;vaab=1&amp;bt=1&amp;bbb=1&amp;hb=1"/>
          <p:cNvSpPr/>
          <p:nvPr/>
        </p:nvSpPr>
        <p:spPr>
          <a:xfrm>
            <a:off x="539496" y="554400"/>
            <a:ext cx="11109960" cy="3500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（2024·广西玉林·模拟）2024年5月，在赴法国进行国事访问之际，习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近平主席在法国《费加罗报》发表题为《传承中法建交精神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共促世界和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平发展》的署名文章。文章指出：中方愿同法方传承建交精神，推动中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法关系承前启后、继往开来；中国将扩大高水平开放，同包括法国在内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的世界各国深化合作；中方愿同法方加强沟通协作，维护世界和平稳定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由此可见，我国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12_1#e543c9ce9.bracket?vaa=1&amp;vcp=1&amp;pid=64a18b3d8&amp;color=0,0,0&amp;vpa=5&amp;vtp=1&amp;vaab=1"/>
          <p:cNvSpPr/>
          <p:nvPr/>
        </p:nvSpPr>
        <p:spPr>
          <a:xfrm>
            <a:off x="3350165" y="3571095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8_BD.11_2#e543c9ce9?vaa=1&amp;vcp=1&amp;pid=64a18b3d8&amp;color=0,0,0&amp;vtp=1&amp;vaab=1&amp;bbb=1&amp;hb=1"/>
          <p:cNvSpPr/>
          <p:nvPr/>
        </p:nvSpPr>
        <p:spPr>
          <a:xfrm>
            <a:off x="539496" y="4090905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①广泛参与国际事务，发挥大国领导作用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积极参与全球治理，推动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构建人类命运共同体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③坚持合作共赢理念，全方面制定国际规则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④以务实的行动维护世界的和平与发展</a:t>
            </a:r>
            <a:endParaRPr lang="en-US" altLang="zh-CN" sz="2800" dirty="0"/>
          </a:p>
        </p:txBody>
      </p:sp>
      <p:sp>
        <p:nvSpPr>
          <p:cNvPr id="5" name="QC_8_BD.11_3#e543c9ce9.choices?vaa=1&amp;vcp=1&amp;pid=64a18b3d8&amp;color=0,0,0&amp;vtp=1&amp;vaab=1&amp;bbb=1"/>
          <p:cNvSpPr/>
          <p:nvPr/>
        </p:nvSpPr>
        <p:spPr>
          <a:xfrm>
            <a:off x="539496" y="587392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2c44f7ae8?vcp=1&amp;pid=56cf7f114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本册知识串联</a:t>
            </a:r>
            <a:endParaRPr lang="en-US" altLang="zh-CN" sz="3200" dirty="0"/>
          </a:p>
        </p:txBody>
      </p:sp>
      <p:pic>
        <p:nvPicPr>
          <p:cNvPr id="3" name="P_4_BD#fc1998e7c?vcp=1&amp;pid=2c44f7ae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327576"/>
            <a:ext cx="11064240" cy="1517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8_BD#b1c190a2d?vcp=1&amp;pid=64a18b3d8&amp;color=241,138,6&amp;vtp=1&amp;vaab=1&amp;bt=1&amp;bbb=1"/>
          <p:cNvSpPr/>
          <p:nvPr/>
        </p:nvSpPr>
        <p:spPr>
          <a:xfrm>
            <a:off x="539496" y="554400"/>
            <a:ext cx="11109960" cy="7853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易混易错（</a:t>
            </a: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判断正误并改正</a:t>
            </a: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</a:t>
            </a:r>
            <a:endParaRPr lang="en-US" altLang="zh-CN" sz="3000" dirty="0"/>
          </a:p>
        </p:txBody>
      </p:sp>
      <p:sp>
        <p:nvSpPr>
          <p:cNvPr id="3" name="QT_9_BD.13_1#527bc4ae0?sp=1&amp;vaa=1&amp;vcp=1&amp;pid=b1c190a2d&amp;color=0,0,0&amp;vtp=1&amp;vaab=1&amp;bbb=1&amp;hb=1"/>
          <p:cNvSpPr/>
          <p:nvPr/>
        </p:nvSpPr>
        <p:spPr>
          <a:xfrm>
            <a:off x="539496" y="121124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各国经济相互联系、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相互依赖的程度不断加深是经济全球化的表现。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</a:t>
            </a:r>
            <a:endParaRPr lang="en-US" altLang="zh-CN" sz="2800" dirty="0"/>
          </a:p>
        </p:txBody>
      </p:sp>
      <p:sp>
        <p:nvSpPr>
          <p:cNvPr id="4" name="QT_9_AN.1_1#527bc4ae0.bracket?vaa=1&amp;vcp=1&amp;pid=b1c190a2d&amp;color=0,0,0&amp;vpa=6&amp;vtp=1&amp;vaab=1"/>
          <p:cNvSpPr/>
          <p:nvPr/>
        </p:nvSpPr>
        <p:spPr>
          <a:xfrm>
            <a:off x="587915" y="186656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5" name="QT_9_AN.2_1#527bc4ae0.blank?vaa=1&amp;vcp=1&amp;pid=b1c190a2d&amp;color=0,0,0&amp;vpa=7&amp;vtp=1&amp;vaab=1&amp;bbb=1&amp;hb=1"/>
          <p:cNvSpPr/>
          <p:nvPr/>
        </p:nvSpPr>
        <p:spPr>
          <a:xfrm>
            <a:off x="539496" y="2476164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经济全球化的表现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，包括商品生产在全球范围内完成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，商品贸易在全球范围内进行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T_9_BD.16_1#431f72e3b?sp=1&amp;vaa=1&amp;vcp=1&amp;pid=b1c190a2d&amp;color=0,0,0&amp;vtp=1&amp;vaab=1&amp;bbb=1&amp;hb=1"/>
          <p:cNvSpPr/>
          <p:nvPr/>
        </p:nvSpPr>
        <p:spPr>
          <a:xfrm>
            <a:off x="539496" y="377175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国家之间的文化交流日益频繁，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表明各国已消除文化差异。(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endParaRPr lang="en-US" altLang="zh-CN" sz="2800" dirty="0"/>
          </a:p>
        </p:txBody>
      </p:sp>
      <p:sp>
        <p:nvSpPr>
          <p:cNvPr id="7" name="QT_9_AN.17_1#431f72e3b.bracket?vaa=1&amp;vcp=1&amp;pid=b1c190a2d&amp;color=0,0,0&amp;vpa=8&amp;vtp=1&amp;vaab=1"/>
          <p:cNvSpPr/>
          <p:nvPr/>
        </p:nvSpPr>
        <p:spPr>
          <a:xfrm>
            <a:off x="10100214" y="377937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8" name="QT_9_AN.18_1#431f72e3b.blank?vaa=1&amp;vcp=1&amp;pid=b1c190a2d&amp;color=0,0,0&amp;vpa=9&amp;vtp=1&amp;vaab=1&amp;bbb=1&amp;hb=1"/>
          <p:cNvSpPr/>
          <p:nvPr/>
        </p:nvSpPr>
        <p:spPr>
          <a:xfrm>
            <a:off x="539496" y="4388974"/>
            <a:ext cx="11109960" cy="184715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文化多样性是人类社会的基本特征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，通过各国的文化交流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，可以增进各国对文化差异的理解与尊重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、借鉴与学习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，但不是消除文化差异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T_9_BD.19_1#3eb26636d?sp=1&amp;vaa=1&amp;vcp=1&amp;pid=b1c190a2d&amp;color=0,0,0&amp;vtp=1&amp;vaab=1&amp;bt=1&amp;bbb=1&amp;hb=1&amp;hltap=1"/>
          <p:cNvSpPr/>
          <p:nvPr/>
        </p:nvSpPr>
        <p:spPr>
          <a:xfrm>
            <a:off x="539496" y="1530350"/>
            <a:ext cx="11109960" cy="24698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国家间只有竞争，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没有合作。(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3" name="QT_9_AN.1_1#3eb26636d.bracket?vaa=1&amp;vcp=1&amp;pid=b1c190a2d&amp;color=0,0,0&amp;vpa=10&amp;vtp=1&amp;vaab=1"/>
          <p:cNvSpPr/>
          <p:nvPr/>
        </p:nvSpPr>
        <p:spPr>
          <a:xfrm>
            <a:off x="5477415" y="1537970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4" name="QT_9_BD.21_1#a3553340f?sp=1&amp;vaa=1&amp;vcp=1&amp;pid=b1c190a2d&amp;color=0,0,0&amp;vtp=1&amp;vaab=1&amp;bbb=1"/>
          <p:cNvSpPr/>
          <p:nvPr/>
        </p:nvSpPr>
        <p:spPr>
          <a:xfrm>
            <a:off x="539496" y="409517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当今世界，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协商与谈判成为时代的主题。(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</a:t>
            </a:r>
            <a:endParaRPr lang="en-US" altLang="zh-CN" sz="2800" dirty="0"/>
          </a:p>
        </p:txBody>
      </p:sp>
      <p:sp>
        <p:nvSpPr>
          <p:cNvPr id="5" name="QT_9_AN.22_1#a3553340f.bracket?vaa=1&amp;vcp=1&amp;pid=b1c190a2d&amp;color=0,0,0&amp;vpa=11&amp;vtp=1&amp;vaab=1"/>
          <p:cNvSpPr/>
          <p:nvPr/>
        </p:nvSpPr>
        <p:spPr>
          <a:xfrm>
            <a:off x="7255414" y="4102798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6" name="QT_9_AN.23_1#a3553340f.blank?vaa=1&amp;vcp=1&amp;pid=b1c190a2d&amp;color=0,0,0&amp;vpa=12&amp;vtp=1&amp;vaab=1&amp;bbb=1"/>
          <p:cNvSpPr/>
          <p:nvPr/>
        </p:nvSpPr>
        <p:spPr>
          <a:xfrm>
            <a:off x="1616614" y="4691443"/>
            <a:ext cx="6303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当今世界，和平与发展是时代的主题。</a:t>
            </a:r>
            <a:endParaRPr lang="en-US" altLang="zh-CN" sz="2800" dirty="0"/>
          </a:p>
        </p:txBody>
      </p:sp>
      <p:sp>
        <p:nvSpPr>
          <p:cNvPr id="7" name="QT_9_AN.19_1#3eb26636d?sp=1&amp;vaa=1&amp;vcp=1&amp;pid=b1c190a2d&amp;color=0,0,0&amp;vtp=1&amp;vaab=1&amp;bt=1&amp;bbb=1&amp;hb=1&amp;hla=1">
            <a:extLst>
              <a:ext uri="{FF2B5EF4-FFF2-40B4-BE49-F238E27FC236}">
                <a16:creationId xmlns:a16="http://schemas.microsoft.com/office/drawing/2014/main" id="{CCFFB166-6AFA-C5ED-08A7-51333A5C63CA}"/>
              </a:ext>
            </a:extLst>
          </p:cNvPr>
          <p:cNvSpPr/>
          <p:nvPr/>
        </p:nvSpPr>
        <p:spPr>
          <a:xfrm>
            <a:off x="539496" y="2157730"/>
            <a:ext cx="11109960" cy="1763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   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国家间既有合作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，又有竞争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。每个国家都希望通过自身努力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在新一轮国际关系的调整中获得发展机遇。国际竞争需要各方共同遵循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一定的国际规则。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6" grpId="0" build="p" animBg="1"/>
      <p:bldP spid="7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T_9_BD.24_1#67738c143?sp=1&amp;vaa=1&amp;vcp=1&amp;pid=b1c190a2d&amp;color=0,0,0&amp;mp=1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中国为世界经济增长注入新的活力，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已成为影响世界发展的决定力量。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改正：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</a:t>
            </a:r>
            <a:endParaRPr lang="en-US" altLang="zh-CN" sz="2800" dirty="0"/>
          </a:p>
        </p:txBody>
      </p:sp>
      <p:sp>
        <p:nvSpPr>
          <p:cNvPr id="3" name="QT_9_AN.25_1#67738c143.bracket?vaa=1&amp;vcp=1&amp;pid=b1c190a2d&amp;color=0,0,0&amp;mp=1&amp;vpa=13&amp;vtp=1&amp;vaab=1"/>
          <p:cNvSpPr/>
          <p:nvPr/>
        </p:nvSpPr>
        <p:spPr>
          <a:xfrm>
            <a:off x="587915" y="283435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4" name="QT_9_AN.26_1#67738c143.blank?vaa=1&amp;vcp=1&amp;pid=b1c190a2d&amp;color=0,0,0&amp;mp=1&amp;vpa=14&amp;vtp=1&amp;vaab=1&amp;bbb=1&amp;hb=1"/>
          <p:cNvSpPr/>
          <p:nvPr/>
        </p:nvSpPr>
        <p:spPr>
          <a:xfrm>
            <a:off x="539496" y="3443954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中国为世界经济增长注入新的活力，已成为影响世界发展的重要力量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，不是决定力量。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8_BD#9b7e4ef4f?vcp=1&amp;pid=64a18b3d8&amp;color=241,138,6&amp;vtp=1&amp;vaab=1&amp;bt=1&amp;bbb=1"/>
          <p:cNvSpPr/>
          <p:nvPr/>
        </p:nvSpPr>
        <p:spPr>
          <a:xfrm>
            <a:off x="539496" y="554400"/>
            <a:ext cx="11109960" cy="5476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30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以图说理</a:t>
            </a:r>
            <a:endParaRPr lang="en-US" altLang="zh-CN" sz="3000" dirty="0"/>
          </a:p>
        </p:txBody>
      </p:sp>
      <p:sp>
        <p:nvSpPr>
          <p:cNvPr id="3" name="P_9_BD#c26271494?vcp=1&amp;pid=9b7e4ef4f&amp;color=0,0,0&amp;vtp=1&amp;vaab=1&amp;bbb=1"/>
          <p:cNvSpPr/>
          <p:nvPr/>
        </p:nvSpPr>
        <p:spPr>
          <a:xfrm>
            <a:off x="539496" y="1183309"/>
            <a:ext cx="11109960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图，谈谈你的认识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P_9_BD#c26271494?vcp=1&amp;pid=9b7e4ef4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5995" y="649020"/>
            <a:ext cx="3718063" cy="2042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P_9_BD#c26271494?sp=1&amp;vcp=1&amp;pid=9b7e4ef4f&amp;color=0,0,0&amp;vtp=1&amp;vaab=1&amp;bbb=1&amp;hb=1"/>
          <p:cNvSpPr/>
          <p:nvPr/>
        </p:nvSpPr>
        <p:spPr>
          <a:xfrm>
            <a:off x="393192" y="1812562"/>
            <a:ext cx="11109960" cy="33444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（1）面对全球性挑战，各国应坚持对话协商，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建设一个持久和平的世界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5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（2）坚持共建共享，建设一个普遍安全的世界。</a:t>
            </a:r>
          </a:p>
          <a:p>
            <a:pPr latinLnBrk="1">
              <a:lnSpc>
                <a:spcPts val="45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（3）坚持合作共赢，建设一个共同繁荣的世界。</a:t>
            </a:r>
          </a:p>
          <a:p>
            <a:pPr latinLnBrk="1">
              <a:lnSpc>
                <a:spcPts val="45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（4）坚持交流互鉴，建设一个开放包容的世界。</a:t>
            </a:r>
          </a:p>
          <a:p>
            <a:pPr latinLnBrk="1">
              <a:lnSpc>
                <a:spcPts val="42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（5）坚持绿色低碳，建设一个清洁美丽的世界。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9#c26271494?vcp=1&amp;pid=9b7e4ef4f&amp;color=0,0,0&amp;mp=1&amp;vtp=1&amp;vaab=1&amp;bt=1&amp;bbb=1"/>
          <p:cNvSpPr/>
          <p:nvPr/>
        </p:nvSpPr>
        <p:spPr>
          <a:xfrm>
            <a:off x="539496" y="3175889"/>
            <a:ext cx="11109960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请完成第138~139页【备考练习】习题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1ff01e57.fixed?vcp=1&amp;pid=2ebf56c4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我们共同的世界</a:t>
            </a:r>
            <a:endParaRPr lang="en-US" altLang="zh-CN" sz="4000" dirty="0"/>
          </a:p>
        </p:txBody>
      </p:sp>
      <p:sp>
        <p:nvSpPr>
          <p:cNvPr id="3" name="C_4_BD#31ff01e57.fixed?vcp=1&amp;pid=2ebf56c49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第5讲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我们共同的世界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cbf0f16c?vcp=1&amp;pid=31ff01e57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6_BD.27_1#c87f7cd9d?sp=1&amp;vaa=1&amp;vcp=1&amp;pid=7cbf0f16c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原创题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）2024年9月20日，第七届中国国际进口博览会招商路演在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江苏省扬州市顺利举办。21家参展企业前来寻找商机，近200家扬州外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贸企业到场进行了对接洽谈。这说明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28_1#c87f7cd9d.bracket?vaa=1&amp;vcp=1&amp;pid=7cbf0f16c&amp;color=0,0,0&amp;vpa=15&amp;vtp=1&amp;vaab=1"/>
          <p:cNvSpPr/>
          <p:nvPr/>
        </p:nvSpPr>
        <p:spPr>
          <a:xfrm>
            <a:off x="6506114" y="25493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27_2#c87f7cd9d?vaa=1&amp;vcp=1&amp;pid=7cbf0f16c&amp;color=0,0,0&amp;vtp=1&amp;vaab=1&amp;bbb=1&amp;hb=1"/>
          <p:cNvSpPr/>
          <p:nvPr/>
        </p:nvSpPr>
        <p:spPr>
          <a:xfrm>
            <a:off x="539496" y="31913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①世界多极化深入发展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②中国坚定不移实施高水平对外开放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③经济全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球化是当今世界的发展趋势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④中国已成为影响世界的最重要力量</a:t>
            </a:r>
            <a:endParaRPr lang="en-US" altLang="zh-CN" sz="2800" dirty="0"/>
          </a:p>
        </p:txBody>
      </p:sp>
      <p:sp>
        <p:nvSpPr>
          <p:cNvPr id="6" name="QC_6_BD.27_3#c87f7cd9d.choices?vaa=1&amp;vcp=1&amp;pid=7cbf0f16c&amp;color=0,0,0&amp;vtp=1&amp;vaab=1&amp;bbb=1"/>
          <p:cNvSpPr/>
          <p:nvPr/>
        </p:nvSpPr>
        <p:spPr>
          <a:xfrm>
            <a:off x="539496" y="446053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A.①②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C.③④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D.①④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9_1#a21496be7?sp=1&amp;vaa=1&amp;vcp=1&amp;pid=7cbf0f16c&amp;color=0,0,0&amp;vtp=1&amp;vaab=1&amp;bt=1&amp;bbb=1&amp;hb=1"/>
          <p:cNvSpPr/>
          <p:nvPr/>
        </p:nvSpPr>
        <p:spPr>
          <a:xfrm>
            <a:off x="539496" y="554400"/>
            <a:ext cx="11109960" cy="5290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（2024·广西梧州·模拟）道德与法治课上，同学们针对“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金砖国家扩员”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的话题展开了讨论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下列观点你不认同的是(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我认为金砖国家扩员可以增强金砖国家的力量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更好地为推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动世界和平与发展作出贡献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当今世界是开放的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发展的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紧密联系的世界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金砖国家要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敞开大门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欢迎更多的国家加入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金砖国家是以中国为中心的经济发展迅速国家的代表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不应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当让那些经济比较落后的发展中国家加入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小夏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金砖国家的崛起有利于推动世界多极化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促进国际关系民主化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  <p:sp>
        <p:nvSpPr>
          <p:cNvPr id="3" name="QC_6_AN.30_1#a21496be7.bracket?vaa=1&amp;vcp=1&amp;pid=7cbf0f16c&amp;color=0,0,0&amp;vpa=16&amp;vtp=1&amp;vaab=1"/>
          <p:cNvSpPr/>
          <p:nvPr/>
        </p:nvSpPr>
        <p:spPr>
          <a:xfrm>
            <a:off x="7572914" y="1163619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29_2#a21496be7.choices?vaa=1&amp;vcp=1&amp;pid=7cbf0f16c&amp;color=0,0,0&amp;vtp=1&amp;vaab=1&amp;bbb=1"/>
          <p:cNvSpPr/>
          <p:nvPr/>
        </p:nvSpPr>
        <p:spPr>
          <a:xfrm>
            <a:off x="539496" y="582312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.小静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B.小霞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C.小玉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.小夏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1_1#670bc1a79?sp=1&amp;vaa=1&amp;vcp=1&amp;pid=7cbf0f16c&amp;color=0,0,0&amp;vtp=1&amp;vaab=1&amp;bt=1&amp;bbb=1&amp;hb=1"/>
          <p:cNvSpPr/>
          <p:nvPr/>
        </p:nvSpPr>
        <p:spPr>
          <a:xfrm>
            <a:off x="539496" y="89849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（2024·广西玉林·模拟）2024年3月22日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，俄罗斯一家音乐厅遭受恐怖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袭击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，造成100多人死亡。3月26日，在巴基斯坦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，中国工程师的车队遭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到恐怖袭击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，造成5名中国公民和1名巴基斯坦籍司机死亡。对此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，下列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观点正确的是(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32_1#670bc1a79.bracket?vaa=1&amp;vcp=1&amp;pid=7cbf0f16c&amp;color=0,0,0&amp;vpa=17&amp;vtp=1&amp;vaab=1"/>
          <p:cNvSpPr/>
          <p:nvPr/>
        </p:nvSpPr>
        <p:spPr>
          <a:xfrm>
            <a:off x="2950114" y="28282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31_2#670bc1a79?vaa=1&amp;vcp=1&amp;pid=7cbf0f16c&amp;color=0,0,0&amp;vtp=1&amp;vaab=1&amp;bbb=1&amp;hb=1"/>
          <p:cNvSpPr/>
          <p:nvPr/>
        </p:nvSpPr>
        <p:spPr>
          <a:xfrm>
            <a:off x="539496" y="346992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①和平与发展已不是当今时代的主题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②世界整体上维持和平态势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仍有局部战争和冲突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③恐怖主义是威胁世界发展的唯一因素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④各国应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严厉依法打击恐怖主义</a:t>
            </a:r>
            <a:endParaRPr lang="en-US" altLang="zh-CN" sz="2800" dirty="0"/>
          </a:p>
        </p:txBody>
      </p:sp>
      <p:sp>
        <p:nvSpPr>
          <p:cNvPr id="5" name="QC_6_BD.31_3#670bc1a79.choices?vaa=1&amp;vcp=1&amp;pid=7cbf0f16c&amp;color=0,0,0&amp;vtp=1&amp;vaab=1&amp;bbb=1"/>
          <p:cNvSpPr/>
          <p:nvPr/>
        </p:nvSpPr>
        <p:spPr>
          <a:xfrm>
            <a:off x="539496" y="53925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3_1#10de37eaf?vaa=1&amp;vcp=1&amp;pid=7cbf0f16c&amp;color=0,0,0&amp;vtp=1&amp;vaab=1&amp;bt=1&amp;bbb=1&amp;hb=1"/>
          <p:cNvSpPr/>
          <p:nvPr/>
        </p:nvSpPr>
        <p:spPr>
          <a:xfrm>
            <a:off x="539496" y="88061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（2024·广西南宁·模拟）在首届北京国际非遗周开幕式上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，来自不同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、地区的文化艺术节目精彩亮相，充分展现了“大美非遗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，和合天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”的主题，描绘出不同文明和合交融的美好画卷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。举办北京国际非遗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周(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34_1#10de37eaf.bracket?vaa=1&amp;vcp=1&amp;pid=7cbf0f16c&amp;color=0,0,0&amp;vpa=18&amp;vtp=1&amp;vaab=1"/>
          <p:cNvSpPr/>
          <p:nvPr/>
        </p:nvSpPr>
        <p:spPr>
          <a:xfrm>
            <a:off x="1172115" y="281038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33_2#10de37eaf.choices?vaa=1&amp;vcp=1&amp;pid=7cbf0f16c&amp;color=0,0,0&amp;vtp=1&amp;vaab=1&amp;bbb=1"/>
          <p:cNvSpPr/>
          <p:nvPr/>
        </p:nvSpPr>
        <p:spPr>
          <a:xfrm>
            <a:off x="539496" y="345205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A.表明中华文化只有“走出去”才能得到发展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.旨在展现中华文化是最优秀的文化，增强文化自信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.有助于消除文化差异，促进各国文化融合同一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.有利于不同文化交流互鉴，建设一个开放包容的世界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b6273de4.fixed?vcp=1&amp;pid=2ebf56c4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我们共同的世界</a:t>
            </a:r>
            <a:endParaRPr lang="en-US" altLang="zh-CN" sz="4000" dirty="0"/>
          </a:p>
        </p:txBody>
      </p:sp>
      <p:sp>
        <p:nvSpPr>
          <p:cNvPr id="3" name="C_4_BD#4b6273de4.fixed?vcp=1&amp;pid=2ebf56c49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课标链接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f22b52c8?vcp=1&amp;pid=31ff01e57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6_BD.35_1#f577570eb?sp=1&amp;vaa=1&amp;vcp=1&amp;pid=1f22b52c8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原创题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）2024年8月16日，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在巴黎奥运会圆满闭幕的热烈氛围中，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“中国传统养生文化的国际化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”为主题的中法人文健康交流分享会在贵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阳举办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此举有利于(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36_1#f577570eb.bracket?vaa=1&amp;vcp=1&amp;pid=1f22b52c8&amp;color=0,0,0&amp;vpa=19&amp;vtp=1&amp;vaab=1"/>
          <p:cNvSpPr/>
          <p:nvPr/>
        </p:nvSpPr>
        <p:spPr>
          <a:xfrm>
            <a:off x="4016915" y="25493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35_2#f577570eb?vaa=1&amp;vcp=1&amp;pid=1f22b52c8&amp;color=0,0,0&amp;vtp=1&amp;vaab=1&amp;bbb=1&amp;hb=1"/>
          <p:cNvSpPr/>
          <p:nvPr/>
        </p:nvSpPr>
        <p:spPr>
          <a:xfrm>
            <a:off x="539496" y="319136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①满足人民群众日益增长的美好精神文化生活需要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②全盘吸收外来文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，体现中华文化的包容力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③尊重文化多样性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，促进和而不同的文明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交流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④兼收并蓄，推动中华文化成为世界上最优秀的文化</a:t>
            </a:r>
            <a:endParaRPr lang="en-US" altLang="zh-CN" sz="2800" dirty="0"/>
          </a:p>
        </p:txBody>
      </p:sp>
      <p:sp>
        <p:nvSpPr>
          <p:cNvPr id="6" name="QC_6_BD.35_3#f577570eb.choices?vaa=1&amp;vcp=1&amp;pid=1f22b52c8&amp;color=0,0,0&amp;vtp=1&amp;vaab=1&amp;bbb=1"/>
          <p:cNvSpPr/>
          <p:nvPr/>
        </p:nvSpPr>
        <p:spPr>
          <a:xfrm>
            <a:off x="539496" y="511395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7_1#507cd8931?vaa=1&amp;vcp=1&amp;pid=1f22b52c8&amp;color=0,0,0&amp;vtp=1&amp;vaab=1&amp;bt=1&amp;bbb=1&amp;hb=1"/>
          <p:cNvSpPr/>
          <p:nvPr/>
        </p:nvSpPr>
        <p:spPr>
          <a:xfrm>
            <a:off x="539496" y="103301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（2024·贵州·中考）“一带一路”倡议提出10年来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，从亚欧大陆到非洲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和拉美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，中国与150多个国家、30多个国际组织签署共建“一带一路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”合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作文件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，成立了20多个专业领域多边合作平台。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这体现出(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38_1#507cd8931.bracket?vaa=1&amp;vcp=1&amp;pid=1f22b52c8&amp;color=0,0,0&amp;vpa=20&amp;vtp=1&amp;vaab=1"/>
          <p:cNvSpPr/>
          <p:nvPr/>
        </p:nvSpPr>
        <p:spPr>
          <a:xfrm>
            <a:off x="9706514" y="231508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37_2#507cd8931.choices?vaa=1&amp;vcp=1&amp;pid=1f22b52c8&amp;color=0,0,0&amp;vtp=1&amp;vaab=1&amp;bbb=1"/>
          <p:cNvSpPr/>
          <p:nvPr/>
        </p:nvSpPr>
        <p:spPr>
          <a:xfrm>
            <a:off x="539496" y="295675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A.合作共赢促进世界的共同繁荣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.国家之间只有合作没有冲突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.共建“一带一路”已成为时代的主题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.中国已经成功跨入世界强国行列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9_1#3d52e292c?sp=1&amp;vaa=1&amp;vcp=1&amp;pid=1f22b52c8&amp;color=0,0,0&amp;vtp=1&amp;vaab=1&amp;bt=1&amp;bbb=1&amp;hb=1"/>
          <p:cNvSpPr/>
          <p:nvPr/>
        </p:nvSpPr>
        <p:spPr>
          <a:xfrm>
            <a:off x="539496" y="5544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（2024·广西南宁·模拟）《新能源汽车产业发展规划（2021—2035年）》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提出，坚持“引进来”与“走出去”相结合，加强国际合作，积极参与国际竞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争，培育新能源汽车产业新优势，深度融入全球产业链和价值链体系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BD.39_2#3d52e292c?vaa=1&amp;vcp=1&amp;pid=1f22b52c8&amp;color=0,0,0&amp;vtp=1&amp;vaab=1&amp;bbb=1&amp;hb=1"/>
          <p:cNvSpPr/>
          <p:nvPr/>
        </p:nvSpPr>
        <p:spPr>
          <a:xfrm>
            <a:off x="539496" y="312583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①有利于实现互利共赢，构建人类命运共同体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②有利于促进我国经济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社会持续健康发展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③有利于促进能源消费结构优化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，推动建设清洁美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丽的世界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④表明国际竞争的实质是以新能源汽车生产能力为基础的综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合国力的较量</a:t>
            </a:r>
            <a:endParaRPr lang="en-US" altLang="zh-CN" sz="2800" dirty="0"/>
          </a:p>
        </p:txBody>
      </p:sp>
      <p:sp>
        <p:nvSpPr>
          <p:cNvPr id="5" name="QC_6_BD.39_3#3d52e292c.choices?vaa=1&amp;vcp=1&amp;pid=1f22b52c8&amp;color=0,0,0&amp;vtp=1&amp;vaab=1&amp;bbb=1"/>
          <p:cNvSpPr/>
          <p:nvPr/>
        </p:nvSpPr>
        <p:spPr>
          <a:xfrm>
            <a:off x="539496" y="56834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_1#3d52e292c?vaa=1&amp;vcp=1&amp;pid=1f22b52c8&amp;color=0,0,0&amp;vtp=1&amp;vaab=1&amp;bt=1&amp;bbb=1&amp;hb=1"/>
          <p:cNvSpPr/>
          <p:nvPr/>
        </p:nvSpPr>
        <p:spPr>
          <a:xfrm>
            <a:off x="539496" y="25050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国际竞争的实质是以经济和科技实力为基础的综合国力的较量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6_AN.2_1#3d52e292c?vaa=1&amp;vcp=1&amp;pid=1f22b52c8&amp;color=0,0,0&amp;vtp=1&amp;vaab=1&amp;bbb=1"/>
          <p:cNvSpPr/>
          <p:nvPr/>
        </p:nvSpPr>
        <p:spPr>
          <a:xfrm>
            <a:off x="539496" y="37802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76e60b7b?vcp=1&amp;pid=31ff01e57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C_6_BD.43_1#385ba4ba3?sp=1&amp;vaa=1&amp;vcp=1&amp;pid=376e60b7b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世界百年未有之大变局加速演变，单边主义、保护主义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、霸权主义对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世界和平与发展构成严重威胁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。在复杂多变的国际局势中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，我国的主张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44_1#385ba4ba3.bracket?vaa=1&amp;vcp=1&amp;pid=376e60b7b&amp;color=0,0,0&amp;vpa=22&amp;vtp=1&amp;vaab=1"/>
          <p:cNvSpPr/>
          <p:nvPr/>
        </p:nvSpPr>
        <p:spPr>
          <a:xfrm>
            <a:off x="1172115" y="25493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43_2#385ba4ba3?vaa=1&amp;vcp=1&amp;pid=376e60b7b&amp;color=0,0,0&amp;vtp=1&amp;vaab=1&amp;bbb=1&amp;hb=1"/>
          <p:cNvSpPr/>
          <p:nvPr/>
        </p:nvSpPr>
        <p:spPr>
          <a:xfrm>
            <a:off x="539496" y="319136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①坚持独立自主原则，坚持中国发展优先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②主导世界发展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，全力构建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人类命运共同体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③在全世界高举和平、发展、合作、共赢的旗帜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动建设相互尊重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、公平正义、合作共赢的新型国际关系</a:t>
            </a:r>
            <a:endParaRPr lang="en-US" altLang="zh-CN" sz="2800" dirty="0"/>
          </a:p>
        </p:txBody>
      </p:sp>
      <p:sp>
        <p:nvSpPr>
          <p:cNvPr id="6" name="QC_6_BD.43_3#385ba4ba3.choices?vaa=1&amp;vcp=1&amp;pid=376e60b7b&amp;color=0,0,0&amp;vtp=1&amp;vaab=1&amp;bbb=1"/>
          <p:cNvSpPr/>
          <p:nvPr/>
        </p:nvSpPr>
        <p:spPr>
          <a:xfrm>
            <a:off x="539496" y="511395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5_1#9475c2d8e?vaa=1&amp;vcp=1&amp;pid=376e60b7b&amp;color=0,0,0&amp;vtp=1&amp;vaab=1&amp;bt=1&amp;bbb=1&amp;hb=1"/>
          <p:cNvSpPr/>
          <p:nvPr/>
        </p:nvSpPr>
        <p:spPr>
          <a:xfrm>
            <a:off x="539496" y="152196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本轮巴以冲突爆发以来，中方积极劝和促谈，推动停火止战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，向加沙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地带提供紧急人道主义援助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这表明(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46_1#9475c2d8e.bracket?vaa=1&amp;vcp=1&amp;pid=376e60b7b&amp;color=0,0,0&amp;vpa=23&amp;vtp=1&amp;vaab=1"/>
          <p:cNvSpPr/>
          <p:nvPr/>
        </p:nvSpPr>
        <p:spPr>
          <a:xfrm>
            <a:off x="6506114" y="215633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45_2#9475c2d8e.choices?vaa=1&amp;vcp=1&amp;pid=376e60b7b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A.多极化发展的今天，和平与合作是当今时代的主题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.我国构建人类命运共同体，把其他国家的利益放在首位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.霸权主义和民族主义是解决和平与发展问题的主要障碍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.中国坚持公平公正立场，是维护世界和平的坚定力量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7_1#e53cfc5c1?sp=1&amp;vaa=1&amp;vcp=1&amp;pid=376e60b7b&amp;color=0,0,0&amp;vtp=1&amp;vaab=1&amp;bt=1&amp;bbb=1&amp;hb=1"/>
          <p:cNvSpPr/>
          <p:nvPr/>
        </p:nvSpPr>
        <p:spPr>
          <a:xfrm>
            <a:off x="539496" y="5544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原创题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）2024年6月5日，以“我们的土地、我们的未来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”为主题的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年世界环境日活动在沙特阿拉伯首都利雅得举行，来自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150多个国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家和地区的代表参与此次活动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活动旨在强调土地对地球生命的重要性。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从中我们可以体会到(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BD.47_2#e53cfc5c1?vaa=1&amp;vcp=1&amp;pid=376e60b7b&amp;color=0,0,0&amp;vtp=1&amp;vaab=1&amp;bbb=1&amp;hb=1"/>
          <p:cNvSpPr/>
          <p:nvPr/>
        </p:nvSpPr>
        <p:spPr>
          <a:xfrm>
            <a:off x="539496" y="312583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①当今世界，各国相互联系、相互依存的程度空前加深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②只有环境问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题制约人类发展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，是亟待解决的全球性问题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③人类越来越成为你中有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、我中有你的命运共同体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④各国采取共同行动，承担共同责任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建人类命运共同体</a:t>
            </a:r>
            <a:endParaRPr lang="en-US" altLang="zh-CN" sz="2800" dirty="0"/>
          </a:p>
        </p:txBody>
      </p:sp>
      <p:sp>
        <p:nvSpPr>
          <p:cNvPr id="5" name="QC_6_BD.47_3#e53cfc5c1.choices?vaa=1&amp;vcp=1&amp;pid=376e60b7b&amp;color=0,0,0&amp;vtp=1&amp;vaab=1&amp;bbb=1"/>
          <p:cNvSpPr/>
          <p:nvPr/>
        </p:nvSpPr>
        <p:spPr>
          <a:xfrm>
            <a:off x="539496" y="56834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_1#e53cfc5c1?vaa=1&amp;vcp=1&amp;pid=376e60b7b&amp;color=0,0,0&amp;vtp=1&amp;vaab=1&amp;bt=1&amp;bbb=1"/>
          <p:cNvSpPr/>
          <p:nvPr/>
        </p:nvSpPr>
        <p:spPr>
          <a:xfrm>
            <a:off x="539496" y="282889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制约人类发展的全球性问题有很多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不是只有环境问题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，②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错误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  <p:sp>
        <p:nvSpPr>
          <p:cNvPr id="3" name="QC_6_AN.2_1#e53cfc5c1?vaa=1&amp;vcp=1&amp;pid=376e60b7b&amp;color=0,0,0&amp;vtp=1&amp;vaab=1&amp;bbb=1"/>
          <p:cNvSpPr/>
          <p:nvPr/>
        </p:nvSpPr>
        <p:spPr>
          <a:xfrm>
            <a:off x="539496" y="34487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1_1#4988adc3a?sp=1&amp;vaa=1&amp;vcp=1&amp;pid=376e60b7b&amp;color=0,0,0&amp;vtp=1&amp;vaab=1&amp;bt=1&amp;bbb=1&amp;hb=1"/>
          <p:cNvSpPr/>
          <p:nvPr/>
        </p:nvSpPr>
        <p:spPr>
          <a:xfrm>
            <a:off x="539496" y="55440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（2024·山东·中考）2024年1月，世界经济论坛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2024年年会在瑞士举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，主题为“重建信任”。国务院总理李强出席并发表特别致辞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。李强总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理强调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，中国是重信守诺的国家，将为世界贸易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、投资增长提供更宽广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，不管世界形势如何变化，中国都将坚持对外开放的基本国策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放的大门只会越开越大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这表明中国(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52_1#4988adc3a.bracket?vaa=1&amp;vcp=1&amp;pid=376e60b7b&amp;color=0,0,0&amp;vpa=25&amp;vtp=1&amp;vaab=1"/>
          <p:cNvSpPr/>
          <p:nvPr/>
        </p:nvSpPr>
        <p:spPr>
          <a:xfrm>
            <a:off x="6506114" y="313186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51_2#4988adc3a?vaa=1&amp;vcp=1&amp;pid=376e60b7b&amp;color=0,0,0&amp;vtp=1&amp;vaab=1&amp;bbb=1&amp;hb=1"/>
          <p:cNvSpPr/>
          <p:nvPr/>
        </p:nvSpPr>
        <p:spPr>
          <a:xfrm>
            <a:off x="539496" y="376083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①发挥负责任大国作用，推动构建人类命运共同体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坚持对外开放，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促进建设一个共同繁荣的世界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③推动重建信任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，成为引领世界发展的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决定力量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④积极作为，在建立国际新秩序过程中起主导作用</a:t>
            </a:r>
            <a:endParaRPr lang="en-US" altLang="zh-CN" sz="2800" dirty="0"/>
          </a:p>
        </p:txBody>
      </p:sp>
      <p:sp>
        <p:nvSpPr>
          <p:cNvPr id="5" name="QC_6_BD.51_3#4988adc3a.choices?vaa=1&amp;vcp=1&amp;pid=376e60b7b&amp;color=0,0,0&amp;vtp=1&amp;vaab=1&amp;bbb=1"/>
          <p:cNvSpPr/>
          <p:nvPr/>
        </p:nvSpPr>
        <p:spPr>
          <a:xfrm>
            <a:off x="539496" y="56834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53_1#9d5815f3a?sp=1&amp;vaa=1&amp;vcp=1&amp;pid=376e60b7b&amp;color=0,0,0&amp;vtp=1&amp;vaab=1&amp;bt=1&amp;bbb=1"/>
          <p:cNvSpPr/>
          <p:nvPr/>
        </p:nvSpPr>
        <p:spPr>
          <a:xfrm>
            <a:off x="539496" y="80559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【命运休戚与共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彰显中国担当】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年以来，我国围绕构建人类命运共同体，举办了多场国际论坛。</a:t>
            </a:r>
            <a:endParaRPr lang="en-US" altLang="zh-CN" sz="2800" dirty="0"/>
          </a:p>
        </p:txBody>
      </p:sp>
      <p:graphicFrame>
        <p:nvGraphicFramePr>
          <p:cNvPr id="52" name="QO_6_BD.53_2#9d5815f3a?colgroup=5,4,7,11&amp;vaa=1&amp;vcp=1&amp;pid=376e60b7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6694093"/>
              </p:ext>
            </p:extLst>
          </p:nvPr>
        </p:nvGraphicFramePr>
        <p:xfrm>
          <a:off x="404172" y="2160936"/>
          <a:ext cx="11380608" cy="3891472"/>
        </p:xfrm>
        <a:graphic>
          <a:graphicData uri="http://schemas.openxmlformats.org/drawingml/2006/table">
            <a:tbl>
              <a:tblPr/>
              <a:tblGrid>
                <a:gridCol w="21122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803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439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论坛名称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主题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议题）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第三届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一带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一路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国际合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作高峰论坛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2023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高质量共建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一带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一路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携手实现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共同发展繁荣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共建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一带一路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成为当今世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界最受欢迎的国际公共产品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和最大规模的国际合作平台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首届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良渚论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2023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践行全球文明倡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议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推动文明交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流互鉴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向世界展示了中华文明的丰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富性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开放性和包容性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P_5_BD#0de77629d?colgroup=15,13&amp;vcp=1&amp;pid=4b6273de4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1751880"/>
              </p:ext>
            </p:extLst>
          </p:nvPr>
        </p:nvGraphicFramePr>
        <p:xfrm>
          <a:off x="539496" y="2038000"/>
          <a:ext cx="11082528" cy="2782000"/>
        </p:xfrm>
        <a:graphic>
          <a:graphicData uri="http://schemas.openxmlformats.org/drawingml/2006/table">
            <a:tbl>
              <a:tblPr/>
              <a:tblGrid>
                <a:gridCol w="58795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02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新课标要求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教材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.了解世界正处于百年未有之大变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九下第一课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经济全球化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多极化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.了解全人类共同价值的内涵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构建人类命运共同体的意义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九下第二课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时代主题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构建人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类命运共同体的意义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" name="QO_6_BD.53_3#9d5815f3a?colgroup=5,4,7,11&amp;vaa=1&amp;vcp=1&amp;pid=376e60b7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2364728"/>
              </p:ext>
            </p:extLst>
          </p:nvPr>
        </p:nvGraphicFramePr>
        <p:xfrm>
          <a:off x="350352" y="1453004"/>
          <a:ext cx="11488248" cy="3324988"/>
        </p:xfrm>
        <a:graphic>
          <a:graphicData uri="http://schemas.openxmlformats.org/drawingml/2006/table">
            <a:tbl>
              <a:tblPr/>
              <a:tblGrid>
                <a:gridCol w="21122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6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6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439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论坛名称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主题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议题）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第三届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全人类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共同价值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际论坛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2024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多极化世界中的民主与全球治理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与会嘉宾深刻地感知到中国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民主体现人民意志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保障人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民权益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与人民同心同向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认为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中国式民主是人类民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主故事的重要篇章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O_6_BD.53_4#9d5815f3a?vaa=1&amp;vcp=1&amp;pid=376e60b7b&amp;color=0,0,0&amp;mp=1&amp;vtp=1&amp;vaab=1&amp;bbb=1&amp;hb=1"/>
          <p:cNvSpPr/>
          <p:nvPr/>
        </p:nvSpPr>
        <p:spPr>
          <a:xfrm>
            <a:off x="539496" y="490496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结合材料，运用所学知识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，分析上述论坛的举办为什么有利于构建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人类命运共同体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2" name="QO_6_BD.53_3#9d5815f3a?colgroup=5,4,7,11&amp;vaa=1&amp;vcp=1&amp;pid=376e60b7b&amp;color=0,0,0&amp;mp=1&amp;vtp=1&amp;vaab=1&amp;bt=1&amp;bbb=1">
            <a:extLst>
              <a:ext uri="{FF2B5EF4-FFF2-40B4-BE49-F238E27FC236}">
                <a16:creationId xmlns:a16="http://schemas.microsoft.com/office/drawing/2014/main" id="{888DBDFD-D21F-2630-CA94-88BEA03DFD2A}"/>
              </a:ext>
            </a:extLst>
          </p:cNvPr>
          <p:cNvSpPr txBox="1"/>
          <p:nvPr/>
        </p:nvSpPr>
        <p:spPr>
          <a:xfrm>
            <a:off x="10885591" y="7421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N.1_1#9d5815f3a?vaa=1&amp;vcp=1&amp;pid=376e60b7b&amp;color=0,0,0&amp;vtp=1&amp;vaab=1&amp;bt=1&amp;bbb=1&amp;hb=1"/>
          <p:cNvSpPr/>
          <p:nvPr/>
        </p:nvSpPr>
        <p:spPr>
          <a:xfrm>
            <a:off x="539496" y="85344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共建“一带一路”促进了各国之间的经济合作和共同发展，为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构建人类命运共同体创造了物质基础；共建“一带一路”加强了各国之间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的互联互通，增进了各国之间的理解和信任，为构建人类命运共同体创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造了有利条件，有利于建设一个共同繁荣的世界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首届“良渚论坛”推动了不同文明的交流互鉴，有助于消除误解和偏见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增进各国人民之间的友谊和相互尊重；展示了中华文明的魅力，向世界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传递了和平、合作、开放的理念，为构建人类命运共同体提供了文化支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撑和价值引领，有利于建设一个开放包容的世界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N.1_1#9d5815f3a?vaa=1&amp;vcp=1&amp;pid=376e60b7b&amp;color=0,0,0&amp;vtp=1&amp;vaab=1&amp;bt=1&amp;bbb=1&amp;hb=1">
            <a:extLst>
              <a:ext uri="{FF2B5EF4-FFF2-40B4-BE49-F238E27FC236}">
                <a16:creationId xmlns:a16="http://schemas.microsoft.com/office/drawing/2014/main" id="{866DB349-EC08-FFCB-0909-C7FC2C79D192}"/>
              </a:ext>
            </a:extLst>
          </p:cNvPr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“民主：全人类共同价值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”国际论坛增进了国际社会对中国民主的了解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和认同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，为其他国家提供了民主发展的新视角和新选择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，促进了全球民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主治理的多元化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，强调了民主在全球治理中的重要作用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，推动各国以更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加公平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、公正、包容的方式解决全球性问题，共同应对挑战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，为构建人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类命运共同体营造了良好的政治环境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，有利于建设一个普遍安全的世界。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41442157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943bffa5.fixed?vcp=1&amp;pid=2ebf56c4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我们共同的世界</a:t>
            </a:r>
            <a:endParaRPr lang="en-US" altLang="zh-CN" sz="4000" dirty="0"/>
          </a:p>
        </p:txBody>
      </p:sp>
      <p:sp>
        <p:nvSpPr>
          <p:cNvPr id="3" name="C_4_BD#f943bffa5.fixed?vcp=1&amp;pid=2ebf56c49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7e5023e6?sp=1&amp;vcp=1&amp;pid=f943bffa5&amp;color=241,138,6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一、开放互动的世界与文化多样性</a:t>
            </a:r>
            <a:endParaRPr lang="en-US" altLang="zh-CN" sz="3200" dirty="0"/>
          </a:p>
        </p:txBody>
      </p:sp>
      <p:sp>
        <p:nvSpPr>
          <p:cNvPr id="3" name="P_6_BD#e1620c9ed?sp=1&amp;vcp=1&amp;pid=47e5023e6&amp;color=0,0,0&amp;vtp=1&amp;vaab=1&amp;bbb=1"/>
          <p:cNvSpPr/>
          <p:nvPr/>
        </p:nvSpPr>
        <p:spPr>
          <a:xfrm>
            <a:off x="539496" y="1267240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当今世界的特征是什么？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开放的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世界。开放程度不断加深，开放范围不断扩展。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发展的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世界。新技术、新经济、新业态不断涌现并蓬勃发展，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世界正经历着新一轮大发展大变革大调整。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kumimoji="0" lang="en-US" altLang="zh-CN" sz="2800" b="0" i="0" u="wavy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紧密联系的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世界。现代交通、通信、贸易把全球各地的国家、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人们联系在一起，彼此影响，休戚相关。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1620c9ed?sp=1&amp;vcp=1&amp;pid=47e5023e6&amp;color=0,0,0&amp;mp=1&amp;vtp=1&amp;vaab=1&amp;bt=1&amp;bbb=1"/>
          <p:cNvSpPr/>
          <p:nvPr/>
        </p:nvSpPr>
        <p:spPr>
          <a:xfrm>
            <a:off x="539496" y="7337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.经济全球化的重要表现。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商品生产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在全球范围内完成。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商品贸易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在全球范围内进行。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.经济全球化的影响。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积极影响：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为经济发展提供了新的机会。①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充分发挥生产者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各自的优势，提高产品质量，降低成本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促进商品、资本和劳动力在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全球流动，有利于在世界范围内配置资源，促进资源利用更加合理有效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消极影响：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使风险与危机跨国界传递。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e1620c9ed?sp=1&amp;vcp=1&amp;pid=47e5023e6&amp;color=0,0,0&amp;mp=1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.我们如何应对经济全球化？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抓住机遇：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顺应历史潮流，保持积极、开放的心态，主动参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与竞争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应对挑战：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居安思危，增强风险意识，注重国家经济安全，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为应对各种困难和挑战做好充分准备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2142</Words>
  <Application>Microsoft Office PowerPoint</Application>
  <PresentationFormat>宽屏</PresentationFormat>
  <Paragraphs>428</Paragraphs>
  <Slides>52</Slides>
  <Notes>50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60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6</cp:revision>
  <dcterms:created xsi:type="dcterms:W3CDTF">2024-11-29T11:40:10Z</dcterms:created>
  <dcterms:modified xsi:type="dcterms:W3CDTF">2025-07-24T08:12:52Z</dcterms:modified>
  <cp:category/>
  <cp:contentStatus/>
</cp:coreProperties>
</file>