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257" r:id="rId4"/>
    <p:sldId id="281" r:id="rId5"/>
    <p:sldId id="282" r:id="rId7"/>
    <p:sldId id="259" r:id="rId8"/>
    <p:sldId id="258" r:id="rId9"/>
    <p:sldId id="295" r:id="rId10"/>
    <p:sldId id="306" r:id="rId11"/>
    <p:sldId id="262" r:id="rId12"/>
    <p:sldId id="307" r:id="rId13"/>
    <p:sldId id="308" r:id="rId14"/>
    <p:sldId id="309" r:id="rId15"/>
    <p:sldId id="310" r:id="rId16"/>
    <p:sldId id="321" r:id="rId17"/>
    <p:sldId id="311" r:id="rId18"/>
    <p:sldId id="312" r:id="rId19"/>
    <p:sldId id="313" r:id="rId20"/>
    <p:sldId id="314" r:id="rId21"/>
    <p:sldId id="315" r:id="rId22"/>
    <p:sldId id="284" r:id="rId23"/>
    <p:sldId id="283" r:id="rId24"/>
    <p:sldId id="260"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zxy" initials="y"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293.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4734F56-0714-4F24-A7F1-9FE3210687D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8.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file:///E:\400px_tools/pic_temp/pic_half_left.png" TargetMode="External"/><Relationship Id="rId3" Type="http://schemas.openxmlformats.org/officeDocument/2006/relationships/image" Target="../media/image4.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Kingsoft\Desktop\bb\sup\01\subject.png" TargetMode="External"/><Relationship Id="rId3" Type="http://schemas.openxmlformats.org/officeDocument/2006/relationships/image" Target="../media/image5.png"/><Relationship Id="rId2" Type="http://schemas.openxmlformats.org/officeDocument/2006/relationships/tags" Target="../tags/tag39.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49.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57.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64.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70.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7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85.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tags" Target="../tags/tag83.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01.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9.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tags" Target="../tags/tag128.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8" name="直接连接符 7"/>
          <p:cNvCxnSpPr/>
          <p:nvPr userDrawn="1">
            <p:custDataLst>
              <p:tags r:id="rId5"/>
            </p:custDataLst>
          </p:nvPr>
        </p:nvCxnSpPr>
        <p:spPr>
          <a:xfrm flipV="1">
            <a:off x="6504259" y="2663825"/>
            <a:ext cx="0" cy="1379221"/>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9"/>
            </p:custDataLst>
          </p:nvPr>
        </p:nvSpPr>
        <p:spPr>
          <a:xfrm>
            <a:off x="6647550" y="2293144"/>
            <a:ext cx="5258693" cy="1333978"/>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7200" b="0" spc="6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6647515" y="3655219"/>
            <a:ext cx="5259385" cy="546578"/>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1397000"/>
            <a:ext cx="2942313" cy="4064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164648" y="3132137"/>
            <a:ext cx="5767705" cy="999332"/>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spc="4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4164648" y="4170997"/>
            <a:ext cx="5767705" cy="715010"/>
          </a:xfrm>
        </p:spPr>
        <p:txBody>
          <a:bodyPr vert="horz" wrap="square" lIns="91440" tIns="45720" rIns="91440" bIns="45720" anchor="t" anchorCtr="0">
            <a:normAutofit/>
          </a:bodyPr>
          <a:lstStyle>
            <a:lvl1pPr marL="0" marR="0" indent="0" algn="ctr" defTabSz="914400" rtl="0" eaLnBrk="1" fontAlgn="auto" latinLnBrk="0" hangingPunct="1">
              <a:lnSpc>
                <a:spcPct val="130000"/>
              </a:lnSpc>
              <a:spcBef>
                <a:spcPts val="0"/>
              </a:spcBef>
              <a:spcAft>
                <a:spcPts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幼圆" panose="02010509060101010101" pitchFamily="49" charset="-122"/>
              </a:defRPr>
            </a:lvl1pPr>
            <a:lvl2pPr eaLnBrk="1" fontAlgn="auto" latinLnBrk="0" hangingPunct="1">
              <a:defRPr sz="1600">
                <a:solidFill>
                  <a:schemeClr val="tx1"/>
                </a:solidFill>
                <a:latin typeface="Arial" panose="020B0604020202020204" pitchFamily="34" charset="0"/>
                <a:ea typeface="幼圆" panose="02010509060101010101" pitchFamily="49" charset="-122"/>
              </a:defRPr>
            </a:lvl2pPr>
            <a:lvl3pPr eaLnBrk="1" fontAlgn="auto" latinLnBrk="0" hangingPunct="1">
              <a:defRPr sz="1600">
                <a:solidFill>
                  <a:schemeClr val="tx1"/>
                </a:solidFill>
                <a:latin typeface="Arial" panose="020B0604020202020204" pitchFamily="34" charset="0"/>
                <a:ea typeface="幼圆" panose="02010509060101010101" pitchFamily="49" charset="-122"/>
              </a:defRPr>
            </a:lvl3pPr>
            <a:lvl4pPr eaLnBrk="1" fontAlgn="auto" latinLnBrk="0" hangingPunct="1">
              <a:defRPr sz="1600">
                <a:solidFill>
                  <a:schemeClr val="tx1"/>
                </a:solidFill>
                <a:latin typeface="Arial" panose="020B0604020202020204" pitchFamily="34" charset="0"/>
                <a:ea typeface="幼圆" panose="02010509060101010101" pitchFamily="49" charset="-122"/>
              </a:defRPr>
            </a:lvl4pPr>
            <a:lvl5pPr eaLnBrk="1" fontAlgn="auto" latinLnBrk="0" hangingPunct="1">
              <a:defRPr sz="160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10" name="图片 9"/>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7498080" y="1913408"/>
            <a:ext cx="4389120" cy="3031183"/>
          </a:xfrm>
          <a:prstGeom prst="rect">
            <a:avLst/>
          </a:prstGeom>
        </p:spPr>
      </p:pic>
      <p:sp>
        <p:nvSpPr>
          <p:cNvPr id="7" name="矩形 6"/>
          <p:cNvSpPr/>
          <p:nvPr userDrawn="1">
            <p:custDataLst>
              <p:tags r:id="rId5"/>
            </p:custDataLst>
          </p:nvPr>
        </p:nvSpPr>
        <p:spPr>
          <a:xfrm>
            <a:off x="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幼圆" panose="02010509060101010101" pitchFamily="49" charset="-122"/>
              </a:defRPr>
            </a:lvl1pPr>
            <a:lvl2pPr indent="0" eaLnBrk="1" fontAlgn="auto" latinLnBrk="0" hangingPunct="1">
              <a:defRPr>
                <a:solidFill>
                  <a:schemeClr val="tx1"/>
                </a:solidFill>
                <a:latin typeface="Arial" panose="020B0604020202020204" pitchFamily="34" charset="0"/>
                <a:ea typeface="幼圆" panose="02010509060101010101" pitchFamily="49" charset="-122"/>
              </a:defRPr>
            </a:lvl2pPr>
            <a:lvl3pPr indent="0" eaLnBrk="1" fontAlgn="auto" latinLnBrk="0" hangingPunct="1">
              <a:defRPr>
                <a:solidFill>
                  <a:schemeClr val="tx1"/>
                </a:solidFill>
                <a:latin typeface="Arial" panose="020B0604020202020204" pitchFamily="34" charset="0"/>
                <a:ea typeface="幼圆" panose="02010509060101010101" pitchFamily="49" charset="-122"/>
              </a:defRPr>
            </a:lvl3pPr>
            <a:lvl4pPr indent="0" eaLnBrk="1" fontAlgn="auto" latinLnBrk="0" hangingPunct="1">
              <a:defRPr>
                <a:solidFill>
                  <a:schemeClr val="tx1"/>
                </a:solidFill>
                <a:latin typeface="Arial" panose="020B0604020202020204" pitchFamily="34" charset="0"/>
                <a:ea typeface="幼圆" panose="02010509060101010101" pitchFamily="49" charset="-122"/>
              </a:defRPr>
            </a:lvl4pPr>
            <a:lvl5pPr indent="0" eaLnBrk="1" fontAlgn="auto" latinLnBrk="0" hangingPunct="1">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幼圆" panose="02010509060101010101" pitchFamily="49" charset="-122"/>
              </a:defRPr>
            </a:lvl1pPr>
            <a:lvl2pPr>
              <a:defRPr>
                <a:solidFill>
                  <a:schemeClr val="tx1"/>
                </a:solidFill>
                <a:latin typeface="Arial" panose="020B0604020202020204" pitchFamily="34" charset="0"/>
                <a:ea typeface="幼圆" panose="02010509060101010101" pitchFamily="49" charset="-122"/>
              </a:defRPr>
            </a:lvl2pPr>
            <a:lvl3pPr>
              <a:defRPr>
                <a:solidFill>
                  <a:schemeClr val="tx1"/>
                </a:solidFill>
                <a:latin typeface="Arial" panose="020B0604020202020204" pitchFamily="34" charset="0"/>
                <a:ea typeface="幼圆" panose="02010509060101010101" pitchFamily="49" charset="-122"/>
              </a:defRPr>
            </a:lvl3pPr>
            <a:lvl4pPr>
              <a:defRPr>
                <a:solidFill>
                  <a:schemeClr val="tx1"/>
                </a:solidFill>
                <a:latin typeface="Arial" panose="020B0604020202020204" pitchFamily="34" charset="0"/>
                <a:ea typeface="幼圆" panose="02010509060101010101" pitchFamily="49" charset="-122"/>
              </a:defRPr>
            </a:lvl4pPr>
            <a:lvl5pPr>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17" name="直接连接符 16"/>
          <p:cNvCxnSpPr/>
          <p:nvPr userDrawn="1">
            <p:custDataLst>
              <p:tags r:id="rId5"/>
            </p:custDataLst>
          </p:nvPr>
        </p:nvCxnSpPr>
        <p:spPr>
          <a:xfrm flipV="1">
            <a:off x="6684963" y="2720658"/>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9"/>
            </p:custDataLst>
          </p:nvPr>
        </p:nvSpPr>
        <p:spPr>
          <a:xfrm>
            <a:off x="6989128" y="3814764"/>
            <a:ext cx="4359910" cy="487680"/>
          </a:xfrm>
        </p:spPr>
        <p:txBody>
          <a:bodyPr vert="horz" wrap="square" lIns="91440" tIns="45720" rIns="91440" bIns="4572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
        <p:nvSpPr>
          <p:cNvPr id="2" name="标题 1"/>
          <p:cNvSpPr>
            <a:spLocks noGrp="1"/>
          </p:cNvSpPr>
          <p:nvPr>
            <p:ph type="title" idx="13" hasCustomPrompt="1"/>
            <p:custDataLst>
              <p:tags r:id="rId10"/>
            </p:custDataLst>
          </p:nvPr>
        </p:nvSpPr>
        <p:spPr>
          <a:xfrm>
            <a:off x="6989128" y="2555558"/>
            <a:ext cx="4359910" cy="1172210"/>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3"/>
            </p:custDataLst>
          </p:nvPr>
        </p:nvPicPr>
        <p:blipFill>
          <a:blip r:embed="rId4" r:link="rId5" cstate="screen"/>
          <a:stretch>
            <a:fillRect/>
          </a:stretch>
        </p:blipFill>
        <p:spPr>
          <a:xfrm>
            <a:off x="11471910" y="0"/>
            <a:ext cx="720090" cy="671816"/>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3"/>
            </p:custDataLst>
          </p:nvPr>
        </p:nvPicPr>
        <p:blipFill>
          <a:blip r:embed="rId4" r:link="rId5" cstate="screen"/>
          <a:stretch>
            <a:fillRect/>
          </a:stretch>
        </p:blipFill>
        <p:spPr>
          <a:xfrm>
            <a:off x="11471910" y="6186184"/>
            <a:ext cx="720090" cy="671816"/>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a:stretch>
            <a:fillRect/>
          </a:stretch>
        </p:blipFill>
        <p:spPr>
          <a:xfrm>
            <a:off x="10571797" y="5346414"/>
            <a:ext cx="1620202" cy="1511586"/>
          </a:xfrm>
          <a:prstGeom prst="rect">
            <a:avLst/>
          </a:prstGeom>
        </p:spPr>
      </p:pic>
      <p:pic>
        <p:nvPicPr>
          <p:cNvPr id="8" name="图片 7"/>
          <p:cNvPicPr/>
          <p:nvPr userDrawn="1">
            <p:custDataLst>
              <p:tags r:id="rId6"/>
            </p:custDataLst>
          </p:nvPr>
        </p:nvPicPr>
        <p:blipFill>
          <a:blip r:embed="rId7" r:link="rId8"/>
          <a:stretch>
            <a:fillRect/>
          </a:stretch>
        </p:blipFill>
        <p:spPr>
          <a:xfrm>
            <a:off x="0" y="5749061"/>
            <a:ext cx="1620202" cy="1108939"/>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3.xml"/><Relationship Id="rId1" Type="http://schemas.openxmlformats.org/officeDocument/2006/relationships/tags" Target="../tags/tag142.xml"/></Relationships>
</file>

<file path=ppt/slides/_rels/slide10.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0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04.xml"/><Relationship Id="rId12" Type="http://schemas.openxmlformats.org/officeDocument/2006/relationships/slideLayout" Target="../slideLayouts/slideLayout18.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tags" Target="../tags/tag203.xml"/></Relationships>
</file>

<file path=ppt/slides/_rels/slide11.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12.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1.xml"/><Relationship Id="rId13" Type="http://schemas.openxmlformats.org/officeDocument/2006/relationships/slideLayout" Target="../slideLayouts/slideLayout18.xml"/><Relationship Id="rId12" Type="http://schemas.openxmlformats.org/officeDocument/2006/relationships/tags" Target="../tags/tag217.xml"/><Relationship Id="rId11" Type="http://schemas.openxmlformats.org/officeDocument/2006/relationships/tags" Target="../tags/tag216.xml"/><Relationship Id="rId10" Type="http://schemas.openxmlformats.org/officeDocument/2006/relationships/tags" Target="../tags/tag215.xml"/><Relationship Id="rId1" Type="http://schemas.openxmlformats.org/officeDocument/2006/relationships/tags" Target="../tags/tag210.xml"/></Relationships>
</file>

<file path=ppt/slides/_rels/slide12.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9.xml"/><Relationship Id="rId14" Type="http://schemas.openxmlformats.org/officeDocument/2006/relationships/slideLayout" Target="../slideLayouts/slideLayout18.xml"/><Relationship Id="rId13" Type="http://schemas.openxmlformats.org/officeDocument/2006/relationships/tags" Target="../tags/tag225.xml"/><Relationship Id="rId12" Type="http://schemas.openxmlformats.org/officeDocument/2006/relationships/image" Target="../media/image7.png"/><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8.xml"/></Relationships>
</file>

<file path=ppt/slides/_rels/slide13.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27.xml"/><Relationship Id="rId15" Type="http://schemas.openxmlformats.org/officeDocument/2006/relationships/slideLayout" Target="../slideLayouts/slideLayout18.xml"/><Relationship Id="rId14" Type="http://schemas.openxmlformats.org/officeDocument/2006/relationships/tags" Target="../tags/tag234.xml"/><Relationship Id="rId13" Type="http://schemas.openxmlformats.org/officeDocument/2006/relationships/image" Target="../media/image8.jpeg"/><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6.xml"/></Relationships>
</file>

<file path=ppt/slides/_rels/slide14.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3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36.xml"/><Relationship Id="rId13" Type="http://schemas.openxmlformats.org/officeDocument/2006/relationships/slideLayout" Target="../slideLayouts/slideLayout18.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tags" Target="../tags/tag235.xml"/></Relationships>
</file>

<file path=ppt/slides/_rels/slide15.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4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44.xml"/><Relationship Id="rId13" Type="http://schemas.openxmlformats.org/officeDocument/2006/relationships/slideLayout" Target="../slideLayouts/slideLayout18.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43.xml"/></Relationships>
</file>

<file path=ppt/slides/_rels/slide16.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53.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52.xml"/><Relationship Id="rId13" Type="http://schemas.openxmlformats.org/officeDocument/2006/relationships/slideLayout" Target="../slideLayouts/slideLayout18.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51.xml"/></Relationships>
</file>

<file path=ppt/slides/_rels/slide17.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6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60.xml"/><Relationship Id="rId13" Type="http://schemas.openxmlformats.org/officeDocument/2006/relationships/slideLayout" Target="../slideLayouts/slideLayout18.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tags" Target="../tags/tag259.xml"/></Relationships>
</file>

<file path=ppt/slides/_rels/slide18.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6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68.xml"/><Relationship Id="rId14" Type="http://schemas.openxmlformats.org/officeDocument/2006/relationships/slideLayout" Target="../slideLayouts/slideLayout18.xml"/><Relationship Id="rId13" Type="http://schemas.openxmlformats.org/officeDocument/2006/relationships/tags" Target="../tags/tag275.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tags" Target="../tags/tag267.xml"/></Relationships>
</file>

<file path=ppt/slides/_rels/slide19.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7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77.xml"/><Relationship Id="rId12" Type="http://schemas.openxmlformats.org/officeDocument/2006/relationships/slideLayout" Target="../slideLayouts/slideLayout18.xml"/><Relationship Id="rId11" Type="http://schemas.openxmlformats.org/officeDocument/2006/relationships/tags" Target="../tags/tag282.xml"/><Relationship Id="rId10" Type="http://schemas.openxmlformats.org/officeDocument/2006/relationships/tags" Target="../tags/tag281.xml"/><Relationship Id="rId1" Type="http://schemas.openxmlformats.org/officeDocument/2006/relationships/tags" Target="../tags/tag27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tags" Target="../tags/tag145.xml"/><Relationship Id="rId1" Type="http://schemas.openxmlformats.org/officeDocument/2006/relationships/tags" Target="../tags/tag144.xml"/></Relationships>
</file>

<file path=ppt/slides/_rels/slide20.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8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84.xml"/><Relationship Id="rId13" Type="http://schemas.openxmlformats.org/officeDocument/2006/relationships/slideLayout" Target="../slideLayouts/slideLayout18.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tags" Target="../tags/tag28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292.xml"/><Relationship Id="rId1" Type="http://schemas.openxmlformats.org/officeDocument/2006/relationships/tags" Target="../tags/tag291.xml"/></Relationships>
</file>

<file path=ppt/slides/_rels/slide3.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4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47.xml"/><Relationship Id="rId10" Type="http://schemas.openxmlformats.org/officeDocument/2006/relationships/slideLayout" Target="../slideLayouts/slideLayout18.xml"/><Relationship Id="rId1" Type="http://schemas.openxmlformats.org/officeDocument/2006/relationships/tags" Target="../tags/tag146.xml"/></Relationships>
</file>

<file path=ppt/slides/_rels/slide4.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2" Type="http://schemas.openxmlformats.org/officeDocument/2006/relationships/notesSlide" Target="../notesSlides/notesSlide2.xml"/><Relationship Id="rId11" Type="http://schemas.openxmlformats.org/officeDocument/2006/relationships/slideLayout" Target="../slideLayouts/slideLayout17.xml"/><Relationship Id="rId10" Type="http://schemas.openxmlformats.org/officeDocument/2006/relationships/tags" Target="../tags/tag160.xml"/><Relationship Id="rId1" Type="http://schemas.openxmlformats.org/officeDocument/2006/relationships/tags" Target="../tags/tag151.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4.xml"/><Relationship Id="rId4" Type="http://schemas.openxmlformats.org/officeDocument/2006/relationships/tags" Target="../tags/tag163.xml"/><Relationship Id="rId3" Type="http://schemas.openxmlformats.org/officeDocument/2006/relationships/image" Target="../media/image6.png"/><Relationship Id="rId2" Type="http://schemas.openxmlformats.org/officeDocument/2006/relationships/tags" Target="../tags/tag162.xml"/><Relationship Id="rId1" Type="http://schemas.openxmlformats.org/officeDocument/2006/relationships/tags" Target="../tags/tag161.xml"/></Relationships>
</file>

<file path=ppt/slides/_rels/slide6.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66.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65.xml"/><Relationship Id="rId16" Type="http://schemas.openxmlformats.org/officeDocument/2006/relationships/slideLayout" Target="../slideLayouts/slideLayout18.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4.xml"/></Relationships>
</file>

<file path=ppt/slides/_rels/slide7.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7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76.xml"/><Relationship Id="rId18" Type="http://schemas.openxmlformats.org/officeDocument/2006/relationships/slideLayout" Target="../slideLayouts/slideLayout18.xml"/><Relationship Id="rId17" Type="http://schemas.openxmlformats.org/officeDocument/2006/relationships/tags" Target="../tags/tag187.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5.xml"/></Relationships>
</file>

<file path=ppt/slides/_rels/slide8.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9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89.xml"/><Relationship Id="rId12" Type="http://schemas.openxmlformats.org/officeDocument/2006/relationships/slideLayout" Target="../slideLayouts/slideLayout18.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tags" Target="../tags/tag188.xml"/></Relationships>
</file>

<file path=ppt/slides/_rels/slide9.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9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96.xml"/><Relationship Id="rId13" Type="http://schemas.openxmlformats.org/officeDocument/2006/relationships/slideLayout" Target="../slideLayouts/slideLayout18.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标题 17"/>
          <p:cNvSpPr>
            <a:spLocks noGrp="1"/>
          </p:cNvSpPr>
          <p:nvPr>
            <p:ph type="ctrTitle" idx="14"/>
            <p:custDataLst>
              <p:tags r:id="rId1"/>
            </p:custDataLst>
          </p:nvPr>
        </p:nvSpPr>
        <p:spPr>
          <a:xfrm>
            <a:off x="6442075" y="2762250"/>
            <a:ext cx="5749925" cy="1334135"/>
          </a:xfrm>
        </p:spPr>
        <p:txBody>
          <a:bodyPr>
            <a:noAutofit/>
          </a:bodyPr>
          <a:p>
            <a:pPr algn="ctr"/>
            <a:r>
              <a:rPr lang="zh-CN" altLang="en-US" sz="4800" b="1" dirty="0">
                <a:solidFill>
                  <a:schemeClr val="accent1">
                    <a:lumMod val="75000"/>
                  </a:schemeClr>
                </a:solidFill>
                <a:latin typeface="黑体" panose="02010609060101010101" charset="-122"/>
                <a:ea typeface="黑体" panose="02010609060101010101" charset="-122"/>
              </a:rPr>
              <a:t>婴幼儿神经系统的特点与保健要点</a:t>
            </a:r>
            <a:endParaRPr lang="zh-CN" altLang="en-US" sz="4800" b="1" dirty="0">
              <a:solidFill>
                <a:schemeClr val="accent1">
                  <a:lumMod val="75000"/>
                </a:schemeClr>
              </a:solidFill>
              <a:latin typeface="黑体" panose="02010609060101010101" charset="-122"/>
              <a:ea typeface="黑体" panose="02010609060101010101" charset="-122"/>
            </a:endParaRPr>
          </a:p>
        </p:txBody>
      </p:sp>
      <p:sp>
        <p:nvSpPr>
          <p:cNvPr id="100" name="文本框 99"/>
          <p:cNvSpPr txBox="1"/>
          <p:nvPr/>
        </p:nvSpPr>
        <p:spPr>
          <a:xfrm>
            <a:off x="127635" y="202565"/>
            <a:ext cx="6380480" cy="706755"/>
          </a:xfrm>
          <a:prstGeom prst="rect">
            <a:avLst/>
          </a:prstGeom>
          <a:noFill/>
          <a:ln w="9525">
            <a:noFill/>
          </a:ln>
        </p:spPr>
        <p:txBody>
          <a:bodyPr wrap="square">
            <a:spAutoFit/>
          </a:bodyPr>
          <a:p>
            <a:pPr indent="0"/>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模块一 项目一</a:t>
            </a:r>
            <a:r>
              <a:rPr lang="en-US" altLang="zh-CN"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 </a:t>
            </a:r>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任务</a:t>
            </a:r>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七</a:t>
            </a:r>
            <a:endPar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720794" y="135382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991870" y="2432050"/>
            <a:ext cx="10206990" cy="5307965"/>
          </a:xfrm>
          <a:prstGeom prst="rect">
            <a:avLst/>
          </a:prstGeom>
          <a:noFill/>
        </p:spPr>
        <p:txBody>
          <a:bodyPr wrap="square" rtlCol="0" anchor="ctr" anchorCtr="0">
            <a:normAutofit/>
          </a:bodyPr>
          <a:lstStyle/>
          <a:p>
            <a:pPr lvl="0" indent="0" algn="l"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（一）脑的特点：</a:t>
            </a: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800" spc="100" dirty="0">
                <a:solidFill>
                  <a:schemeClr val="tx1"/>
                </a:solidFill>
                <a:latin typeface="+mj-ea"/>
                <a:ea typeface="+mj-ea"/>
                <a:sym typeface="+mn-ea"/>
              </a:rPr>
              <a:t>3</a:t>
            </a:r>
            <a:r>
              <a:rPr lang="zh-CN" altLang="en-US" sz="2800" spc="100" dirty="0">
                <a:solidFill>
                  <a:schemeClr val="tx1"/>
                </a:solidFill>
                <a:latin typeface="+mj-ea"/>
                <a:ea typeface="+mj-ea"/>
                <a:sym typeface="+mn-ea"/>
              </a:rPr>
              <a:t>.血脑屏障功能不成熟：</a:t>
            </a:r>
            <a:r>
              <a:rPr sz="2400" spc="50" dirty="0">
                <a:ln w="3175">
                  <a:noFill/>
                  <a:prstDash val="dash"/>
                </a:ln>
                <a:latin typeface="+mj-ea"/>
                <a:ea typeface="+mj-ea"/>
                <a:cs typeface="微软雅黑" panose="020B0503020204020204" charset="-122"/>
                <a:sym typeface="+mn-ea"/>
              </a:rPr>
              <a:t>胎儿和新生儿早期血脑屏障功能不成熟，以后其功能随年龄增长逐渐完善</a:t>
            </a:r>
            <a:r>
              <a:rPr lang="zh-CN" sz="2400" spc="50" dirty="0">
                <a:ln w="3175">
                  <a:noFill/>
                  <a:prstDash val="dash"/>
                </a:ln>
                <a:latin typeface="+mj-ea"/>
                <a:ea typeface="+mj-ea"/>
                <a:cs typeface="微软雅黑" panose="020B0503020204020204" charset="-122"/>
                <a:sym typeface="+mn-ea"/>
              </a:rPr>
              <a:t>。</a:t>
            </a:r>
            <a:endParaRPr lang="en-US" altLang="zh-CN" sz="2400" spc="100" dirty="0">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latin typeface="+mj-ea"/>
                <a:ea typeface="+mj-ea"/>
                <a:sym typeface="+mn-ea"/>
              </a:rPr>
              <a:t>4.脑细胞耗氧量大：</a:t>
            </a:r>
            <a:r>
              <a:rPr sz="2400" spc="50" dirty="0">
                <a:ln w="3175">
                  <a:noFill/>
                  <a:prstDash val="dash"/>
                </a:ln>
                <a:latin typeface="+mj-ea"/>
                <a:ea typeface="+mj-ea"/>
                <a:cs typeface="微软雅黑" panose="020B0503020204020204" charset="-122"/>
                <a:sym typeface="+mn-ea"/>
              </a:rPr>
              <a:t>脑耗氧量约为全身耗氧量的50%</a:t>
            </a:r>
            <a:r>
              <a:rPr lang="zh-CN" sz="2400" spc="50" dirty="0">
                <a:ln w="3175">
                  <a:noFill/>
                  <a:prstDash val="dash"/>
                </a:ln>
                <a:latin typeface="+mj-ea"/>
                <a:ea typeface="+mj-ea"/>
                <a:cs typeface="微软雅黑" panose="020B0503020204020204" charset="-122"/>
                <a:sym typeface="+mn-ea"/>
              </a:rPr>
              <a:t>，对缺氧十分敏感，对缺氧的耐受力较差。</a:t>
            </a:r>
            <a:endParaRPr lang="zh-CN" sz="2400" spc="50" dirty="0">
              <a:ln w="3175">
                <a:noFill/>
                <a:prstDash val="dash"/>
              </a:ln>
              <a:latin typeface="+mj-ea"/>
              <a:ea typeface="+mj-ea"/>
              <a:cs typeface="微软雅黑" panose="020B0503020204020204" charset="-122"/>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latin typeface="+mj-ea"/>
                <a:ea typeface="+mj-ea"/>
                <a:sym typeface="+mn-ea"/>
              </a:rPr>
              <a:t>5.脑能量来源单一：</a:t>
            </a:r>
            <a:r>
              <a:rPr sz="2400" spc="50" dirty="0">
                <a:ln w="3175">
                  <a:noFill/>
                  <a:prstDash val="dash"/>
                </a:ln>
                <a:latin typeface="+mj-ea"/>
                <a:ea typeface="+mj-ea"/>
                <a:cs typeface="微软雅黑" panose="020B0503020204020204" charset="-122"/>
                <a:sym typeface="+mn-ea"/>
              </a:rPr>
              <a:t>能量需求</a:t>
            </a:r>
            <a:r>
              <a:rPr lang="zh-CN" sz="2400" spc="50" dirty="0">
                <a:ln w="3175">
                  <a:noFill/>
                  <a:prstDash val="dash"/>
                </a:ln>
                <a:latin typeface="+mj-ea"/>
                <a:ea typeface="+mj-ea"/>
                <a:cs typeface="微软雅黑" panose="020B0503020204020204" charset="-122"/>
                <a:sym typeface="+mn-ea"/>
              </a:rPr>
              <a:t>主要来源于</a:t>
            </a:r>
            <a:r>
              <a:rPr sz="2400" spc="50" dirty="0">
                <a:ln w="3175">
                  <a:noFill/>
                  <a:prstDash val="dash"/>
                </a:ln>
                <a:latin typeface="+mj-ea"/>
                <a:ea typeface="+mj-ea"/>
                <a:cs typeface="微软雅黑" panose="020B0503020204020204" charset="-122"/>
                <a:sym typeface="+mn-ea"/>
              </a:rPr>
              <a:t>糖</a:t>
            </a:r>
            <a:r>
              <a:rPr lang="zh-CN" sz="2400" spc="50" dirty="0">
                <a:ln w="3175">
                  <a:noFill/>
                  <a:prstDash val="dash"/>
                </a:ln>
                <a:latin typeface="+mj-ea"/>
                <a:ea typeface="+mj-ea"/>
                <a:cs typeface="微软雅黑" panose="020B0503020204020204" charset="-122"/>
                <a:sym typeface="+mn-ea"/>
              </a:rPr>
              <a:t>。</a:t>
            </a:r>
            <a:endParaRPr lang="zh-CN" sz="2400" spc="50" dirty="0">
              <a:ln w="3175">
                <a:noFill/>
                <a:prstDash val="dash"/>
              </a:ln>
              <a:latin typeface="+mj-ea"/>
              <a:ea typeface="+mj-ea"/>
              <a:cs typeface="微软雅黑" panose="020B0503020204020204" charset="-122"/>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sz="2400" spc="50" dirty="0">
              <a:ln w="3175">
                <a:noFill/>
                <a:prstDash val="dash"/>
              </a:ln>
              <a:latin typeface="+mj-ea"/>
              <a:ea typeface="+mj-ea"/>
              <a:cs typeface="微软雅黑" panose="020B0503020204020204" charset="-122"/>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sz="2400" spc="50" dirty="0">
              <a:ln w="3175">
                <a:noFill/>
                <a:prstDash val="dash"/>
              </a:ln>
              <a:solidFill>
                <a:schemeClr val="tx1"/>
              </a:solidFill>
              <a:latin typeface="+mj-ea"/>
              <a:ea typeface="+mj-ea"/>
              <a:cs typeface="微软雅黑" panose="020B0503020204020204" charset="-122"/>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800" spc="100" dirty="0">
              <a:solidFill>
                <a:schemeClr val="tx1"/>
              </a:solidFill>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400" spc="100" dirty="0">
              <a:solidFill>
                <a:schemeClr val="tx1"/>
              </a:solidFill>
              <a:latin typeface="+mj-ea"/>
              <a:ea typeface="+mj-ea"/>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二、婴幼儿神经系统的生理特点</a:t>
            </a:r>
            <a:endParaRPr lang="zh-CN" altLang="en-US" sz="3200" b="1" spc="150">
              <a:ln w="3175">
                <a:noFill/>
                <a:prstDash val="dash"/>
              </a:ln>
              <a:latin typeface="+mj-ea"/>
              <a:ea typeface="+mj-ea"/>
              <a:cs typeface="微软雅黑" panose="020B0503020204020204" charset="-122"/>
              <a:sym typeface="+mn-ea"/>
            </a:endParaRPr>
          </a:p>
        </p:txBody>
      </p:sp>
    </p:spTree>
    <p:custDataLst>
      <p:tags r:id="rId1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720159" y="135382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720159" y="394265"/>
            <a:ext cx="10060249" cy="3960000"/>
          </a:xfrm>
          <a:prstGeom prst="rect">
            <a:avLst/>
          </a:prstGeom>
          <a:noFill/>
        </p:spPr>
        <p:txBody>
          <a:bodyPr wrap="square" rtlCol="0" anchor="ctr" anchorCtr="0">
            <a:normAutofit lnSpcReduction="10000"/>
          </a:bodyPr>
          <a:lstStyle/>
          <a:p>
            <a:pPr lvl="0" indent="0" algn="l"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（二）脊髓的特点：</a:t>
            </a: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sz="2400" spc="50" dirty="0">
              <a:ln w="3175">
                <a:noFill/>
                <a:prstDash val="dash"/>
              </a:ln>
              <a:latin typeface="+mj-ea"/>
              <a:ea typeface="+mj-ea"/>
              <a:cs typeface="微软雅黑" panose="020B0503020204020204" charset="-122"/>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400" spc="50" dirty="0">
              <a:ln w="3175">
                <a:noFill/>
                <a:prstDash val="dash"/>
              </a:ln>
              <a:solidFill>
                <a:schemeClr val="tx1"/>
              </a:solidFill>
              <a:latin typeface="+mj-ea"/>
              <a:ea typeface="+mj-ea"/>
              <a:cs typeface="微软雅黑" panose="020B0503020204020204" charset="-122"/>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二、婴幼儿神经系统的生理特点</a:t>
            </a:r>
            <a:endParaRPr lang="zh-CN" altLang="en-US" sz="3200" b="1" spc="150">
              <a:ln w="3175">
                <a:noFill/>
                <a:prstDash val="dash"/>
              </a:ln>
              <a:latin typeface="+mj-ea"/>
              <a:ea typeface="+mj-ea"/>
              <a:cs typeface="微软雅黑" panose="020B0503020204020204" charset="-122"/>
              <a:sym typeface="+mn-ea"/>
            </a:endParaRPr>
          </a:p>
        </p:txBody>
      </p:sp>
      <p:sp>
        <p:nvSpPr>
          <p:cNvPr id="9" name="文本框 8"/>
          <p:cNvSpPr txBox="1"/>
          <p:nvPr>
            <p:custDataLst>
              <p:tags r:id="rId11"/>
            </p:custDataLst>
          </p:nvPr>
        </p:nvSpPr>
        <p:spPr>
          <a:xfrm>
            <a:off x="963999" y="914330"/>
            <a:ext cx="10060249" cy="3960000"/>
          </a:xfrm>
          <a:prstGeom prst="rect">
            <a:avLst/>
          </a:prstGeom>
          <a:noFill/>
        </p:spPr>
        <p:txBody>
          <a:bodyPr wrap="square" rtlCol="0" anchor="ctr" anchorCtr="0">
            <a:normAutofit/>
          </a:bodyPr>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solidFill>
                  <a:schemeClr val="tx1"/>
                </a:solidFill>
                <a:latin typeface="+mj-ea"/>
                <a:ea typeface="+mj-ea"/>
                <a:sym typeface="+mn-ea"/>
              </a:rPr>
              <a:t>脊髓在胚胎期已开始发育，出生时形态结构已较完善，能保证新生儿呼吸、心跳、消化、排泄等正常活动，也能保证对新陈代谢的调节。</a:t>
            </a:r>
            <a:endParaRPr lang="zh-CN" altLang="en-US" sz="2800" spc="100" dirty="0">
              <a:solidFill>
                <a:schemeClr val="tx1"/>
              </a:solidFill>
              <a:latin typeface="+mj-ea"/>
              <a:ea typeface="+mj-ea"/>
              <a:sym typeface="+mn-ea"/>
            </a:endParaRPr>
          </a:p>
        </p:txBody>
      </p:sp>
    </p:spTree>
    <p:custDataLst>
      <p:tags r:id="rId1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720159" y="135382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720159" y="394265"/>
            <a:ext cx="10060249" cy="3960000"/>
          </a:xfrm>
          <a:prstGeom prst="rect">
            <a:avLst/>
          </a:prstGeom>
          <a:noFill/>
        </p:spPr>
        <p:txBody>
          <a:bodyPr wrap="square" rtlCol="0" anchor="ctr" anchorCtr="0">
            <a:normAutofit lnSpcReduction="10000"/>
          </a:bodyPr>
          <a:lstStyle/>
          <a:p>
            <a:pPr lvl="0" indent="0" algn="l"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a:t>
            </a: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三）周围神经的特点：</a:t>
            </a: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sz="2400" spc="50" dirty="0">
              <a:ln w="3175">
                <a:noFill/>
                <a:prstDash val="dash"/>
              </a:ln>
              <a:latin typeface="+mj-ea"/>
              <a:ea typeface="+mj-ea"/>
              <a:cs typeface="微软雅黑" panose="020B0503020204020204" charset="-122"/>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400" spc="50" dirty="0">
              <a:ln w="3175">
                <a:noFill/>
                <a:prstDash val="dash"/>
              </a:ln>
              <a:solidFill>
                <a:schemeClr val="tx1"/>
              </a:solidFill>
              <a:latin typeface="+mj-ea"/>
              <a:ea typeface="+mj-ea"/>
              <a:cs typeface="微软雅黑" panose="020B0503020204020204" charset="-122"/>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二、婴幼儿神经系统的生理特点</a:t>
            </a:r>
            <a:endParaRPr lang="zh-CN" altLang="en-US" sz="3200" b="1" spc="150">
              <a:ln w="3175">
                <a:noFill/>
                <a:prstDash val="dash"/>
              </a:ln>
              <a:latin typeface="+mj-ea"/>
              <a:ea typeface="+mj-ea"/>
              <a:cs typeface="微软雅黑" panose="020B0503020204020204" charset="-122"/>
              <a:sym typeface="+mn-ea"/>
            </a:endParaRPr>
          </a:p>
        </p:txBody>
      </p:sp>
      <p:sp>
        <p:nvSpPr>
          <p:cNvPr id="2" name="Title 6"/>
          <p:cNvSpPr txBox="1"/>
          <p:nvPr>
            <p:custDataLst>
              <p:tags r:id="rId11"/>
            </p:custDataLst>
          </p:nvPr>
        </p:nvSpPr>
        <p:spPr>
          <a:xfrm>
            <a:off x="1511935" y="1353820"/>
            <a:ext cx="1032446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sz="2800" spc="50" dirty="0">
                <a:ln w="3175">
                  <a:noFill/>
                  <a:prstDash val="dash"/>
                </a:ln>
                <a:solidFill>
                  <a:schemeClr val="tx1"/>
                </a:solidFill>
                <a:latin typeface="+mj-ea"/>
                <a:ea typeface="+mj-ea"/>
                <a:cs typeface="微软雅黑" panose="020B0503020204020204" charset="-122"/>
              </a:rPr>
              <a:t>1.神经纤维间的联系复杂而完善</a:t>
            </a:r>
            <a:endParaRPr sz="28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lang="zh-CN" altLang="en-US" sz="2400" spc="50" dirty="0">
              <a:ln w="3175">
                <a:noFill/>
                <a:prstDash val="dash"/>
              </a:ln>
              <a:solidFill>
                <a:schemeClr val="tx1"/>
              </a:solidFill>
              <a:latin typeface="+mj-ea"/>
              <a:ea typeface="+mj-ea"/>
              <a:cs typeface="微软雅黑" panose="020B0503020204020204" charset="-122"/>
            </a:endParaRPr>
          </a:p>
        </p:txBody>
      </p:sp>
      <p:pic>
        <p:nvPicPr>
          <p:cNvPr id="9" name="图片 8" descr="模块一项目一任务七出生至15个月突触及神经纤维的发育原图"/>
          <p:cNvPicPr>
            <a:picLocks noChangeAspect="1"/>
          </p:cNvPicPr>
          <p:nvPr/>
        </p:nvPicPr>
        <p:blipFill>
          <a:blip r:embed="rId12"/>
          <a:stretch>
            <a:fillRect/>
          </a:stretch>
        </p:blipFill>
        <p:spPr>
          <a:xfrm>
            <a:off x="6793865" y="2375535"/>
            <a:ext cx="4827905" cy="3344545"/>
          </a:xfrm>
          <a:prstGeom prst="rect">
            <a:avLst/>
          </a:prstGeom>
        </p:spPr>
      </p:pic>
    </p:spTree>
    <p:custDataLst>
      <p:tags r:id="rId1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436245" y="1045210"/>
            <a:ext cx="11511915" cy="513588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781119" y="152965"/>
            <a:ext cx="10060249" cy="3960000"/>
          </a:xfrm>
          <a:prstGeom prst="rect">
            <a:avLst/>
          </a:prstGeom>
          <a:noFill/>
        </p:spPr>
        <p:txBody>
          <a:bodyPr wrap="square" rtlCol="0" anchor="ctr" anchorCtr="0">
            <a:normAutofit lnSpcReduction="10000"/>
          </a:bodyPr>
          <a:lstStyle/>
          <a:p>
            <a:pPr lvl="0" indent="0" algn="l"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a:t>
            </a: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三）周围神经的特点：</a:t>
            </a: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sz="2400" spc="50" dirty="0">
              <a:ln w="3175">
                <a:noFill/>
                <a:prstDash val="dash"/>
              </a:ln>
              <a:latin typeface="+mj-ea"/>
              <a:ea typeface="+mj-ea"/>
              <a:cs typeface="微软雅黑" panose="020B0503020204020204" charset="-122"/>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400" spc="50" dirty="0">
              <a:ln w="3175">
                <a:noFill/>
                <a:prstDash val="dash"/>
              </a:ln>
              <a:solidFill>
                <a:schemeClr val="tx1"/>
              </a:solidFill>
              <a:latin typeface="+mj-ea"/>
              <a:ea typeface="+mj-ea"/>
              <a:cs typeface="微软雅黑" panose="020B0503020204020204" charset="-122"/>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二、婴幼儿神经系统的生理特点</a:t>
            </a:r>
            <a:endParaRPr lang="zh-CN" altLang="en-US" sz="3200" b="1" spc="150">
              <a:ln w="3175">
                <a:noFill/>
                <a:prstDash val="dash"/>
              </a:ln>
              <a:latin typeface="+mj-ea"/>
              <a:ea typeface="+mj-ea"/>
              <a:cs typeface="微软雅黑" panose="020B0503020204020204" charset="-122"/>
              <a:sym typeface="+mn-ea"/>
            </a:endParaRPr>
          </a:p>
        </p:txBody>
      </p:sp>
      <p:sp>
        <p:nvSpPr>
          <p:cNvPr id="2" name="Title 6"/>
          <p:cNvSpPr txBox="1"/>
          <p:nvPr>
            <p:custDataLst>
              <p:tags r:id="rId11"/>
            </p:custDataLst>
          </p:nvPr>
        </p:nvSpPr>
        <p:spPr>
          <a:xfrm>
            <a:off x="1533525" y="1515110"/>
            <a:ext cx="1065847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altLang="zh-CN" sz="2800" spc="50" dirty="0">
                <a:ln w="3175">
                  <a:noFill/>
                  <a:prstDash val="dash"/>
                </a:ln>
                <a:solidFill>
                  <a:schemeClr val="tx1"/>
                </a:solidFill>
                <a:latin typeface="+mj-ea"/>
                <a:ea typeface="+mj-ea"/>
                <a:cs typeface="微软雅黑" panose="020B0503020204020204" charset="-122"/>
              </a:rPr>
              <a:t>2.</a:t>
            </a:r>
            <a:r>
              <a:rPr lang="zh-CN" altLang="en-US" sz="2800" spc="50" dirty="0">
                <a:ln w="3175">
                  <a:noFill/>
                  <a:prstDash val="dash"/>
                </a:ln>
                <a:solidFill>
                  <a:schemeClr val="tx1"/>
                </a:solidFill>
                <a:latin typeface="+mj-ea"/>
                <a:ea typeface="+mj-ea"/>
                <a:cs typeface="微软雅黑" panose="020B0503020204020204" charset="-122"/>
              </a:rPr>
              <a:t>神经纤维髓鞘化不完善：</a:t>
            </a:r>
            <a:r>
              <a:rPr lang="zh-CN" altLang="en-US" sz="2400" spc="50" dirty="0">
                <a:ln w="3175">
                  <a:noFill/>
                  <a:prstDash val="dash"/>
                </a:ln>
                <a:solidFill>
                  <a:schemeClr val="tx1"/>
                </a:solidFill>
                <a:latin typeface="+mj-ea"/>
                <a:ea typeface="+mj-ea"/>
                <a:cs typeface="微软雅黑" panose="020B0503020204020204" charset="-122"/>
              </a:rPr>
              <a:t>外界刺激作用于神经而传入大脑时，不易</a:t>
            </a:r>
            <a:endParaRPr lang="zh-CN" altLang="en-US"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dirty="0">
                <a:ln w="3175">
                  <a:noFill/>
                  <a:prstDash val="dash"/>
                </a:ln>
                <a:solidFill>
                  <a:schemeClr val="tx1"/>
                </a:solidFill>
                <a:latin typeface="+mj-ea"/>
                <a:ea typeface="+mj-ea"/>
                <a:cs typeface="微软雅黑" panose="020B0503020204020204" charset="-122"/>
              </a:rPr>
              <a:t> </a:t>
            </a:r>
            <a:r>
              <a:rPr altLang="zh-CN" sz="2400" spc="50" dirty="0">
                <a:ln w="3175">
                  <a:noFill/>
                  <a:prstDash val="dash"/>
                </a:ln>
                <a:solidFill>
                  <a:schemeClr val="tx1"/>
                </a:solidFill>
                <a:latin typeface="+mj-ea"/>
                <a:ea typeface="+mj-ea"/>
                <a:cs typeface="微软雅黑" panose="020B0503020204020204" charset="-122"/>
              </a:rPr>
              <a:t>     </a:t>
            </a:r>
            <a:r>
              <a:rPr lang="zh-CN" altLang="en-US" sz="2400" spc="50" dirty="0">
                <a:ln w="3175">
                  <a:noFill/>
                  <a:prstDash val="dash"/>
                </a:ln>
                <a:solidFill>
                  <a:schemeClr val="tx1"/>
                </a:solidFill>
                <a:latin typeface="+mj-ea"/>
                <a:ea typeface="+mj-ea"/>
                <a:cs typeface="微软雅黑" panose="020B0503020204020204" charset="-122"/>
              </a:rPr>
              <a:t>形成明显的兴奋灶，故婴幼儿对外来刺激反应较慢，注意力不易集中。</a:t>
            </a:r>
            <a:endParaRPr lang="zh-CN" altLang="en-US"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lang="zh-CN" altLang="en-US" sz="2400" spc="50" dirty="0">
              <a:ln w="3175">
                <a:noFill/>
                <a:prstDash val="dash"/>
              </a:ln>
              <a:solidFill>
                <a:schemeClr val="tx1"/>
              </a:solidFill>
              <a:latin typeface="+mj-ea"/>
              <a:ea typeface="+mj-ea"/>
              <a:cs typeface="微软雅黑" panose="020B0503020204020204" charset="-122"/>
            </a:endParaRPr>
          </a:p>
        </p:txBody>
      </p:sp>
      <p:pic>
        <p:nvPicPr>
          <p:cNvPr id="10" name="图片 3" descr="IMG_256"/>
          <p:cNvPicPr>
            <a:picLocks noChangeAspect="1"/>
          </p:cNvPicPr>
          <p:nvPr>
            <p:custDataLst>
              <p:tags r:id="rId12"/>
            </p:custDataLst>
          </p:nvPr>
        </p:nvPicPr>
        <p:blipFill>
          <a:blip r:embed="rId13"/>
          <a:stretch>
            <a:fillRect/>
          </a:stretch>
        </p:blipFill>
        <p:spPr>
          <a:xfrm>
            <a:off x="4104005" y="3382010"/>
            <a:ext cx="4469130" cy="2604770"/>
          </a:xfrm>
          <a:prstGeom prst="rect">
            <a:avLst/>
          </a:prstGeom>
          <a:noFill/>
          <a:ln w="9525">
            <a:noFill/>
          </a:ln>
        </p:spPr>
      </p:pic>
    </p:spTree>
    <p:custDataLst>
      <p:tags r:id="rId1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720159" y="135382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720159" y="394265"/>
            <a:ext cx="10060249" cy="3960000"/>
          </a:xfrm>
          <a:prstGeom prst="rect">
            <a:avLst/>
          </a:prstGeom>
          <a:noFill/>
        </p:spPr>
        <p:txBody>
          <a:bodyPr wrap="square" rtlCol="0" anchor="ctr" anchorCtr="0">
            <a:normAutofit lnSpcReduction="10000"/>
          </a:bodyPr>
          <a:lstStyle/>
          <a:p>
            <a:pPr lvl="0" indent="0" algn="l"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（一）优势原则</a:t>
            </a: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sz="2400" spc="50" dirty="0">
              <a:ln w="3175">
                <a:noFill/>
                <a:prstDash val="dash"/>
              </a:ln>
              <a:latin typeface="+mj-ea"/>
              <a:ea typeface="+mj-ea"/>
              <a:cs typeface="微软雅黑" panose="020B0503020204020204" charset="-122"/>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400" spc="50" dirty="0">
              <a:ln w="3175">
                <a:noFill/>
                <a:prstDash val="dash"/>
              </a:ln>
              <a:solidFill>
                <a:schemeClr val="tx1"/>
              </a:solidFill>
              <a:latin typeface="+mj-ea"/>
              <a:ea typeface="+mj-ea"/>
              <a:cs typeface="微软雅黑" panose="020B0503020204020204" charset="-122"/>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三、大脑皮层的活动规律</a:t>
            </a:r>
            <a:endParaRPr lang="zh-CN" altLang="en-US" sz="3200" b="1" spc="150">
              <a:ln w="3175">
                <a:noFill/>
                <a:prstDash val="dash"/>
              </a:ln>
              <a:latin typeface="+mj-ea"/>
              <a:ea typeface="+mj-ea"/>
              <a:cs typeface="微软雅黑" panose="020B0503020204020204" charset="-122"/>
              <a:sym typeface="+mn-ea"/>
            </a:endParaRPr>
          </a:p>
        </p:txBody>
      </p:sp>
      <p:sp>
        <p:nvSpPr>
          <p:cNvPr id="2" name="Title 6"/>
          <p:cNvSpPr txBox="1"/>
          <p:nvPr>
            <p:custDataLst>
              <p:tags r:id="rId11"/>
            </p:custDataLst>
          </p:nvPr>
        </p:nvSpPr>
        <p:spPr>
          <a:xfrm>
            <a:off x="1451610" y="2326005"/>
            <a:ext cx="9786620"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800" spc="50" dirty="0">
                <a:ln w="3175">
                  <a:noFill/>
                  <a:prstDash val="dash"/>
                </a:ln>
                <a:solidFill>
                  <a:schemeClr val="tx1"/>
                </a:solidFill>
                <a:latin typeface="+mj-ea"/>
                <a:ea typeface="+mj-ea"/>
                <a:cs typeface="微软雅黑" panose="020B0503020204020204" charset="-122"/>
              </a:rPr>
              <a:t>人们学习和工作的效率与有关的大脑皮质区域是否处于优势兴奋状态有关。处于优势兴奋的区域反应能力最强，工作效率最高。</a:t>
            </a:r>
            <a:endParaRPr sz="28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lang="zh-CN" altLang="en-US" sz="2400" spc="50" dirty="0">
              <a:ln w="3175">
                <a:noFill/>
                <a:prstDash val="dash"/>
              </a:ln>
              <a:solidFill>
                <a:schemeClr val="tx1"/>
              </a:solidFill>
              <a:latin typeface="+mj-ea"/>
              <a:ea typeface="+mj-ea"/>
              <a:cs typeface="微软雅黑" panose="020B0503020204020204" charset="-122"/>
            </a:endParaRPr>
          </a:p>
        </p:txBody>
      </p:sp>
    </p:spTree>
    <p:custDataLst>
      <p:tags r:id="rId1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720159" y="135382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720159" y="394265"/>
            <a:ext cx="10060249" cy="3960000"/>
          </a:xfrm>
          <a:prstGeom prst="rect">
            <a:avLst/>
          </a:prstGeom>
          <a:noFill/>
        </p:spPr>
        <p:txBody>
          <a:bodyPr wrap="square" rtlCol="0" anchor="ctr" anchorCtr="0">
            <a:normAutofit lnSpcReduction="10000"/>
          </a:bodyPr>
          <a:lstStyle/>
          <a:p>
            <a:pPr lvl="0" indent="0" algn="l"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（二）镶嵌式活动原则</a:t>
            </a: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sz="2400" spc="50" dirty="0">
              <a:ln w="3175">
                <a:noFill/>
                <a:prstDash val="dash"/>
              </a:ln>
              <a:latin typeface="+mj-ea"/>
              <a:ea typeface="+mj-ea"/>
              <a:cs typeface="微软雅黑" panose="020B0503020204020204" charset="-122"/>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400" spc="50" dirty="0">
              <a:ln w="3175">
                <a:noFill/>
                <a:prstDash val="dash"/>
              </a:ln>
              <a:solidFill>
                <a:schemeClr val="tx1"/>
              </a:solidFill>
              <a:latin typeface="+mj-ea"/>
              <a:ea typeface="+mj-ea"/>
              <a:cs typeface="微软雅黑" panose="020B0503020204020204" charset="-122"/>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三、大脑皮层的活动规律</a:t>
            </a:r>
            <a:endParaRPr lang="zh-CN" altLang="en-US" sz="3200" b="1" spc="150">
              <a:ln w="3175">
                <a:noFill/>
                <a:prstDash val="dash"/>
              </a:ln>
              <a:latin typeface="+mj-ea"/>
              <a:ea typeface="+mj-ea"/>
              <a:cs typeface="微软雅黑" panose="020B0503020204020204" charset="-122"/>
              <a:sym typeface="+mn-ea"/>
            </a:endParaRPr>
          </a:p>
        </p:txBody>
      </p:sp>
      <p:sp>
        <p:nvSpPr>
          <p:cNvPr id="2" name="Title 6"/>
          <p:cNvSpPr txBox="1"/>
          <p:nvPr>
            <p:custDataLst>
              <p:tags r:id="rId11"/>
            </p:custDataLst>
          </p:nvPr>
        </p:nvSpPr>
        <p:spPr>
          <a:xfrm>
            <a:off x="1451610" y="2326005"/>
            <a:ext cx="9786620"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800" spc="50" dirty="0">
                <a:ln w="3175">
                  <a:noFill/>
                  <a:prstDash val="dash"/>
                </a:ln>
                <a:solidFill>
                  <a:schemeClr val="tx1"/>
                </a:solidFill>
                <a:latin typeface="+mj-ea"/>
                <a:ea typeface="+mj-ea"/>
                <a:cs typeface="微软雅黑" panose="020B0503020204020204" charset="-122"/>
              </a:rPr>
              <a:t>大脑皮层的工作区与休息区不断轮换。当进行某项活动时，大脑皮层只有相应区域处于兴奋状态，其他区域处于抑制状态；随着工作性质和活动方式的转变，兴奋和抑制不断转换，使各区域轮流休息以保证大脑皮层的工作效率。</a:t>
            </a:r>
            <a:endParaRPr sz="2800" spc="50" dirty="0">
              <a:ln w="3175">
                <a:noFill/>
                <a:prstDash val="dash"/>
              </a:ln>
              <a:solidFill>
                <a:schemeClr val="tx1"/>
              </a:solidFill>
              <a:latin typeface="+mj-ea"/>
              <a:ea typeface="+mj-ea"/>
              <a:cs typeface="微软雅黑" panose="020B0503020204020204" charset="-122"/>
            </a:endParaRPr>
          </a:p>
        </p:txBody>
      </p:sp>
    </p:spTree>
    <p:custDataLst>
      <p:tags r:id="rId1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720159" y="135382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720159" y="152965"/>
            <a:ext cx="10060249" cy="3960000"/>
          </a:xfrm>
          <a:prstGeom prst="rect">
            <a:avLst/>
          </a:prstGeom>
          <a:noFill/>
        </p:spPr>
        <p:txBody>
          <a:bodyPr wrap="square" rtlCol="0" anchor="ctr" anchorCtr="0">
            <a:normAutofit lnSpcReduction="10000"/>
          </a:bodyPr>
          <a:lstStyle/>
          <a:p>
            <a:pPr lvl="0" indent="0" algn="l"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（三）动力定型</a:t>
            </a: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400" spc="50" dirty="0">
              <a:ln w="3175">
                <a:noFill/>
                <a:prstDash val="dash"/>
              </a:ln>
              <a:solidFill>
                <a:schemeClr val="tx1"/>
              </a:solidFill>
              <a:latin typeface="+mj-ea"/>
              <a:ea typeface="+mj-ea"/>
              <a:cs typeface="微软雅黑" panose="020B0503020204020204" charset="-122"/>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三、大脑皮层的活动规律</a:t>
            </a:r>
            <a:endParaRPr lang="zh-CN" altLang="en-US" sz="3200" b="1" spc="150">
              <a:ln w="3175">
                <a:noFill/>
                <a:prstDash val="dash"/>
              </a:ln>
              <a:latin typeface="+mj-ea"/>
              <a:ea typeface="+mj-ea"/>
              <a:cs typeface="微软雅黑" panose="020B0503020204020204" charset="-122"/>
              <a:sym typeface="+mn-ea"/>
            </a:endParaRPr>
          </a:p>
        </p:txBody>
      </p:sp>
      <p:sp>
        <p:nvSpPr>
          <p:cNvPr id="2" name="Title 6"/>
          <p:cNvSpPr txBox="1"/>
          <p:nvPr>
            <p:custDataLst>
              <p:tags r:id="rId11"/>
            </p:custDataLst>
          </p:nvPr>
        </p:nvSpPr>
        <p:spPr>
          <a:xfrm>
            <a:off x="1451610" y="1615440"/>
            <a:ext cx="9786620"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800" spc="50" dirty="0">
                <a:ln w="3175">
                  <a:noFill/>
                  <a:prstDash val="dash"/>
                </a:ln>
                <a:solidFill>
                  <a:schemeClr val="tx1"/>
                </a:solidFill>
                <a:latin typeface="+mj-ea"/>
                <a:ea typeface="+mj-ea"/>
                <a:cs typeface="微软雅黑" panose="020B0503020204020204" charset="-122"/>
              </a:rPr>
              <a:t>若一系列的刺激，总是按照一定的时间、顺序出现，重复多次以后，就在大脑皮质上固定下来，形成规律。</a:t>
            </a:r>
            <a:endParaRPr sz="2800" spc="50" dirty="0">
              <a:ln w="3175">
                <a:noFill/>
                <a:prstDash val="dash"/>
              </a:ln>
              <a:solidFill>
                <a:schemeClr val="tx1"/>
              </a:solidFill>
              <a:latin typeface="+mj-ea"/>
              <a:ea typeface="+mj-ea"/>
              <a:cs typeface="微软雅黑" panose="020B0503020204020204" charset="-122"/>
            </a:endParaRPr>
          </a:p>
        </p:txBody>
      </p:sp>
    </p:spTree>
    <p:custDataLst>
      <p:tags r:id="rId1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720159" y="135382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720159" y="394265"/>
            <a:ext cx="10060249" cy="3960000"/>
          </a:xfrm>
          <a:prstGeom prst="rect">
            <a:avLst/>
          </a:prstGeom>
          <a:noFill/>
        </p:spPr>
        <p:txBody>
          <a:bodyPr wrap="square" rtlCol="0" anchor="ctr" anchorCtr="0">
            <a:normAutofit lnSpcReduction="10000"/>
          </a:bodyPr>
          <a:lstStyle/>
          <a:p>
            <a:pPr lvl="0" indent="0" algn="l"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（四）保护性抑制</a:t>
            </a: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sz="2400" spc="50" dirty="0">
              <a:ln w="3175">
                <a:noFill/>
                <a:prstDash val="dash"/>
              </a:ln>
              <a:latin typeface="+mj-ea"/>
              <a:ea typeface="+mj-ea"/>
              <a:cs typeface="微软雅黑" panose="020B0503020204020204" charset="-122"/>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400" spc="50" dirty="0">
              <a:ln w="3175">
                <a:noFill/>
                <a:prstDash val="dash"/>
              </a:ln>
              <a:solidFill>
                <a:schemeClr val="tx1"/>
              </a:solidFill>
              <a:latin typeface="+mj-ea"/>
              <a:ea typeface="+mj-ea"/>
              <a:cs typeface="微软雅黑" panose="020B0503020204020204" charset="-122"/>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三、大脑皮层的活动规律</a:t>
            </a:r>
            <a:endParaRPr lang="zh-CN" altLang="en-US" sz="3200" b="1" spc="150">
              <a:ln w="3175">
                <a:noFill/>
                <a:prstDash val="dash"/>
              </a:ln>
              <a:latin typeface="+mj-ea"/>
              <a:ea typeface="+mj-ea"/>
              <a:cs typeface="微软雅黑" panose="020B0503020204020204" charset="-122"/>
              <a:sym typeface="+mn-ea"/>
            </a:endParaRPr>
          </a:p>
        </p:txBody>
      </p:sp>
      <p:sp>
        <p:nvSpPr>
          <p:cNvPr id="2" name="Title 6"/>
          <p:cNvSpPr txBox="1"/>
          <p:nvPr>
            <p:custDataLst>
              <p:tags r:id="rId11"/>
            </p:custDataLst>
          </p:nvPr>
        </p:nvSpPr>
        <p:spPr>
          <a:xfrm>
            <a:off x="1512570" y="1541780"/>
            <a:ext cx="9786620"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800" spc="50" dirty="0">
                <a:ln w="3175">
                  <a:noFill/>
                  <a:prstDash val="dash"/>
                </a:ln>
                <a:solidFill>
                  <a:schemeClr val="tx1"/>
                </a:solidFill>
                <a:latin typeface="+mj-ea"/>
                <a:ea typeface="+mj-ea"/>
                <a:cs typeface="微软雅黑" panose="020B0503020204020204" charset="-122"/>
              </a:rPr>
              <a:t>当大脑皮层的能量消耗到一定限度时，会自动转为休息状态，这种特性就叫保护性抑制。</a:t>
            </a:r>
            <a:endParaRPr sz="2800" spc="50" dirty="0">
              <a:ln w="3175">
                <a:noFill/>
                <a:prstDash val="dash"/>
              </a:ln>
              <a:solidFill>
                <a:schemeClr val="tx1"/>
              </a:solidFill>
              <a:latin typeface="+mj-ea"/>
              <a:ea typeface="+mj-ea"/>
              <a:cs typeface="微软雅黑" panose="020B0503020204020204" charset="-122"/>
            </a:endParaRPr>
          </a:p>
        </p:txBody>
      </p:sp>
    </p:spTree>
    <p:custDataLst>
      <p:tags r:id="rId1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720159" y="135382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720159" y="394265"/>
            <a:ext cx="10060249" cy="3960000"/>
          </a:xfrm>
          <a:prstGeom prst="rect">
            <a:avLst/>
          </a:prstGeom>
          <a:noFill/>
        </p:spPr>
        <p:txBody>
          <a:bodyPr wrap="square" rtlCol="0" anchor="ctr" anchorCtr="0">
            <a:normAutofit lnSpcReduction="10000"/>
          </a:bodyPr>
          <a:lstStyle/>
          <a:p>
            <a:pPr lvl="0" indent="0" algn="l"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l"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sz="2400" spc="50" dirty="0">
              <a:ln w="3175">
                <a:noFill/>
                <a:prstDash val="dash"/>
              </a:ln>
              <a:latin typeface="+mj-ea"/>
              <a:ea typeface="+mj-ea"/>
              <a:cs typeface="微软雅黑" panose="020B0503020204020204" charset="-122"/>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400" spc="50" dirty="0">
              <a:ln w="3175">
                <a:noFill/>
                <a:prstDash val="dash"/>
              </a:ln>
              <a:solidFill>
                <a:schemeClr val="tx1"/>
              </a:solidFill>
              <a:latin typeface="+mj-ea"/>
              <a:ea typeface="+mj-ea"/>
              <a:cs typeface="微软雅黑" panose="020B0503020204020204" charset="-122"/>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四、婴幼儿神经系统的卫生保健</a:t>
            </a:r>
            <a:endParaRPr lang="zh-CN" altLang="en-US" sz="3200" b="1" spc="150">
              <a:ln w="3175">
                <a:noFill/>
                <a:prstDash val="dash"/>
              </a:ln>
              <a:latin typeface="+mj-ea"/>
              <a:ea typeface="+mj-ea"/>
              <a:cs typeface="微软雅黑" panose="020B0503020204020204" charset="-122"/>
              <a:sym typeface="+mn-ea"/>
            </a:endParaRPr>
          </a:p>
        </p:txBody>
      </p:sp>
      <p:sp>
        <p:nvSpPr>
          <p:cNvPr id="9" name="折角形 33"/>
          <p:cNvSpPr/>
          <p:nvPr>
            <p:custDataLst>
              <p:tags r:id="rId11"/>
            </p:custDataLst>
          </p:nvPr>
        </p:nvSpPr>
        <p:spPr>
          <a:xfrm>
            <a:off x="660400" y="1289685"/>
            <a:ext cx="10812145" cy="463613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10" name="文本框 9"/>
          <p:cNvSpPr txBox="1"/>
          <p:nvPr>
            <p:custDataLst>
              <p:tags r:id="rId12"/>
            </p:custDataLst>
          </p:nvPr>
        </p:nvSpPr>
        <p:spPr>
          <a:xfrm>
            <a:off x="814070" y="1542415"/>
            <a:ext cx="7354570" cy="3969385"/>
          </a:xfrm>
          <a:prstGeom prst="rect">
            <a:avLst/>
          </a:prstGeom>
          <a:noFill/>
        </p:spPr>
        <p:txBody>
          <a:bodyPr wrap="square" rtlCol="0" anchor="t">
            <a:spAutoFit/>
          </a:bodyPr>
          <a:p>
            <a:r>
              <a:rPr lang="zh-CN" altLang="en-US" sz="2800" dirty="0">
                <a:sym typeface="+mn-ea"/>
              </a:rPr>
              <a:t>（一）保持空气新鲜</a:t>
            </a:r>
            <a:endParaRPr lang="zh-CN" altLang="en-US" sz="2800" dirty="0">
              <a:sym typeface="+mn-ea"/>
            </a:endParaRPr>
          </a:p>
          <a:p>
            <a:endParaRPr lang="zh-CN" altLang="en-US" sz="2800" dirty="0">
              <a:sym typeface="+mn-ea"/>
            </a:endParaRPr>
          </a:p>
          <a:p>
            <a:r>
              <a:rPr lang="zh-CN" altLang="en-US" sz="2800" dirty="0">
                <a:sym typeface="+mn-ea"/>
              </a:rPr>
              <a:t>（二）供给足够的营养</a:t>
            </a:r>
            <a:endParaRPr lang="zh-CN" altLang="en-US" sz="2800" dirty="0">
              <a:sym typeface="+mn-ea"/>
            </a:endParaRPr>
          </a:p>
          <a:p>
            <a:endParaRPr lang="zh-CN" altLang="en-US" sz="2800" dirty="0">
              <a:sym typeface="+mn-ea"/>
            </a:endParaRPr>
          </a:p>
          <a:p>
            <a:r>
              <a:rPr lang="zh-CN" altLang="en-US" sz="2800" dirty="0">
                <a:sym typeface="+mn-ea"/>
              </a:rPr>
              <a:t>（三）合理安排婴幼儿的一日活动</a:t>
            </a:r>
            <a:endParaRPr lang="zh-CN" altLang="en-US" sz="2800" dirty="0">
              <a:sym typeface="+mn-ea"/>
            </a:endParaRPr>
          </a:p>
          <a:p>
            <a:endParaRPr lang="zh-CN" altLang="en-US" sz="2800" dirty="0">
              <a:sym typeface="+mn-ea"/>
            </a:endParaRPr>
          </a:p>
          <a:p>
            <a:r>
              <a:rPr lang="zh-CN" altLang="en-US" sz="2800" dirty="0">
                <a:sym typeface="+mn-ea"/>
              </a:rPr>
              <a:t>（四）保证充足的睡眠</a:t>
            </a:r>
            <a:endParaRPr lang="zh-CN" altLang="en-US" sz="2800" dirty="0">
              <a:sym typeface="+mn-ea"/>
            </a:endParaRPr>
          </a:p>
          <a:p>
            <a:endParaRPr lang="zh-CN" altLang="en-US" sz="2800" dirty="0">
              <a:sym typeface="+mn-ea"/>
            </a:endParaRPr>
          </a:p>
          <a:p>
            <a:r>
              <a:rPr lang="zh-CN" altLang="en-US" sz="2800" dirty="0">
                <a:sym typeface="+mn-ea"/>
              </a:rPr>
              <a:t>（五）开展适当的体育锻炼</a:t>
            </a:r>
            <a:endParaRPr lang="zh-CN" altLang="en-US" sz="2800" dirty="0">
              <a:sym typeface="+mn-ea"/>
            </a:endParaRPr>
          </a:p>
        </p:txBody>
      </p:sp>
    </p:spTree>
    <p:custDataLst>
      <p:tags r:id="rId1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2" name="标题 4"/>
          <p:cNvSpPr>
            <a:spLocks noGrp="1"/>
          </p:cNvSpPr>
          <p:nvPr>
            <p:custDataLst>
              <p:tags r:id="rId9"/>
            </p:custDataLst>
          </p:nvPr>
        </p:nvSpPr>
        <p:spPr>
          <a:xfrm>
            <a:off x="1938020" y="1257935"/>
            <a:ext cx="9436735" cy="266065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l">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情景练习1</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：托育机构，有些父母会问老师：“同样是上课，同样是一个老师教，为什么有些宝宝能坐定，有些宝宝却很容易走神呢？”当碰到宝宝走神，有些父母有时候会忍不住斥责宝宝。</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0"/>
            </p:custDataLst>
          </p:nvPr>
        </p:nvSpPr>
        <p:spPr>
          <a:xfrm>
            <a:off x="2298700" y="4157345"/>
            <a:ext cx="9217660" cy="2030095"/>
          </a:xfrm>
          <a:prstGeom prst="rect">
            <a:avLst/>
          </a:prstGeom>
          <a:noFill/>
        </p:spPr>
        <p:txBody>
          <a:bodyPr wrap="square" rtlCol="0" anchor="t">
            <a:spAutoFit/>
          </a:bodyPr>
          <a:p>
            <a:pPr algn="l">
              <a:lnSpc>
                <a:spcPct val="150000"/>
              </a:lnSpc>
            </a:pPr>
            <a:r>
              <a:rPr lang="zh-CN" altLang="en-US" sz="2800" spc="100" dirty="0">
                <a:solidFill>
                  <a:srgbClr val="C00000"/>
                </a:solidFill>
                <a:uFillTx/>
                <a:latin typeface="+mj-ea"/>
                <a:ea typeface="+mj-ea"/>
                <a:sym typeface="+mn-ea"/>
              </a:rPr>
              <a:t>问题：有些宝宝为什么很容易走神？当宝宝走神时，</a:t>
            </a:r>
            <a:endParaRPr lang="zh-CN" altLang="en-US" sz="2800" spc="100" dirty="0">
              <a:solidFill>
                <a:srgbClr val="C00000"/>
              </a:solidFill>
              <a:uFillTx/>
              <a:latin typeface="+mj-ea"/>
              <a:ea typeface="+mj-ea"/>
              <a:sym typeface="+mn-ea"/>
            </a:endParaRPr>
          </a:p>
          <a:p>
            <a:pPr algn="l">
              <a:lnSpc>
                <a:spcPct val="150000"/>
              </a:lnSpc>
            </a:pPr>
            <a:r>
              <a:rPr lang="zh-CN" altLang="en-US" sz="2800" spc="100" dirty="0">
                <a:solidFill>
                  <a:srgbClr val="C00000"/>
                </a:solidFill>
                <a:uFillTx/>
                <a:latin typeface="+mj-ea"/>
                <a:ea typeface="+mj-ea"/>
                <a:sym typeface="+mn-ea"/>
              </a:rPr>
              <a:t> </a:t>
            </a:r>
            <a:r>
              <a:rPr lang="en-US" altLang="zh-CN" sz="2800" spc="100" dirty="0">
                <a:solidFill>
                  <a:srgbClr val="C00000"/>
                </a:solidFill>
                <a:uFillTx/>
                <a:latin typeface="+mj-ea"/>
                <a:ea typeface="+mj-ea"/>
                <a:sym typeface="+mn-ea"/>
              </a:rPr>
              <a:t>         </a:t>
            </a:r>
            <a:r>
              <a:rPr lang="zh-CN" altLang="en-US" sz="2800" spc="100" dirty="0">
                <a:solidFill>
                  <a:srgbClr val="C00000"/>
                </a:solidFill>
                <a:uFillTx/>
                <a:latin typeface="+mj-ea"/>
                <a:ea typeface="+mj-ea"/>
                <a:sym typeface="+mn-ea"/>
              </a:rPr>
              <a:t>父母斥责宝宝的做法妥当吗？为什么？</a:t>
            </a:r>
            <a:endParaRPr lang="zh-CN" altLang="en-US" sz="2800" spc="100" dirty="0">
              <a:solidFill>
                <a:srgbClr val="C00000"/>
              </a:solidFill>
              <a:uFillTx/>
              <a:latin typeface="+mj-ea"/>
              <a:ea typeface="+mj-ea"/>
              <a:sym typeface="+mn-ea"/>
            </a:endParaRPr>
          </a:p>
          <a:p>
            <a:pPr algn="l">
              <a:lnSpc>
                <a:spcPct val="150000"/>
              </a:lnSpc>
            </a:pPr>
            <a:endParaRPr lang="zh-CN" altLang="en-US" sz="2800" spc="100" dirty="0">
              <a:solidFill>
                <a:srgbClr val="C00000"/>
              </a:solidFill>
              <a:uFillTx/>
              <a:latin typeface="+mj-ea"/>
              <a:ea typeface="+mj-ea"/>
              <a:cs typeface="+mj-ea"/>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14"/>
            <p:custDataLst>
              <p:tags r:id="rId1"/>
            </p:custDataLst>
          </p:nvPr>
        </p:nvSpPr>
        <p:spPr>
          <a:xfrm>
            <a:off x="2557780" y="3717290"/>
            <a:ext cx="9439910" cy="2660650"/>
          </a:xfrm>
        </p:spPr>
        <p:txBody>
          <a:bodyPr>
            <a:noAutofit/>
          </a:bodyPr>
          <a:lstStyle/>
          <a:p>
            <a:pPr algn="l">
              <a:lnSpc>
                <a:spcPct val="150000"/>
              </a:lnSpc>
            </a:pPr>
            <a:r>
              <a:rPr lang="zh-CN" altLang="en-US" sz="2800" b="1" spc="100" dirty="0">
                <a:solidFill>
                  <a:schemeClr val="tx1"/>
                </a:solidFill>
                <a:latin typeface="+mj-ea"/>
                <a:ea typeface="+mj-ea"/>
                <a:cs typeface="+mn-cs"/>
                <a:sym typeface="+mn-ea"/>
              </a:rPr>
              <a:t>一、教学目标</a:t>
            </a:r>
            <a:br>
              <a:rPr lang="zh-CN" altLang="en-US" sz="28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知识目标：</a:t>
            </a:r>
            <a:br>
              <a:rPr lang="zh-CN" altLang="en-US" sz="2400" spc="100" dirty="0">
                <a:solidFill>
                  <a:srgbClr val="C00000"/>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1.了解婴幼儿神经系统的组成；</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2.熟悉大脑皮层的活动规律；</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3.掌握婴幼儿神经系统的发育特点和卫生保健要点。</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能力目标：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1.能够说出神经系统的发育特点和卫生保健要点；</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2.能够依据婴幼儿脑皮层活动规律，合理安排婴幼儿一日生活活动。</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素质目标：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mn-cs"/>
                <a:sym typeface="+mn-ea"/>
              </a:rPr>
              <a:t>能关心和保护好幼儿，树立起精技善育的照护理念，认同敬业、友善的价值观，发扬责任心、爱心、细心的职业精神。 </a:t>
            </a:r>
            <a:r>
              <a:rPr lang="zh-CN" altLang="en-US" sz="2400" spc="100" dirty="0">
                <a:solidFill>
                  <a:schemeClr val="tx1"/>
                </a:solidFill>
                <a:latin typeface="+mj-ea"/>
                <a:ea typeface="+mj-ea"/>
                <a:cs typeface="+mn-cs"/>
                <a:sym typeface="+mn-ea"/>
              </a:rPr>
              <a:t> </a:t>
            </a:r>
            <a:endParaRPr lang="zh-CN" altLang="en-US" sz="2400" spc="100" dirty="0">
              <a:solidFill>
                <a:schemeClr val="tx1"/>
              </a:solidFill>
              <a:latin typeface="+mj-ea"/>
              <a:ea typeface="+mj-ea"/>
              <a:cs typeface="+mn-cs"/>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8"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5" grpId="5"/>
      <p:bldP spid="5" grpId="6"/>
      <p:bldP spid="5" grpId="7"/>
      <p:bldP spid="5" grpId="8"/>
      <p:bldP spid="5" grpId="9"/>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4" name="Title 6"/>
          <p:cNvSpPr txBox="1"/>
          <p:nvPr>
            <p:custDataLst>
              <p:tags r:id="rId9"/>
            </p:custDataLst>
          </p:nvPr>
        </p:nvSpPr>
        <p:spPr>
          <a:xfrm>
            <a:off x="1682115" y="636835"/>
            <a:ext cx="8983220" cy="4417200"/>
          </a:xfrm>
          <a:prstGeom prst="rect">
            <a:avLst/>
          </a:prstGeom>
          <a:noFill/>
          <a:ln w="3175">
            <a:noFill/>
            <a:prstDash val="dash"/>
          </a:ln>
        </p:spPr>
        <p:txBody>
          <a:bodyPr vert="eaVert"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br>
              <a:rPr lang="zh-CN" altLang="en-US" sz="1600" spc="100">
                <a:uFillTx/>
                <a:latin typeface="+mj-ea"/>
                <a:ea typeface="+mj-ea"/>
                <a:sym typeface="+mn-ea"/>
              </a:rPr>
            </a:br>
            <a:endParaRPr lang="zh-CN" altLang="en-US" sz="1600" spc="100" dirty="0">
              <a:uFillTx/>
              <a:latin typeface="+mj-ea"/>
              <a:ea typeface="+mj-ea"/>
              <a:sym typeface="+mn-ea"/>
            </a:endParaRPr>
          </a:p>
          <a:p>
            <a:pPr>
              <a:lnSpc>
                <a:spcPct val="200000"/>
              </a:lnSpc>
            </a:pPr>
            <a:endParaRPr lang="zh-CN" altLang="en-US" sz="1600" spc="300" dirty="0">
              <a:solidFill>
                <a:schemeClr val="tx1">
                  <a:lumMod val="65000"/>
                  <a:lumOff val="35000"/>
                </a:schemeClr>
              </a:solidFill>
              <a:latin typeface="Arial" panose="020B0604020202020204" pitchFamily="34" charset="0"/>
              <a:ea typeface="幼圆" panose="02010509060101010101" pitchFamily="49" charset="-122"/>
            </a:endParaRPr>
          </a:p>
        </p:txBody>
      </p:sp>
      <p:sp>
        <p:nvSpPr>
          <p:cNvPr id="2" name="标题 4"/>
          <p:cNvSpPr>
            <a:spLocks noGrp="1"/>
          </p:cNvSpPr>
          <p:nvPr>
            <p:custDataLst>
              <p:tags r:id="rId10"/>
            </p:custDataLst>
          </p:nvPr>
        </p:nvSpPr>
        <p:spPr>
          <a:xfrm>
            <a:off x="1945005" y="902335"/>
            <a:ext cx="9436735" cy="266065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情景练习2</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：黎老师托大班里15个孩子，每到冬天，他经常发现孩子们上课萎靡不振、思维能力下降。</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1"/>
            </p:custDataLst>
          </p:nvPr>
        </p:nvSpPr>
        <p:spPr>
          <a:xfrm>
            <a:off x="1945005" y="3670300"/>
            <a:ext cx="9146540" cy="1383665"/>
          </a:xfrm>
          <a:prstGeom prst="rect">
            <a:avLst/>
          </a:prstGeom>
          <a:noFill/>
        </p:spPr>
        <p:txBody>
          <a:bodyPr wrap="square" rtlCol="0" anchor="t">
            <a:spAutoFit/>
          </a:bodyPr>
          <a:p>
            <a:pPr algn="l">
              <a:lnSpc>
                <a:spcPct val="150000"/>
              </a:lnSpc>
            </a:pPr>
            <a:r>
              <a:rPr lang="zh-CN" altLang="en-US" sz="2800" spc="100" dirty="0">
                <a:solidFill>
                  <a:srgbClr val="C00000"/>
                </a:solidFill>
                <a:uFillTx/>
                <a:latin typeface="+mj-ea"/>
                <a:ea typeface="+mj-ea"/>
                <a:sym typeface="+mn-ea"/>
              </a:rPr>
              <a:t>问题：为什么每到冬天孩子们上课就时常萎靡不振、</a:t>
            </a:r>
            <a:endParaRPr lang="zh-CN" altLang="en-US" sz="2800" spc="100" dirty="0">
              <a:solidFill>
                <a:srgbClr val="C00000"/>
              </a:solidFill>
              <a:uFillTx/>
              <a:latin typeface="+mj-ea"/>
              <a:ea typeface="+mj-ea"/>
              <a:sym typeface="+mn-ea"/>
            </a:endParaRPr>
          </a:p>
          <a:p>
            <a:pPr algn="l">
              <a:lnSpc>
                <a:spcPct val="150000"/>
              </a:lnSpc>
            </a:pPr>
            <a:r>
              <a:rPr lang="zh-CN" altLang="en-US" sz="2800" spc="100" dirty="0">
                <a:solidFill>
                  <a:srgbClr val="C00000"/>
                </a:solidFill>
                <a:uFillTx/>
                <a:latin typeface="+mj-ea"/>
                <a:ea typeface="+mj-ea"/>
                <a:sym typeface="+mn-ea"/>
              </a:rPr>
              <a:t> </a:t>
            </a:r>
            <a:r>
              <a:rPr lang="en-US" altLang="zh-CN" sz="2800" spc="100" dirty="0">
                <a:solidFill>
                  <a:srgbClr val="C00000"/>
                </a:solidFill>
                <a:uFillTx/>
                <a:latin typeface="+mj-ea"/>
                <a:ea typeface="+mj-ea"/>
                <a:sym typeface="+mn-ea"/>
              </a:rPr>
              <a:t>        </a:t>
            </a:r>
            <a:r>
              <a:rPr lang="zh-CN" altLang="en-US" sz="2800" spc="100" dirty="0">
                <a:solidFill>
                  <a:srgbClr val="C00000"/>
                </a:solidFill>
                <a:uFillTx/>
                <a:latin typeface="+mj-ea"/>
                <a:ea typeface="+mj-ea"/>
                <a:sym typeface="+mn-ea"/>
              </a:rPr>
              <a:t>思维能力下降呢？</a:t>
            </a:r>
            <a:endParaRPr lang="zh-CN" altLang="en-US" sz="2800" spc="100" dirty="0">
              <a:solidFill>
                <a:srgbClr val="C00000"/>
              </a:solidFill>
              <a:uFillTx/>
              <a:latin typeface="+mj-ea"/>
              <a:ea typeface="+mj-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13"/>
            <p:custDataLst>
              <p:tags r:id="rId1"/>
            </p:custDataLst>
          </p:nvPr>
        </p:nvSpPr>
        <p:spPr>
          <a:xfrm>
            <a:off x="6989128" y="2842578"/>
            <a:ext cx="4359910" cy="1172210"/>
          </a:xfrm>
        </p:spPr>
        <p:txBody>
          <a:bodyPr/>
          <a:lstStyle/>
          <a:p>
            <a:r>
              <a:rPr lang="zh-CN" altLang="en-US"/>
              <a:t>下次见！</a:t>
            </a:r>
            <a:endParaRPr lang="zh-CN" altLang="en-US"/>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26" name="图片 25"/>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27" name="图片 26"/>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课前答疑</a:t>
            </a:r>
            <a:endParaRPr lang="zh-CN" altLang="en-US" sz="3200" b="1" spc="150" dirty="0">
              <a:ln w="3175">
                <a:noFill/>
                <a:prstDash val="dash"/>
              </a:ln>
              <a:solidFill>
                <a:schemeClr val="dk1">
                  <a:lumMod val="85000"/>
                  <a:lumOff val="15000"/>
                </a:schemeClr>
              </a:solidFill>
              <a:latin typeface="Arial" panose="020B0604020202020204" pitchFamily="34" charset="0"/>
              <a:ea typeface="幼圆" panose="02010509060101010101" pitchFamily="49" charset="-122"/>
              <a:cs typeface="微软雅黑" panose="020B0503020204020204" charset="-122"/>
            </a:endParaRPr>
          </a:p>
        </p:txBody>
      </p:sp>
      <p:sp>
        <p:nvSpPr>
          <p:cNvPr id="2" name="圆角矩形标注 1"/>
          <p:cNvSpPr/>
          <p:nvPr/>
        </p:nvSpPr>
        <p:spPr>
          <a:xfrm>
            <a:off x="2717165" y="1381760"/>
            <a:ext cx="7560310" cy="3897630"/>
          </a:xfrm>
          <a:prstGeom prst="wedgeRoundRectCallout">
            <a:avLst>
              <a:gd name="adj1" fmla="val -51082"/>
              <a:gd name="adj2" fmla="val 73323"/>
              <a:gd name="adj3" fmla="val 16667"/>
            </a:avLst>
          </a:prstGeom>
          <a:gradFill>
            <a:gsLst>
              <a:gs pos="50000">
                <a:srgbClr val="97C8E1"/>
              </a:gs>
              <a:gs pos="0">
                <a:srgbClr val="BADAEB"/>
              </a:gs>
              <a:gs pos="100000">
                <a:srgbClr val="74B5D6"/>
              </a:gs>
            </a:gsLst>
            <a:lin scaled="1"/>
          </a:gradFill>
        </p:spPr>
        <p:style>
          <a:lnRef idx="3">
            <a:schemeClr val="lt1"/>
          </a:lnRef>
          <a:fillRef idx="1">
            <a:schemeClr val="accent5"/>
          </a:fillRef>
          <a:effectRef idx="1">
            <a:schemeClr val="accent5"/>
          </a:effectRef>
          <a:fontRef idx="minor">
            <a:schemeClr val="lt1"/>
          </a:fontRef>
        </p:style>
        <p:txBody>
          <a:bodyPr rtlCol="0" anchor="ctr"/>
          <a:p>
            <a:pPr indent="304800" fontAlgn="auto">
              <a:lnSpc>
                <a:spcPct val="150000"/>
              </a:lnSpc>
            </a:pPr>
            <a:r>
              <a:rPr lang="zh-CN" altLang="en-US" sz="3200" spc="100" dirty="0">
                <a:solidFill>
                  <a:schemeClr val="tx1"/>
                </a:solidFill>
                <a:uFillTx/>
                <a:latin typeface="+mj-ea"/>
                <a:ea typeface="+mj-ea"/>
                <a:sym typeface="+mn-ea"/>
              </a:rPr>
              <a:t>工作单</a:t>
            </a:r>
            <a:r>
              <a:rPr lang="en-US" altLang="zh-CN" sz="3200" spc="100" dirty="0">
                <a:solidFill>
                  <a:schemeClr val="tx1"/>
                </a:solidFill>
                <a:uFillTx/>
                <a:latin typeface="+mj-ea"/>
                <a:ea typeface="+mj-ea"/>
                <a:sym typeface="+mn-ea"/>
              </a:rPr>
              <a:t>1 </a:t>
            </a:r>
            <a:r>
              <a:rPr lang="zh-CN" altLang="en-US" sz="3200" spc="100" dirty="0">
                <a:solidFill>
                  <a:schemeClr val="tx1"/>
                </a:solidFill>
                <a:uFillTx/>
                <a:latin typeface="+mj-ea"/>
                <a:ea typeface="+mj-ea"/>
                <a:sym typeface="+mn-ea"/>
              </a:rPr>
              <a:t>：</a:t>
            </a:r>
            <a:endParaRPr lang="zh-CN" altLang="en-US" sz="3200" b="0" spc="100" dirty="0">
              <a:solidFill>
                <a:schemeClr val="tx1"/>
              </a:solidFill>
              <a:uFillTx/>
              <a:latin typeface="+mj-ea"/>
              <a:ea typeface="+mj-ea"/>
            </a:endParaRPr>
          </a:p>
          <a:p>
            <a:pPr indent="304800" fontAlgn="auto">
              <a:lnSpc>
                <a:spcPct val="150000"/>
              </a:lnSpc>
            </a:pPr>
            <a:r>
              <a:rPr lang="en-US" altLang="zh-CN" sz="3200" spc="100" dirty="0">
                <a:solidFill>
                  <a:schemeClr val="tx1"/>
                </a:solidFill>
                <a:uFillTx/>
                <a:latin typeface="+mj-ea"/>
                <a:ea typeface="+mj-ea"/>
                <a:sym typeface="+mn-ea"/>
              </a:rPr>
              <a:t>    </a:t>
            </a:r>
            <a:r>
              <a:rPr lang="zh-CN" altLang="en-US" sz="3200" spc="100" dirty="0">
                <a:solidFill>
                  <a:schemeClr val="tx1"/>
                </a:solidFill>
                <a:uFillTx/>
                <a:latin typeface="+mj-ea"/>
                <a:ea typeface="+mj-ea"/>
                <a:sym typeface="+mn-ea"/>
              </a:rPr>
              <a:t>婴幼儿神经系统由什么组成？其生理特点是什么？保育人员在照护婴幼儿的过程中要注意哪些问题？</a:t>
            </a:r>
            <a:endParaRPr lang="zh-CN" altLang="en-US" sz="3200" spc="100" dirty="0">
              <a:solidFill>
                <a:schemeClr val="tx1"/>
              </a:solidFill>
              <a:uFillTx/>
              <a:latin typeface="+mj-ea"/>
              <a:ea typeface="+mj-ea"/>
              <a:sym typeface="+mn-ea"/>
            </a:endParaRPr>
          </a:p>
          <a:p>
            <a:pPr algn="ctr"/>
            <a:endParaRPr lang="zh-CN" altLang="en-US" sz="3200" b="0" spc="100" dirty="0">
              <a:solidFill>
                <a:schemeClr val="tx1"/>
              </a:solidFill>
              <a:uFillTx/>
              <a:latin typeface="+mj-ea"/>
              <a:ea typeface="+mj-ea"/>
            </a:endParaRPr>
          </a:p>
        </p:txBody>
      </p:sp>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custDataLst>
              <p:tags r:id="rId1"/>
            </p:custDataLst>
          </p:nvPr>
        </p:nvSpPr>
        <p:spPr>
          <a:xfrm>
            <a:off x="1210627" y="577215"/>
            <a:ext cx="4897120" cy="645160"/>
          </a:xfrm>
          <a:prstGeom prst="rect">
            <a:avLst/>
          </a:prstGeom>
          <a:noFill/>
        </p:spPr>
        <p:txBody>
          <a:bodyPr wrap="square" rtlCol="0" anchor="b" anchorCtr="0">
            <a:normAutofit/>
          </a:bodyPr>
          <a:lstStyle/>
          <a:p>
            <a:pPr algn="l"/>
            <a:r>
              <a:rPr lang="zh-CN" altLang="en-US" sz="3600" spc="600" dirty="0">
                <a:solidFill>
                  <a:schemeClr val="tx1">
                    <a:lumMod val="85000"/>
                    <a:lumOff val="15000"/>
                  </a:schemeClr>
                </a:solidFill>
                <a:uFillTx/>
                <a:latin typeface="Arial" panose="020B0604020202020204" pitchFamily="34" charset="0"/>
                <a:ea typeface="汉仪乐喵体W" panose="00020600040101010101" pitchFamily="18" charset="-122"/>
                <a:sym typeface="Arial" panose="020B0604020202020204" pitchFamily="34" charset="0"/>
              </a:rPr>
              <a:t>目录/CONTENTS</a:t>
            </a:r>
            <a:endParaRPr lang="zh-CN" altLang="en-US" sz="3600" spc="600" dirty="0">
              <a:solidFill>
                <a:schemeClr val="tx1">
                  <a:lumMod val="85000"/>
                  <a:lumOff val="15000"/>
                </a:schemeClr>
              </a:solidFill>
              <a:uFillTx/>
              <a:latin typeface="Arial" panose="020B0604020202020204" pitchFamily="34" charset="0"/>
              <a:ea typeface="汉仪乐喵体W" panose="00020600040101010101" pitchFamily="18" charset="-122"/>
              <a:sym typeface="Arial" panose="020B0604020202020204" pitchFamily="34" charset="0"/>
            </a:endParaRPr>
          </a:p>
        </p:txBody>
      </p:sp>
      <p:sp>
        <p:nvSpPr>
          <p:cNvPr id="20" name="文本框 5"/>
          <p:cNvSpPr txBox="1"/>
          <p:nvPr>
            <p:custDataLst>
              <p:tags r:id="rId2"/>
            </p:custDataLst>
          </p:nvPr>
        </p:nvSpPr>
        <p:spPr>
          <a:xfrm>
            <a:off x="1207452" y="1736090"/>
            <a:ext cx="487680" cy="583565"/>
          </a:xfrm>
          <a:prstGeom prst="rect">
            <a:avLst/>
          </a:prstGeom>
          <a:noFill/>
        </p:spPr>
        <p:txBody>
          <a:bodyPr wrap="square" rtlCol="0">
            <a:noAutofit/>
            <a:scene3d>
              <a:camera prst="orthographicFront"/>
              <a:lightRig rig="threePt" dir="t"/>
            </a:scene3d>
            <a:sp3d contourW="12700"/>
          </a:bodyPr>
          <a:p>
            <a:pPr algn="ctr"/>
            <a:r>
              <a:rPr lang="en-US" altLang="zh-CN" sz="35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1.</a:t>
            </a:r>
            <a:endParaRPr lang="en-US" altLang="zh-CN" sz="35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endParaRPr>
          </a:p>
        </p:txBody>
      </p:sp>
      <p:sp>
        <p:nvSpPr>
          <p:cNvPr id="23" name="文本框 5"/>
          <p:cNvSpPr txBox="1"/>
          <p:nvPr>
            <p:custDataLst>
              <p:tags r:id="rId3"/>
            </p:custDataLst>
          </p:nvPr>
        </p:nvSpPr>
        <p:spPr>
          <a:xfrm>
            <a:off x="1207452" y="2934970"/>
            <a:ext cx="487680" cy="583565"/>
          </a:xfrm>
          <a:prstGeom prst="rect">
            <a:avLst/>
          </a:prstGeom>
          <a:noFill/>
        </p:spPr>
        <p:txBody>
          <a:bodyPr wrap="square" rtlCol="0">
            <a:noAutofit/>
            <a:scene3d>
              <a:camera prst="orthographicFront"/>
              <a:lightRig rig="threePt" dir="t"/>
            </a:scene3d>
            <a:sp3d contourW="12700"/>
          </a:bodyPr>
          <a:p>
            <a:pPr lvl="0" algn="ctr">
              <a:buClrTx/>
              <a:buSzTx/>
              <a:buFontTx/>
            </a:pPr>
            <a:r>
              <a:rPr lang="en-US" altLang="zh-CN" sz="3600" b="1" dirty="0">
                <a:solidFill>
                  <a:schemeClr val="accent2"/>
                </a:solidFill>
                <a:latin typeface="Arial" panose="020B0604020202020204" pitchFamily="34" charset="0"/>
                <a:ea typeface="幼圆" panose="02010509060101010101" pitchFamily="49" charset="-122"/>
                <a:sym typeface="Arial" panose="020B0604020202020204" pitchFamily="34" charset="0"/>
              </a:rPr>
              <a:t>2</a:t>
            </a:r>
            <a:r>
              <a:rPr lang="en-US" altLang="zh-CN" sz="3600" b="1" dirty="0">
                <a:solidFill>
                  <a:schemeClr val="accent2"/>
                </a:solidFill>
                <a:latin typeface="Arial" panose="020B0604020202020204" pitchFamily="34" charset="0"/>
                <a:ea typeface="幼圆" panose="02010509060101010101" pitchFamily="49" charset="-122"/>
                <a:sym typeface="Arial" panose="020B0604020202020204" pitchFamily="34" charset="0"/>
              </a:rPr>
              <a:t>.</a:t>
            </a:r>
            <a:endParaRPr lang="en-US" altLang="zh-CN" sz="3600" b="1" dirty="0">
              <a:solidFill>
                <a:schemeClr val="accent2"/>
              </a:solidFill>
              <a:latin typeface="Arial" panose="020B0604020202020204" pitchFamily="34" charset="0"/>
              <a:ea typeface="幼圆" panose="02010509060101010101" pitchFamily="49" charset="-122"/>
              <a:sym typeface="Arial" panose="020B0604020202020204" pitchFamily="34" charset="0"/>
            </a:endParaRPr>
          </a:p>
        </p:txBody>
      </p:sp>
      <p:sp>
        <p:nvSpPr>
          <p:cNvPr id="26" name="文本框 5"/>
          <p:cNvSpPr txBox="1"/>
          <p:nvPr>
            <p:custDataLst>
              <p:tags r:id="rId4"/>
            </p:custDataLst>
          </p:nvPr>
        </p:nvSpPr>
        <p:spPr>
          <a:xfrm>
            <a:off x="1207452" y="4133850"/>
            <a:ext cx="487680" cy="583565"/>
          </a:xfrm>
          <a:prstGeom prst="rect">
            <a:avLst/>
          </a:prstGeom>
          <a:noFill/>
        </p:spPr>
        <p:txBody>
          <a:bodyPr wrap="square" rtlCol="0">
            <a:noAutofit/>
            <a:scene3d>
              <a:camera prst="orthographicFront"/>
              <a:lightRig rig="threePt" dir="t"/>
            </a:scene3d>
            <a:sp3d contourW="12700"/>
          </a:bodyPr>
          <a:p>
            <a:pPr algn="ctr"/>
            <a:r>
              <a:rPr lang="en-US" altLang="zh-CN" sz="35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3.</a:t>
            </a:r>
            <a:endParaRPr lang="en-US" altLang="zh-CN" sz="3500" b="1" dirty="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endParaRPr>
          </a:p>
        </p:txBody>
      </p:sp>
      <p:sp>
        <p:nvSpPr>
          <p:cNvPr id="27" name="文本框 26"/>
          <p:cNvSpPr txBox="1"/>
          <p:nvPr>
            <p:custDataLst>
              <p:tags r:id="rId5"/>
            </p:custDataLst>
          </p:nvPr>
        </p:nvSpPr>
        <p:spPr>
          <a:xfrm>
            <a:off x="1757997" y="4386580"/>
            <a:ext cx="4349750" cy="330835"/>
          </a:xfrm>
          <a:prstGeom prst="rect">
            <a:avLst/>
          </a:prstGeom>
          <a:noFill/>
        </p:spPr>
        <p:txBody>
          <a:bodyPr wrap="square" lIns="91440" tIns="45720" rIns="91440" bIns="0" anchor="b">
            <a:noAutofit/>
          </a:bodyPr>
          <a:p>
            <a:r>
              <a:rPr lang="zh-CN" altLang="en-US" sz="31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大脑皮层的活动规律</a:t>
            </a:r>
            <a:endParaRPr lang="zh-CN" altLang="en-US" sz="31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29" name="文本框 5"/>
          <p:cNvSpPr txBox="1"/>
          <p:nvPr>
            <p:custDataLst>
              <p:tags r:id="rId6"/>
            </p:custDataLst>
          </p:nvPr>
        </p:nvSpPr>
        <p:spPr>
          <a:xfrm>
            <a:off x="1207452" y="5332730"/>
            <a:ext cx="487680" cy="583565"/>
          </a:xfrm>
          <a:prstGeom prst="rect">
            <a:avLst/>
          </a:prstGeom>
          <a:noFill/>
        </p:spPr>
        <p:txBody>
          <a:bodyPr wrap="square" rtlCol="0">
            <a:noAutofit/>
            <a:scene3d>
              <a:camera prst="orthographicFront"/>
              <a:lightRig rig="threePt" dir="t"/>
            </a:scene3d>
            <a:sp3d contourW="12700"/>
          </a:bodyPr>
          <a:p>
            <a:pPr algn="ctr"/>
            <a:r>
              <a:rPr lang="en-US" altLang="zh-CN" sz="3500" b="1" dirty="0">
                <a:solidFill>
                  <a:schemeClr val="accent2"/>
                </a:solidFill>
                <a:latin typeface="Arial" panose="020B0604020202020204" pitchFamily="34" charset="0"/>
                <a:ea typeface="幼圆" panose="02010509060101010101" pitchFamily="49" charset="-122"/>
                <a:sym typeface="Arial" panose="020B0604020202020204" pitchFamily="34" charset="0"/>
              </a:rPr>
              <a:t>4.</a:t>
            </a:r>
            <a:endParaRPr lang="en-US" altLang="zh-CN" sz="3500" b="1" dirty="0">
              <a:solidFill>
                <a:schemeClr val="accent2"/>
              </a:solidFill>
              <a:latin typeface="Arial" panose="020B0604020202020204" pitchFamily="34" charset="0"/>
              <a:ea typeface="幼圆" panose="02010509060101010101" pitchFamily="49" charset="-122"/>
              <a:sym typeface="Arial" panose="020B0604020202020204" pitchFamily="34" charset="0"/>
            </a:endParaRPr>
          </a:p>
        </p:txBody>
      </p:sp>
      <p:sp>
        <p:nvSpPr>
          <p:cNvPr id="32" name="文本框 31"/>
          <p:cNvSpPr txBox="1"/>
          <p:nvPr>
            <p:custDataLst>
              <p:tags r:id="rId7"/>
            </p:custDataLst>
          </p:nvPr>
        </p:nvSpPr>
        <p:spPr>
          <a:xfrm>
            <a:off x="1757680" y="1988820"/>
            <a:ext cx="4842510" cy="330835"/>
          </a:xfrm>
          <a:prstGeom prst="rect">
            <a:avLst/>
          </a:prstGeom>
          <a:noFill/>
        </p:spPr>
        <p:txBody>
          <a:bodyPr wrap="square" lIns="91440" tIns="45720" rIns="91440" bIns="0" anchor="b">
            <a:noAutofit/>
          </a:bodyPr>
          <a:p>
            <a:r>
              <a:rPr lang="zh-CN" altLang="en-US" sz="31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神经系统的组成和功能</a:t>
            </a:r>
            <a:endParaRPr lang="zh-CN" altLang="en-US" sz="31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33" name="文本框 32"/>
          <p:cNvSpPr txBox="1"/>
          <p:nvPr>
            <p:custDataLst>
              <p:tags r:id="rId8"/>
            </p:custDataLst>
          </p:nvPr>
        </p:nvSpPr>
        <p:spPr>
          <a:xfrm>
            <a:off x="1757997" y="3145790"/>
            <a:ext cx="4349750" cy="330835"/>
          </a:xfrm>
          <a:prstGeom prst="rect">
            <a:avLst/>
          </a:prstGeom>
          <a:noFill/>
        </p:spPr>
        <p:txBody>
          <a:bodyPr wrap="square" lIns="91440" tIns="45720" rIns="91440" bIns="0" anchor="b">
            <a:noAutofit/>
          </a:bodyPr>
          <a:p>
            <a:r>
              <a:rPr lang="zh-CN" altLang="en-US" sz="31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神经系统的生理特点</a:t>
            </a:r>
            <a:endParaRPr lang="zh-CN" altLang="en-US" sz="31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34" name="文本框 33"/>
          <p:cNvSpPr txBox="1"/>
          <p:nvPr>
            <p:custDataLst>
              <p:tags r:id="rId9"/>
            </p:custDataLst>
          </p:nvPr>
        </p:nvSpPr>
        <p:spPr>
          <a:xfrm>
            <a:off x="1757680" y="5585460"/>
            <a:ext cx="4707890" cy="330835"/>
          </a:xfrm>
          <a:prstGeom prst="rect">
            <a:avLst/>
          </a:prstGeom>
          <a:noFill/>
        </p:spPr>
        <p:txBody>
          <a:bodyPr wrap="square" lIns="91440" tIns="45720" rIns="91440" bIns="0" anchor="b">
            <a:noAutofit/>
          </a:bodyPr>
          <a:p>
            <a:r>
              <a:rPr lang="zh-CN" altLang="en-US" sz="31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神经系统的卫生保健</a:t>
            </a:r>
            <a:endParaRPr lang="zh-CN" altLang="en-US" sz="3100" b="1" spc="2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Tree>
    <p:custDataLst>
      <p:tags r:id="rId1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14"/>
            <p:custDataLst>
              <p:tags r:id="rId1"/>
            </p:custDataLst>
          </p:nvPr>
        </p:nvSpPr>
        <p:spPr>
          <a:xfrm>
            <a:off x="1098550" y="-130810"/>
            <a:ext cx="10407650" cy="1927225"/>
          </a:xfrm>
        </p:spPr>
        <p:txBody>
          <a:bodyPr>
            <a:normAutofit/>
          </a:bodyPr>
          <a:lstStyle/>
          <a:p>
            <a:pPr>
              <a:lnSpc>
                <a:spcPct val="150000"/>
              </a:lnSpc>
            </a:pPr>
            <a:r>
              <a:rPr lang="zh-CN" altLang="en-US" sz="3600" spc="0" dirty="0">
                <a:solidFill>
                  <a:schemeClr val="tx1"/>
                </a:solidFill>
                <a:latin typeface="+mn-lt"/>
                <a:ea typeface="+mn-ea"/>
                <a:cs typeface="+mn-cs"/>
                <a:sym typeface="+mn-ea"/>
              </a:rPr>
              <a:t>思考：</a:t>
            </a:r>
            <a:r>
              <a:rPr lang="zh-CN" altLang="en-US" sz="3600" spc="100" dirty="0">
                <a:solidFill>
                  <a:schemeClr val="tx1"/>
                </a:solidFill>
                <a:latin typeface="+mj-ea"/>
                <a:ea typeface="+mj-ea"/>
                <a:sym typeface="+mn-ea"/>
              </a:rPr>
              <a:t>婴幼儿神经系统由什么组成？有什么</a:t>
            </a:r>
            <a:r>
              <a:rPr lang="zh-CN" altLang="en-US" sz="3600" spc="100" dirty="0">
                <a:solidFill>
                  <a:schemeClr val="tx1"/>
                </a:solidFill>
                <a:latin typeface="+mj-ea"/>
                <a:ea typeface="+mj-ea"/>
                <a:sym typeface="+mn-ea"/>
              </a:rPr>
              <a:t>功能？</a:t>
            </a:r>
            <a:endParaRPr lang="zh-CN" altLang="en-US" sz="3600" spc="100" dirty="0">
              <a:solidFill>
                <a:schemeClr val="tx1"/>
              </a:solidFill>
              <a:latin typeface="+mj-ea"/>
              <a:ea typeface="+mj-ea"/>
              <a:sym typeface="+mn-ea"/>
            </a:endParaRPr>
          </a:p>
        </p:txBody>
      </p:sp>
      <p:pic>
        <p:nvPicPr>
          <p:cNvPr id="2" name="图片 1"/>
          <p:cNvPicPr>
            <a:picLocks noChangeAspect="1"/>
          </p:cNvPicPr>
          <p:nvPr>
            <p:custDataLst>
              <p:tags r:id="rId2"/>
            </p:custDataLst>
          </p:nvPr>
        </p:nvPicPr>
        <p:blipFill>
          <a:blip r:embed="rId3"/>
          <a:stretch>
            <a:fillRect/>
          </a:stretch>
        </p:blipFill>
        <p:spPr>
          <a:xfrm>
            <a:off x="4738370" y="1965325"/>
            <a:ext cx="3691890" cy="2941320"/>
          </a:xfrm>
          <a:prstGeom prst="rect">
            <a:avLst/>
          </a:prstGeom>
        </p:spPr>
      </p:pic>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420370" y="1591310"/>
            <a:ext cx="11618595" cy="459549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5" name="Title 6"/>
          <p:cNvSpPr txBox="1"/>
          <p:nvPr>
            <p:custDataLst>
              <p:tags r:id="rId10"/>
            </p:custDataLst>
          </p:nvPr>
        </p:nvSpPr>
        <p:spPr>
          <a:xfrm>
            <a:off x="651510" y="2213610"/>
            <a:ext cx="518350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400" spc="50" dirty="0">
                <a:ln w="3175">
                  <a:noFill/>
                  <a:prstDash val="dash"/>
                </a:ln>
                <a:solidFill>
                  <a:schemeClr val="tx1">
                    <a:lumMod val="65000"/>
                    <a:lumOff val="35000"/>
                  </a:schemeClr>
                </a:solidFill>
                <a:latin typeface="+mj-ea"/>
                <a:ea typeface="+mj-ea"/>
                <a:cs typeface="微软雅黑" panose="020B0503020204020204" charset="-122"/>
              </a:rPr>
              <a:t>神经系统</a:t>
            </a:r>
            <a:endParaRPr lang="zh-CN" altLang="en-US" sz="2400" spc="50" dirty="0">
              <a:ln w="3175">
                <a:noFill/>
                <a:prstDash val="dash"/>
              </a:ln>
              <a:solidFill>
                <a:schemeClr val="tx1">
                  <a:lumMod val="65000"/>
                  <a:lumOff val="35000"/>
                </a:schemeClr>
              </a:solidFill>
              <a:latin typeface="+mj-ea"/>
              <a:ea typeface="+mj-ea"/>
              <a:cs typeface="微软雅黑" panose="020B0503020204020204" charset="-122"/>
            </a:endParaRPr>
          </a:p>
        </p:txBody>
      </p:sp>
      <p:sp>
        <p:nvSpPr>
          <p:cNvPr id="12" name="Title 6"/>
          <p:cNvSpPr txBox="1"/>
          <p:nvPr>
            <p:custDataLst>
              <p:tags r:id="rId11"/>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一、神经系统的组成和功能</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591310"/>
            <a:ext cx="3977640" cy="521970"/>
          </a:xfrm>
          <a:prstGeom prst="rect">
            <a:avLst/>
          </a:prstGeom>
          <a:noFill/>
        </p:spPr>
        <p:txBody>
          <a:bodyPr wrap="square" rtlCol="0" anchor="t">
            <a:spAutoFit/>
          </a:bodyPr>
          <a:p>
            <a:r>
              <a:rPr lang="zh-CN" altLang="en-US" sz="2800" dirty="0">
                <a:sym typeface="+mn-ea"/>
              </a:rPr>
              <a:t>（一）组成</a:t>
            </a:r>
            <a:endParaRPr lang="zh-CN" altLang="en-US" sz="2800" dirty="0">
              <a:sym typeface="+mn-ea"/>
            </a:endParaRPr>
          </a:p>
        </p:txBody>
      </p:sp>
      <p:sp>
        <p:nvSpPr>
          <p:cNvPr id="8" name="Title 6"/>
          <p:cNvSpPr txBox="1"/>
          <p:nvPr>
            <p:custDataLst>
              <p:tags r:id="rId12"/>
            </p:custDataLst>
          </p:nvPr>
        </p:nvSpPr>
        <p:spPr>
          <a:xfrm>
            <a:off x="2503805" y="2526030"/>
            <a:ext cx="884872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altLang="zh-CN" sz="2400" spc="50" dirty="0">
                <a:ln w="3175">
                  <a:noFill/>
                  <a:prstDash val="dash"/>
                </a:ln>
                <a:solidFill>
                  <a:schemeClr val="tx1"/>
                </a:solidFill>
                <a:latin typeface="+mj-ea"/>
                <a:ea typeface="+mj-ea"/>
                <a:cs typeface="微软雅黑" panose="020B0503020204020204" charset="-122"/>
              </a:rPr>
              <a:t>1.</a:t>
            </a:r>
            <a:r>
              <a:rPr lang="zh-CN" altLang="en-US" sz="2400" spc="50" dirty="0">
                <a:ln w="3175">
                  <a:noFill/>
                  <a:prstDash val="dash"/>
                </a:ln>
                <a:solidFill>
                  <a:schemeClr val="tx1"/>
                </a:solidFill>
                <a:latin typeface="+mj-ea"/>
                <a:ea typeface="+mj-ea"/>
                <a:cs typeface="微软雅黑" panose="020B0503020204020204" charset="-122"/>
              </a:rPr>
              <a:t>中枢神经系统</a:t>
            </a:r>
            <a:endParaRPr lang="zh-CN" altLang="en-US"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altLang="zh-CN"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altLang="zh-CN" sz="2400" spc="50" dirty="0">
                <a:ln w="3175">
                  <a:noFill/>
                  <a:prstDash val="dash"/>
                </a:ln>
                <a:solidFill>
                  <a:schemeClr val="tx1"/>
                </a:solidFill>
                <a:latin typeface="+mj-ea"/>
                <a:ea typeface="+mj-ea"/>
                <a:cs typeface="微软雅黑" panose="020B0503020204020204" charset="-122"/>
              </a:rPr>
              <a:t>2.</a:t>
            </a:r>
            <a:r>
              <a:rPr lang="zh-CN" altLang="en-US" sz="2400" spc="50" dirty="0">
                <a:ln w="3175">
                  <a:noFill/>
                  <a:prstDash val="dash"/>
                </a:ln>
                <a:solidFill>
                  <a:schemeClr val="tx1"/>
                </a:solidFill>
                <a:latin typeface="+mj-ea"/>
                <a:ea typeface="+mj-ea"/>
                <a:cs typeface="微软雅黑" panose="020B0503020204020204" charset="-122"/>
              </a:rPr>
              <a:t>周围神经系统</a:t>
            </a:r>
            <a:r>
              <a:rPr lang="zh-CN" altLang="en-US" sz="2400" spc="50">
                <a:ln w="3175">
                  <a:noFill/>
                  <a:prstDash val="dash"/>
                </a:ln>
                <a:latin typeface="+mj-ea"/>
                <a:ea typeface="+mj-ea"/>
                <a:cs typeface="微软雅黑" panose="020B0503020204020204" charset="-122"/>
                <a:sym typeface="+mn-ea"/>
              </a:rPr>
              <a:t>（包括12对颅神经、31对脊神经和自主神经）</a:t>
            </a:r>
            <a:endParaRPr lang="zh-CN" altLang="en-US"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lang="zh-CN" altLang="en-US" sz="2400" spc="50" dirty="0">
              <a:ln w="3175">
                <a:noFill/>
                <a:prstDash val="dash"/>
              </a:ln>
              <a:solidFill>
                <a:schemeClr val="tx1">
                  <a:lumMod val="65000"/>
                  <a:lumOff val="35000"/>
                </a:schemeClr>
              </a:solidFill>
              <a:latin typeface="+mj-ea"/>
              <a:ea typeface="+mj-ea"/>
              <a:cs typeface="微软雅黑" panose="020B0503020204020204" charset="-122"/>
            </a:endParaRPr>
          </a:p>
        </p:txBody>
      </p:sp>
      <p:sp>
        <p:nvSpPr>
          <p:cNvPr id="13" name="左大括号 12"/>
          <p:cNvSpPr/>
          <p:nvPr/>
        </p:nvSpPr>
        <p:spPr>
          <a:xfrm>
            <a:off x="2349500" y="3075940"/>
            <a:ext cx="217805" cy="128143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4" name="Title 6"/>
          <p:cNvSpPr txBox="1"/>
          <p:nvPr>
            <p:custDataLst>
              <p:tags r:id="rId13"/>
            </p:custDataLst>
          </p:nvPr>
        </p:nvSpPr>
        <p:spPr>
          <a:xfrm>
            <a:off x="5167630" y="2365375"/>
            <a:ext cx="3807460" cy="355600"/>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a:ln w="3175">
                  <a:noFill/>
                  <a:prstDash val="dash"/>
                </a:ln>
                <a:latin typeface="+mj-ea"/>
                <a:ea typeface="+mj-ea"/>
                <a:cs typeface="微软雅黑" panose="020B0503020204020204" charset="-122"/>
                <a:sym typeface="+mn-ea"/>
              </a:rPr>
              <a:t>脑（大脑、小脑和脑干）</a:t>
            </a:r>
            <a:endParaRPr lang="zh-CN" altLang="en-US" sz="2400" spc="50">
              <a:ln w="3175">
                <a:noFill/>
                <a:prstDash val="dash"/>
              </a:ln>
              <a:latin typeface="+mj-ea"/>
              <a:ea typeface="+mj-ea"/>
              <a:cs typeface="微软雅黑" panose="020B0503020204020204" charset="-122"/>
              <a:sym typeface="+mn-ea"/>
            </a:endParaRPr>
          </a:p>
        </p:txBody>
      </p:sp>
      <p:sp>
        <p:nvSpPr>
          <p:cNvPr id="15" name="左大括号 14"/>
          <p:cNvSpPr/>
          <p:nvPr/>
        </p:nvSpPr>
        <p:spPr>
          <a:xfrm>
            <a:off x="4845050" y="2583180"/>
            <a:ext cx="322580" cy="8458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6" name="Title 6"/>
          <p:cNvSpPr txBox="1"/>
          <p:nvPr>
            <p:custDataLst>
              <p:tags r:id="rId14"/>
            </p:custDataLst>
          </p:nvPr>
        </p:nvSpPr>
        <p:spPr>
          <a:xfrm>
            <a:off x="5167630" y="3198495"/>
            <a:ext cx="7061835" cy="355600"/>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a:ln w="3175">
                  <a:noFill/>
                  <a:prstDash val="dash"/>
                </a:ln>
                <a:latin typeface="+mj-ea"/>
                <a:ea typeface="+mj-ea"/>
                <a:cs typeface="微软雅黑" panose="020B0503020204020204" charset="-122"/>
                <a:sym typeface="+mn-ea"/>
              </a:rPr>
              <a:t>脊髓</a:t>
            </a:r>
            <a:endParaRPr lang="zh-CN" altLang="en-US" sz="2400" spc="50">
              <a:ln w="3175">
                <a:noFill/>
                <a:prstDash val="dash"/>
              </a:ln>
              <a:latin typeface="+mj-ea"/>
              <a:ea typeface="+mj-ea"/>
              <a:cs typeface="微软雅黑" panose="020B0503020204020204" charset="-122"/>
              <a:sym typeface="+mn-ea"/>
            </a:endParaRPr>
          </a:p>
        </p:txBody>
      </p:sp>
    </p:spTree>
    <p:custDataLst>
      <p:tags r:id="rId1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折角形 33"/>
          <p:cNvSpPr/>
          <p:nvPr>
            <p:custDataLst>
              <p:tags r:id="rId8"/>
            </p:custDataLst>
          </p:nvPr>
        </p:nvSpPr>
        <p:spPr>
          <a:xfrm>
            <a:off x="420370" y="1591310"/>
            <a:ext cx="11618595" cy="4595495"/>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4" name="任意多边形 8"/>
          <p:cNvSpPr/>
          <p:nvPr>
            <p:custDataLst>
              <p:tags r:id="rId9"/>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sp>
        <p:nvSpPr>
          <p:cNvPr id="12" name="Title 6"/>
          <p:cNvSpPr txBox="1"/>
          <p:nvPr>
            <p:custDataLst>
              <p:tags r:id="rId10"/>
            </p:custDataLst>
          </p:nvPr>
        </p:nvSpPr>
        <p:spPr>
          <a:xfrm>
            <a:off x="608399" y="17205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一、神经系统的组成和功能</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6" name="文本框 5"/>
          <p:cNvSpPr txBox="1"/>
          <p:nvPr/>
        </p:nvSpPr>
        <p:spPr>
          <a:xfrm>
            <a:off x="1381760" y="1591310"/>
            <a:ext cx="3977640" cy="521970"/>
          </a:xfrm>
          <a:prstGeom prst="rect">
            <a:avLst/>
          </a:prstGeom>
          <a:noFill/>
        </p:spPr>
        <p:txBody>
          <a:bodyPr wrap="square" rtlCol="0" anchor="t">
            <a:spAutoFit/>
          </a:bodyPr>
          <a:p>
            <a:r>
              <a:rPr lang="zh-CN" altLang="en-US" sz="2800" dirty="0">
                <a:sym typeface="+mn-ea"/>
              </a:rPr>
              <a:t>（二）功能</a:t>
            </a:r>
            <a:endParaRPr lang="zh-CN" altLang="en-US" sz="2800" dirty="0">
              <a:sym typeface="+mn-ea"/>
            </a:endParaRPr>
          </a:p>
        </p:txBody>
      </p:sp>
      <p:sp>
        <p:nvSpPr>
          <p:cNvPr id="8" name="Title 6"/>
          <p:cNvSpPr txBox="1"/>
          <p:nvPr>
            <p:custDataLst>
              <p:tags r:id="rId11"/>
            </p:custDataLst>
          </p:nvPr>
        </p:nvSpPr>
        <p:spPr>
          <a:xfrm>
            <a:off x="720090" y="2526030"/>
            <a:ext cx="884872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altLang="zh-CN" sz="2400" spc="50" dirty="0">
                <a:ln w="3175">
                  <a:noFill/>
                  <a:prstDash val="dash"/>
                </a:ln>
                <a:solidFill>
                  <a:schemeClr val="tx1"/>
                </a:solidFill>
                <a:latin typeface="+mj-ea"/>
                <a:ea typeface="+mj-ea"/>
                <a:cs typeface="微软雅黑" panose="020B0503020204020204" charset="-122"/>
              </a:rPr>
              <a:t>1.</a:t>
            </a:r>
            <a:r>
              <a:rPr lang="zh-CN" altLang="en-US" sz="2400" spc="50" dirty="0">
                <a:ln w="3175">
                  <a:noFill/>
                  <a:prstDash val="dash"/>
                </a:ln>
                <a:solidFill>
                  <a:schemeClr val="tx1"/>
                </a:solidFill>
                <a:latin typeface="+mj-ea"/>
                <a:ea typeface="+mj-ea"/>
                <a:cs typeface="微软雅黑" panose="020B0503020204020204" charset="-122"/>
              </a:rPr>
              <a:t>中枢神经系统</a:t>
            </a:r>
            <a:endParaRPr lang="zh-CN" altLang="en-US"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altLang="zh-CN"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altLang="zh-CN"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r>
              <a:rPr altLang="zh-CN" sz="2400" spc="50" dirty="0">
                <a:ln w="3175">
                  <a:noFill/>
                  <a:prstDash val="dash"/>
                </a:ln>
                <a:solidFill>
                  <a:schemeClr val="tx1"/>
                </a:solidFill>
                <a:latin typeface="+mj-ea"/>
                <a:ea typeface="+mj-ea"/>
                <a:cs typeface="微软雅黑" panose="020B0503020204020204" charset="-122"/>
              </a:rPr>
              <a:t>2.</a:t>
            </a:r>
            <a:r>
              <a:rPr lang="zh-CN" altLang="en-US" sz="2400" spc="50" dirty="0">
                <a:ln w="3175">
                  <a:noFill/>
                  <a:prstDash val="dash"/>
                </a:ln>
                <a:solidFill>
                  <a:schemeClr val="tx1"/>
                </a:solidFill>
                <a:latin typeface="+mj-ea"/>
                <a:ea typeface="+mj-ea"/>
                <a:cs typeface="微软雅黑" panose="020B0503020204020204" charset="-122"/>
              </a:rPr>
              <a:t>周围神经系统</a:t>
            </a:r>
            <a:endParaRPr lang="zh-CN" altLang="en-US" sz="2400" spc="50" dirty="0">
              <a:ln w="3175">
                <a:noFill/>
                <a:prstDash val="dash"/>
              </a:ln>
              <a:solidFill>
                <a:schemeClr val="tx1"/>
              </a:solidFill>
              <a:latin typeface="+mj-ea"/>
              <a:ea typeface="+mj-ea"/>
              <a:cs typeface="微软雅黑" panose="020B0503020204020204" charset="-122"/>
            </a:endParaRPr>
          </a:p>
          <a:p>
            <a:pPr indent="0" fontAlgn="auto">
              <a:lnSpc>
                <a:spcPct val="150000"/>
              </a:lnSpc>
              <a:spcAft>
                <a:spcPts val="800"/>
              </a:spcAft>
              <a:buClr>
                <a:schemeClr val="tx1">
                  <a:lumMod val="65000"/>
                  <a:lumOff val="35000"/>
                </a:schemeClr>
              </a:buClr>
              <a:buFont typeface="Wingdings" panose="05000000000000000000" pitchFamily="2" charset="2"/>
            </a:pPr>
            <a:endParaRPr lang="zh-CN" altLang="en-US" sz="2400" spc="50" dirty="0">
              <a:ln w="3175">
                <a:noFill/>
                <a:prstDash val="dash"/>
              </a:ln>
              <a:solidFill>
                <a:schemeClr val="tx1">
                  <a:lumMod val="65000"/>
                  <a:lumOff val="35000"/>
                </a:schemeClr>
              </a:solidFill>
              <a:latin typeface="+mj-ea"/>
              <a:ea typeface="+mj-ea"/>
              <a:cs typeface="微软雅黑" panose="020B0503020204020204" charset="-122"/>
            </a:endParaRPr>
          </a:p>
        </p:txBody>
      </p:sp>
      <p:sp>
        <p:nvSpPr>
          <p:cNvPr id="14" name="Title 6"/>
          <p:cNvSpPr txBox="1"/>
          <p:nvPr>
            <p:custDataLst>
              <p:tags r:id="rId12"/>
            </p:custDataLst>
          </p:nvPr>
        </p:nvSpPr>
        <p:spPr>
          <a:xfrm>
            <a:off x="3285490" y="2170430"/>
            <a:ext cx="8754110" cy="355600"/>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a:ln w="3175">
                  <a:noFill/>
                  <a:prstDash val="dash"/>
                </a:ln>
                <a:latin typeface="+mj-ea"/>
                <a:ea typeface="+mj-ea"/>
                <a:cs typeface="微软雅黑" panose="020B0503020204020204" charset="-122"/>
                <a:sym typeface="+mn-ea"/>
              </a:rPr>
              <a:t>脑</a:t>
            </a:r>
            <a:r>
              <a:rPr altLang="zh-CN" sz="2400" spc="50">
                <a:ln w="3175">
                  <a:noFill/>
                  <a:prstDash val="dash"/>
                </a:ln>
                <a:latin typeface="+mj-ea"/>
                <a:ea typeface="+mj-ea"/>
                <a:cs typeface="微软雅黑" panose="020B0503020204020204" charset="-122"/>
                <a:sym typeface="+mn-ea"/>
              </a:rPr>
              <a:t>:主要决策（发出指令）</a:t>
            </a:r>
            <a:r>
              <a:rPr lang="zh-CN" altLang="en-US" sz="2400" spc="50">
                <a:ln w="3175">
                  <a:noFill/>
                  <a:prstDash val="dash"/>
                </a:ln>
                <a:latin typeface="+mj-ea"/>
                <a:ea typeface="+mj-ea"/>
                <a:cs typeface="微软雅黑" panose="020B0503020204020204" charset="-122"/>
                <a:sym typeface="+mn-ea"/>
              </a:rPr>
              <a:t>的</a:t>
            </a:r>
            <a:r>
              <a:rPr lang="zh-CN" altLang="en-US" sz="2400" spc="50">
                <a:ln w="3175">
                  <a:noFill/>
                  <a:prstDash val="dash"/>
                </a:ln>
                <a:latin typeface="+mj-ea"/>
                <a:ea typeface="+mj-ea"/>
                <a:cs typeface="微软雅黑" panose="020B0503020204020204" charset="-122"/>
                <a:sym typeface="+mn-ea"/>
              </a:rPr>
              <a:t>作用。</a:t>
            </a:r>
            <a:endParaRPr lang="zh-CN" altLang="en-US" sz="2400" spc="50">
              <a:ln w="3175">
                <a:noFill/>
                <a:prstDash val="dash"/>
              </a:ln>
              <a:latin typeface="+mj-ea"/>
              <a:ea typeface="+mj-ea"/>
              <a:cs typeface="微软雅黑" panose="020B0503020204020204" charset="-122"/>
              <a:sym typeface="+mn-ea"/>
            </a:endParaRPr>
          </a:p>
        </p:txBody>
      </p:sp>
      <p:sp>
        <p:nvSpPr>
          <p:cNvPr id="15" name="左大括号 14"/>
          <p:cNvSpPr/>
          <p:nvPr/>
        </p:nvSpPr>
        <p:spPr>
          <a:xfrm>
            <a:off x="2962910" y="2418715"/>
            <a:ext cx="322580" cy="6934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6" name="Title 6"/>
          <p:cNvSpPr txBox="1"/>
          <p:nvPr>
            <p:custDataLst>
              <p:tags r:id="rId13"/>
            </p:custDataLst>
          </p:nvPr>
        </p:nvSpPr>
        <p:spPr>
          <a:xfrm>
            <a:off x="3285490" y="2924175"/>
            <a:ext cx="8075295" cy="355600"/>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spcAft>
                <a:spcPts val="800"/>
              </a:spcAft>
              <a:buClr>
                <a:schemeClr val="tx1">
                  <a:lumMod val="65000"/>
                  <a:lumOff val="35000"/>
                </a:schemeClr>
              </a:buClr>
              <a:buFont typeface="Wingdings" panose="05000000000000000000" pitchFamily="2" charset="2"/>
            </a:pPr>
            <a:r>
              <a:rPr lang="zh-CN" altLang="en-US" sz="2400" spc="50">
                <a:ln w="3175">
                  <a:noFill/>
                  <a:prstDash val="dash"/>
                </a:ln>
                <a:latin typeface="+mj-ea"/>
                <a:ea typeface="+mj-ea"/>
                <a:cs typeface="微软雅黑" panose="020B0503020204020204" charset="-122"/>
                <a:sym typeface="+mn-ea"/>
              </a:rPr>
              <a:t>脊髓：具有传导和反射功能，是周围神经与脑之间的通路。</a:t>
            </a:r>
            <a:endParaRPr lang="zh-CN" altLang="en-US" sz="2400" spc="50">
              <a:ln w="3175">
                <a:noFill/>
                <a:prstDash val="dash"/>
              </a:ln>
              <a:latin typeface="+mj-ea"/>
              <a:ea typeface="+mj-ea"/>
              <a:cs typeface="微软雅黑" panose="020B0503020204020204" charset="-122"/>
              <a:sym typeface="+mn-ea"/>
            </a:endParaRPr>
          </a:p>
        </p:txBody>
      </p:sp>
      <p:sp>
        <p:nvSpPr>
          <p:cNvPr id="2" name="左大括号 1"/>
          <p:cNvSpPr/>
          <p:nvPr>
            <p:custDataLst>
              <p:tags r:id="rId14"/>
            </p:custDataLst>
          </p:nvPr>
        </p:nvSpPr>
        <p:spPr>
          <a:xfrm>
            <a:off x="2856865" y="3916680"/>
            <a:ext cx="626745" cy="14274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7" name="文本框 6"/>
          <p:cNvSpPr txBox="1"/>
          <p:nvPr/>
        </p:nvSpPr>
        <p:spPr>
          <a:xfrm>
            <a:off x="3472815" y="3677920"/>
            <a:ext cx="7064375" cy="460375"/>
          </a:xfrm>
          <a:prstGeom prst="rect">
            <a:avLst/>
          </a:prstGeom>
          <a:noFill/>
        </p:spPr>
        <p:txBody>
          <a:bodyPr wrap="square" rtlCol="0">
            <a:spAutoFit/>
          </a:bodyPr>
          <a:p>
            <a:r>
              <a:rPr lang="zh-CN" altLang="en-US" sz="2400" spc="50">
                <a:ln w="3175">
                  <a:noFill/>
                  <a:prstDash val="dash"/>
                </a:ln>
                <a:latin typeface="+mj-ea"/>
                <a:ea typeface="+mj-ea"/>
                <a:cs typeface="微软雅黑" panose="020B0503020204020204" charset="-122"/>
                <a:sym typeface="+mn-ea"/>
              </a:rPr>
              <a:t>颅神经：产生视觉、听觉、嗅觉、味觉等功能</a:t>
            </a:r>
            <a:endParaRPr lang="zh-CN" altLang="en-US" sz="2400" spc="50">
              <a:ln w="3175">
                <a:noFill/>
                <a:prstDash val="dash"/>
              </a:ln>
              <a:latin typeface="+mj-ea"/>
              <a:ea typeface="+mj-ea"/>
              <a:cs typeface="微软雅黑" panose="020B0503020204020204" charset="-122"/>
              <a:sym typeface="+mn-ea"/>
            </a:endParaRPr>
          </a:p>
        </p:txBody>
      </p:sp>
      <p:sp>
        <p:nvSpPr>
          <p:cNvPr id="17" name="文本框 16"/>
          <p:cNvSpPr txBox="1"/>
          <p:nvPr>
            <p:custDataLst>
              <p:tags r:id="rId15"/>
            </p:custDataLst>
          </p:nvPr>
        </p:nvSpPr>
        <p:spPr>
          <a:xfrm>
            <a:off x="3472815" y="4448175"/>
            <a:ext cx="6096000" cy="460375"/>
          </a:xfrm>
          <a:prstGeom prst="rect">
            <a:avLst/>
          </a:prstGeom>
          <a:noFill/>
        </p:spPr>
        <p:txBody>
          <a:bodyPr wrap="square" rtlCol="0">
            <a:spAutoFit/>
          </a:bodyPr>
          <a:p>
            <a:r>
              <a:rPr lang="zh-CN" altLang="en-US" sz="2400" spc="50">
                <a:ln w="3175">
                  <a:noFill/>
                  <a:prstDash val="dash"/>
                </a:ln>
                <a:latin typeface="+mj-ea"/>
                <a:ea typeface="+mj-ea"/>
                <a:cs typeface="微软雅黑" panose="020B0503020204020204" charset="-122"/>
                <a:sym typeface="+mn-ea"/>
              </a:rPr>
              <a:t>脊神经：支配躯干和四肢的运动</a:t>
            </a:r>
            <a:endParaRPr lang="zh-CN" altLang="en-US" sz="2400" spc="50">
              <a:ln w="3175">
                <a:noFill/>
                <a:prstDash val="dash"/>
              </a:ln>
              <a:latin typeface="+mj-ea"/>
              <a:ea typeface="+mj-ea"/>
              <a:cs typeface="微软雅黑" panose="020B0503020204020204" charset="-122"/>
              <a:sym typeface="+mn-ea"/>
            </a:endParaRPr>
          </a:p>
        </p:txBody>
      </p:sp>
      <p:sp>
        <p:nvSpPr>
          <p:cNvPr id="18" name="文本框 17"/>
          <p:cNvSpPr txBox="1"/>
          <p:nvPr>
            <p:custDataLst>
              <p:tags r:id="rId16"/>
            </p:custDataLst>
          </p:nvPr>
        </p:nvSpPr>
        <p:spPr>
          <a:xfrm>
            <a:off x="3472815" y="5193030"/>
            <a:ext cx="7999095" cy="460375"/>
          </a:xfrm>
          <a:prstGeom prst="rect">
            <a:avLst/>
          </a:prstGeom>
          <a:noFill/>
        </p:spPr>
        <p:txBody>
          <a:bodyPr wrap="square" rtlCol="0">
            <a:spAutoFit/>
          </a:bodyPr>
          <a:p>
            <a:r>
              <a:rPr lang="zh-CN" altLang="en-US" sz="2400" spc="50">
                <a:ln w="3175">
                  <a:noFill/>
                  <a:prstDash val="dash"/>
                </a:ln>
                <a:latin typeface="+mj-ea"/>
                <a:ea typeface="+mj-ea"/>
                <a:cs typeface="微软雅黑" panose="020B0503020204020204" charset="-122"/>
                <a:sym typeface="+mn-ea"/>
              </a:rPr>
              <a:t>自主神经：调节机体的呼吸、心跳、胃肠运动等生理活动。</a:t>
            </a:r>
            <a:endParaRPr lang="zh-CN" altLang="en-US" sz="2400" spc="50">
              <a:ln w="3175">
                <a:noFill/>
                <a:prstDash val="dash"/>
              </a:ln>
              <a:latin typeface="+mj-ea"/>
              <a:ea typeface="+mj-ea"/>
              <a:cs typeface="微软雅黑" panose="020B0503020204020204" charset="-122"/>
              <a:sym typeface="+mn-ea"/>
            </a:endParaRPr>
          </a:p>
        </p:txBody>
      </p:sp>
    </p:spTree>
    <p:custDataLst>
      <p:tags r:id="rId1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720159" y="135382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791914" y="1036885"/>
            <a:ext cx="10060249" cy="3960000"/>
          </a:xfrm>
          <a:prstGeom prst="rect">
            <a:avLst/>
          </a:prstGeom>
          <a:noFill/>
        </p:spPr>
        <p:txBody>
          <a:bodyPr wrap="square" rtlCol="0" anchor="ctr" anchorCtr="0">
            <a:normAutofit lnSpcReduction="10000"/>
          </a:bodyPr>
          <a:lstStyle/>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（一）脑的特点：</a:t>
            </a: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solidFill>
                  <a:schemeClr val="tx1"/>
                </a:solidFill>
                <a:latin typeface="+mj-ea"/>
                <a:ea typeface="+mj-ea"/>
                <a:sym typeface="+mn-ea"/>
              </a:rPr>
              <a:t>1.发育迅速：</a:t>
            </a:r>
            <a:r>
              <a:rPr lang="zh-CN" altLang="en-US" sz="2400" spc="100" dirty="0">
                <a:solidFill>
                  <a:schemeClr val="tx1"/>
                </a:solidFill>
                <a:latin typeface="+mj-ea"/>
                <a:ea typeface="+mj-ea"/>
                <a:sym typeface="+mn-ea"/>
              </a:rPr>
              <a:t>出生时新生儿脑重约370g，到6个月时脑重可达700g左右，1岁时达900g左右，3岁时增至1100g左右，约为成人脑重的80%（成人脑重约为1 400g左右）。出生时大脑皮质较薄，神经细胞分化较差，到3岁时神经细胞分化基本完成，8岁时接近成人水平。</a:t>
            </a:r>
            <a:endParaRPr lang="zh-CN" altLang="en-US" sz="2400" spc="100" dirty="0">
              <a:solidFill>
                <a:schemeClr val="tx1"/>
              </a:solidFill>
              <a:latin typeface="+mj-ea"/>
              <a:ea typeface="+mj-ea"/>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二、婴幼儿神经系统的生理特点</a:t>
            </a:r>
            <a:endParaRPr lang="zh-CN" altLang="en-US" sz="3200" b="1" spc="150">
              <a:ln w="3175">
                <a:noFill/>
                <a:prstDash val="dash"/>
              </a:ln>
              <a:latin typeface="+mj-ea"/>
              <a:ea typeface="+mj-ea"/>
              <a:cs typeface="微软雅黑" panose="020B0503020204020204" charset="-122"/>
              <a:sym typeface="+mn-ea"/>
            </a:endParaRPr>
          </a:p>
        </p:txBody>
      </p:sp>
    </p:spTree>
    <p:custDataLst>
      <p:tags r:id="rId1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7" name="图片 6"/>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8" name="图片 7"/>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3" name="矩形 2"/>
          <p:cNvSpPr/>
          <p:nvPr>
            <p:custDataLst>
              <p:tags r:id="rId8"/>
            </p:custDataLst>
          </p:nvPr>
        </p:nvSpPr>
        <p:spPr>
          <a:xfrm>
            <a:off x="720159" y="135382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文本框 3"/>
          <p:cNvSpPr txBox="1"/>
          <p:nvPr>
            <p:custDataLst>
              <p:tags r:id="rId9"/>
            </p:custDataLst>
          </p:nvPr>
        </p:nvSpPr>
        <p:spPr>
          <a:xfrm>
            <a:off x="866844" y="546030"/>
            <a:ext cx="10060249" cy="3960000"/>
          </a:xfrm>
          <a:prstGeom prst="rect">
            <a:avLst/>
          </a:prstGeom>
          <a:noFill/>
        </p:spPr>
        <p:txBody>
          <a:bodyPr wrap="square" rtlCol="0" anchor="ctr" anchorCtr="0">
            <a:normAutofit lnSpcReduction="10000"/>
          </a:bodyPr>
          <a:lstStyle/>
          <a:p>
            <a:pPr lvl="0" indent="0" algn="l" fontAlgn="auto">
              <a:lnSpc>
                <a:spcPct val="150000"/>
              </a:lnSpc>
              <a:spcAft>
                <a:spcPts val="800"/>
              </a:spcAft>
              <a:buClr>
                <a:schemeClr val="tx1">
                  <a:lumMod val="75000"/>
                  <a:lumOff val="25000"/>
                </a:schemeClr>
              </a:buClr>
              <a:buFont typeface="Wingdings" panose="05000000000000000000" pitchFamily="2" charset="2"/>
              <a:buNone/>
              <a:defRPr/>
            </a:pPr>
            <a:r>
              <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rPr>
              <a:t>（一）脑的特点：</a:t>
            </a:r>
            <a:endParaRPr lang="zh-CN" altLang="en-US" sz="2800" spc="1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r>
              <a:rPr lang="en-US" altLang="zh-CN" sz="2800" spc="100" dirty="0">
                <a:solidFill>
                  <a:schemeClr val="tx1"/>
                </a:solidFill>
                <a:latin typeface="+mj-ea"/>
                <a:ea typeface="+mj-ea"/>
                <a:sym typeface="+mn-ea"/>
              </a:rPr>
              <a:t>2</a:t>
            </a:r>
            <a:r>
              <a:rPr lang="zh-CN" altLang="en-US" sz="2800" spc="100" dirty="0">
                <a:solidFill>
                  <a:schemeClr val="tx1"/>
                </a:solidFill>
                <a:latin typeface="+mj-ea"/>
                <a:ea typeface="+mj-ea"/>
                <a:sym typeface="+mn-ea"/>
              </a:rPr>
              <a:t>.大脑皮质功能发育不成熟</a:t>
            </a:r>
            <a:endParaRPr lang="zh-CN" altLang="en-US" sz="2800" spc="100" dirty="0">
              <a:solidFill>
                <a:schemeClr val="tx1"/>
              </a:solidFill>
              <a:latin typeface="+mj-ea"/>
              <a:ea typeface="+mj-ea"/>
              <a:sym typeface="+mn-ea"/>
            </a:endParaRPr>
          </a:p>
          <a:p>
            <a:pPr lvl="0" indent="0" algn="just" fontAlgn="auto">
              <a:lnSpc>
                <a:spcPct val="150000"/>
              </a:lnSpc>
              <a:spcAft>
                <a:spcPts val="800"/>
              </a:spcAft>
              <a:buClr>
                <a:schemeClr val="tx1">
                  <a:lumMod val="75000"/>
                  <a:lumOff val="25000"/>
                </a:schemeClr>
              </a:buClr>
              <a:buFont typeface="Wingdings" panose="05000000000000000000" pitchFamily="2" charset="2"/>
              <a:buNone/>
              <a:defRPr/>
            </a:pPr>
            <a:endParaRPr lang="zh-CN" altLang="en-US" sz="2400" spc="100" dirty="0">
              <a:solidFill>
                <a:schemeClr val="tx1"/>
              </a:solidFill>
              <a:latin typeface="+mj-ea"/>
              <a:ea typeface="+mj-ea"/>
              <a:sym typeface="+mn-ea"/>
            </a:endParaRPr>
          </a:p>
        </p:txBody>
      </p:sp>
      <p:sp>
        <p:nvSpPr>
          <p:cNvPr id="5"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二、婴幼儿神经系统的生理特点</a:t>
            </a:r>
            <a:endParaRPr lang="zh-CN" altLang="en-US" sz="3200" b="1" spc="150">
              <a:ln w="3175">
                <a:noFill/>
                <a:prstDash val="dash"/>
              </a:ln>
              <a:latin typeface="+mj-ea"/>
              <a:ea typeface="+mj-ea"/>
              <a:cs typeface="微软雅黑" panose="020B0503020204020204" charset="-122"/>
              <a:sym typeface="+mn-ea"/>
            </a:endParaRPr>
          </a:p>
        </p:txBody>
      </p:sp>
      <p:sp>
        <p:nvSpPr>
          <p:cNvPr id="2" name="Title 6"/>
          <p:cNvSpPr txBox="1"/>
          <p:nvPr>
            <p:custDataLst>
              <p:tags r:id="rId11"/>
            </p:custDataLst>
          </p:nvPr>
        </p:nvSpPr>
        <p:spPr>
          <a:xfrm>
            <a:off x="866775" y="3113405"/>
            <a:ext cx="10605135" cy="2812415"/>
          </a:xfrm>
          <a:prstGeom prst="rect">
            <a:avLst/>
          </a:prstGeom>
          <a:noFill/>
          <a:ln w="3175">
            <a:noFill/>
            <a:prstDash val="dash"/>
          </a:ln>
        </p:spPr>
        <p:txBody>
          <a:bodyPr wrap="square" lIns="72000" tIns="0" rIns="72000" bIns="0" anchor="ctr"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sz="2800" spc="50" dirty="0">
                <a:ln w="3175">
                  <a:noFill/>
                  <a:prstDash val="dash"/>
                </a:ln>
                <a:solidFill>
                  <a:schemeClr val="tx1"/>
                </a:solidFill>
                <a:latin typeface="+mj-ea"/>
                <a:ea typeface="+mj-ea"/>
                <a:cs typeface="微软雅黑" panose="020B0503020204020204" charset="-122"/>
              </a:rPr>
              <a:t>大脑皮层的兴奋和抑制过程不平衡，兴奋占优势，易兴奋而不容易抑制；</a:t>
            </a:r>
            <a:endParaRPr sz="28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r>
              <a:rPr lang="zh-CN" altLang="en-US" sz="2800" spc="50" dirty="0">
                <a:ln w="3175">
                  <a:noFill/>
                  <a:prstDash val="dash"/>
                </a:ln>
                <a:solidFill>
                  <a:schemeClr val="tx1"/>
                </a:solidFill>
                <a:latin typeface="+mj-ea"/>
                <a:ea typeface="+mj-ea"/>
                <a:cs typeface="微软雅黑" panose="020B0503020204020204" charset="-122"/>
              </a:rPr>
              <a:t>兴奋容易建立但也容易分散，对长期的刺激耐受力小，兴奋持续时间短。</a:t>
            </a:r>
            <a:endParaRPr lang="zh-CN" altLang="en-US" sz="2400" spc="50" dirty="0">
              <a:ln w="3175">
                <a:noFill/>
                <a:prstDash val="dash"/>
              </a:ln>
              <a:solidFill>
                <a:schemeClr val="tx1"/>
              </a:solidFill>
              <a:latin typeface="+mj-ea"/>
              <a:ea typeface="+mj-ea"/>
              <a:cs typeface="微软雅黑" panose="020B0503020204020204" charset="-122"/>
            </a:endParaRPr>
          </a:p>
          <a:p>
            <a:pPr marL="285750" indent="-285750" fontAlgn="auto">
              <a:lnSpc>
                <a:spcPct val="150000"/>
              </a:lnSpc>
              <a:spcAft>
                <a:spcPts val="800"/>
              </a:spcAft>
              <a:buClr>
                <a:schemeClr val="tx1">
                  <a:lumMod val="65000"/>
                  <a:lumOff val="35000"/>
                </a:schemeClr>
              </a:buClr>
              <a:buFont typeface="Wingdings" panose="05000000000000000000" pitchFamily="2" charset="2"/>
              <a:buChar char="n"/>
            </a:pPr>
            <a:endParaRPr lang="zh-CN" altLang="en-US" sz="2400" spc="50" dirty="0">
              <a:ln w="3175">
                <a:noFill/>
                <a:prstDash val="dash"/>
              </a:ln>
              <a:solidFill>
                <a:schemeClr val="tx1">
                  <a:lumMod val="65000"/>
                  <a:lumOff val="35000"/>
                </a:schemeClr>
              </a:solidFill>
              <a:latin typeface="+mj-ea"/>
              <a:ea typeface="+mj-ea"/>
              <a:cs typeface="微软雅黑" panose="020B0503020204020204" charset="-122"/>
            </a:endParaRPr>
          </a:p>
        </p:txBody>
      </p:sp>
    </p:spTree>
    <p:custDataLst>
      <p:tags r:id="rId12"/>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6033"/>
  <p:tag name="KSO_WM_TEMPLATE_SUBCATEGORY" val="0"/>
  <p:tag name="KSO_WM_TEMPLATE_MASTER_TYPE" val="1"/>
  <p:tag name="KSO_WM_TEMPLATE_COLOR_TYPE" val="1"/>
  <p:tag name="KSO_WM_TEMPLATE_MASTER_THUMB_INDEX" val="12"/>
  <p:tag name="KSO_WM_TEMPLATE_THUMBS_INDEX" val="1、4、7、9、11、13、14、15、16、19、22、23、24"/>
</p:tagLst>
</file>

<file path=ppt/tags/tag142.xml><?xml version="1.0" encoding="utf-8"?>
<p:tagLst xmlns:p="http://schemas.openxmlformats.org/presentationml/2006/main">
  <p:tag name="KSO_WM_UNIT_ISCONTENTSTITLE" val="0"/>
  <p:tag name="KSO_WM_UNIT_ISNUMDGMTITLE" val="0"/>
  <p:tag name="KSO_WM_UNIT_PRESET_TEXT" val="快乐儿童节"/>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6033_1*a*1"/>
  <p:tag name="KSO_WM_TEMPLATE_CATEGORY" val="custom"/>
  <p:tag name="KSO_WM_TEMPLATE_INDEX" val="20206033"/>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3.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
  <p:tag name="KSO_WM_SLIDE_LAYOUT_CNT" val="1_1"/>
  <p:tag name="KSO_WM_SLIDE_TYPE" val="title"/>
  <p:tag name="KSO_WM_SLIDE_SUBTYPE" val="pureTxt"/>
  <p:tag name="KSO_WM_TEMPLATE_MASTER_TYPE" val="1"/>
  <p:tag name="KSO_WM_TEMPLATE_COLOR_TYPE" val="1"/>
  <p:tag name="KSO_WM_TEMPLATE_CATEGORY" val="custom"/>
  <p:tag name="KSO_WM_TEMPLATE_INDEX" val="20206033"/>
  <p:tag name="KSO_WM_SLIDE_ID" val="custom20206033_1"/>
  <p:tag name="KSO_WM_TEMPLATE_MASTER_THUMB_INDEX" val="12"/>
  <p:tag name="KSO_WM_TEMPLATE_THUMBS_INDEX" val="1、4、7、9、11、13、14、15、16、19、22、23、24"/>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Lst>
</file>

<file path=ppt/tags/tag14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6033"/>
  <p:tag name="KSO_WM_SLIDE_ID" val="custom20206033_7"/>
</p:tagLst>
</file>

<file path=ppt/tags/tag14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19*i*1"/>
  <p:tag name="KSO_WM_UNIT_TYPE" val="i"/>
  <p:tag name="KSO_WM_UNIT_INDEX" val="1"/>
  <p:tag name="KSO_WM_UNIT_HIGHLIGHT" val="0"/>
  <p:tag name="KSO_WM_UNIT_COMPATIBLE" val="0"/>
  <p:tag name="KSO_WM_UNIT_DIAGRAM_ISNUMVISUAL" val="0"/>
  <p:tag name="KSO_WM_UNIT_DIAGRAM_ISREFERUNIT" val="0"/>
  <p:tag name="KSO_WM_DIAGRAM_GROUP_CODE" val="q1-1"/>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DIAGRAM_GROUP_CODE" val="q1-1"/>
  <p:tag name="KSO_WM_UNIT_ID" val="custom20206033_19*i*2"/>
  <p:tag name="KSO_WM_UNIT_LAYERLEVEL" val="1"/>
  <p:tag name="KSO_WM_TAG_VERSION" val="1.0"/>
  <p:tag name="KSO_WM_BEAUTIFY_FLAG" val="#wm#"/>
  <p:tag name="KSO_WM_UNIT_USESOURCEFORMAT_APPLY" val="1"/>
</p:tagLst>
</file>

<file path=ppt/tags/tag14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DIAGRAM_GROUP_CODE" val="q1-1"/>
  <p:tag name="KSO_WM_UNIT_ID" val="custom20206033_19*i*3"/>
  <p:tag name="KSO_WM_UNIT_LAYERLEVEL" val="1"/>
  <p:tag name="KSO_WM_TAG_VERSION" val="1.0"/>
  <p:tag name="KSO_WM_BEAUTIFY_FLAG" val="#wm#"/>
  <p:tag name="KSO_WM_UNIT_USESOURCEFORMAT_APPLY" val="1"/>
</p:tagLst>
</file>

<file path=ppt/tags/tag1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TEMPLATE_CATEGORY" val="custom"/>
  <p:tag name="KSO_WM_TEMPLATE_INDEX" val="20206033"/>
  <p:tag name="KSO_WM_UNIT_ID" val="custom20206033_19*a*1"/>
  <p:tag name="KSO_WM_DIAGRAM_GROUP_CODE" val="q1-1"/>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4"/>
  <p:tag name="KSO_WM_SLIDE_INDEX" val="19"/>
  <p:tag name="KSO_WM_SLIDE_SIZE" val="854*368.868"/>
  <p:tag name="KSO_WM_SLIDE_POSITION" val="52.8186*114.501"/>
  <p:tag name="KSO_WM_DIAGRAM_GROUP_CODE" val="q1-1"/>
  <p:tag name="KSO_WM_SLIDE_DIAGTYPE" val="q"/>
  <p:tag name="KSO_WM_TAG_VERSION" val="1.0"/>
  <p:tag name="KSO_WM_BEAUTIFY_FLAG" val="#wm#"/>
  <p:tag name="KSO_WM_SLIDE_LAYOUT" val="a_i_q"/>
  <p:tag name="KSO_WM_SLIDE_LAYOUT_CNT" val="1_1_1"/>
  <p:tag name="KSO_WM_TEMPLATE_MASTER_TYPE" val="1"/>
  <p:tag name="KSO_WM_TEMPLATE_COLOR_TYPE" val="1"/>
  <p:tag name="KSO_WM_TEMPLATE_CATEGORY" val="custom"/>
  <p:tag name="KSO_WM_TEMPLATE_INDEX" val="20206033"/>
  <p:tag name="KSO_WM_SLIDE_ID" val="custom20206033_19"/>
</p:tagLst>
</file>

<file path=ppt/tags/tag151.xml><?xml version="1.0" encoding="utf-8"?>
<p:tagLst xmlns:p="http://schemas.openxmlformats.org/presentationml/2006/main">
  <p:tag name="KSO_WM_UNIT_ISCONTENTSTITLE" val="1"/>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录/CONTENTS"/>
  <p:tag name="KSO_WM_TEMPLATE_CATEGORY" val="custom"/>
  <p:tag name="KSO_WM_TEMPLATE_INDEX" val="20206033"/>
  <p:tag name="KSO_WM_UNIT_ID" val="custom20206033_4*a*1"/>
  <p:tag name="KSO_WM_UNIT_ISNUMDGMTITLE"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309_1_1"/>
  <p:tag name="KSO_WM_UNIT_LAYERLEVEL" val="1_1_1"/>
  <p:tag name="KSO_WM_TAG_VERSION" val="1.0"/>
  <p:tag name="KSO_WM_BEAUTIFY_FLAG" val="#wm#"/>
  <p:tag name="KSO_WM_TEMPLATE_CATEGORY" val="custom"/>
  <p:tag name="KSO_WM_TEMPLATE_INDEX" val="20206033"/>
  <p:tag name="KSO_WM_UNIT_ID" val="custom20206033_4*l_h_i*309_1_1"/>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309_2_1"/>
  <p:tag name="KSO_WM_UNIT_LAYERLEVEL" val="1_1_1"/>
  <p:tag name="KSO_WM_TAG_VERSION" val="1.0"/>
  <p:tag name="KSO_WM_BEAUTIFY_FLAG" val="#wm#"/>
  <p:tag name="KSO_WM_TEMPLATE_CATEGORY" val="custom"/>
  <p:tag name="KSO_WM_TEMPLATE_INDEX" val="20206033"/>
  <p:tag name="KSO_WM_UNIT_ID" val="custom20206033_4*l_h_i*309_2_1"/>
  <p:tag name="KSO_WM_UNIT_TEXT_FILL_FORE_SCHEMECOLOR_INDEX" val="6"/>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309_3_1"/>
  <p:tag name="KSO_WM_UNIT_LAYERLEVEL" val="1_1_1"/>
  <p:tag name="KSO_WM_TAG_VERSION" val="1.0"/>
  <p:tag name="KSO_WM_BEAUTIFY_FLAG" val="#wm#"/>
  <p:tag name="KSO_WM_TEMPLATE_CATEGORY" val="custom"/>
  <p:tag name="KSO_WM_TEMPLATE_INDEX" val="20206033"/>
  <p:tag name="KSO_WM_UNIT_ID" val="custom20206033_4*l_h_i*309_3_1"/>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309_3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309_3_1"/>
  <p:tag name="KSO_WM_UNIT_ISNUMDGMTITLE"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309_4_1"/>
  <p:tag name="KSO_WM_UNIT_LAYERLEVEL" val="1_1_1"/>
  <p:tag name="KSO_WM_TAG_VERSION" val="1.0"/>
  <p:tag name="KSO_WM_BEAUTIFY_FLAG" val="#wm#"/>
  <p:tag name="KSO_WM_TEMPLATE_CATEGORY" val="custom"/>
  <p:tag name="KSO_WM_TEMPLATE_INDEX" val="20206033"/>
  <p:tag name="KSO_WM_UNIT_ID" val="custom20206033_4*l_h_i*309_4_1"/>
  <p:tag name="KSO_WM_UNIT_TEXT_FILL_FORE_SCHEMECOLOR_INDEX" val="6"/>
  <p:tag name="KSO_WM_UNIT_TEXT_FILL_TYPE" val="1"/>
  <p:tag name="KSO_WM_UNIT_USESOURCEFORMAT_APPLY" val="1"/>
</p:tagLst>
</file>

<file path=ppt/tags/tag157.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309_3_1"/>
  <p:tag name="KSO_WM_UNIT_LAYERLEVEL" val="1_1_1"/>
  <p:tag name="KSO_WM_TAG_VERSION" val="1.0"/>
  <p:tag name="KSO_WM_BEAUTIFY_FLAG" val=""/>
  <p:tag name="KSO_WM_UNIT_PRESET_TEXT" val="添加标题"/>
  <p:tag name="KSO_WM_TEMPLATE_CATEGORY" val="custom"/>
  <p:tag name="KSO_WM_TEMPLATE_INDEX" val="20206033"/>
  <p:tag name="KSO_WM_UNIT_ID" val="custom20206033_4*l_h_a*309_3_1"/>
  <p:tag name="KSO_WM_UNIT_ISNUMDGMTITLE"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309_3_1"/>
  <p:tag name="KSO_WM_UNIT_LAYERLEVEL" val="1_1_1"/>
  <p:tag name="KSO_WM_TAG_VERSION" val="1.0"/>
  <p:tag name="KSO_WM_BEAUTIFY_FLAG" val=""/>
  <p:tag name="KSO_WM_UNIT_PRESET_TEXT" val="添加标题"/>
  <p:tag name="KSO_WM_TEMPLATE_CATEGORY" val="custom"/>
  <p:tag name="KSO_WM_TEMPLATE_INDEX" val="20206033"/>
  <p:tag name="KSO_WM_UNIT_ID" val="custom20206033_4*l_h_a*309_3_1"/>
  <p:tag name="KSO_WM_UNIT_ISNUMDGMTITLE"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309_3_1"/>
  <p:tag name="KSO_WM_UNIT_LAYERLEVEL" val="1_1_1"/>
  <p:tag name="KSO_WM_TAG_VERSION" val="1.0"/>
  <p:tag name="KSO_WM_BEAUTIFY_FLAG" val=""/>
  <p:tag name="KSO_WM_UNIT_PRESET_TEXT" val="添加标题"/>
  <p:tag name="KSO_WM_TEMPLATE_CATEGORY" val="custom"/>
  <p:tag name="KSO_WM_TEMPLATE_INDEX" val="20206033"/>
  <p:tag name="KSO_WM_UNIT_ID" val="custom20206033_4*l_h_a*309_3_1"/>
  <p:tag name="KSO_WM_UNIT_ISNUMDGMTITLE"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6033"/>
  <p:tag name="KSO_WM_SLIDE_ID" val="custom20206033_4"/>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6033"/>
  <p:tag name="KSO_WM_UNIT_ID" val="custom20206033_7*a*1"/>
  <p:tag name="KSO_WM_UNIT_ISNUMDGMTITLE" val="0"/>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6033"/>
  <p:tag name="KSO_WM_SLIDE_ID" val="custom20206033_7"/>
</p:tagLst>
</file>

<file path=ppt/tags/tag164.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6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6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67.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68.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69.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71.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7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73.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74.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75.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7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7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78.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179.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81.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8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83.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88.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8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19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19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19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195.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9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19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19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y*1"/>
  <p:tag name="KSO_WM_UNIT_TYPE" val="y"/>
  <p:tag name="KSO_WM_UNIT_INDEX" val="1"/>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01.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0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0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0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0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0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0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0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1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1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1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1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1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1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18.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1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2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2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24.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2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2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2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2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3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35.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3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3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3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41.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4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43.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44.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4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4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4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49.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51.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5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53.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5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5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57.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5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59.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6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63.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65.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
  <p:tag name="KSO_WM_UNIT_DEFAULT_FONT" val="16;20;2"/>
  <p:tag name="KSO_WM_UNIT_BLOCK" val="0"/>
  <p:tag name="KSO_WM_UNIT_SUBTYPE" val="a"/>
  <p:tag name="KSO_WM_TEMPLATE_CATEGORY" val="custom"/>
  <p:tag name="KSO_WM_TEMPLATE_INDEX" val="20206033"/>
  <p:tag name="KSO_WM_UNIT_ID" val="custom20206033_9*h_f*1_1"/>
</p:tagLst>
</file>

<file path=ppt/tags/tag26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67.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6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8*i*2"/>
  <p:tag name="KSO_WM_UNIT_LAYERLEVEL" val="1"/>
  <p:tag name="KSO_WM_TAG_VERSION" val="1.0"/>
  <p:tag name="KSO_WM_BEAUTIFY_FLAG" val="#wm#"/>
</p:tagLst>
</file>

<file path=ppt/tags/tag269.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8*i*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8*i*4"/>
  <p:tag name="KSO_WM_UNIT_TYPE" val="i"/>
  <p:tag name="KSO_WM_UNIT_INDEX" val="4"/>
</p:tagLst>
</file>

<file path=ppt/tags/tag27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6033"/>
  <p:tag name="KSO_WM_UNIT_ID" val="custom20206033_8*f*1"/>
  <p:tag name="KSO_WM_UNIT_SUBTYPE" val="a"/>
</p:tagLst>
</file>

<file path=ppt/tags/tag27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8*a*1"/>
  <p:tag name="KSO_WM_UNIT_ISNUMDGMTITLE" val="0"/>
</p:tagLst>
</file>

<file path=ppt/tags/tag273.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TEMPLATE_CATEGORY" val="custom"/>
  <p:tag name="KSO_WM_TEMPLATE_INDEX" val="20206033"/>
  <p:tag name="KSO_WM_UNIT_ID" val="custom20206033_9*h_i*1_1"/>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8"/>
</p:tagLst>
</file>

<file path=ppt/tags/tag276.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77.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278.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279.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283.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284.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285.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286.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287.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6033"/>
  <p:tag name="KSO_WM_UNIT_ID" val="custom20206033_12*f*1"/>
  <p:tag name="KSO_WM_UNIT_SUBTYPE" val="a"/>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聆听"/>
  <p:tag name="KSO_WM_TEMPLATE_CATEGORY" val="custom"/>
  <p:tag name="KSO_WM_TEMPLATE_INDEX" val="20206033"/>
  <p:tag name="KSO_WM_UNIT_ID" val="custom20206033_24*a*1"/>
  <p:tag name="KSO_WM_UNIT_ISNUMDGMTITLE" val="0"/>
</p:tagLst>
</file>

<file path=ppt/tags/tag292.xml><?xml version="1.0" encoding="utf-8"?>
<p:tagLst xmlns:p="http://schemas.openxmlformats.org/presentationml/2006/main">
  <p:tag name="KSO_WM_BEAUTIFY_FLAG" val="#wm#"/>
  <p:tag name="KSO_WM_TEMPLATE_SUBCATEGORY" val="0"/>
  <p:tag name="KSO_WM_SLIDE_TYPE" val="endPage"/>
  <p:tag name="KSO_WM_SLIDE_SUBTYPE" val="pureTxt"/>
  <p:tag name="KSO_WM_SLIDE_ITEM_CNT" val="0"/>
  <p:tag name="KSO_WM_SLIDE_INDEX" val="24"/>
  <p:tag name="KSO_WM_TAG_VERSION" val="1.0"/>
  <p:tag name="KSO_WM_SLIDE_LAYOUT" val="a_b"/>
  <p:tag name="KSO_WM_SLIDE_LAYOUT_CNT" val="1_1"/>
  <p:tag name="KSO_WM_TEMPLATE_MASTER_TYPE" val="1"/>
  <p:tag name="KSO_WM_TEMPLATE_COLOR_TYPE" val="1"/>
  <p:tag name="KSO_WM_TEMPLATE_CATEGORY" val="custom"/>
  <p:tag name="KSO_WM_TEMPLATE_INDEX" val="20206033"/>
  <p:tag name="KSO_WM_SLIDE_ID" val="custom20206033_24"/>
</p:tagLst>
</file>

<file path=ppt/tags/tag293.xml><?xml version="1.0" encoding="utf-8"?>
<p:tagLst xmlns:p="http://schemas.openxmlformats.org/presentationml/2006/main">
  <p:tag name="COMMONDATA" val="eyJoZGlkIjoiY2FjYTgyNDJmN2ZiY2ZmNzViZDI5ZTdhYTJiOTI4N2MifQ=="/>
  <p:tag name="KSO_WPP_MARK_KEY" val="edc4ae16-9a38-4313-bf6e-428e8fa34f27"/>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1F5FC"/>
      </a:dk2>
      <a:lt2>
        <a:srgbClr val="FDFEFE"/>
      </a:lt2>
      <a:accent1>
        <a:srgbClr val="57BEE5"/>
      </a:accent1>
      <a:accent2>
        <a:srgbClr val="4DB89E"/>
      </a:accent2>
      <a:accent3>
        <a:srgbClr val="6FA55E"/>
      </a:accent3>
      <a:accent4>
        <a:srgbClr val="AB8740"/>
      </a:accent4>
      <a:accent5>
        <a:srgbClr val="E26849"/>
      </a:accent5>
      <a:accent6>
        <a:srgbClr val="E5567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1790</Words>
  <Application>WPS 演示</Application>
  <PresentationFormat>宽屏</PresentationFormat>
  <Paragraphs>188</Paragraphs>
  <Slides>21</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21</vt:i4>
      </vt:variant>
    </vt:vector>
  </HeadingPairs>
  <TitlesOfParts>
    <vt:vector size="35" baseType="lpstr">
      <vt:lpstr>Arial</vt:lpstr>
      <vt:lpstr>宋体</vt:lpstr>
      <vt:lpstr>Wingdings</vt:lpstr>
      <vt:lpstr>幼圆</vt:lpstr>
      <vt:lpstr>汉仪乐喵体W</vt:lpstr>
      <vt:lpstr>微软雅黑</vt:lpstr>
      <vt:lpstr>黑体</vt:lpstr>
      <vt:lpstr>隶书</vt:lpstr>
      <vt:lpstr>楷体</vt:lpstr>
      <vt:lpstr>Segoe UI</vt:lpstr>
      <vt:lpstr>Arial Unicode MS</vt:lpstr>
      <vt:lpstr>Calibri</vt:lpstr>
      <vt:lpstr>Office 主题</vt:lpstr>
      <vt:lpstr>1_Office 主题​​</vt:lpstr>
      <vt:lpstr>婴幼儿神经系统的特点与保健要点</vt:lpstr>
      <vt:lpstr>一、教学目标 知识目标： 1.了解婴幼儿神经系统的组成； 2.熟悉大脑皮层的活动规律； 3.掌握婴幼儿神经系统的发育特点和卫生保健要点。 能力目标：	 1.能够说出神经系统的发育特点和卫生保健要点； 2.能够依据婴幼儿脑皮层活动规律，合理安排婴幼儿一日生活活动。 素质目标：	 能关心和保护好幼儿，树立起精技善育的照护理念，认同敬业、友善的价值观，发扬责任心、爱心、细心的职业精神。  </vt:lpstr>
      <vt:lpstr>PowerPoint 演示文稿</vt:lpstr>
      <vt:lpstr>PowerPoint 演示文稿</vt:lpstr>
      <vt:lpstr>思考：婴幼儿神经系统由什么组成？有什么功能？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下次见！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WJX</dc:creator>
  <cp:lastModifiedBy>黄文洁</cp:lastModifiedBy>
  <cp:revision>34</cp:revision>
  <dcterms:created xsi:type="dcterms:W3CDTF">2023-05-23T12:01:00Z</dcterms:created>
  <dcterms:modified xsi:type="dcterms:W3CDTF">2023-05-28T09:43:40Z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F7E1ED1F04AC402FAD4EB33F18E527B8_13</vt:lpwstr>
  </property>
  <property fmtid="{D5CDD505-2E9C-101B-9397-08002B2CF9AE}" pid="3" name="KSOProductBuildVer">
    <vt:lpwstr>2052-11.1.0.14309</vt:lpwstr>
  </property>
</Properties>
</file>