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0126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e050e3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3A913F-2E1F-4867-887A-934EEE144DE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生物的多样性及其保护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e050e36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ACD9B13-E74D-42AE-A6CA-7CBE3C23081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30fd5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7a8f7a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4299d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017ab8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530fd5d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47a8f7a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664299d4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017ab8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第六单元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生物的多样性及其保护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630f8900009196cb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EC717B1-4CF4-1768-DCC0-1EB8981CA37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B1EC7FB-E08C-4404-9D06-DD0A43212D4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0A06EF3-5913-4CFA-A26E-0B3F1098EF1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7530fd5d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47a8f7a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664299d46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c017ab8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7530fd5d8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47a8f7a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664299d46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c017ab8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883664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45e0679c?vcp=1&amp;pid=647a8f7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2" name="QB_6_BD.39_1#a6634e87b?colgroup=4,7,19&amp;vaa=1&amp;vcp=1&amp;vis=1&amp;pid=045e0679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278416"/>
              </p:ext>
            </p:extLst>
          </p:nvPr>
        </p:nvGraphicFramePr>
        <p:xfrm>
          <a:off x="539497" y="1327576"/>
          <a:ext cx="11112011" cy="3373692"/>
        </p:xfrm>
        <a:graphic>
          <a:graphicData uri="http://schemas.openxmlformats.org/drawingml/2006/table">
            <a:tbl>
              <a:tblPr/>
              <a:tblGrid>
                <a:gridCol w="1505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22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237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食肉目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动物的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分类图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1300"/>
                        </a:lnSpc>
                      </a:pPr>
                      <a:r>
                        <a:rPr lang="en-US" altLang="zh-CN" sz="11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是分类的最基本单位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虎和豹的共同点比虎和猫的共同点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猫与豹的亲缘关系比狗的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豹与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长得最相像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39_2#a6634e87b.table_image?tii=1&amp;vaa=1&amp;vcp=1&amp;vis=1&amp;pid=045e0679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1029" y="2086338"/>
            <a:ext cx="255117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40_1#a6634e87b.blank?vaa=1&amp;vcp=1&amp;vis=1&amp;pid=045e0679c&amp;color=0,0,0&amp;vpa=29&amp;vtp=1&amp;vaab=1"/>
          <p:cNvSpPr/>
          <p:nvPr/>
        </p:nvSpPr>
        <p:spPr>
          <a:xfrm>
            <a:off x="5799064" y="18890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6" name="QB_6_AN.41_1#a6634e87b.blank?vaa=1&amp;vcp=1&amp;vis=1&amp;pid=045e0679c&amp;color=0,0,0&amp;vpa=30&amp;vtp=1&amp;vaab=1"/>
          <p:cNvSpPr/>
          <p:nvPr/>
        </p:nvSpPr>
        <p:spPr>
          <a:xfrm>
            <a:off x="4910064" y="30066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7" name="QB_6_AN.42_1#a6634e87b.blank?vaa=1&amp;vcp=1&amp;vis=1&amp;pid=045e0679c&amp;color=0,0,0&amp;vpa=31&amp;vtp=1&amp;vaab=1"/>
          <p:cNvSpPr/>
          <p:nvPr/>
        </p:nvSpPr>
        <p:spPr>
          <a:xfrm>
            <a:off x="9710665" y="356547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  <p:sp>
        <p:nvSpPr>
          <p:cNvPr id="8" name="QB_6_AN.43_1#a6634e87b.blank?vaa=1&amp;vcp=1&amp;vis=1&amp;pid=045e0679c&amp;color=0,0,0&amp;vpa=32&amp;vtp=1&amp;vaab=1"/>
          <p:cNvSpPr/>
          <p:nvPr/>
        </p:nvSpPr>
        <p:spPr>
          <a:xfrm>
            <a:off x="6510265" y="410420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64299d46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664299d46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46_1#ddab3735e?vaa=1&amp;vcp=1&amp;vis=1&amp;pid=664299d46&amp;color=0,0,0&amp;mp=1&amp;vtp=1&amp;vaab=1&amp;bt=1&amp;bbb=1&amp;hb=1"/>
          <p:cNvSpPr/>
          <p:nvPr/>
        </p:nvSpPr>
        <p:spPr>
          <a:xfrm>
            <a:off x="539496" y="120446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四川广安·模拟）小凡在公园中发现树木挂有标牌，这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家依据一定的特征对树木进行的分类。下列关于生物分类的叙述错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误的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47_1#ddab3735e.bracket?vaa=1&amp;vcp=1&amp;vis=1&amp;pid=664299d46&amp;color=0,0,0&amp;mp=1&amp;vpa=33&amp;vtp=1&amp;vaab=1"/>
          <p:cNvSpPr/>
          <p:nvPr/>
        </p:nvSpPr>
        <p:spPr>
          <a:xfrm>
            <a:off x="895702" y="256038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5_BD.46_2#ddab3735e.choices?vaa=1&amp;vcp=1&amp;vis=1&amp;pid=664299d46&amp;color=0,0,0&amp;vtp=1&amp;vaab=1&amp;bbb=1"/>
          <p:cNvSpPr/>
          <p:nvPr/>
        </p:nvSpPr>
        <p:spPr>
          <a:xfrm>
            <a:off x="539496" y="312820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A.分类时一般把生物的生活习性、形态结构和生理特征等作为依据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.在被子植物的分类中，花、果实和种子往往是分类的主要依据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.“界”是最大的分类等级，“种”是最基本的分类单位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.生物的分类等级越大，包含的生物种类越少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1_1#ddab3735e?vaa=1&amp;vcp=1&amp;vis=1&amp;pid=664299d46&amp;color=0,0,0&amp;vtp=1&amp;vaab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为了弄清生物之间的亲缘关系，生物学家根据生物体的形态结构、生理功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能等特征把它们分成不同等级。在被子植物的分类中，花、果实和种子往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往是分类的主要依据。生物分类的等级从高到低依次是界、门、纲、目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科、属、种，其中种是最基本的分类单位。生物的分类等级越大，包含的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生物种类越多，共同特征越少，亲缘关系越远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5_EX.2_1#7448d1c6e?vaa=1&amp;vcp=1&amp;vis=1&amp;pid=664299d46&amp;color=0,0,0&amp;vtp=1&amp;vaab=1&amp;bbb=1&amp;hb=1"/>
          <p:cNvSpPr/>
          <p:nvPr/>
        </p:nvSpPr>
        <p:spPr>
          <a:xfrm>
            <a:off x="541020" y="351241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解答此类题目的关键是理解人类活动对环境所造成的影响。建设湿地公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园、大力植草种树、退耕还林还草有利于改善生态环境；大量引入外来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物种易破坏生态平衡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BD.50_1#7448d1c6e?vaa=1&amp;vcp=1&amp;vis=1&amp;pid=664299d46&amp;color=0,0,0&amp;vtp=1&amp;vaab=1&amp;bbb=1&amp;hb=1"/>
          <p:cNvSpPr/>
          <p:nvPr/>
        </p:nvSpPr>
        <p:spPr>
          <a:xfrm>
            <a:off x="541020" y="958441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广西·中考）下列措施不符合“绿水青山就是金山银山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理念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BD.50_2#7448d1c6e.choices?vaa=1&amp;vcp=1&amp;vis=1&amp;pid=664299d46&amp;color=0,0,0&amp;vtp=1&amp;vaab=1&amp;bbb=1"/>
          <p:cNvSpPr/>
          <p:nvPr/>
        </p:nvSpPr>
        <p:spPr>
          <a:xfrm>
            <a:off x="541020" y="223542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.建设湿地公园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.大力植草种树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C.退耕还林还草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.大量引入外来物种</a:t>
            </a:r>
            <a:endParaRPr lang="en-US" altLang="zh-CN" sz="2800" dirty="0"/>
          </a:p>
        </p:txBody>
      </p:sp>
      <p:sp>
        <p:nvSpPr>
          <p:cNvPr id="5" name="QC_5_AN.47_1#ddab3735e.bracket?vaa=1&amp;vcp=1&amp;vis=1&amp;pid=664299d46&amp;color=0,0,0&amp;mp=1&amp;vpa=33&amp;vtp=1&amp;vaab=1">
            <a:extLst>
              <a:ext uri="{FF2B5EF4-FFF2-40B4-BE49-F238E27FC236}">
                <a16:creationId xmlns:a16="http://schemas.microsoft.com/office/drawing/2014/main" id="{E9052A7D-C5C6-3CB8-81E4-33C6617703D8}"/>
              </a:ext>
            </a:extLst>
          </p:cNvPr>
          <p:cNvSpPr/>
          <p:nvPr/>
        </p:nvSpPr>
        <p:spPr>
          <a:xfrm>
            <a:off x="842764" y="162294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c017ab8f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9c017ab8f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63aaf1e7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52_1#88f5d108c?vaa=1&amp;vcp=1&amp;vis=1&amp;pid=063aaf1e7&amp;color=0,0,0&amp;vtp=1&amp;vaab=1&amp;bbb=1&amp;hb=1"/>
          <p:cNvSpPr/>
          <p:nvPr/>
        </p:nvSpPr>
        <p:spPr>
          <a:xfrm>
            <a:off x="539496" y="1267240"/>
            <a:ext cx="11109960" cy="5783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（湖南邵阳·模拟）下列分类单位中包含动物种类最多的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53_1#88f5d108c.bracket?vaa=1&amp;vcp=1&amp;vis=1&amp;pid=063aaf1e7&amp;color=0,0,0&amp;vpa=35&amp;vtp=1&amp;vaab=1"/>
          <p:cNvSpPr/>
          <p:nvPr/>
        </p:nvSpPr>
        <p:spPr>
          <a:xfrm>
            <a:off x="10081538" y="127772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52_2#88f5d108c.choices?vaa=1&amp;vcp=1&amp;vis=1&amp;pid=063aaf1e7&amp;color=0,0,0&amp;vtp=1&amp;vaab=1&amp;bbb=1"/>
          <p:cNvSpPr/>
          <p:nvPr/>
        </p:nvSpPr>
        <p:spPr>
          <a:xfrm>
            <a:off x="539496" y="20911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3028315" algn="l"/>
                <a:tab pos="5662930" algn="l"/>
                <a:tab pos="86531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A.哺乳纲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B.犬科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C.食肉目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D.犬属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4_1#a38627349?sp=1&amp;vaa=1&amp;vcp=1&amp;vis=1&amp;pid=063aaf1e7&amp;color=0,0,0&amp;vtp=1&amp;vaab=1&amp;bt=1&amp;bbb=1&amp;hb=1"/>
          <p:cNvSpPr/>
          <p:nvPr/>
        </p:nvSpPr>
        <p:spPr>
          <a:xfrm>
            <a:off x="539496" y="78508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（广东·中考）下图是小华查阅“鹭”的资料后整理出的分类图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中与黄嘴白鹭亲缘关系最近的是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C_6_BD.54_2#a38627349?vaa=1&amp;vcp=1&amp;vis=1&amp;pid=063aaf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6392" y="2122011"/>
            <a:ext cx="5925312" cy="324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55_1#a38627349.bracket?vaa=1&amp;vcp=1&amp;vis=1&amp;pid=063aaf1e7&amp;color=0,0,0&amp;vpa=36&amp;vtp=1&amp;vaab=1"/>
          <p:cNvSpPr/>
          <p:nvPr/>
        </p:nvSpPr>
        <p:spPr>
          <a:xfrm>
            <a:off x="5195774" y="14495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6_BD.54_3#a38627349.choices?vaa=1&amp;vcp=1&amp;vis=1&amp;pid=063aaf1e7&amp;color=0,0,0&amp;vtp=1&amp;vaab=1&amp;bbb=1"/>
          <p:cNvSpPr/>
          <p:nvPr/>
        </p:nvSpPr>
        <p:spPr>
          <a:xfrm>
            <a:off x="539496" y="550021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583815" algn="l"/>
                <a:tab pos="51295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.苍鹭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B.雪鹭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C.白琵鹭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.黑脸琵鹭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6_1#fa11328d4?vaa=1&amp;vcp=1&amp;vis=1&amp;pid=063aaf1e7&amp;color=0,0,0&amp;vtp=1&amp;vaab=1&amp;bt=1&amp;bbb=1&amp;hb=1"/>
          <p:cNvSpPr/>
          <p:nvPr/>
        </p:nvSpPr>
        <p:spPr>
          <a:xfrm>
            <a:off x="539496" y="554400"/>
            <a:ext cx="11109960" cy="107523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（山西太原·中考）新冠病毒极易变异表现为多样性，这种多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的实质是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fa11328d4.bracket?vaa=1&amp;vcp=1&amp;vis=1&amp;pid=063aaf1e7&amp;color=0,0,0&amp;vpa=37&amp;vtp=1&amp;vaab=1"/>
          <p:cNvSpPr/>
          <p:nvPr/>
        </p:nvSpPr>
        <p:spPr>
          <a:xfrm>
            <a:off x="1559091" y="1159493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56_2#fa11328d4.choices?vaa=1&amp;vcp=1&amp;vis=1&amp;pid=063aaf1e7&amp;color=0,0,0&amp;vtp=1&amp;vaab=1&amp;bbb=1"/>
          <p:cNvSpPr/>
          <p:nvPr/>
        </p:nvSpPr>
        <p:spPr>
          <a:xfrm>
            <a:off x="539496" y="1651110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.生物种类的多样性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.生态系统的多样性</a:t>
            </a:r>
            <a:endParaRPr lang="en-US" altLang="zh-CN" sz="2800" dirty="0"/>
          </a:p>
          <a:p>
            <a:pPr latinLnBrk="1">
              <a:lnSpc>
                <a:spcPts val="42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C.寄生环境的多样性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.基因的多样性</a:t>
            </a:r>
            <a:endParaRPr lang="en-US" altLang="zh-CN" sz="2800" dirty="0"/>
          </a:p>
        </p:txBody>
      </p:sp>
      <p:sp>
        <p:nvSpPr>
          <p:cNvPr id="5" name="QB_6_BD.58_1#f7f7c978d?sp=1&amp;vaa=1&amp;vcp=1&amp;vis=1&amp;pid=063aaf1e7&amp;color=0,0,0&amp;vtp=1&amp;vaab=1&amp;bbb=1&amp;hb=1"/>
          <p:cNvSpPr/>
          <p:nvPr/>
        </p:nvSpPr>
        <p:spPr>
          <a:xfrm>
            <a:off x="539496" y="2751502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八年级（3）班的同学尝试对《从百草园到三味书屋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》一文中提到的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生物进行分类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下列分类不正确的一项是(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20" name="QB_6_BD.58_2#f7f7c978d?colgroup=2,8,17&amp;vaa=1&amp;vcp=1&amp;vis=1&amp;pid=063aaf1e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57097"/>
              </p:ext>
            </p:extLst>
          </p:nvPr>
        </p:nvGraphicFramePr>
        <p:xfrm>
          <a:off x="539496" y="3928220"/>
          <a:ext cx="11082528" cy="2271776"/>
        </p:xfrm>
        <a:graphic>
          <a:graphicData uri="http://schemas.openxmlformats.org/drawingml/2006/table">
            <a:tbl>
              <a:tblPr/>
              <a:tblGrid>
                <a:gridCol w="110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皂荚树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桑葚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木莲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蜡梅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昆虫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黄蜂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蟋蟀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苍蝇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蚂蚁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云雀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张飞鸟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脊椎动物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梅花鹿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蜈蚣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QB_6_BD.58_3#f7f7c978d.table_image?tii=2&amp;vaa=1&amp;vcp=1&amp;vis=1&amp;pid=063aaf1e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3287" y="5098176"/>
            <a:ext cx="420624" cy="39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AN.59_1#f7f7c978d.bracket?vaa=1&amp;vcp=1&amp;vis=1&amp;pid=063aaf1e7&amp;color=0,0,0&amp;vpa=38&amp;vtp=1&amp;vaab=1"/>
          <p:cNvSpPr/>
          <p:nvPr/>
        </p:nvSpPr>
        <p:spPr>
          <a:xfrm>
            <a:off x="7039514" y="3297476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0_1#a239b1a5b?vaa=1&amp;vcp=1&amp;vis=1&amp;pid=063aaf1e7&amp;color=0,0,0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（广西北部湾·中考）2009年6月8日，联合国将首个世界海洋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主题确定为“我们的海洋，我们的责任”。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如果因海洋水域环境遭到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而导致一种稀有鱼类灭绝，给人类造成的损失主要是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BD.60_2#a239b1a5b.choices?vaa=1&amp;vcp=1&amp;vis=1&amp;pid=063aaf1e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.人类将永远失去一种动物资源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.海洋生态系统将失去平衡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C.生态系统的多样性将遭到破坏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.渔业产量将严重减少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ecd7ee21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1ecd7ee21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400" dirty="0"/>
          </a:p>
        </p:txBody>
      </p:sp>
      <p:sp>
        <p:nvSpPr>
          <p:cNvPr id="4" name="C_1_BD#1ecd7ee21.fixed?vcp=1&amp;color=0,0,0&amp;vtp=1&amp;vaab=1&amp;bbb=1">
            <a:extLst>
              <a:ext uri="{FF2B5EF4-FFF2-40B4-BE49-F238E27FC236}">
                <a16:creationId xmlns:a16="http://schemas.microsoft.com/office/drawing/2014/main" id="{DA5A409D-C80C-B36A-0666-B162E64C1A14}"/>
              </a:ext>
            </a:extLst>
          </p:cNvPr>
          <p:cNvSpPr/>
          <p:nvPr/>
        </p:nvSpPr>
        <p:spPr>
          <a:xfrm>
            <a:off x="265176" y="360841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 生物的多样性及其保护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239b1a5b?vaa=1&amp;vcp=1&amp;vis=1&amp;pid=063aaf1e7&amp;color=0,0,0&amp;vtp=1&amp;vaab=1&amp;bt=1&amp;bbb=1&amp;hb=1"/>
          <p:cNvSpPr/>
          <p:nvPr/>
        </p:nvSpPr>
        <p:spPr>
          <a:xfrm>
            <a:off x="539496" y="1228693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生物多样性有三个主要内涵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生物种类的多样性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基因的多样性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生态系统的多样性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基因的多样性是指物种的种内个体或种群间的基因变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不同物种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如兔和小麦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之间基因组成差别很大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生物的性状是由基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因决定的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生物的性状千差万别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表明组成生物的基因也成千上万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同种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生物如兔之间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有白的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黑的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灰的等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基因也有差别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每个物种都是一</a:t>
            </a:r>
            <a:endParaRPr lang="en-US" altLang="zh-CN" sz="2800" b="0" i="0" spc="-10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个独特的基因库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某个物种一旦从地球上消失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就无法再生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3" name="QB_6_AN.59_1#f7f7c978d.bracket?vaa=1&amp;vcp=1&amp;vis=1&amp;pid=063aaf1e7&amp;color=0,0,0&amp;vpa=38&amp;vtp=1&amp;vaab=1">
            <a:extLst>
              <a:ext uri="{FF2B5EF4-FFF2-40B4-BE49-F238E27FC236}">
                <a16:creationId xmlns:a16="http://schemas.microsoft.com/office/drawing/2014/main" id="{789281FF-CB5D-72CB-5B84-9BEBAF3FA229}"/>
              </a:ext>
            </a:extLst>
          </p:cNvPr>
          <p:cNvSpPr/>
          <p:nvPr/>
        </p:nvSpPr>
        <p:spPr>
          <a:xfrm>
            <a:off x="501396" y="5113973"/>
            <a:ext cx="147029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4_1#c3ec1ba8f?vaa=1&amp;vcp=1&amp;vis=1&amp;pid=063aaf1e7&amp;color=0,0,0&amp;vtp=1&amp;vaab=1&amp;bt=1&amp;bbb=1"/>
          <p:cNvSpPr/>
          <p:nvPr/>
        </p:nvSpPr>
        <p:spPr>
          <a:xfrm>
            <a:off x="539496" y="2826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下列属于我国特产珍稀爬行动物的是(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65_1#c3ec1ba8f.bracket?vaa=1&amp;vcp=1&amp;vis=1&amp;pid=063aaf1e7&amp;color=0,0,0&amp;vpa=40&amp;vtp=1&amp;vaab=1"/>
          <p:cNvSpPr/>
          <p:nvPr/>
        </p:nvSpPr>
        <p:spPr>
          <a:xfrm>
            <a:off x="6772814" y="28132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64_2#c3ec1ba8f.choices?vaa=1&amp;vcp=1&amp;vis=1&amp;pid=063aaf1e7&amp;color=0,0,0&amp;vtp=1&amp;vaab=1&amp;bbb=1"/>
          <p:cNvSpPr/>
          <p:nvPr/>
        </p:nvSpPr>
        <p:spPr>
          <a:xfrm>
            <a:off x="539496" y="34510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485130" algn="l"/>
                <a:tab pos="8386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.金丝猴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B.大鲵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C.扬子鳄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.褐马鸡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beb2ae67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66_1#fba2e2634?vaa=1&amp;vcp=1&amp;vis=1&amp;pid=dbeb2ae6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（广西北部湾·中考）2022年世界环境日的主题是“只有一个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由于全球气候变暖，生物多样性受到严重影响。下列关于生物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性及其保护的叙述，正确的是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67_1#fba2e2634.bracket?vaa=1&amp;vcp=1&amp;vis=1&amp;pid=dbeb2ae67&amp;color=0,0,0&amp;vpa=41&amp;vtp=1&amp;vaab=1"/>
          <p:cNvSpPr/>
          <p:nvPr/>
        </p:nvSpPr>
        <p:spPr>
          <a:xfrm>
            <a:off x="4423315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6_2#fba2e2634.choices?vaa=1&amp;vcp=1&amp;vis=1&amp;pid=dbeb2ae67&amp;color=0,0,0&amp;vtp=1&amp;vaab=1&amp;bbb=1"/>
          <p:cNvSpPr/>
          <p:nvPr/>
        </p:nvSpPr>
        <p:spPr>
          <a:xfrm>
            <a:off x="539496" y="319136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A.物种的多样性是指地球上生物种类的多样性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.保护生物多样性意味着禁止开发和利用生物资源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.为了丰富我国的动植物资源，应大量引进外来物种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.保护生物多样性的最有效措施是建立动物园和植物园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90aa8a74?vcp=1&amp;pid=9c017ab8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O_6_BD.68_1#94577b6c5?sp=1&amp;vaa=1&amp;vcp=1&amp;vis=1&amp;pid=490aa8a74&amp;color=0,0,0&amp;vtp=1&amp;vaab=1&amp;bbb=1&amp;hb=1"/>
              <p:cNvSpPr/>
              <p:nvPr/>
            </p:nvSpPr>
            <p:spPr>
              <a:xfrm>
                <a:off x="539496" y="1267240"/>
                <a:ext cx="11109960" cy="384842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（四川凉山·中考）请阅读以下资料，并回答有关问题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：2021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10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12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国家主席习近平在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《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生物多样性公约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会领导人峰会上宣布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中国正式设立三江源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东北虎豹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海南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热带雨林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武夷山等第一批国家公园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将保护中国最具代表性的生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态系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统和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国家重点保护野生动植物种类及其栖息地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这具有全球价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值和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国家象征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QO_6_BD.68_1#94577b6c5?sp=1&amp;vaa=1&amp;vcp=1&amp;vis=1&amp;pid=490aa8a7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11109960" cy="3848426"/>
              </a:xfrm>
              <a:prstGeom prst="rect">
                <a:avLst/>
              </a:prstGeom>
              <a:blipFill>
                <a:blip r:embed="rId3"/>
                <a:stretch>
                  <a:fillRect l="-1976" r="-878" b="-3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68_2#94577b6c5?vaa=1&amp;vcp=1&amp;vis=1&amp;pid=490aa8a74&amp;color=0,0,0&amp;mp=1&amp;vtp=1&amp;vaab=1&amp;bt=1&amp;bbb=1&amp;hb=1"/>
              <p:cNvSpPr/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大熊猫国家公园包括四川省岷山地区和邛崃山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-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大相岭地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陕西省秦岭地区和甘肃省白水江地区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保护了全国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以上的野生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保护面积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2.7134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万平方公里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四川占了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74.3%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的面积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资料三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凉山州被称为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第三纪生物的避难所和物种基因库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”。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在美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姑大风顶国家级自然保护区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国家一级保护动物有川金丝猴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大熊猫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四川山鹧鸪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血雉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黑鹳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中华秋沙鸭等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珍稀植物有珙桐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桫椤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川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滇冷杉等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68_2#94577b6c5?vaa=1&amp;vcp=1&amp;vis=1&amp;pid=490aa8a74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8914"/>
                <a:ext cx="11109960" cy="4439857"/>
              </a:xfrm>
              <a:prstGeom prst="rect">
                <a:avLst/>
              </a:prstGeom>
              <a:blipFill>
                <a:blip r:embed="rId3"/>
                <a:stretch>
                  <a:fillRect l="-1976" r="-1043" b="-425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a926c95ad?vaa=1&amp;vcp=1&amp;vis=1&amp;pid=94577b6c5&amp;color=0,0,0&amp;vtp=1&amp;vaab=1&amp;bt=1&amp;bbb=1&amp;hb=1"/>
          <p:cNvSpPr/>
          <p:nvPr/>
        </p:nvSpPr>
        <p:spPr>
          <a:xfrm>
            <a:off x="539496" y="89585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（1）在大熊猫国家公园中，大熊猫、穿山甲、箭竹、珙桐、川滇冷杉、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枯草杆菌等生物以及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可以构成一个完整的生态系统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70_1#08c177956?vaa=1&amp;vcp=1&amp;vis=1&amp;pid=94577b6c5&amp;color=0,0,0&amp;vtp=1&amp;vaab=1&amp;bbb=1&amp;hb=1"/>
          <p:cNvSpPr/>
          <p:nvPr/>
        </p:nvSpPr>
        <p:spPr>
          <a:xfrm>
            <a:off x="539496" y="2178875"/>
            <a:ext cx="10928604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（2）大熊猫国家公园有种子植物3446种，隶属于197科1007属，脊椎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动物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641种，体现了生物多样性中的生物种类多样性，其实质是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</a:t>
            </a:r>
            <a:r>
              <a:rPr lang="zh-CN" altLang="en-US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多样</a:t>
            </a:r>
            <a:r>
              <a:rPr lang="en-US" altLang="zh-CN" sz="2800" b="0" i="0" spc="-10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性，在种、科、属三个分类等级中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，</a:t>
            </a:r>
            <a:r>
              <a:rPr lang="en-US" altLang="zh-CN" sz="2800" i="0" spc="-100" dirty="0">
                <a:solidFill>
                  <a:srgbClr val="000000"/>
                </a:solidFill>
                <a:latin typeface="SimSun" panose="02010600030101010101" pitchFamily="2" charset="-122"/>
                <a:ea typeface="SimSun" panose="02010600030101010101" pitchFamily="2" charset="-122"/>
                <a:cs typeface="SimSun" pitchFamily="34" charset="-120"/>
              </a:rPr>
              <a:t>________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的生物共同特征最少。</a:t>
            </a:r>
            <a:endParaRPr lang="en-US" altLang="zh-CN" sz="2800" spc="-1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4" name="QB_7_BD.71_1#1b2635f7a?vaa=1&amp;vcp=1&amp;vis=1&amp;pid=94577b6c5&amp;color=0,0,0&amp;vtp=1&amp;vaab=1&amp;bbb=1&amp;hb=1"/>
          <p:cNvSpPr/>
          <p:nvPr/>
        </p:nvSpPr>
        <p:spPr>
          <a:xfrm>
            <a:off x="539496" y="410927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（3）四川山鹧鸪、血雉、黑鹳、中华秋沙鸭身体呈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型，能减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小空气阻力，用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辅助肺呼吸，前肢变为翼，体温恒定，这些特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征都有利于它们在山林间飞行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O_6_AN.2_1#94577b6c5?vaa=1&amp;vcp=1&amp;vis=1&amp;pid=490aa8a74&amp;color=0,0,0&amp;vtp=1&amp;vaab=1&amp;bbb=1"/>
          <p:cNvSpPr/>
          <p:nvPr/>
        </p:nvSpPr>
        <p:spPr>
          <a:xfrm>
            <a:off x="3994966" y="1496535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非生物成分</a:t>
            </a:r>
            <a:endParaRPr lang="en-US" altLang="zh-CN" sz="2800" dirty="0"/>
          </a:p>
        </p:txBody>
      </p:sp>
      <p:sp>
        <p:nvSpPr>
          <p:cNvPr id="6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9016E09C-464D-CB41-0D23-640FEF6B879F}"/>
              </a:ext>
            </a:extLst>
          </p:cNvPr>
          <p:cNvSpPr/>
          <p:nvPr/>
        </p:nvSpPr>
        <p:spPr>
          <a:xfrm>
            <a:off x="9647803" y="280239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7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DA2EA048-ECEB-B240-D53A-3E268DC97752}"/>
              </a:ext>
            </a:extLst>
          </p:cNvPr>
          <p:cNvSpPr/>
          <p:nvPr/>
        </p:nvSpPr>
        <p:spPr>
          <a:xfrm>
            <a:off x="6680414" y="342900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同科</a:t>
            </a:r>
            <a:endParaRPr lang="en-US" altLang="zh-CN" sz="2800" dirty="0"/>
          </a:p>
        </p:txBody>
      </p:sp>
      <p:sp>
        <p:nvSpPr>
          <p:cNvPr id="8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07D930D8-373E-C471-1377-E965A8B26DC0}"/>
              </a:ext>
            </a:extLst>
          </p:cNvPr>
          <p:cNvSpPr/>
          <p:nvPr/>
        </p:nvSpPr>
        <p:spPr>
          <a:xfrm>
            <a:off x="8874974" y="405561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流线</a:t>
            </a:r>
            <a:endParaRPr lang="en-US" altLang="zh-CN" sz="2800" dirty="0"/>
          </a:p>
        </p:txBody>
      </p:sp>
      <p:sp>
        <p:nvSpPr>
          <p:cNvPr id="9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7AA41AF1-3CEF-F52E-B56E-B8C8817F290D}"/>
              </a:ext>
            </a:extLst>
          </p:cNvPr>
          <p:cNvSpPr/>
          <p:nvPr/>
        </p:nvSpPr>
        <p:spPr>
          <a:xfrm>
            <a:off x="3364752" y="4756974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气囊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72_1#2688b7b6a?vaa=1&amp;vcp=1&amp;vis=1&amp;pid=94577b6c5&amp;color=0,0,0&amp;vtp=1&amp;vaab=1&amp;bt=1&amp;bbb=1&amp;hb=1"/>
          <p:cNvSpPr/>
          <p:nvPr/>
        </p:nvSpPr>
        <p:spPr>
          <a:xfrm>
            <a:off x="539496" y="55440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（4）国家公园中有的混交林层峦叠嶂、风光旖旎、水量丰沛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，混交林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远比单纯林的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能力更强，在涵养水源、防风固沙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、净化空气等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方面起重要作用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，有“绿色水库”“地球之肺”之称。</a:t>
            </a:r>
            <a:endParaRPr lang="en-US" altLang="zh-CN" sz="2800" dirty="0"/>
          </a:p>
        </p:txBody>
      </p:sp>
      <p:sp>
        <p:nvSpPr>
          <p:cNvPr id="3" name="QB_7_BD.73_1#196c6993c?vaa=1&amp;vcp=1&amp;vis=1&amp;pid=94577b6c5&amp;color=0,0,0&amp;vtp=1&amp;vaab=1&amp;bbb=1&amp;hb=1"/>
          <p:cNvSpPr/>
          <p:nvPr/>
        </p:nvSpPr>
        <p:spPr>
          <a:xfrm>
            <a:off x="539496" y="24781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（5）保护生物的栖息环境，保护生态系统的多样性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，是保护生物多样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措施。</a:t>
            </a:r>
            <a:endParaRPr lang="en-US" altLang="zh-CN" sz="2800" dirty="0"/>
          </a:p>
        </p:txBody>
      </p:sp>
      <p:sp>
        <p:nvSpPr>
          <p:cNvPr id="4" name="QO_6_AS.1_1#94577b6c5?vaa=1&amp;vcp=1&amp;vis=1&amp;pid=490aa8a74&amp;color=0,0,0&amp;vtp=1&amp;vaab=1&amp;bbb=1&amp;hb=1"/>
          <p:cNvSpPr/>
          <p:nvPr/>
        </p:nvSpPr>
        <p:spPr>
          <a:xfrm>
            <a:off x="539496" y="3755117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生物的分类从大到小依次为界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纲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属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不同等级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生物的分类等级越大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包含的生物种类越多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生物之间的差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异越大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具有的共同特征越少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D610F38A-3BD8-2C09-EBED-FA42A6E10763}"/>
              </a:ext>
            </a:extLst>
          </p:cNvPr>
          <p:cNvSpPr/>
          <p:nvPr/>
        </p:nvSpPr>
        <p:spPr>
          <a:xfrm>
            <a:off x="2657054" y="1233377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自动调节</a:t>
            </a:r>
            <a:endParaRPr lang="en-US" altLang="zh-CN" sz="2800" dirty="0"/>
          </a:p>
        </p:txBody>
      </p:sp>
      <p:sp>
        <p:nvSpPr>
          <p:cNvPr id="7" name="QO_6_AN.2_1#94577b6c5?vaa=1&amp;vcp=1&amp;vis=1&amp;pid=490aa8a74&amp;color=0,0,0&amp;vtp=1&amp;vaab=1&amp;bbb=1">
            <a:extLst>
              <a:ext uri="{FF2B5EF4-FFF2-40B4-BE49-F238E27FC236}">
                <a16:creationId xmlns:a16="http://schemas.microsoft.com/office/drawing/2014/main" id="{8FDE1BF5-6BCF-A9C0-4094-7F8A17A6218A}"/>
              </a:ext>
            </a:extLst>
          </p:cNvPr>
          <p:cNvSpPr/>
          <p:nvPr/>
        </p:nvSpPr>
        <p:spPr>
          <a:xfrm>
            <a:off x="1540523" y="3103780"/>
            <a:ext cx="126042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530fd5d8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7530fd5d8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a8a7d304?vcp=1&amp;pid=7530fd5d8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4035" y="559554"/>
            <a:ext cx="7324344" cy="573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47a8f7a3.fixed?vcp=1&amp;pid=2959abd54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生物的多样性及其保护</a:t>
            </a:r>
            <a:endParaRPr lang="en-US" altLang="zh-CN" sz="4000" dirty="0"/>
          </a:p>
        </p:txBody>
      </p:sp>
      <p:sp>
        <p:nvSpPr>
          <p:cNvPr id="3" name="C_4_BD#647a8f7a3.fixed?vcp=1&amp;pid=2959abd5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e65bdc10?vcp=1&amp;pid=647a8f7a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e03ea9cd8?vaa=1&amp;vcp=1&amp;vis=1&amp;pid=be65bdc1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生物的分类: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科学地将生物进行分类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，弄清生物间的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</a:t>
            </a:r>
            <a:r>
              <a:rPr lang="en-US" altLang="zh-CN" sz="2800" i="0" spc="-1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关系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4" name="QO_6_AN.1_1#e03ea9cd8.blank?vaa=1&amp;vcp=1&amp;vis=1&amp;pid=be65bdc10&amp;color=0,0,0&amp;vpa=1&amp;vtp=1&amp;vaab=1&amp;bbb=1"/>
          <p:cNvSpPr/>
          <p:nvPr/>
        </p:nvSpPr>
        <p:spPr>
          <a:xfrm>
            <a:off x="8592089" y="1224398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亲缘</a:t>
            </a:r>
            <a:endParaRPr lang="en-US" altLang="zh-CN" sz="2800" spc="-100" dirty="0"/>
          </a:p>
        </p:txBody>
      </p:sp>
      <p:sp>
        <p:nvSpPr>
          <p:cNvPr id="5" name="QO_6_AN.2_1#e03ea9cd8.blank?vaa=1&amp;vcp=1&amp;vis=1&amp;pid=be65bdc10&amp;color=0,0,0&amp;vpa=2&amp;vtp=1&amp;vaab=1&amp;bbb=1"/>
          <p:cNvSpPr/>
          <p:nvPr/>
        </p:nvSpPr>
        <p:spPr>
          <a:xfrm>
            <a:off x="9925589" y="1224398"/>
            <a:ext cx="9318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</a:t>
            </a:r>
            <a:endParaRPr lang="en-US" altLang="zh-CN" sz="2800" spc="-100" dirty="0"/>
          </a:p>
        </p:txBody>
      </p:sp>
      <p:sp>
        <p:nvSpPr>
          <p:cNvPr id="6" name="QB_7_BD.4_1#cbebfcb67?vaa=1&amp;vcp=1&amp;vis=1&amp;pid=e03ea9cd8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（1）分类依据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：生物之间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上的相似程度。被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子植物的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往往是分类的重要依据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cbebfcb67.blank?vaa=1&amp;vcp=1&amp;vis=1&amp;pid=e03ea9cd8&amp;color=0,0,0&amp;vpa=3&amp;vtp=1&amp;vaab=1&amp;bbb=1"/>
          <p:cNvSpPr/>
          <p:nvPr/>
        </p:nvSpPr>
        <p:spPr>
          <a:xfrm>
            <a:off x="4639215" y="18775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形态结构</a:t>
            </a:r>
            <a:endParaRPr lang="en-US" altLang="zh-CN" sz="2800" dirty="0"/>
          </a:p>
        </p:txBody>
      </p:sp>
      <p:sp>
        <p:nvSpPr>
          <p:cNvPr id="8" name="QB_7_AN.4_1#cbebfcb67.blank?vaa=1&amp;vcp=1&amp;vis=1&amp;pid=e03ea9cd8&amp;color=0,0,0&amp;vpa=4&amp;vtp=1&amp;vaab=1&amp;bbb=1"/>
          <p:cNvSpPr/>
          <p:nvPr/>
        </p:nvSpPr>
        <p:spPr>
          <a:xfrm>
            <a:off x="6772814" y="18775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生理功能</a:t>
            </a:r>
            <a:endParaRPr lang="en-US" altLang="zh-CN" sz="2800" dirty="0"/>
          </a:p>
        </p:txBody>
      </p:sp>
      <p:sp>
        <p:nvSpPr>
          <p:cNvPr id="9" name="QB_7_AN.5_1#cbebfcb67.blank?vaa=1&amp;vcp=1&amp;vis=1&amp;pid=e03ea9cd8&amp;color=0,0,0&amp;vpa=5&amp;vtp=1&amp;vaab=1&amp;bbb=1"/>
          <p:cNvSpPr/>
          <p:nvPr/>
        </p:nvSpPr>
        <p:spPr>
          <a:xfrm>
            <a:off x="1972214" y="2504294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花、果实、种子</a:t>
            </a:r>
            <a:endParaRPr lang="en-US" altLang="zh-CN" sz="2800" dirty="0"/>
          </a:p>
        </p:txBody>
      </p:sp>
      <p:sp>
        <p:nvSpPr>
          <p:cNvPr id="10" name="QB_7_BD.8_1#c43fa7806?sp=1&amp;vaa=1&amp;vcp=1&amp;vis=1&amp;pid=e03ea9cd8&amp;color=0,0,0&amp;vtp=1&amp;vaab=1&amp;bbb=1&amp;hb=1"/>
          <p:cNvSpPr/>
          <p:nvPr/>
        </p:nvSpPr>
        <p:spPr>
          <a:xfrm>
            <a:off x="539496" y="31850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）分类等级从大到小依次是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、门、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目、科、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属、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是生物分类的最基本单位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分类等级越小，所包括生物的种类越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，生物间的相同特征越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亲缘关系也就越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7_AN.9_1#c43fa7806.blank?vaa=1&amp;vcp=1&amp;vis=1&amp;pid=e03ea9cd8&amp;color=0,0,0&amp;vpa=6&amp;vtp=1&amp;vaab=1"/>
          <p:cNvSpPr/>
          <p:nvPr/>
        </p:nvSpPr>
        <p:spPr>
          <a:xfrm>
            <a:off x="5350415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界</a:t>
            </a:r>
            <a:endParaRPr lang="en-US" altLang="zh-CN" sz="2800" dirty="0"/>
          </a:p>
        </p:txBody>
      </p:sp>
      <p:sp>
        <p:nvSpPr>
          <p:cNvPr id="12" name="QB_7_AN.10_1#c43fa7806.blank?vaa=1&amp;vcp=1&amp;vis=1&amp;pid=e03ea9cd8&amp;color=0,0,0&amp;vpa=7&amp;vtp=1&amp;vaab=1"/>
          <p:cNvSpPr/>
          <p:nvPr/>
        </p:nvSpPr>
        <p:spPr>
          <a:xfrm>
            <a:off x="7128414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纲</a:t>
            </a:r>
            <a:endParaRPr lang="en-US" altLang="zh-CN" sz="2800" dirty="0"/>
          </a:p>
        </p:txBody>
      </p:sp>
      <p:sp>
        <p:nvSpPr>
          <p:cNvPr id="13" name="QB_7_AN.11_1#c43fa7806.blank?vaa=1&amp;vcp=1&amp;vis=1&amp;pid=e03ea9cd8&amp;color=0,0,0&amp;vpa=8&amp;vtp=1&amp;vaab=1"/>
          <p:cNvSpPr/>
          <p:nvPr/>
        </p:nvSpPr>
        <p:spPr>
          <a:xfrm>
            <a:off x="10328814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4" name="QB_7_AN.12_1#c43fa7806.blank?vaa=1&amp;vcp=1&amp;vis=1&amp;pid=e03ea9cd8&amp;color=0,0,0&amp;vpa=9&amp;vtp=1&amp;vaab=1"/>
          <p:cNvSpPr/>
          <p:nvPr/>
        </p:nvSpPr>
        <p:spPr>
          <a:xfrm>
            <a:off x="549815" y="38022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</a:t>
            </a:r>
            <a:endParaRPr lang="en-US" altLang="zh-CN" sz="2800" dirty="0"/>
          </a:p>
        </p:txBody>
      </p:sp>
      <p:sp>
        <p:nvSpPr>
          <p:cNvPr id="15" name="QB_7_AN.13_1#c43fa7806.blank?vaa=1&amp;vcp=1&amp;vis=1&amp;pid=e03ea9cd8&amp;color=0,0,0&amp;vpa=10&amp;vtp=1&amp;vaab=1"/>
          <p:cNvSpPr/>
          <p:nvPr/>
        </p:nvSpPr>
        <p:spPr>
          <a:xfrm>
            <a:off x="6239415" y="44499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</a:t>
            </a:r>
            <a:endParaRPr lang="en-US" altLang="zh-CN" sz="2800" dirty="0"/>
          </a:p>
        </p:txBody>
      </p:sp>
      <p:sp>
        <p:nvSpPr>
          <p:cNvPr id="16" name="QB_7_AN.14_1#c43fa7806.blank?vaa=1&amp;vcp=1&amp;vis=1&amp;pid=e03ea9cd8&amp;color=0,0,0&amp;vpa=11&amp;vtp=1&amp;vaab=1"/>
          <p:cNvSpPr/>
          <p:nvPr/>
        </p:nvSpPr>
        <p:spPr>
          <a:xfrm>
            <a:off x="10506614" y="44499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  <a:endParaRPr lang="en-US" altLang="zh-CN" sz="2800" dirty="0"/>
          </a:p>
        </p:txBody>
      </p:sp>
      <p:sp>
        <p:nvSpPr>
          <p:cNvPr id="17" name="QB_7_AN.15_1#c43fa7806.blank?vaa=1&amp;vcp=1&amp;vis=1&amp;pid=e03ea9cd8&amp;color=0,0,0&amp;vpa=12&amp;vtp=1&amp;vaab=1"/>
          <p:cNvSpPr/>
          <p:nvPr/>
        </p:nvSpPr>
        <p:spPr>
          <a:xfrm>
            <a:off x="3039014" y="507667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2fce57cba?sp=1&amp;vcp=1&amp;vis=1&amp;pid=e03ea9cd8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（3）动植物的分类：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—犬属—犬科—食肉目—哺乳纲—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脊索动物门的脊椎动物亚门—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—桃属—蔷薇科—蔷薇目—双子叶植物纲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—种子植物门的被子植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物亚门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—植物界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6_1#1d17b023b?vaa=1&amp;vcp=1&amp;vis=1&amp;pid=be65bdc10&amp;color=0,0,0&amp;vtp=1&amp;vaab=1&amp;bt=1&amp;bbb=1"/>
          <p:cNvSpPr/>
          <p:nvPr/>
        </p:nvSpPr>
        <p:spPr>
          <a:xfrm>
            <a:off x="539496" y="8996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认识生物多样性。</a:t>
            </a:r>
            <a:endParaRPr lang="en-US" altLang="zh-CN" sz="2800" dirty="0"/>
          </a:p>
        </p:txBody>
      </p:sp>
      <p:sp>
        <p:nvSpPr>
          <p:cNvPr id="3" name="QB_7_BD.17_1#b588632ae?vaa=1&amp;vcp=1&amp;vis=1&amp;pid=1d17b023b&amp;color=0,0,0&amp;vtp=1&amp;vaab=1&amp;bbb=1&amp;hb=1"/>
          <p:cNvSpPr/>
          <p:nvPr/>
        </p:nvSpPr>
        <p:spPr>
          <a:xfrm>
            <a:off x="539496" y="152736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生物多样性的内涵：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直观体现）、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（实质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外在表现）。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多样性是生物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多样性最根本的原因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b588632ae.blank?vaa=1&amp;vcp=1&amp;vis=1&amp;pid=1d17b023b&amp;color=0,0,0&amp;vpa=13&amp;vtp=1&amp;vaab=1&amp;bbb=1"/>
          <p:cNvSpPr/>
          <p:nvPr/>
        </p:nvSpPr>
        <p:spPr>
          <a:xfrm>
            <a:off x="4639215" y="14968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</a:t>
            </a:r>
            <a:endParaRPr lang="en-US" altLang="zh-CN" sz="2800" dirty="0"/>
          </a:p>
        </p:txBody>
      </p:sp>
      <p:sp>
        <p:nvSpPr>
          <p:cNvPr id="5" name="QB_7_AN.2_1#b588632ae.blank?vaa=1&amp;vcp=1&amp;vis=1&amp;pid=1d17b023b&amp;color=0,0,0&amp;vpa=14&amp;vtp=1&amp;vaab=1&amp;bbb=1"/>
          <p:cNvSpPr/>
          <p:nvPr/>
        </p:nvSpPr>
        <p:spPr>
          <a:xfrm>
            <a:off x="9973214" y="14968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6" name="QB_7_AN.3_1#b588632ae.blank?vaa=1&amp;vcp=1&amp;vis=1&amp;pid=1d17b023b&amp;color=0,0,0&amp;vpa=15&amp;vtp=1&amp;vaab=1&amp;bbb=1"/>
          <p:cNvSpPr/>
          <p:nvPr/>
        </p:nvSpPr>
        <p:spPr>
          <a:xfrm>
            <a:off x="3039014" y="21445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</a:t>
            </a:r>
            <a:endParaRPr lang="en-US" altLang="zh-CN" sz="2800" dirty="0"/>
          </a:p>
        </p:txBody>
      </p:sp>
      <p:sp>
        <p:nvSpPr>
          <p:cNvPr id="7" name="QB_7_AN.4_1#b588632ae.blank?vaa=1&amp;vcp=1&amp;vis=1&amp;pid=1d17b023b&amp;color=0,0,0&amp;vpa=16&amp;vtp=1&amp;vaab=1&amp;bbb=1"/>
          <p:cNvSpPr/>
          <p:nvPr/>
        </p:nvSpPr>
        <p:spPr>
          <a:xfrm>
            <a:off x="8373014" y="21445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</a:t>
            </a:r>
            <a:endParaRPr lang="en-US" altLang="zh-CN" sz="2800" dirty="0"/>
          </a:p>
        </p:txBody>
      </p:sp>
      <p:sp>
        <p:nvSpPr>
          <p:cNvPr id="8" name="QB_7_BD.22_1#5041781e5?vaa=1&amp;vcp=1&amp;vis=1&amp;pid=1d17b023b&amp;color=0,0,0&amp;vtp=1&amp;vaab=1&amp;bbb=1&amp;hb=1"/>
          <p:cNvSpPr/>
          <p:nvPr/>
        </p:nvSpPr>
        <p:spPr>
          <a:xfrm>
            <a:off x="539496" y="34577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（2）我国的植物资源十分丰富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植物的种数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仅次于巴西和哥伦比亚，居世界第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位；我国是裸子植物最丰富的国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被称为“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的故乡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脊椎动物中的鱼类、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动物的种数都位于世界前列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23_1#5041781e5.blank?vaa=1&amp;vcp=1&amp;vis=1&amp;pid=1d17b023b&amp;color=0,0,0&amp;vpa=17&amp;vtp=1&amp;vaab=1&amp;bbb=1"/>
          <p:cNvSpPr/>
          <p:nvPr/>
        </p:nvSpPr>
        <p:spPr>
          <a:xfrm>
            <a:off x="6417214" y="3427285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苔藓、蕨类和种子</a:t>
            </a:r>
            <a:endParaRPr lang="en-US" altLang="zh-CN" sz="2800" dirty="0"/>
          </a:p>
        </p:txBody>
      </p:sp>
      <p:sp>
        <p:nvSpPr>
          <p:cNvPr id="10" name="QB_7_AN.24_1#5041781e5.blank?vaa=1&amp;vcp=1&amp;vis=1&amp;pid=1d17b023b&amp;color=0,0,0&amp;vpa=18&amp;vtp=1&amp;vaab=1"/>
          <p:cNvSpPr/>
          <p:nvPr/>
        </p:nvSpPr>
        <p:spPr>
          <a:xfrm>
            <a:off x="5883815" y="407498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</a:t>
            </a:r>
            <a:endParaRPr lang="en-US" altLang="zh-CN" sz="2800" dirty="0"/>
          </a:p>
        </p:txBody>
      </p:sp>
      <p:sp>
        <p:nvSpPr>
          <p:cNvPr id="11" name="QB_7_AN.25_1#5041781e5.blank?vaa=1&amp;vcp=1&amp;vis=1&amp;pid=1d17b023b&amp;color=0,0,0&amp;vpa=19&amp;vtp=1&amp;vaab=1&amp;bbb=1"/>
          <p:cNvSpPr/>
          <p:nvPr/>
        </p:nvSpPr>
        <p:spPr>
          <a:xfrm>
            <a:off x="2484978" y="47226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</a:t>
            </a:r>
            <a:endParaRPr lang="en-US" altLang="zh-CN" sz="2800" dirty="0"/>
          </a:p>
        </p:txBody>
      </p:sp>
      <p:sp>
        <p:nvSpPr>
          <p:cNvPr id="12" name="QB_7_AN.26_1#5041781e5.blank?vaa=1&amp;vcp=1&amp;vis=1&amp;pid=1d17b023b&amp;color=0,0,0&amp;vpa=20&amp;vtp=1&amp;vaab=1&amp;bbb=1"/>
          <p:cNvSpPr/>
          <p:nvPr/>
        </p:nvSpPr>
        <p:spPr>
          <a:xfrm>
            <a:off x="9042939" y="47226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鸟类</a:t>
            </a:r>
            <a:endParaRPr lang="en-US" altLang="zh-CN" sz="2800" dirty="0"/>
          </a:p>
        </p:txBody>
      </p:sp>
      <p:sp>
        <p:nvSpPr>
          <p:cNvPr id="13" name="QB_7_AN.27_1#5041781e5.blank?vaa=1&amp;vcp=1&amp;vis=1&amp;pid=1d17b023b&amp;color=0,0,0&amp;vpa=21&amp;vtp=1&amp;vaab=1&amp;bbb=1"/>
          <p:cNvSpPr/>
          <p:nvPr/>
        </p:nvSpPr>
        <p:spPr>
          <a:xfrm>
            <a:off x="10465339" y="47226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哺乳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28_1#18c75e79a?vaa=1&amp;vcp=1&amp;vis=1&amp;pid=1d17b023b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（3）生物多样性的保护。</a:t>
            </a:r>
            <a:endParaRPr lang="en-US" altLang="zh-CN" sz="2800" dirty="0"/>
          </a:p>
        </p:txBody>
      </p:sp>
      <p:sp>
        <p:nvSpPr>
          <p:cNvPr id="3" name="QB_8_BD.29_1#bb5f63059?vaa=1&amp;vcp=1&amp;vis=1&amp;pid=18c75e79a&amp;color=0,0,0&amp;vtp=1&amp;vaab=1&amp;bbb=1&amp;h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①生物多样性面临的主要威胁：乱砍滥伐、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乱捕滥杀、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_1#bb5f63059.blank?vaa=1&amp;vcp=1&amp;vis=1&amp;pid=18c75e79a&amp;color=0,0,0&amp;vpa=22&amp;vtp=1&amp;vaab=1&amp;bbb=1"/>
          <p:cNvSpPr/>
          <p:nvPr/>
        </p:nvSpPr>
        <p:spPr>
          <a:xfrm>
            <a:off x="9084214" y="115161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环境污染</a:t>
            </a:r>
            <a:endParaRPr lang="en-US" altLang="zh-CN" sz="2800" dirty="0"/>
          </a:p>
        </p:txBody>
      </p:sp>
      <p:sp>
        <p:nvSpPr>
          <p:cNvPr id="5" name="QB_8_AN.2_1#bb5f63059.blank?vaa=1&amp;vcp=1&amp;vis=1&amp;pid=18c75e79a&amp;color=0,0,0&amp;vpa=23&amp;vtp=1&amp;vaab=1&amp;bbb=1"/>
          <p:cNvSpPr/>
          <p:nvPr/>
        </p:nvSpPr>
        <p:spPr>
          <a:xfrm>
            <a:off x="549815" y="177836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外来物种</a:t>
            </a:r>
            <a:endParaRPr lang="en-US" altLang="zh-CN" sz="2800" dirty="0"/>
          </a:p>
        </p:txBody>
      </p:sp>
      <p:sp>
        <p:nvSpPr>
          <p:cNvPr id="6" name="QB_8_BD.32_1#1336a799d?vaa=1&amp;vcp=1&amp;vis=1&amp;pid=18c75e79a&amp;color=0,0,0&amp;vtp=1&amp;vaab=1&amp;bbb=1&amp;hb=1"/>
          <p:cNvSpPr/>
          <p:nvPr/>
        </p:nvSpPr>
        <p:spPr>
          <a:xfrm>
            <a:off x="539496" y="245908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②保护生物多样性的措施：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根本措施是保护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的多样性，最有效的措施是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：迁地保护、建立濒危物种种质库、法制管理。</a:t>
            </a:r>
            <a:endParaRPr lang="en-US" altLang="zh-CN" sz="2800" dirty="0"/>
          </a:p>
        </p:txBody>
      </p:sp>
      <p:sp>
        <p:nvSpPr>
          <p:cNvPr id="7" name="QB_8_AN.3_1#1336a799d.blank?vaa=1&amp;vcp=1&amp;vis=1&amp;pid=18c75e79a&amp;color=0,0,0&amp;vpa=24&amp;vtp=1&amp;vaab=1&amp;bbb=1"/>
          <p:cNvSpPr/>
          <p:nvPr/>
        </p:nvSpPr>
        <p:spPr>
          <a:xfrm>
            <a:off x="3039014" y="30763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</a:t>
            </a:r>
            <a:endParaRPr lang="en-US" altLang="zh-CN" sz="2800" dirty="0"/>
          </a:p>
        </p:txBody>
      </p:sp>
      <p:sp>
        <p:nvSpPr>
          <p:cNvPr id="8" name="QB_8_AN.4_1#1336a799d.blank?vaa=1&amp;vcp=1&amp;vis=1&amp;pid=18c75e79a&amp;color=0,0,0&amp;vpa=25&amp;vtp=1&amp;vaab=1&amp;bbb=1&amp;hb=1"/>
          <p:cNvSpPr/>
          <p:nvPr/>
        </p:nvSpPr>
        <p:spPr>
          <a:xfrm>
            <a:off x="539496" y="307630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建立自然保护区</a:t>
            </a:r>
            <a:endParaRPr lang="en-US" altLang="zh-CN" sz="2800" dirty="0"/>
          </a:p>
        </p:txBody>
      </p:sp>
      <p:sp>
        <p:nvSpPr>
          <p:cNvPr id="9" name="QB_7_BD.35_1#b6985742f?vaa=1&amp;vcp=1&amp;vis=1&amp;pid=1d17b023b&amp;color=0,0,0&amp;vtp=1&amp;vaab=1&amp;bbb=1&amp;hb=1"/>
          <p:cNvSpPr/>
          <p:nvPr/>
        </p:nvSpPr>
        <p:spPr>
          <a:xfrm>
            <a:off x="539496" y="502448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自然保护区是“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”，还是“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endParaRPr lang="en-US" altLang="zh-CN" sz="2800" dirty="0"/>
          </a:p>
        </p:txBody>
      </p:sp>
      <p:sp>
        <p:nvSpPr>
          <p:cNvPr id="10" name="QB_7_AN.36_1#b6985742f.blank?vaa=1&amp;vcp=1&amp;vis=1&amp;pid=1d17b023b&amp;color=0,0,0&amp;vpa=26&amp;vtp=1&amp;vaab=1&amp;bbb=1"/>
          <p:cNvSpPr/>
          <p:nvPr/>
        </p:nvSpPr>
        <p:spPr>
          <a:xfrm>
            <a:off x="3729577" y="499400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天然基因库</a:t>
            </a:r>
            <a:endParaRPr lang="en-US" altLang="zh-CN" sz="2800" dirty="0"/>
          </a:p>
        </p:txBody>
      </p:sp>
      <p:sp>
        <p:nvSpPr>
          <p:cNvPr id="11" name="QB_7_AN.37_1#b6985742f.blank?vaa=1&amp;vcp=1&amp;vis=1&amp;pid=1d17b023b&amp;color=0,0,0&amp;vpa=27&amp;vtp=1&amp;vaab=1&amp;bbb=1"/>
          <p:cNvSpPr/>
          <p:nvPr/>
        </p:nvSpPr>
        <p:spPr>
          <a:xfrm>
            <a:off x="6888703" y="4994002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天然实验室</a:t>
            </a:r>
            <a:endParaRPr lang="en-US" altLang="zh-CN" sz="2800" dirty="0"/>
          </a:p>
        </p:txBody>
      </p:sp>
      <p:sp>
        <p:nvSpPr>
          <p:cNvPr id="12" name="QB_7_AN.38_1#b6985742f.blank?vaa=1&amp;vcp=1&amp;vis=1&amp;pid=1d17b023b&amp;color=0,0,0&amp;vpa=28&amp;vtp=1&amp;vaab=1&amp;bbb=1&amp;hb=1"/>
          <p:cNvSpPr/>
          <p:nvPr/>
        </p:nvSpPr>
        <p:spPr>
          <a:xfrm>
            <a:off x="539496" y="499400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活的自然博物馆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985</Words>
  <Application>Microsoft Office PowerPoint</Application>
  <PresentationFormat>宽屏</PresentationFormat>
  <Paragraphs>210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9</cp:revision>
  <dcterms:created xsi:type="dcterms:W3CDTF">2024-11-18T01:36:04Z</dcterms:created>
  <dcterms:modified xsi:type="dcterms:W3CDTF">2025-07-24T10:08:51Z</dcterms:modified>
  <cp:category/>
  <cp:contentStatus/>
</cp:coreProperties>
</file>