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5" r:id="rId11"/>
    <p:sldId id="276" r:id="rId12"/>
    <p:sldId id="277" r:id="rId13"/>
    <p:sldId id="278" r:id="rId14"/>
    <p:sldId id="279" r:id="rId15"/>
    <p:sldId id="327" r:id="rId16"/>
    <p:sldId id="280" r:id="rId17"/>
    <p:sldId id="281" r:id="rId18"/>
    <p:sldId id="282" r:id="rId19"/>
    <p:sldId id="328" r:id="rId20"/>
    <p:sldId id="283" r:id="rId21"/>
    <p:sldId id="329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30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</p:sldIdLst>
  <p:sldSz cx="12192000" cy="6858000"/>
  <p:notesSz cx="6858000" cy="12192000"/>
  <p:custDataLst>
    <p:tags r:id="rId6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6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2c05ac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59E8296-CD0E-4A90-A6CA-5F2B46E903F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中国的地域差异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c05ac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3FDAFFF-4D91-4819-9F51-C430592DFF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fa7c2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72fcaf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ba418e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7c62b8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fa7c2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972fcaf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ba418e1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7c62b8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中国的地域差异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353A414-9621-48C7-67DC-359F8BCC6D1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7C16FEE-5CDD-40DE-B901-4110AABB331F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2A46EF1-5DF8-4A6E-B5A8-840387858D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70D26AB-086D-4465-B0CA-D64BBDF163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fa7c2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72fcaf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ba418e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07c62b8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fa7c26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972fcaf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ba418e1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07c62b8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0AE905B-75B8-05E9-C0ED-E2B2A8B454AD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d3d4b5bb?vcp=1&amp;pid=e6433b74e&amp;color=0,0,0&amp;vtp=1&amp;vaab=1&amp;bt=1&amp;bbb=1"/>
          <p:cNvSpPr/>
          <p:nvPr/>
        </p:nvSpPr>
        <p:spPr>
          <a:xfrm>
            <a:off x="539496" y="7360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秦岭—淮河线的地理意义</a:t>
            </a:r>
            <a:endParaRPr lang="en-US" altLang="zh-CN" sz="2800" dirty="0"/>
          </a:p>
        </p:txBody>
      </p:sp>
      <p:pic>
        <p:nvPicPr>
          <p:cNvPr id="3" name="P_7_BD#ad3d4b5bb?vcp=1&amp;pid=e6433b7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6664" y="1417701"/>
            <a:ext cx="6135624" cy="469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d3d4b5bb?vcp=1&amp;pid=e6433b74e&amp;color=0,0,0&amp;vtp=1&amp;vaab=1&amp;bt=1&amp;bbb=1&amp;hb=1"/>
          <p:cNvSpPr/>
          <p:nvPr/>
        </p:nvSpPr>
        <p:spPr>
          <a:xfrm>
            <a:off x="539496" y="68351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四大地理区域的划分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在中国地图上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按照秦岭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淮河线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、400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毫米年等降水量线和青藏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高原边缘线这三条重要的地理界线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并根据实际情况作一定的调整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中国划分为四大地理区域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7_BD#ad3d4b5bb?vcp=1&amp;pid=e6433b7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5616" y="3308858"/>
            <a:ext cx="462686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03654e831?sp=1&amp;vaa=1&amp;vcp=1&amp;vis=1&amp;pid=e6433b74e&amp;color=0,0,0&amp;mp=1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2.四大地理区域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B_7_BD.31_2#03654e831?colgroup=5,15,3,4&amp;vaa=1&amp;vcp=1&amp;vis=1&amp;pid=e6433b74e&amp;color=0,0,0&amp;mp=1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534159"/>
              <a:ext cx="11073384" cy="4457956"/>
            </p:xfrm>
            <a:graphic>
              <a:graphicData uri="http://schemas.openxmlformats.org/drawingml/2006/table">
                <a:tbl>
                  <a:tblPr/>
                  <a:tblGrid>
                    <a:gridCol w="2203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698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地理区域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分界线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差异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主导因素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南方地区和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线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毫米年等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降水量线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1月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等温线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气温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西北地区和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毫米年等降水量线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季风区与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非季风区的分界线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降水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季风）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青藏地区和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其他地理区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青藏高原边缘线（地势第一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二级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阶梯的分界线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即昆仑山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—祁连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—横断山脉一线）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地形地势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B_7_BD.31_2#03654e831?colgroup=5,15,3,4&amp;vaa=1&amp;vcp=1&amp;vis=1&amp;pid=e6433b74e&amp;color=0,0,0&amp;mp=1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534159"/>
              <a:ext cx="11073384" cy="4457956"/>
            </p:xfrm>
            <a:graphic>
              <a:graphicData uri="http://schemas.openxmlformats.org/drawingml/2006/table">
                <a:tbl>
                  <a:tblPr/>
                  <a:tblGrid>
                    <a:gridCol w="2203704"/>
                    <a:gridCol w="5769864"/>
                    <a:gridCol w="1325880"/>
                    <a:gridCol w="1773936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地理区域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分界线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差异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主导因素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077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南方地区和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气温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endParaRPr lang="en-US" altLang="zh-CN" sz="2800" b="0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西北地区和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毫米年等降水量线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季风区与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非季风区的分界线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降水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季风）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青藏地区和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其他地理区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青藏高原边缘线（地势第一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二级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阶梯的分界线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即昆仑山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—祁连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—横断山脉一线）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地形地势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32_1#03654e831.blank?vaa=1&amp;vcp=1&amp;vis=1&amp;pid=e6433b74e&amp;color=0,0,0&amp;mp=1&amp;vpa=20&amp;vtp=1&amp;vaab=1&amp;bbb=1"/>
          <p:cNvSpPr/>
          <p:nvPr/>
        </p:nvSpPr>
        <p:spPr>
          <a:xfrm>
            <a:off x="2825519" y="207740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5" name="QB_7_AN.33_1#03654e831.blank?vaa=1&amp;vcp=1&amp;vis=1&amp;pid=e6433b74e&amp;color=0,0,0&amp;mp=1&amp;vpa=21&amp;vtp=1&amp;vaab=1&amp;bbb=1"/>
          <p:cNvSpPr/>
          <p:nvPr/>
        </p:nvSpPr>
        <p:spPr>
          <a:xfrm>
            <a:off x="4247918" y="207740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淮河</a:t>
            </a:r>
            <a:endParaRPr lang="en-US" altLang="zh-CN" sz="2800" dirty="0"/>
          </a:p>
        </p:txBody>
      </p:sp>
      <p:sp>
        <p:nvSpPr>
          <p:cNvPr id="6" name="QB_7_AN.34_1#03654e831.blank?vaa=1&amp;vcp=1&amp;vis=1&amp;pid=e6433b74e&amp;color=0,0,0&amp;mp=1&amp;vpa=22&amp;vtp=1&amp;vaab=1&amp;bbb=1"/>
          <p:cNvSpPr/>
          <p:nvPr/>
        </p:nvSpPr>
        <p:spPr>
          <a:xfrm>
            <a:off x="6013218" y="2077402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</a:t>
            </a:r>
            <a:endParaRPr lang="en-US" altLang="zh-CN" sz="2800" dirty="0"/>
          </a:p>
        </p:txBody>
      </p:sp>
      <p:sp>
        <p:nvSpPr>
          <p:cNvPr id="7" name="QB_7_AN.35_1#03654e831.blank?vaa=1&amp;vcp=1&amp;vis=1&amp;pid=e6433b74e&amp;color=0,0,0&amp;mp=1&amp;vpa=23&amp;vtp=1&amp;vaab=1"/>
          <p:cNvSpPr/>
          <p:nvPr/>
        </p:nvSpPr>
        <p:spPr>
          <a:xfrm>
            <a:off x="5124218" y="2616136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</a:t>
            </a:r>
            <a:endParaRPr lang="en-US" altLang="zh-CN" sz="2800" dirty="0"/>
          </a:p>
        </p:txBody>
      </p:sp>
      <p:sp>
        <p:nvSpPr>
          <p:cNvPr id="8" name="QB_7_AN.36_1#03654e831.blank?vaa=1&amp;vcp=1&amp;vis=1&amp;pid=e6433b74e&amp;color=0,0,0&amp;mp=1&amp;vpa=24&amp;vtp=1&amp;vaab=1&amp;bbb=1"/>
          <p:cNvSpPr/>
          <p:nvPr/>
        </p:nvSpPr>
        <p:spPr>
          <a:xfrm>
            <a:off x="2825519" y="3198622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endParaRPr lang="en-US" altLang="zh-CN" sz="2800" dirty="0"/>
          </a:p>
        </p:txBody>
      </p:sp>
      <p:sp>
        <p:nvSpPr>
          <p:cNvPr id="9" name="QB_7_AN.37_1#03654e831.blank?vaa=1&amp;vcp=1&amp;vis=1&amp;pid=e6433b74e&amp;color=0,0,0&amp;mp=1&amp;vpa=25&amp;vtp=1&amp;vaab=1&amp;bbb=1"/>
          <p:cNvSpPr/>
          <p:nvPr/>
        </p:nvSpPr>
        <p:spPr>
          <a:xfrm>
            <a:off x="8652921" y="34579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</a:t>
            </a:r>
            <a:endParaRPr lang="en-US" altLang="zh-CN" sz="2800" dirty="0"/>
          </a:p>
        </p:txBody>
      </p:sp>
      <p:sp>
        <p:nvSpPr>
          <p:cNvPr id="10" name="QB_7_AN.38_1#03654e831.blank?vaa=1&amp;vcp=1&amp;vis=1&amp;pid=e6433b74e&amp;color=0,0,0&amp;mp=1&amp;vpa=26&amp;vtp=1&amp;vaab=1&amp;bbb=1"/>
          <p:cNvSpPr/>
          <p:nvPr/>
        </p:nvSpPr>
        <p:spPr>
          <a:xfrm>
            <a:off x="8652921" y="485654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80da330?vcp=1&amp;pid=f972fca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北方地区和南方地区</a:t>
            </a:r>
            <a:endParaRPr lang="en-US" altLang="zh-CN" sz="3000" dirty="0"/>
          </a:p>
        </p:txBody>
      </p:sp>
      <p:graphicFrame>
        <p:nvGraphicFramePr>
          <p:cNvPr id="24" name="QB_7_BD.39_1#33d1aef2e?colgroup=2,12,14&amp;vaa=1&amp;vcp=1&amp;vis=1&amp;pid=0580da330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82528" cy="5024440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我国东部秦岭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—淮河线以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我国秦岭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—淮河线以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约占全国的20%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约占全国的25%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约占全国的40%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约占全国的55%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关中平原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云贵高原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四川盆地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长江中下游平原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40_1#33d1aef2e.blank?vaa=1&amp;vcp=1&amp;vis=1&amp;pid=0580da330&amp;color=0,0,0&amp;vpa=27&amp;vtp=1&amp;vaab=1"/>
          <p:cNvSpPr/>
          <p:nvPr/>
        </p:nvSpPr>
        <p:spPr>
          <a:xfrm>
            <a:off x="1819678" y="290967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5" name="QB_7_AN.41_1#33d1aef2e.blank?vaa=1&amp;vcp=1&amp;vis=1&amp;pid=0580da330&amp;color=0,0,0&amp;vpa=28&amp;vtp=1&amp;vaab=1"/>
          <p:cNvSpPr/>
          <p:nvPr/>
        </p:nvSpPr>
        <p:spPr>
          <a:xfrm>
            <a:off x="9573791" y="237094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6" name="QB_7_AN.42_1#33d1aef2e.blank?vaa=1&amp;vcp=1&amp;vis=1&amp;pid=0580da330&amp;color=0,0,0&amp;vpa=29&amp;vtp=1&amp;vaab=1"/>
          <p:cNvSpPr/>
          <p:nvPr/>
        </p:nvSpPr>
        <p:spPr>
          <a:xfrm>
            <a:off x="7440191" y="290967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B_7_BD.43_1#33d1aef2e?colgroup=2,12,14&amp;vaa=1&amp;vcp=1&amp;vis=1&amp;pid=0580da33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459672"/>
          <a:ext cx="11082528" cy="2659889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44_1#33d1aef2e.blank?vaa=1&amp;vcp=1&amp;vis=1&amp;pid=0580da330&amp;color=0,0,0&amp;mp=1&amp;vpa=30&amp;vtp=1&amp;vaab=1&amp;bbb=1"/>
          <p:cNvSpPr/>
          <p:nvPr/>
        </p:nvSpPr>
        <p:spPr>
          <a:xfrm>
            <a:off x="2779935" y="399910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4" name="QB_7_AN.45_1#33d1aef2e.blank?vaa=1&amp;vcp=1&amp;vis=1&amp;pid=0580da330&amp;color=0,0,0&amp;mp=1&amp;vpa=31&amp;vtp=1&amp;vaab=1&amp;bbb=1"/>
          <p:cNvSpPr/>
          <p:nvPr/>
        </p:nvSpPr>
        <p:spPr>
          <a:xfrm>
            <a:off x="6477667" y="373976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5" name="QB_7_AN.46_1#33d1aef2e.blank?vaa=1&amp;vcp=1&amp;vis=1&amp;pid=0580da330&amp;color=0,0,0&amp;mp=1&amp;vpa=32&amp;vtp=1&amp;vaab=1&amp;bbb=1"/>
          <p:cNvSpPr/>
          <p:nvPr/>
        </p:nvSpPr>
        <p:spPr>
          <a:xfrm>
            <a:off x="9316117" y="3739769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2" name="QB_7_BD.43_1#33d1aef2e?colgroup=2,12,14&amp;vaa=1&amp;vcp=1&amp;vis=1&amp;pid=0580da330&amp;color=0,0,0&amp;mp=1&amp;vtp=1&amp;vaab=1&amp;bt=1&amp;bbb=1"/>
          <p:cNvSpPr txBox="1"/>
          <p:nvPr/>
        </p:nvSpPr>
        <p:spPr>
          <a:xfrm>
            <a:off x="10903879" y="17512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43_1#33d1aef2e?colgroup=2,12,14&amp;vaa=1&amp;vcp=1&amp;vis=1&amp;pid=0580da33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622910"/>
          <a:ext cx="11082528" cy="4336289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48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农业以旱作为主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长城以北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农作物一般一年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城以南的大部分地区两年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熟或一年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农作物有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谷子等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热量充足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降水丰沛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具有良好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的农业生产条件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农作物一般一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熟到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本区物产丰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是全国最大的水稻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柑橘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茶叶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桑蚕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淡水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鱼等水产品和热带作物产区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BD.43_1#33d1aef2e?colgroup=2,12,14&amp;vaa=1&amp;vcp=1&amp;vis=1&amp;pid=0580da330&amp;color=0,0,0&amp;mp=1&amp;vtp=1&amp;vaab=1&amp;bt=1&amp;bbb=1&amp;hb=1"/>
          <p:cNvSpPr txBox="1"/>
          <p:nvPr/>
        </p:nvSpPr>
        <p:spPr>
          <a:xfrm>
            <a:off x="9082024" y="92382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47_1#33d1aef2e.blank?vaa=1&amp;vcp=1&amp;vis=1&amp;pid=0580da330&amp;color=0,0,0&amp;mp=1&amp;vpa=33&amp;vtp=1&amp;vaab=1"/>
          <p:cNvSpPr/>
          <p:nvPr/>
        </p:nvSpPr>
        <p:spPr>
          <a:xfrm>
            <a:off x="4308879" y="31763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5" name="QB_7_AN.48_1#33d1aef2e.blank?vaa=1&amp;vcp=1&amp;vis=1&amp;pid=0580da330&amp;color=0,0,0&amp;mp=1&amp;vpa=34&amp;vtp=1&amp;vaab=1"/>
          <p:cNvSpPr/>
          <p:nvPr/>
        </p:nvSpPr>
        <p:spPr>
          <a:xfrm>
            <a:off x="1819678" y="42939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6" name="QB_7_AN.49_1#33d1aef2e.blank?vaa=1&amp;vcp=1&amp;vis=1&amp;pid=0580da330&amp;color=0,0,0&amp;mp=1&amp;vpa=35&amp;vtp=1&amp;vaab=1"/>
          <p:cNvSpPr/>
          <p:nvPr/>
        </p:nvSpPr>
        <p:spPr>
          <a:xfrm>
            <a:off x="3953279" y="42939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</a:t>
            </a:r>
            <a:endParaRPr lang="en-US" altLang="zh-CN" sz="2800" dirty="0"/>
          </a:p>
        </p:txBody>
      </p:sp>
      <p:sp>
        <p:nvSpPr>
          <p:cNvPr id="7" name="QB_7_AN.50_1#33d1aef2e.blank?vaa=1&amp;vcp=1&amp;vis=1&amp;pid=0580da330&amp;color=0,0,0&amp;mp=1&amp;vpa=36&amp;vtp=1&amp;vaab=1&amp;bbb=1"/>
          <p:cNvSpPr/>
          <p:nvPr/>
        </p:nvSpPr>
        <p:spPr>
          <a:xfrm>
            <a:off x="3242079" y="485271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8" name="QB_7_AN.51_1#33d1aef2e.blank?vaa=1&amp;vcp=1&amp;vis=1&amp;pid=0580da330&amp;color=0,0,0&amp;mp=1&amp;vpa=37&amp;vtp=1&amp;vaab=1"/>
          <p:cNvSpPr/>
          <p:nvPr/>
        </p:nvSpPr>
        <p:spPr>
          <a:xfrm>
            <a:off x="6728991" y="37351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</a:t>
            </a:r>
            <a:endParaRPr lang="en-US" altLang="zh-CN" sz="2800" dirty="0"/>
          </a:p>
        </p:txBody>
      </p:sp>
      <p:sp>
        <p:nvSpPr>
          <p:cNvPr id="9" name="QB_7_AN.52_1#33d1aef2e.blank?vaa=1&amp;vcp=1&amp;vis=1&amp;pid=0580da330&amp;color=0,0,0&amp;mp=1&amp;vpa=38&amp;vtp=1&amp;vaab=1"/>
          <p:cNvSpPr/>
          <p:nvPr/>
        </p:nvSpPr>
        <p:spPr>
          <a:xfrm>
            <a:off x="8151391" y="37351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B_7_BD.53_1#33d1aef2e?colgroup=2,12,14&amp;vaa=1&amp;vcp=1&amp;vis=1&amp;pid=0580da33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860937"/>
              </p:ext>
            </p:extLst>
          </p:nvPr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石油等矿产资源丰富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建立了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重工业区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工业区和山东半岛工业区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矿产资源相当丰富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铝土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锡等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名胜古迹众多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人文旅游资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源极为丰富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人文旅游资源丰富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54_1#33d1aef2e.blank?vaa=1&amp;vcp=1&amp;vis=1&amp;pid=0580da330&amp;color=0,0,0&amp;mp=1&amp;vpa=39&amp;vtp=1&amp;vaab=1&amp;bbb=1"/>
          <p:cNvSpPr/>
          <p:nvPr/>
        </p:nvSpPr>
        <p:spPr>
          <a:xfrm>
            <a:off x="3541340" y="322448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4" name="QB_7_AN.55_1#33d1aef2e.blank?vaa=1&amp;vcp=1&amp;vis=1&amp;pid=0580da330&amp;color=0,0,0&amp;mp=1&amp;vpa=40&amp;vtp=1&amp;vaab=1&amp;bbb=1"/>
          <p:cNvSpPr/>
          <p:nvPr/>
        </p:nvSpPr>
        <p:spPr>
          <a:xfrm>
            <a:off x="2493290" y="3769709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京津唐</a:t>
            </a:r>
            <a:endParaRPr lang="en-US" altLang="zh-CN" sz="2800" dirty="0"/>
          </a:p>
        </p:txBody>
      </p:sp>
      <p:sp>
        <p:nvSpPr>
          <p:cNvPr id="5" name="QB_7_AN.56_1#33d1aef2e.blank?vaa=1&amp;vcp=1&amp;vis=1&amp;pid=0580da330&amp;color=0,0,0&amp;mp=1&amp;vpa=41&amp;vtp=1&amp;vaab=1&amp;bbb=1"/>
          <p:cNvSpPr/>
          <p:nvPr/>
        </p:nvSpPr>
        <p:spPr>
          <a:xfrm>
            <a:off x="6373391" y="265210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有色金属</a:t>
            </a:r>
            <a:endParaRPr lang="en-US" altLang="zh-CN" sz="2800" dirty="0"/>
          </a:p>
        </p:txBody>
      </p:sp>
      <p:sp>
        <p:nvSpPr>
          <p:cNvPr id="6" name="QB_7_AN.57_1#33d1aef2e.blank?vaa=1&amp;vcp=1&amp;vis=1&amp;pid=0580da330&amp;color=0,0,0&amp;mp=1&amp;vpa=42&amp;vtp=1&amp;vaab=1&amp;bbb=1"/>
          <p:cNvSpPr/>
          <p:nvPr/>
        </p:nvSpPr>
        <p:spPr>
          <a:xfrm>
            <a:off x="6728991" y="3769709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长江三角洲</a:t>
            </a:r>
            <a:endParaRPr lang="en-US" altLang="zh-CN" sz="2800" dirty="0"/>
          </a:p>
        </p:txBody>
      </p:sp>
      <p:sp>
        <p:nvSpPr>
          <p:cNvPr id="7" name="QB_7_AN.58_1#33d1aef2e.blank?vaa=1&amp;vcp=1&amp;vis=1&amp;pid=0580da330&amp;color=0,0,0&amp;mp=1&amp;vpa=43&amp;vtp=1&amp;vaab=1&amp;bbb=1&amp;hb=1"/>
          <p:cNvSpPr/>
          <p:nvPr/>
        </p:nvSpPr>
        <p:spPr>
          <a:xfrm>
            <a:off x="6350372" y="3769709"/>
            <a:ext cx="5203952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珠江三角洲</a:t>
            </a:r>
            <a:endParaRPr lang="en-US" altLang="zh-CN" sz="2800" dirty="0"/>
          </a:p>
        </p:txBody>
      </p:sp>
      <p:sp>
        <p:nvSpPr>
          <p:cNvPr id="2" name="QB_7_BD.53_1#33d1aef2e?colgroup=2,12,14&amp;vaa=1&amp;vcp=1&amp;vis=1&amp;pid=0580da330&amp;color=0,0,0&amp;mp=1&amp;vtp=1&amp;vaab=1&amp;bt=1&amp;bbb=1"/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c9b7480a?vcp=1&amp;pid=f972fca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西北地区和青藏地区</a:t>
            </a:r>
            <a:endParaRPr lang="en-US" altLang="zh-CN" sz="3000" dirty="0"/>
          </a:p>
        </p:txBody>
      </p:sp>
      <p:graphicFrame>
        <p:nvGraphicFramePr>
          <p:cNvPr id="27" name="QB_7_BD.59_1#11a90770c?colgroup=4,12,12&amp;vaa=1&amp;vcp=1&amp;vis=1&amp;pid=bc9b7480a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115022" cy="4457956"/>
        </p:xfrm>
        <a:graphic>
          <a:graphicData uri="http://schemas.openxmlformats.org/drawingml/2006/table">
            <a:tbl>
              <a:tblPr/>
              <a:tblGrid>
                <a:gridCol w="1638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3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2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大体上位于我国长城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—祁连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—阿尔金山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—昆仑山一线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位于我国地势第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级阶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包括青海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西藏和四川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的西部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约占全国的30%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约占全国的25%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人口和民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约占全国的4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%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回族等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占全国的1%左右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的主要聚居区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60_1#11a90770c.blank?vaa=1&amp;vcp=1&amp;vis=1&amp;pid=bc9b7480a&amp;color=0,0,0&amp;vpa=44&amp;vtp=1&amp;vaab=1"/>
          <p:cNvSpPr/>
          <p:nvPr/>
        </p:nvSpPr>
        <p:spPr>
          <a:xfrm>
            <a:off x="2615897" y="29117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5" name="QB_7_AN.61_1#11a90770c.blank?vaa=1&amp;vcp=1&amp;vis=1&amp;pid=bc9b7480a&amp;color=0,0,0&amp;vpa=45&amp;vtp=1&amp;vaab=1"/>
          <p:cNvSpPr/>
          <p:nvPr/>
        </p:nvSpPr>
        <p:spPr>
          <a:xfrm>
            <a:off x="9483266" y="181417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6" name="QB_7_AN.62_1#11a90770c.blank?vaa=1&amp;vcp=1&amp;vis=1&amp;pid=bc9b7480a&amp;color=0,0,0&amp;vpa=46&amp;vtp=1&amp;vaab=1&amp;bbb=1"/>
          <p:cNvSpPr/>
          <p:nvPr/>
        </p:nvSpPr>
        <p:spPr>
          <a:xfrm>
            <a:off x="2971497" y="461541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维吾尔</a:t>
            </a:r>
            <a:endParaRPr lang="en-US" altLang="zh-CN" sz="2800" dirty="0"/>
          </a:p>
        </p:txBody>
      </p:sp>
      <p:sp>
        <p:nvSpPr>
          <p:cNvPr id="7" name="QB_7_AN.63_1#11a90770c.blank?vaa=1&amp;vcp=1&amp;vis=1&amp;pid=bc9b7480a&amp;color=0,0,0&amp;vpa=47&amp;vtp=1&amp;vaab=1&amp;bbb=1"/>
          <p:cNvSpPr/>
          <p:nvPr/>
        </p:nvSpPr>
        <p:spPr>
          <a:xfrm>
            <a:off x="5092397" y="461541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蒙古</a:t>
            </a:r>
            <a:endParaRPr lang="en-US" altLang="zh-CN" sz="2800" dirty="0"/>
          </a:p>
        </p:txBody>
      </p:sp>
      <p:sp>
        <p:nvSpPr>
          <p:cNvPr id="8" name="QB_7_AN.64_1#11a90770c.blank?vaa=1&amp;vcp=1&amp;vis=1&amp;pid=bc9b7480a&amp;color=0,0,0&amp;vpa=48&amp;vtp=1&amp;vaab=1"/>
          <p:cNvSpPr/>
          <p:nvPr/>
        </p:nvSpPr>
        <p:spPr>
          <a:xfrm>
            <a:off x="10300829" y="433601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QB_7_BD.65_1#11a90770c?colgroup=4,12,12&amp;vaa=1&amp;vcp=1&amp;vis=1&amp;pid=bc9b7480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621694"/>
          <a:ext cx="11115022" cy="4307524"/>
        </p:xfrm>
        <a:graphic>
          <a:graphicData uri="http://schemas.openxmlformats.org/drawingml/2006/table">
            <a:tbl>
              <a:tblPr/>
              <a:tblGrid>
                <a:gridCol w="1638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3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2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地形区有内蒙古高原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塔里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木盆地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准噶尔盆地等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有青藏高原（含柴达木盆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降水由东向西逐渐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是本区自然环境的主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寒夏凉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日照充足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太阳辐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射强烈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66_1#11a90770c.blank?vaa=1&amp;vcp=1&amp;vis=1&amp;pid=bc9b7480a&amp;color=0,0,0&amp;mp=1&amp;vpa=49&amp;vtp=1&amp;vaab=1&amp;bbb=1"/>
          <p:cNvSpPr/>
          <p:nvPr/>
        </p:nvSpPr>
        <p:spPr>
          <a:xfrm>
            <a:off x="2615897" y="2131155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高原、盆地</a:t>
            </a:r>
            <a:endParaRPr lang="en-US" altLang="zh-CN" sz="2800" dirty="0"/>
          </a:p>
        </p:txBody>
      </p:sp>
      <p:sp>
        <p:nvSpPr>
          <p:cNvPr id="4" name="QB_7_AN.67_1#11a90770c.blank?vaa=1&amp;vcp=1&amp;vis=1&amp;pid=bc9b7480a&amp;color=0,0,0&amp;mp=1&amp;vpa=50&amp;vtp=1&amp;vaab=1&amp;bbb=1"/>
          <p:cNvSpPr/>
          <p:nvPr/>
        </p:nvSpPr>
        <p:spPr>
          <a:xfrm>
            <a:off x="7349666" y="213115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5" name="QB_7_AN.68_1#11a90770c.blank?vaa=1&amp;vcp=1&amp;vis=1&amp;pid=bc9b7480a&amp;color=0,0,0&amp;mp=1&amp;vpa=51&amp;vtp=1&amp;vaab=1&amp;bbb=1"/>
          <p:cNvSpPr/>
          <p:nvPr/>
        </p:nvSpPr>
        <p:spPr>
          <a:xfrm>
            <a:off x="5105097" y="37415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</a:t>
            </a:r>
            <a:endParaRPr lang="en-US" altLang="zh-CN" sz="2800" dirty="0"/>
          </a:p>
        </p:txBody>
      </p:sp>
      <p:sp>
        <p:nvSpPr>
          <p:cNvPr id="6" name="QB_7_AN.69_1#11a90770c.blank?vaa=1&amp;vcp=1&amp;vis=1&amp;pid=bc9b7480a&amp;color=0,0,0&amp;mp=1&amp;vpa=52&amp;vtp=1&amp;vaab=1&amp;bbb=1"/>
          <p:cNvSpPr/>
          <p:nvPr/>
        </p:nvSpPr>
        <p:spPr>
          <a:xfrm>
            <a:off x="2615897" y="4300379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7" name="QB_7_AN.70_1#11a90770c.blank?vaa=1&amp;vcp=1&amp;vis=1&amp;pid=bc9b7480a&amp;color=0,0,0&amp;mp=1&amp;vpa=53&amp;vtp=1&amp;vaab=1&amp;bbb=1"/>
          <p:cNvSpPr/>
          <p:nvPr/>
        </p:nvSpPr>
        <p:spPr>
          <a:xfrm>
            <a:off x="2260297" y="48591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干旱</a:t>
            </a:r>
            <a:endParaRPr lang="en-US" altLang="zh-CN" sz="2800" dirty="0"/>
          </a:p>
        </p:txBody>
      </p:sp>
      <p:sp>
        <p:nvSpPr>
          <p:cNvPr id="8" name="QB_7_AN.71_1#11a90770c.blank?vaa=1&amp;vcp=1&amp;vis=1&amp;pid=bc9b7480a&amp;color=0,0,0&amp;mp=1&amp;vpa=54&amp;vtp=1&amp;vaab=1&amp;bbb=1"/>
          <p:cNvSpPr/>
          <p:nvPr/>
        </p:nvSpPr>
        <p:spPr>
          <a:xfrm>
            <a:off x="7349666" y="402097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高山高原</a:t>
            </a:r>
            <a:endParaRPr lang="en-US" altLang="zh-CN" sz="2800" dirty="0"/>
          </a:p>
        </p:txBody>
      </p:sp>
      <p:sp>
        <p:nvSpPr>
          <p:cNvPr id="2" name="QB_7_BD.65_1#11a90770c?colgroup=4,12,12&amp;vaa=1&amp;vcp=1&amp;vis=1&amp;pid=bc9b7480a&amp;color=0,0,0&amp;mp=1&amp;vtp=1&amp;vaab=1&amp;bt=1&amp;bbb=1"/>
          <p:cNvSpPr txBox="1"/>
          <p:nvPr/>
        </p:nvSpPr>
        <p:spPr>
          <a:xfrm>
            <a:off x="10936373" y="9132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65_1#11a90770c?colgroup=4,12,12&amp;vaa=1&amp;vcp=1&amp;vis=1&amp;pid=bc9b7480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700632"/>
          <a:ext cx="11115022" cy="2144142"/>
        </p:xfrm>
        <a:graphic>
          <a:graphicData uri="http://schemas.openxmlformats.org/drawingml/2006/table">
            <a:tbl>
              <a:tblPr/>
              <a:tblGrid>
                <a:gridCol w="1638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3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2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且多为内流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河是我国最长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的内流河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是亚洲众多大江大河的源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澜沧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雅鲁藏布江等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BD.65_1#11a90770c?colgroup=4,12,12&amp;vaa=1&amp;vcp=1&amp;vis=1&amp;pid=bc9b7480a&amp;color=0,0,0&amp;mp=1&amp;vtp=1&amp;vaab=1&amp;bt=1&amp;bbb=1&amp;hb=1"/>
          <p:cNvSpPr txBox="1"/>
          <p:nvPr/>
        </p:nvSpPr>
        <p:spPr>
          <a:xfrm>
            <a:off x="9114518" y="200154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72_1#11a90770c.blank?vaa=1&amp;vcp=1&amp;vis=1&amp;pid=bc9b7480a&amp;color=0,0,0&amp;mp=1&amp;vpa=55&amp;vtp=1&amp;vaab=1&amp;bbb=1"/>
          <p:cNvSpPr/>
          <p:nvPr/>
        </p:nvSpPr>
        <p:spPr>
          <a:xfrm>
            <a:off x="2971497" y="321009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稀少</a:t>
            </a:r>
            <a:endParaRPr lang="en-US" altLang="zh-CN" sz="2800" dirty="0"/>
          </a:p>
        </p:txBody>
      </p:sp>
      <p:sp>
        <p:nvSpPr>
          <p:cNvPr id="5" name="QB_7_AN.73_1#11a90770c.blank?vaa=1&amp;vcp=1&amp;vis=1&amp;pid=bc9b7480a&amp;color=0,0,0&amp;mp=1&amp;vpa=56&amp;vtp=1&amp;vaab=1&amp;bbb=1"/>
          <p:cNvSpPr/>
          <p:nvPr/>
        </p:nvSpPr>
        <p:spPr>
          <a:xfrm>
            <a:off x="2958797" y="376889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塔里木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b6e81f3a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6b6e81f3a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6b6e81f3a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B_7_BD.74_1#11a90770c?colgroup=4,12,12&amp;vaa=1&amp;vcp=1&amp;vis=1&amp;pid=bc9b7480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87314"/>
          <a:ext cx="11045952" cy="3764854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0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自东向西依次为：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以高山草甸和高寒荒漠为主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发展农业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光照充足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夜温差大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光照充足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夜温差大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水资源短缺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热量不足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新疆牧区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青海牧区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7_AN.75_1#11a90770c.blank?vaa=1&amp;vcp=1&amp;vis=1&amp;pid=bc9b7480a&amp;color=0,0,0&amp;mp=1&amp;vpa=57&amp;vtp=1&amp;vaab=1&amp;bbb=1"/>
          <p:cNvSpPr/>
          <p:nvPr/>
        </p:nvSpPr>
        <p:spPr>
          <a:xfrm>
            <a:off x="5121679" y="239880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草原</a:t>
            </a:r>
            <a:endParaRPr lang="en-US" altLang="zh-CN" sz="2800" dirty="0"/>
          </a:p>
        </p:txBody>
      </p:sp>
      <p:sp>
        <p:nvSpPr>
          <p:cNvPr id="4" name="QB_7_AN.76_1#11a90770c.blank?vaa=1&amp;vcp=1&amp;vis=1&amp;pid=bc9b7480a&amp;color=0,0,0&amp;mp=1&amp;vpa=58&amp;vtp=1&amp;vaab=1&amp;bbb=1"/>
          <p:cNvSpPr/>
          <p:nvPr/>
        </p:nvSpPr>
        <p:spPr>
          <a:xfrm>
            <a:off x="2276878" y="293754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荒漠草原</a:t>
            </a:r>
            <a:endParaRPr lang="en-US" altLang="zh-CN" sz="2800" dirty="0"/>
          </a:p>
        </p:txBody>
      </p:sp>
      <p:sp>
        <p:nvSpPr>
          <p:cNvPr id="5" name="QB_7_AN.77_1#11a90770c.blank?vaa=1&amp;vcp=1&amp;vis=1&amp;pid=bc9b7480a&amp;color=0,0,0&amp;mp=1&amp;vpa=59&amp;vtp=1&amp;vaab=1&amp;bbb=1"/>
          <p:cNvSpPr/>
          <p:nvPr/>
        </p:nvSpPr>
        <p:spPr>
          <a:xfrm>
            <a:off x="4410479" y="293754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荒漠</a:t>
            </a:r>
            <a:endParaRPr lang="en-US" altLang="zh-CN" sz="2800" dirty="0"/>
          </a:p>
        </p:txBody>
      </p:sp>
      <p:sp>
        <p:nvSpPr>
          <p:cNvPr id="2" name="QB_7_BD.74_1#11a90770c?colgroup=4,12,12&amp;vaa=1&amp;vcp=1&amp;vis=1&amp;pid=bc9b7480a&amp;color=0,0,0&amp;mp=1&amp;vtp=1&amp;vaab=1&amp;bt=1&amp;bbb=1"/>
          <p:cNvSpPr txBox="1"/>
          <p:nvPr/>
        </p:nvSpPr>
        <p:spPr>
          <a:xfrm>
            <a:off x="10867303" y="11789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74_1#11a90770c?colgroup=4,12,12&amp;vaa=1&amp;vcp=1&amp;vis=1&amp;pid=bc9b7480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71772"/>
          <a:ext cx="11045952" cy="3189924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0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农业多分布在绿洲地区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要农作物有长绒棉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葡萄等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农业多分布在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主要农作物有青稞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豌豆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主要能源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稀土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无烟煤等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太阳能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地热能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BD.74_1#11a90770c?colgroup=4,12,12&amp;vaa=1&amp;vcp=1&amp;vis=1&amp;pid=bc9b7480a&amp;color=0,0,0&amp;mp=1&amp;vtp=1&amp;vaab=1&amp;bt=1&amp;bbb=1&amp;hb=1"/>
          <p:cNvSpPr txBox="1"/>
          <p:nvPr/>
        </p:nvSpPr>
        <p:spPr>
          <a:xfrm>
            <a:off x="9045448" y="147268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78_1#11a90770c.blank?vaa=1&amp;vcp=1&amp;vis=1&amp;pid=bc9b7480a&amp;color=0,0,0&amp;mp=1&amp;vpa=60&amp;vtp=1&amp;vaab=1&amp;bbb=1"/>
          <p:cNvSpPr/>
          <p:nvPr/>
        </p:nvSpPr>
        <p:spPr>
          <a:xfrm>
            <a:off x="9101351" y="268123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ba418e1d.fixed?vcp=1&amp;pid=62c05ac3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中国的地域差异</a:t>
            </a:r>
            <a:endParaRPr lang="en-US" altLang="zh-CN" sz="4000" dirty="0"/>
          </a:p>
        </p:txBody>
      </p:sp>
      <p:sp>
        <p:nvSpPr>
          <p:cNvPr id="3" name="C_5_BD#9ba418e1d.fixed?vcp=1&amp;pid=62c05ac3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f6b8cdb4?vcp=1&amp;pid=9ba418e1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四大地理区域的划分</a:t>
            </a:r>
            <a:endParaRPr lang="en-US" altLang="zh-CN" sz="3000" dirty="0"/>
          </a:p>
        </p:txBody>
      </p:sp>
      <p:pic>
        <p:nvPicPr>
          <p:cNvPr id="3" name="QO_7_BD.79_1#165da3fa7?htil=4&amp;vaa=1&amp;vcp=1&amp;vis=1&amp;pid=5f6b8cd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29532"/>
            <a:ext cx="5422392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79_2#165da3fa7?htil=4&amp;sp=1&amp;vaa=1&amp;vcp=1&amp;vis=1&amp;pid=5f6b8cdb4&amp;color=0,0,0&amp;vtp=1&amp;vaab=1&amp;bbb=1&amp;hb=1"/>
          <p:cNvSpPr/>
          <p:nvPr/>
        </p:nvSpPr>
        <p:spPr>
          <a:xfrm>
            <a:off x="539496" y="1211244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（2024·四川广安·模拟）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为我国四大地理区域示意图，据此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0_1#1092dfc99?htil=5&amp;vaa=1&amp;vcp=1&amp;vis=1&amp;pid=165da3f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7605" y="1344168"/>
            <a:ext cx="5422392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0_2#1092dfc99?htil=5&amp;vaa=1&amp;vcp=1&amp;vis=1&amp;pid=165da3fa7&amp;color=0,0,0&amp;vtp=1&amp;vaab=1&amp;bt=1&amp;bbb=1&amp;hb=1"/>
          <p:cNvSpPr/>
          <p:nvPr/>
        </p:nvSpPr>
        <p:spPr>
          <a:xfrm>
            <a:off x="539496" y="132588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（1）下列关于图中①②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地区分界线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的说法，正确的是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80_3#1092dfc99.choices?htil=5&amp;vaa=1&amp;vcp=1&amp;vis=1&amp;pid=165da3fa7&amp;color=0,0,0&amp;vtp=1&amp;vaab=1&amp;bbb=1"/>
              <p:cNvSpPr/>
              <p:nvPr/>
            </p:nvSpPr>
            <p:spPr>
              <a:xfrm>
                <a:off x="539496" y="2608897"/>
                <a:ext cx="55595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A.是我国内流区与外流区的分界线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.是我国季风区与非季风区的分界线</a:t>
                </a:r>
                <a:endParaRPr lang="en-US" altLang="zh-CN" sz="2800" spc="-5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.与我国400毫米年等降水量线一致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.与我国1月0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等温线相吻合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80_3#1092dfc99.choices?htil=5&amp;vaa=1&amp;vcp=1&amp;vis=1&amp;pid=165da3fa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08897"/>
                <a:ext cx="55595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7" t="-13" r="-1339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1092dfc99?htil=6&amp;vaa=1&amp;vcp=1&amp;vis=1&amp;pid=165da3fa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27417"/>
            <a:ext cx="5422392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AS.1_1#1092dfc99?htil=6&amp;vaa=1&amp;vcp=1&amp;vis=1&amp;pid=165da3fa7&amp;color=0,0,0&amp;vtp=1&amp;vaab=1&amp;bt=1&amp;bbb=1&amp;hb=1&amp;hs=1"/>
              <p:cNvSpPr/>
              <p:nvPr/>
            </p:nvSpPr>
            <p:spPr>
              <a:xfrm>
                <a:off x="539496" y="909129"/>
                <a:ext cx="555955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是北方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是南方地区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这两个地区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的分界线是秦岭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—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淮河线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该界线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与我国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等温线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、800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毫米年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等降水量线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水田和旱地的分界线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湿润区和半湿润区的分界线大致吻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AS.1_1#1092dfc99?htil=6&amp;vaa=1&amp;vcp=1&amp;vis=1&amp;pid=165da3fa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9129"/>
                <a:ext cx="5559552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7" t="-10" r="-4114" b="-1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8_AN.2_1#1092dfc99?vaa=1&amp;vcp=1&amp;vis=1&amp;pid=165da3fa7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4_1#ccdef2eab?htil=7&amp;vaa=1&amp;vcp=1&amp;vis=1&amp;pid=165da3f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20216"/>
            <a:ext cx="5422392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4_2#ccdef2eab?htil=7&amp;vaa=1&amp;vcp=1&amp;vis=1&amp;pid=165da3fa7&amp;color=0,0,0&amp;vtp=1&amp;vaab=1&amp;bt=1&amp;bbb=1&amp;hb=1"/>
          <p:cNvSpPr/>
          <p:nvPr/>
        </p:nvSpPr>
        <p:spPr>
          <a:xfrm>
            <a:off x="539496" y="120192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）下列描述与我国四大地理区域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地理特征不相符的是(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84_3#ccdef2eab.choices?htil=7&amp;vaa=1&amp;vcp=1&amp;vis=1&amp;pid=165da3fa7&amp;color=0,0,0&amp;vtp=1&amp;vaab=1&amp;bbb=1&amp;hb=1"/>
          <p:cNvSpPr/>
          <p:nvPr/>
        </p:nvSpPr>
        <p:spPr>
          <a:xfrm>
            <a:off x="539496" y="2484945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A.①地区的居民以面食为主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.②地区河湖众多，水网纵横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.③地区降水丰富，森林广布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④地区的居民可以广泛使用太阳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能热水器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ccdef2eab?htil=8&amp;vaa=1&amp;vcp=1&amp;vis=1&amp;pid=165da3fa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27417"/>
            <a:ext cx="5422392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ccdef2eab?htil=8&amp;vaa=1&amp;vcp=1&amp;vis=1&amp;pid=165da3fa7&amp;color=0,0,0&amp;vtp=1&amp;vaab=1&amp;bt=1&amp;bbb=1&amp;hb=1&amp;hs=1"/>
          <p:cNvSpPr/>
          <p:nvPr/>
        </p:nvSpPr>
        <p:spPr>
          <a:xfrm>
            <a:off x="539496" y="909129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是北方地区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居民以面食为主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是南方地区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河湖众多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水网纵横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是西北地区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深居内陆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大部分地区植被稀疏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藏地区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太阳能资源丰富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居民可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以广泛使用太阳能热水器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AN.2_1#ccdef2eab?vaa=1&amp;vcp=1&amp;vis=1&amp;pid=165da3fa7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597a0470?vcp=1&amp;pid=5f6b8cd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88_1#71e8fca82?htil=9&amp;vaa=1&amp;vcp=1&amp;vis=1&amp;pid=6597a047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370629"/>
            <a:ext cx="5422392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88_2#71e8fca82?htil=9&amp;vaa=1&amp;vcp=1&amp;vis=1&amp;pid=6597a0470&amp;color=0,0,0&amp;vtp=1&amp;vaab=1&amp;bbb=1&amp;hb=1&amp;hs=1"/>
          <p:cNvSpPr/>
          <p:nvPr/>
        </p:nvSpPr>
        <p:spPr>
          <a:xfrm>
            <a:off x="539496" y="123346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玲玲在某社交平台分享了一篇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游记：四月的早晨，船儿在密如蛛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网的河流中穿梭，田野中翠绿的稻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秧迎风起舞，采桑姑娘欢歌笑语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塘基蔗苗茁壮成长。读我国四大地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理区域划分简图，完成1～3题。</a:t>
            </a:r>
            <a:endParaRPr lang="en-US" altLang="zh-CN" sz="2800" dirty="0"/>
          </a:p>
        </p:txBody>
      </p:sp>
      <p:sp>
        <p:nvSpPr>
          <p:cNvPr id="5" name="QC_9_BD.89_1#869ac3f77?vaa=1&amp;vcp=1&amp;vis=1&amp;pid=71e8fca82&amp;color=0,0,0&amp;vtp=1&amp;vaab=1&amp;bbb=1&amp;hs=1"/>
          <p:cNvSpPr/>
          <p:nvPr/>
        </p:nvSpPr>
        <p:spPr>
          <a:xfrm>
            <a:off x="539496" y="50688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玲玲描述的景象最有可能出现在图中的(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90_1#869ac3f77.bracket?vaa=1&amp;vcp=1&amp;vis=1&amp;pid=71e8fca82&amp;color=0,0,0&amp;vpa=63&amp;vtp=1&amp;vaab=1"/>
          <p:cNvSpPr/>
          <p:nvPr/>
        </p:nvSpPr>
        <p:spPr>
          <a:xfrm>
            <a:off x="7128414" y="505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9_BD.89_2#869ac3f77.choices?vaa=1&amp;vcp=1&amp;vis=1&amp;pid=71e8fca82&amp;color=0,0,0&amp;vtp=1&amp;vaab=1&amp;bbb=1&amp;hs=1"/>
          <p:cNvSpPr/>
          <p:nvPr/>
        </p:nvSpPr>
        <p:spPr>
          <a:xfrm>
            <a:off x="539496" y="56905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91_1#ac77bc6ef?htil=10&amp;vaa=1&amp;vcp=1&amp;vis=1&amp;pid=71e8fca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551686"/>
            <a:ext cx="5422392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1_2#ac77bc6ef?htil=10&amp;vaa=1&amp;vcp=1&amp;vis=1&amp;pid=71e8fca82&amp;color=0,0,0&amp;vtp=1&amp;vaab=1&amp;bt=1&amp;bbb=1&amp;hb=1"/>
          <p:cNvSpPr/>
          <p:nvPr/>
        </p:nvSpPr>
        <p:spPr>
          <a:xfrm>
            <a:off x="539496" y="1533398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图中黑色粗线为我国四大地理区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域的分界线，其中确定乙地区与其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他三个地区分界线的主导因素是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92_1#ac77bc6ef.bracket?vaa=1&amp;vcp=1&amp;vis=1&amp;pid=71e8fca82&amp;color=0,0,0&amp;vpa=64&amp;vtp=1&amp;vaab=1"/>
          <p:cNvSpPr/>
          <p:nvPr/>
        </p:nvSpPr>
        <p:spPr>
          <a:xfrm>
            <a:off x="816515" y="34631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91_3#ac77bc6ef.choices?htil=10&amp;vaa=1&amp;vcp=1&amp;vis=1&amp;pid=71e8fca82&amp;color=0,0,0&amp;vtp=1&amp;vaab=1&amp;bbb=1"/>
          <p:cNvSpPr/>
          <p:nvPr/>
        </p:nvSpPr>
        <p:spPr>
          <a:xfrm>
            <a:off x="539496" y="41048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.年降水量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.民风民俗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.经济发展水平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cfa7c268.fixed?vcp=1&amp;pid=62c05ac3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中国的地域差异</a:t>
            </a:r>
            <a:endParaRPr lang="en-US" altLang="zh-CN" sz="4000" dirty="0"/>
          </a:p>
        </p:txBody>
      </p:sp>
      <p:sp>
        <p:nvSpPr>
          <p:cNvPr id="3" name="C_5_BD#9cfa7c268.fixed?vcp=1&amp;pid=62c05ac3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93_1#5cbd510b4?htil=11&amp;vaa=1&amp;vcp=1&amp;vis=1&amp;pid=71e8fca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165" y="572688"/>
            <a:ext cx="4617710" cy="286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3_2#5cbd510b4?htil=11&amp;vaa=1&amp;vcp=1&amp;vis=1&amp;pid=71e8fca82&amp;color=0,0,0&amp;vtp=1&amp;vaab=1&amp;bt=1&amp;bbb=1&amp;hb=1"/>
          <p:cNvSpPr/>
          <p:nvPr/>
        </p:nvSpPr>
        <p:spPr>
          <a:xfrm>
            <a:off x="539496" y="554400"/>
            <a:ext cx="555955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我国四大地理区域差异明显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列关于各区域的叙述正确的是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94_1#5cbd510b4.bracket?vaa=1&amp;vcp=1&amp;vis=1&amp;pid=71e8fca82&amp;color=0,0,0&amp;vpa=65&amp;vtp=1&amp;vaab=1"/>
          <p:cNvSpPr/>
          <p:nvPr/>
        </p:nvSpPr>
        <p:spPr>
          <a:xfrm>
            <a:off x="816515" y="173835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93_3#5cbd510b4.choices?htil=11&amp;vaa=1&amp;vcp=1&amp;vis=1&amp;pid=71e8fca82&amp;color=0,0,0&amp;vtp=1&amp;vaab=1&amp;bbb=1&amp;hb=1"/>
          <p:cNvSpPr/>
          <p:nvPr/>
        </p:nvSpPr>
        <p:spPr>
          <a:xfrm>
            <a:off x="539496" y="2311826"/>
            <a:ext cx="5559552" cy="40969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A.我国洪涝灾害主要出现在甲地区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B.乙地区冬寒夏凉，日照充足，太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阳辐射强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C.丙地区年降水量少于400毫米，耕地多为旱地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D.丁地区河网密布，主要发展河谷农业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68d375b4?vcp=1&amp;pid=9ba418e1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北方地区和南方地区</a:t>
            </a:r>
            <a:endParaRPr lang="en-US" altLang="zh-CN" sz="3000" dirty="0"/>
          </a:p>
        </p:txBody>
      </p:sp>
      <p:pic>
        <p:nvPicPr>
          <p:cNvPr id="3" name="QO_7_BD.95_1#a64873473?htil=12&amp;vaa=1&amp;vcp=1&amp;vis=1&amp;pid=b68d375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2996" y="1229532"/>
            <a:ext cx="3529584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5_2#a64873473?htil=12&amp;sp=1&amp;vaa=1&amp;vcp=1&amp;vis=1&amp;pid=b68d375b4&amp;color=0,0,0&amp;vtp=1&amp;vaab=1&amp;bbb=1&amp;hb=1"/>
          <p:cNvSpPr/>
          <p:nvPr/>
        </p:nvSpPr>
        <p:spPr>
          <a:xfrm>
            <a:off x="539496" y="1082205"/>
            <a:ext cx="7452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读我国东部局部地区示意图，完成完下列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8_BD.96_2#b1ac5304e?htil=13&amp;vaa=1&amp;vcp=1&amp;vis=1&amp;pid=a64873473&amp;color=0,0,0&amp;vtp=1&amp;vaab=1&amp;bt=1&amp;bbb=1&amp;hb=1"/>
          <p:cNvSpPr/>
          <p:nvPr/>
        </p:nvSpPr>
        <p:spPr>
          <a:xfrm>
            <a:off x="539496" y="2029828"/>
            <a:ext cx="7452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（1）划分图中甲、乙两大地理区域的主导因素</a:t>
            </a:r>
          </a:p>
          <a:p>
            <a:pPr latinLnBrk="1"/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96_3#b1ac5304e.choices?htil=13&amp;vaa=1&amp;vcp=1&amp;vis=1&amp;pid=a64873473&amp;color=0,0,0&amp;vtp=1&amp;vaab=1&amp;bbb=1"/>
          <p:cNvSpPr/>
          <p:nvPr/>
        </p:nvSpPr>
        <p:spPr>
          <a:xfrm>
            <a:off x="539496" y="3022274"/>
            <a:ext cx="7452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tabLst>
                <a:tab pos="38341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B.气候</a:t>
            </a:r>
            <a:endParaRPr lang="en-US" altLang="zh-CN" sz="2800" dirty="0"/>
          </a:p>
          <a:p>
            <a:pPr latinLnBrk="1">
              <a:tabLst>
                <a:tab pos="38341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C.夏季风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D.海陆位置</a:t>
            </a:r>
            <a:endParaRPr lang="en-US" altLang="zh-CN" sz="2800" dirty="0"/>
          </a:p>
        </p:txBody>
      </p:sp>
      <p:sp>
        <p:nvSpPr>
          <p:cNvPr id="7" name="QC_8_AN.98_1#b1ac5304e.bracket?vaa=1&amp;vcp=1&amp;vis=1&amp;pid=a64873473&amp;color=0,0,0&amp;vpa=66&amp;vtp=1&amp;vaab=1"/>
          <p:cNvSpPr/>
          <p:nvPr/>
        </p:nvSpPr>
        <p:spPr>
          <a:xfrm>
            <a:off x="1172115" y="242640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AS.1_1#b1ac5304e?htil=13&amp;vaa=1&amp;vcp=1&amp;vis=1&amp;pid=a64873473&amp;color=0,0,0&amp;vtp=1&amp;vaab=1&amp;bbb=1&amp;hb=1"/>
          <p:cNvSpPr/>
          <p:nvPr/>
        </p:nvSpPr>
        <p:spPr>
          <a:xfrm>
            <a:off x="539496" y="4037814"/>
            <a:ext cx="74523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乙两大地理区域在气</a:t>
            </a:r>
          </a:p>
          <a:p>
            <a:pPr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温和降水方面差异较大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故划分这两大地理区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域的主导因素是气候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0_1#7e5749745?htil=14&amp;vaa=1&amp;vcp=1&amp;vis=1&amp;pid=a6487347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6214" y="761493"/>
            <a:ext cx="2488972" cy="351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0_2#7e5749745?htil=14&amp;vaa=1&amp;vcp=1&amp;vis=1&amp;pid=a64873473&amp;color=0,0,0&amp;vtp=1&amp;vaab=1&amp;bt=1&amp;bbb=1&amp;hb=1&amp;hs=1"/>
          <p:cNvSpPr/>
          <p:nvPr/>
        </p:nvSpPr>
        <p:spPr>
          <a:xfrm>
            <a:off x="539496" y="743204"/>
            <a:ext cx="812901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（2）①线是我国一条重要的地理分界线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，该线以南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2_1#7e5749745.bracket?vaa=1&amp;vcp=1&amp;vis=1&amp;pid=a64873473&amp;color=0,0,0&amp;vpa=67&amp;vtp=1&amp;vaab=1"/>
          <p:cNvSpPr/>
          <p:nvPr/>
        </p:nvSpPr>
        <p:spPr>
          <a:xfrm>
            <a:off x="1527714" y="1342898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100_3#7e5749745.choices?htil=14&amp;vaa=1&amp;vcp=1&amp;vis=1&amp;pid=a64873473&amp;color=0,0,0&amp;vtp=1&amp;vaab=1&amp;bbb=1&amp;hs=1"/>
              <p:cNvSpPr/>
              <p:nvPr/>
            </p:nvSpPr>
            <p:spPr>
              <a:xfrm>
                <a:off x="539496" y="1945068"/>
                <a:ext cx="8129016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A.主要位于半干旱区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.粮食作物以小麦为主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.1月平均气温在0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.耕地类型以水田为主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100_3#7e5749745.choices?htil=14&amp;vaa=1&amp;vcp=1&amp;vis=1&amp;pid=a64873473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45068"/>
                <a:ext cx="8129016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2" b="-2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AS.1_1#7e5749745?htil=14&amp;vaa=1&amp;vcp=1&amp;vis=1&amp;pid=a64873473&amp;color=0,0,0&amp;vtp=1&amp;vaab=1&amp;bbb=1&amp;hb=1&amp;hs=1"/>
          <p:cNvSpPr/>
          <p:nvPr/>
        </p:nvSpPr>
        <p:spPr>
          <a:xfrm>
            <a:off x="539995" y="4337558"/>
            <a:ext cx="11112011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线是秦岭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淮河线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其是南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8_AS.1_1#7e5749745?htil=14&amp;vaa=1&amp;vcp=1&amp;vis=1&amp;pid=a64873473&amp;color=0,0,0&amp;vtp=1&amp;vaab=1&amp;bbb=1&amp;hb=1&amp;hs=1"/>
              <p:cNvSpPr/>
              <p:nvPr/>
            </p:nvSpPr>
            <p:spPr>
              <a:xfrm>
                <a:off x="539995" y="4934394"/>
                <a:ext cx="11112011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方地区和北方地区的分界线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该线以南地区为湿润区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月平均气温在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耕地类型以水田为主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粮食作物以水稻为主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8_AS.1_1#7e5749745?htil=14&amp;vaa=1&amp;vcp=1&amp;vis=1&amp;pid=a6487347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934394"/>
                <a:ext cx="11112011" cy="1134682"/>
              </a:xfrm>
              <a:prstGeom prst="rect">
                <a:avLst/>
              </a:prstGeom>
              <a:blipFill rotWithShape="1">
                <a:blip r:embed="rId5"/>
                <a:stretch>
                  <a:fillRect l="-2" t="-39" r="4" b="-5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ee3c6f8c?vcp=1&amp;pid=b68d375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04_1#3f02c6ba9?vaa=1&amp;vcp=1&amp;vis=1&amp;pid=cee3c6f8c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（2023·江苏苏州·中考）右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图为我国北方地区轮廓图。读图，完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成4～6题。</a:t>
            </a:r>
            <a:endParaRPr lang="en-US" altLang="zh-CN" sz="2800" dirty="0"/>
          </a:p>
        </p:txBody>
      </p:sp>
      <p:pic>
        <p:nvPicPr>
          <p:cNvPr id="4" name="QM_8_BD.104_2#3f02c6ba9?htil=15&amp;vaa=1&amp;vcp=1&amp;vis=1&amp;pid=cee3c6f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3228" y="2572176"/>
            <a:ext cx="330098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05_1#43692c768?htil=15&amp;vaa=1&amp;vcp=1&amp;vis=1&amp;pid=3f02c6ba9&amp;color=0,0,0&amp;vtp=1&amp;vaab=1&amp;bbb=1"/>
          <p:cNvSpPr/>
          <p:nvPr/>
        </p:nvSpPr>
        <p:spPr>
          <a:xfrm>
            <a:off x="539496" y="2510454"/>
            <a:ext cx="76718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我国北方地区的自然环境特征是(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05_2#43692c768.choices?htil=15&amp;vaa=1&amp;vcp=1&amp;vis=1&amp;pid=3f02c6ba9&amp;color=0,0,0&amp;vtp=1&amp;vaab=1&amp;bbb=1"/>
          <p:cNvSpPr/>
          <p:nvPr/>
        </p:nvSpPr>
        <p:spPr>
          <a:xfrm>
            <a:off x="539496" y="3139929"/>
            <a:ext cx="76718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A.降水季节分配不均，主要集中在秋季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.平原广阔，是我国重要的水田农业区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.主要粮食作物有小麦、玉米、大豆等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.年降水量大于800毫米，植被以常绿阔叶林为主</a:t>
            </a:r>
            <a:endParaRPr lang="en-US" altLang="zh-CN" sz="2800" dirty="0"/>
          </a:p>
        </p:txBody>
      </p:sp>
      <p:sp>
        <p:nvSpPr>
          <p:cNvPr id="7" name="QC_9_AN.1_1#43692c768.bracket?vaa=1&amp;vcp=1&amp;vis=1&amp;pid=3f02c6ba9&amp;color=0,0,0&amp;vpa=68&amp;vtp=1&amp;vaab=1"/>
          <p:cNvSpPr/>
          <p:nvPr/>
        </p:nvSpPr>
        <p:spPr>
          <a:xfrm>
            <a:off x="6061615" y="24971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07_1#97d5fb4c5?htil=16&amp;vaa=1&amp;vcp=1&amp;vis=1&amp;pid=3f02c6b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5634" y="1663192"/>
            <a:ext cx="3227832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07_2#97d5fb4c5?htil=16&amp;vaa=1&amp;vcp=1&amp;vis=1&amp;pid=3f02c6ba9&amp;color=0,0,0&amp;vtp=1&amp;vaab=1&amp;bt=1&amp;bbb=1&amp;hb=1"/>
          <p:cNvSpPr/>
          <p:nvPr/>
        </p:nvSpPr>
        <p:spPr>
          <a:xfrm>
            <a:off x="539496" y="1526032"/>
            <a:ext cx="7754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下列关于①②两地地理差异的叙述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08_1#97d5fb4c5.bracket?vaa=1&amp;vcp=1&amp;vis=1&amp;pid=3f02c6ba9&amp;color=0,0,0&amp;vpa=69&amp;vtp=1&amp;vaab=1"/>
          <p:cNvSpPr/>
          <p:nvPr/>
        </p:nvSpPr>
        <p:spPr>
          <a:xfrm>
            <a:off x="816515" y="21603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07_3#97d5fb4c5.choices?htil=16&amp;vaa=1&amp;vcp=1&amp;vis=1&amp;pid=3f02c6ba9&amp;color=0,0,0&amp;vtp=1&amp;vaab=1&amp;bbb=1"/>
          <p:cNvSpPr/>
          <p:nvPr/>
        </p:nvSpPr>
        <p:spPr>
          <a:xfrm>
            <a:off x="539496" y="2800921"/>
            <a:ext cx="77541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A.①地为暖温带，②地为寒温带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.①地种冬小麦，②地种春小麦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.①地是黑土地，②地是黄土地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.①地属半湿润区，②地属湿润区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09_1#62bffba2d?htil=17&amp;vaa=1&amp;vcp=1&amp;vis=1&amp;pid=3f02c6ba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4582" y="897636"/>
            <a:ext cx="3145536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09_2#62bffba2d?htil=17&amp;vaa=1&amp;vcp=1&amp;vis=1&amp;pid=3f02c6ba9&amp;color=0,0,0&amp;vtp=1&amp;vaab=1&amp;bt=1&amp;bbb=1&amp;hb=1&amp;hs=1"/>
          <p:cNvSpPr/>
          <p:nvPr/>
        </p:nvSpPr>
        <p:spPr>
          <a:xfrm>
            <a:off x="539496" y="879348"/>
            <a:ext cx="78364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传统民居可以反映出当地的自然环境特征，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区的传统民居特点是(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11_1#62bffba2d.bracket?vaa=1&amp;vcp=1&amp;vis=1&amp;pid=3f02c6ba9&amp;color=0,0,0&amp;vpa=70&amp;vtp=1&amp;vaab=1"/>
          <p:cNvSpPr/>
          <p:nvPr/>
        </p:nvSpPr>
        <p:spPr>
          <a:xfrm>
            <a:off x="4016915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09_3#62bffba2d.choices?htil=17&amp;vaa=1&amp;vcp=1&amp;vis=1&amp;pid=3f02c6ba9&amp;color=0,0,0&amp;vtp=1&amp;vaab=1&amp;bbb=1&amp;hs=1"/>
          <p:cNvSpPr/>
          <p:nvPr/>
        </p:nvSpPr>
        <p:spPr>
          <a:xfrm>
            <a:off x="539496" y="2162365"/>
            <a:ext cx="78364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A.屋顶坡度小，墙体厚，窗户大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.屋顶坡度小，墙体薄，窗户小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.屋顶坡度大，墙体厚，窗户小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.屋顶坡度大，墙体薄，窗户大</a:t>
            </a:r>
            <a:endParaRPr lang="en-US" altLang="zh-CN" sz="2800" dirty="0"/>
          </a:p>
        </p:txBody>
      </p:sp>
      <p:sp>
        <p:nvSpPr>
          <p:cNvPr id="6" name="QC_9_AS.1_1#62bffba2d?htil=17&amp;vaa=1&amp;vcp=1&amp;vis=1&amp;pid=3f02c6ba9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提示：①地位于东北地区，纬度高，冬季寒冷，降雪多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，屋顶坡度大有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利于排雪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，墙体厚、窗户小有利于防寒保暖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36c663b7?vcp=1&amp;pid=9ba418e1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西北地区和青藏地区</a:t>
            </a:r>
            <a:endParaRPr lang="en-US" altLang="zh-CN" sz="3000" dirty="0"/>
          </a:p>
        </p:txBody>
      </p:sp>
      <p:sp>
        <p:nvSpPr>
          <p:cNvPr id="3" name="QO_7_BD.113_1#ef1a2b2cd?sp=1&amp;vaa=1&amp;vcp=1&amp;vis=1&amp;pid=f36c663b7&amp;color=0,0,0&amp;vtp=1&amp;vaab=1&amp;bbb=1&amp;hb=1"/>
          <p:cNvSpPr/>
          <p:nvPr/>
        </p:nvSpPr>
        <p:spPr>
          <a:xfrm>
            <a:off x="539496" y="1211244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（2022·贵州遵义·中考）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区域特征是通过各地理要素相互影响、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、相互制约而形成的。读我国某区域地理特征的归纳框图，完成下列各题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O_7_BD.113_2#ef1a2b2cd?vaa=1&amp;vcp=1&amp;vis=1&amp;pid=f36c663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8002" y="2461704"/>
            <a:ext cx="7290388" cy="378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4_1#820f42840?htil=18&amp;vaa=1&amp;vcp=1&amp;vis=1&amp;pid=ef1a2b2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1564767"/>
            <a:ext cx="5914219" cy="309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4_2#820f42840?htil=18&amp;vaa=1&amp;vcp=1&amp;vis=1&amp;pid=ef1a2b2cd&amp;color=0,0,0&amp;vtp=1&amp;vaab=1&amp;bt=1&amp;bbb=1"/>
          <p:cNvSpPr/>
          <p:nvPr/>
        </p:nvSpPr>
        <p:spPr>
          <a:xfrm>
            <a:off x="539496" y="153492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图中甲区域是我国的(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6_1#820f42840.bracket?vaa=1&amp;vcp=1&amp;vis=1&amp;pid=ef1a2b2cd&amp;color=0,0,0&amp;vpa=71&amp;vtp=1&amp;vaab=1"/>
          <p:cNvSpPr/>
          <p:nvPr/>
        </p:nvSpPr>
        <p:spPr>
          <a:xfrm>
            <a:off x="4905915" y="1521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14_3#820f42840.choices?htil=18&amp;vaa=1&amp;vcp=1&amp;vis=1&amp;pid=ef1a2b2cd&amp;color=0,0,0&amp;vtp=1&amp;vaab=1&amp;bbb=1"/>
          <p:cNvSpPr/>
          <p:nvPr/>
        </p:nvSpPr>
        <p:spPr>
          <a:xfrm>
            <a:off x="539496" y="216719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.青藏地区</a:t>
            </a:r>
            <a:endParaRPr lang="en-US" altLang="zh-CN" sz="2800" dirty="0"/>
          </a:p>
        </p:txBody>
      </p:sp>
      <p:sp>
        <p:nvSpPr>
          <p:cNvPr id="6" name="QC_8_AS.1_1#820f42840?htil=18&amp;vaa=1&amp;vcp=1&amp;vis=1&amp;pid=ef1a2b2cd&amp;color=0,0,0&amp;vtp=1&amp;vaab=1&amp;bbb=1&amp;hb=1"/>
          <p:cNvSpPr/>
          <p:nvPr/>
        </p:nvSpPr>
        <p:spPr>
          <a:xfrm>
            <a:off x="539496" y="3444176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根据图中信息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甲区域的气候特征是干旱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应为我国的西北地区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8_1#1ee900b6d?htil=19&amp;vaa=1&amp;vcp=1&amp;vis=1&amp;pid=ef1a2b2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0961" y="1240535"/>
            <a:ext cx="5906205" cy="308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8_2#1ee900b6d?htil=19&amp;sp=1&amp;vaa=1&amp;vcp=1&amp;vis=1&amp;pid=ef1a2b2cd&amp;color=0,0,0&amp;vtp=1&amp;vaab=1&amp;bt=1&amp;bbb=1&amp;hb=1&amp;hs=1"/>
          <p:cNvSpPr/>
          <p:nvPr/>
        </p:nvSpPr>
        <p:spPr>
          <a:xfrm>
            <a:off x="539496" y="12222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）该区域是我国重要的畜牧业基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拥有(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0_1#1ee900b6d.bracket?vaa=1&amp;vcp=1&amp;vis=1&amp;pid=ef1a2b2cd&amp;color=0,0,0&amp;vpa=72&amp;vtp=1&amp;vaab=1"/>
          <p:cNvSpPr/>
          <p:nvPr/>
        </p:nvSpPr>
        <p:spPr>
          <a:xfrm>
            <a:off x="2238914" y="18566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18_3#1ee900b6d?htil=19&amp;vaa=1&amp;vcp=1&amp;vis=1&amp;pid=ef1a2b2cd&amp;color=0,0,0&amp;vtp=1&amp;vaab=1&amp;bbb=1&amp;hb=1&amp;hs=1"/>
          <p:cNvSpPr/>
          <p:nvPr/>
        </p:nvSpPr>
        <p:spPr>
          <a:xfrm>
            <a:off x="539496" y="250526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①内蒙古牧区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②新疆牧区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③西藏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牧区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④青海牧区</a:t>
            </a:r>
            <a:endParaRPr lang="en-US" altLang="zh-CN" sz="2800" dirty="0"/>
          </a:p>
        </p:txBody>
      </p:sp>
      <p:sp>
        <p:nvSpPr>
          <p:cNvPr id="6" name="QC_8_BD.118_4#1ee900b6d.choices?htil=19&amp;vaa=1&amp;vcp=1&amp;vis=1&amp;pid=ef1a2b2cd&amp;color=0,0,0&amp;vtp=1&amp;vaab=1&amp;bbb=1&amp;hs=1"/>
          <p:cNvSpPr/>
          <p:nvPr/>
        </p:nvSpPr>
        <p:spPr>
          <a:xfrm>
            <a:off x="539496" y="377444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7" name="QC_8_AS.1_1#1ee900b6d?vaa=1&amp;vcp=1&amp;vis=1&amp;pid=ef1a2b2cd&amp;color=0,0,0&amp;vtp=1&amp;vaab=1&amp;bbb=1&amp;hb=1&amp;hs=1"/>
          <p:cNvSpPr/>
          <p:nvPr/>
        </p:nvSpPr>
        <p:spPr>
          <a:xfrm>
            <a:off x="539496" y="44039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内蒙古牧区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新疆牧区位于西北地区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西藏牧区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青海牧区位于青藏地区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2_1#5483c6795?htil=20&amp;vaa=1&amp;vcp=1&amp;vis=1&amp;pid=ef1a2b2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4" y="1234186"/>
            <a:ext cx="5834481" cy="305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2_2#5483c6795?htil=20&amp;vaa=1&amp;vcp=1&amp;vis=1&amp;pid=ef1a2b2cd&amp;color=0,0,0&amp;vtp=1&amp;vaab=1&amp;bt=1&amp;bbb=1&amp;hb=1&amp;hs=1"/>
          <p:cNvSpPr/>
          <p:nvPr/>
        </p:nvSpPr>
        <p:spPr>
          <a:xfrm>
            <a:off x="539496" y="12158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）该区域的自然景观自东向西大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致由草原过渡到荒漠草原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荒漠，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主要原因是自东向西(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4_1#5483c6795.bracket?vaa=1&amp;vcp=1&amp;vis=1&amp;pid=ef1a2b2cd&amp;color=0,0,0&amp;vpa=73&amp;vtp=1&amp;vaab=1"/>
          <p:cNvSpPr/>
          <p:nvPr/>
        </p:nvSpPr>
        <p:spPr>
          <a:xfrm>
            <a:off x="4016915" y="24979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22_3#5483c6795.choices?htil=20&amp;vaa=1&amp;vcp=1&amp;vis=1&amp;pid=ef1a2b2cd&amp;color=0,0,0&amp;vtp=1&amp;vaab=1&amp;bbb=1&amp;hs=1"/>
          <p:cNvSpPr/>
          <p:nvPr/>
        </p:nvSpPr>
        <p:spPr>
          <a:xfrm>
            <a:off x="539496" y="3139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.热量增多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.光照减弱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C.降水减少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.温差增大</a:t>
            </a:r>
            <a:endParaRPr lang="en-US" altLang="zh-CN" sz="2800" dirty="0"/>
          </a:p>
        </p:txBody>
      </p:sp>
      <p:sp>
        <p:nvSpPr>
          <p:cNvPr id="6" name="QC_8_AS.1_1#5483c6795?vaa=1&amp;vcp=1&amp;vis=1&amp;pid=ef1a2b2cd&amp;color=0,0,0&amp;vtp=1&amp;vaab=1&amp;bbb=1&amp;hb=1&amp;hs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西北地区自东向西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距海越来越远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降水越来越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自然景观也大致由草原向荒漠草原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荒漠变化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66b39e86c?colgroup=19,10&amp;vcp=1&amp;pid=9cfa7c268&amp;color=0,0,0&amp;vtp=1&amp;vaab=1&amp;bt=1&amp;bbb=1&amp;hb=1"/>
          <p:cNvGraphicFramePr>
            <a:graphicFrameLocks noGrp="1"/>
          </p:cNvGraphicFramePr>
          <p:nvPr/>
        </p:nvGraphicFramePr>
        <p:xfrm>
          <a:off x="539496" y="626237"/>
          <a:ext cx="11091672" cy="5605526"/>
        </p:xfrm>
        <a:graphic>
          <a:graphicData uri="http://schemas.openxmlformats.org/drawingml/2006/table">
            <a:tbl>
              <a:tblPr/>
              <a:tblGrid>
                <a:gridCol w="7040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0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69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在地图上找出秦岭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淮河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岭—淮河线的地理意义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在地图上指出北方地区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青藏地区四大地理区域的范围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比较它们的自然地理差异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域认知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运用事例说明四大地理区域自然地理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环境对生产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500"/>
                        </a:lnSpc>
                      </a:pPr>
                      <a:r>
                        <a:rPr lang="en-US" altLang="zh-CN" sz="119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66b39e86c.table_image?tii=1&amp;vcp=1&amp;pid=9cfa7c2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388" y="2350389"/>
            <a:ext cx="3858768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b1b0a35c?vcp=1&amp;pid=f36c663b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26_1#d7131ea23?htil=21&amp;vaa=1&amp;vcp=1&amp;vis=1&amp;pid=bb1b0a35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51757"/>
            <a:ext cx="5422392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26_2#d7131ea23?htil=21&amp;vaa=1&amp;vcp=1&amp;vis=1&amp;pid=bb1b0a35c&amp;color=0,0,0&amp;vtp=1&amp;vaab=1&amp;bbb=1&amp;hb=1"/>
          <p:cNvSpPr/>
          <p:nvPr/>
        </p:nvSpPr>
        <p:spPr>
          <a:xfrm>
            <a:off x="539496" y="1233469"/>
            <a:ext cx="5559552" cy="456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（2023·山东烟台·中考）目前，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我国农村有农民在住房屋顶、农业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大棚、草场、水塘等地铺设太阳能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电池板以获取电能，农民既可以自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用于生产生活，也可以将多余的电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量卖给国家电网。读我国太阳能资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源分布图，完成7~9题。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27_1#c25c350d6?htil=22&amp;vaa=1&amp;vcp=1&amp;vis=1&amp;pid=d7131ea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449324"/>
            <a:ext cx="5422392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27_2#c25c350d6?htil=22&amp;sp=1&amp;vaa=1&amp;vcp=1&amp;vis=1&amp;pid=d7131ea23&amp;color=0,0,0&amp;vtp=1&amp;vaab=1&amp;bt=1&amp;bbb=1&amp;hb=1"/>
          <p:cNvSpPr/>
          <p:nvPr/>
        </p:nvSpPr>
        <p:spPr>
          <a:xfrm>
            <a:off x="539496" y="143103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，我国太阳能资源相对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丰富的地区是(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28_1#c25c350d6.bracket?vaa=1&amp;vcp=1&amp;vis=1&amp;pid=d7131ea23&amp;color=0,0,0&amp;vpa=74&amp;vtp=1&amp;vaab=1"/>
          <p:cNvSpPr/>
          <p:nvPr/>
        </p:nvSpPr>
        <p:spPr>
          <a:xfrm>
            <a:off x="2950114" y="20654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27_3#c25c350d6?htil=22&amp;vaa=1&amp;vcp=1&amp;vis=1&amp;pid=d7131ea23&amp;color=0,0,0&amp;vtp=1&amp;vaab=1&amp;bbb=1&amp;hb=1"/>
          <p:cNvSpPr/>
          <p:nvPr/>
        </p:nvSpPr>
        <p:spPr>
          <a:xfrm>
            <a:off x="539496" y="271405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①北方地区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②南方地区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③西北地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④青藏地区</a:t>
            </a:r>
            <a:endParaRPr lang="en-US" altLang="zh-CN" sz="2800" dirty="0"/>
          </a:p>
        </p:txBody>
      </p:sp>
      <p:sp>
        <p:nvSpPr>
          <p:cNvPr id="6" name="QC_9_BD.127_4#c25c350d6.choices?htil=22&amp;vaa=1&amp;vcp=1&amp;vis=1&amp;pid=d7131ea23&amp;color=0,0,0&amp;vtp=1&amp;vaab=1&amp;bbb=1"/>
          <p:cNvSpPr/>
          <p:nvPr/>
        </p:nvSpPr>
        <p:spPr>
          <a:xfrm>
            <a:off x="539496" y="3983228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29_1#ddb6e91f9?vaa=1&amp;vcp=1&amp;vis=1&amp;pid=d7131ea23&amp;color=0,0,0&amp;vtp=1&amp;vaab=1&amp;bt=1&amp;bbb=1&amp;hb=1"/>
          <p:cNvSpPr/>
          <p:nvPr/>
        </p:nvSpPr>
        <p:spPr>
          <a:xfrm>
            <a:off x="539496" y="12559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遵循因地制宜的原则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，我国部分地区形成了发电与农业生产两不误的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一地多用、农光互补”的良性循环发展模式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。在我国青藏地区最适宜发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“农光互补”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模式是(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9_BD.129_2#ddb6e91f9.choice_image?htil=1&amp;vaa=1&amp;vcp=1&amp;vis=1&amp;pid=d7131ea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233642"/>
            <a:ext cx="2651760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29_3#ddb6e91f9?htil=1&amp;vaa=1&amp;vcp=1&amp;vis=1&amp;pid=d7131ea23&amp;color=0,0,0&amp;vtp=1&amp;vaab=1&amp;bbb=1"/>
          <p:cNvSpPr/>
          <p:nvPr/>
        </p:nvSpPr>
        <p:spPr>
          <a:xfrm>
            <a:off x="539496" y="5035010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A.光伏屋顶</a:t>
            </a:r>
            <a:endParaRPr lang="en-US" altLang="zh-CN" sz="2800" dirty="0"/>
          </a:p>
        </p:txBody>
      </p:sp>
      <p:pic>
        <p:nvPicPr>
          <p:cNvPr id="6" name="QC_9_BD.129_4#ddb6e91f9.choice_image?htil=1&amp;vaa=1&amp;vcp=1&amp;vis=1&amp;pid=d7131ea2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233642"/>
            <a:ext cx="2697480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9_BD.129_5#ddb6e91f9?htil=1&amp;vaa=1&amp;vcp=1&amp;vis=1&amp;pid=d7131ea23&amp;color=0,0,0&amp;vtp=1&amp;vaab=1&amp;bbb=1"/>
          <p:cNvSpPr/>
          <p:nvPr/>
        </p:nvSpPr>
        <p:spPr>
          <a:xfrm>
            <a:off x="3319272" y="5035010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B.光伏牧场</a:t>
            </a:r>
            <a:endParaRPr lang="en-US" altLang="zh-CN" sz="2800" dirty="0"/>
          </a:p>
        </p:txBody>
      </p:sp>
      <p:pic>
        <p:nvPicPr>
          <p:cNvPr id="8" name="QC_9_BD.129_6#ddb6e91f9.choice_image?htil=1&amp;vaa=1&amp;vcp=1&amp;vis=1&amp;pid=d7131ea23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233642"/>
            <a:ext cx="245059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9_BD.129_7#ddb6e91f9?htil=1&amp;vaa=1&amp;vcp=1&amp;vis=1&amp;pid=d7131ea23&amp;color=0,0,0&amp;vtp=1&amp;vaab=1&amp;bbb=1"/>
          <p:cNvSpPr/>
          <p:nvPr/>
        </p:nvSpPr>
        <p:spPr>
          <a:xfrm>
            <a:off x="6099048" y="5035010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C.光伏大棚</a:t>
            </a:r>
            <a:endParaRPr lang="en-US" altLang="zh-CN" sz="2800" dirty="0"/>
          </a:p>
        </p:txBody>
      </p:sp>
      <p:pic>
        <p:nvPicPr>
          <p:cNvPr id="10" name="QC_9_BD.129_8#ddb6e91f9.choice_image?htil=1&amp;vaa=1&amp;vcp=1&amp;vis=1&amp;pid=d7131ea23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3233642"/>
            <a:ext cx="249631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9_BD.129_9#ddb6e91f9?htil=1&amp;vaa=1&amp;vcp=1&amp;vis=1&amp;pid=d7131ea23&amp;color=0,0,0&amp;vtp=1&amp;vaab=1&amp;bbb=1"/>
          <p:cNvSpPr/>
          <p:nvPr/>
        </p:nvSpPr>
        <p:spPr>
          <a:xfrm>
            <a:off x="8869680" y="5035010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D.光伏鱼塘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AS.1_1#ddb6e91f9?vaa=1&amp;vcp=1&amp;vis=1&amp;pid=d7131ea23&amp;color=0,0,0&amp;vtp=1&amp;vaab=1&amp;bbb=1&amp;hb=1"/>
          <p:cNvSpPr/>
          <p:nvPr/>
        </p:nvSpPr>
        <p:spPr>
          <a:xfrm>
            <a:off x="539496" y="218356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提示：青藏地区以畜牧业为主，牧场广阔，适宜发展光伏牧场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。青藏地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区鱼塘少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，不适合发展光伏鱼塘。青藏地区蔬菜大棚少，人口稀疏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适合发展光伏大棚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、光伏屋顶</a:t>
            </a:r>
            <a:endParaRPr lang="en-US" altLang="zh-CN" sz="2800" dirty="0"/>
          </a:p>
        </p:txBody>
      </p:sp>
      <p:sp>
        <p:nvSpPr>
          <p:cNvPr id="3" name="QC_9_AN.2_1#ddb6e91f9?vaa=1&amp;vcp=1&amp;vis=1&amp;pid=d7131ea23&amp;color=0,0,0&amp;vtp=1&amp;vaab=1&amp;bbb=1"/>
          <p:cNvSpPr/>
          <p:nvPr/>
        </p:nvSpPr>
        <p:spPr>
          <a:xfrm>
            <a:off x="539496" y="41074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3_1#22c18109a?htil=23&amp;vaa=1&amp;vcp=1&amp;vis=1&amp;pid=d7131ea2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27836"/>
            <a:ext cx="5422392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33_2#22c18109a?htil=23&amp;sp=1&amp;vaa=1&amp;vcp=1&amp;vis=1&amp;pid=d7131ea23&amp;color=0,0,0&amp;vtp=1&amp;vaab=1&amp;bt=1&amp;bbb=1&amp;hb=1"/>
          <p:cNvSpPr/>
          <p:nvPr/>
        </p:nvSpPr>
        <p:spPr>
          <a:xfrm>
            <a:off x="539496" y="12095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“一地多用、农光互补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”的发展模式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带来的好处主要有(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34_1#22c18109a.bracket?vaa=1&amp;vcp=1&amp;vis=1&amp;pid=d7131ea23&amp;color=0,0,0&amp;vpa=76&amp;vtp=1&amp;vaab=1"/>
          <p:cNvSpPr/>
          <p:nvPr/>
        </p:nvSpPr>
        <p:spPr>
          <a:xfrm>
            <a:off x="3661315" y="18439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133_3#22c18109a?htil=23&amp;vaa=1&amp;vcp=1&amp;vis=1&amp;pid=d7131ea23&amp;color=0,0,0&amp;vtp=1&amp;vaab=1&amp;bbb=1&amp;hb=1"/>
          <p:cNvSpPr/>
          <p:nvPr/>
        </p:nvSpPr>
        <p:spPr>
          <a:xfrm>
            <a:off x="539496" y="2492565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①增加农民收入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②满足农业用电需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③提高土地利用率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低碳环保，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改善环境质量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⑤提高土壤的肥力</a:t>
            </a:r>
            <a:endParaRPr lang="en-US" altLang="zh-CN" sz="2800" dirty="0"/>
          </a:p>
        </p:txBody>
      </p:sp>
      <p:sp>
        <p:nvSpPr>
          <p:cNvPr id="6" name="QC_9_BD.133_4#22c18109a.choices?htil=23&amp;vaa=1&amp;vcp=1&amp;vis=1&amp;pid=d7131ea23&amp;color=0,0,0&amp;vtp=1&amp;vaab=1&amp;bbb=1"/>
          <p:cNvSpPr/>
          <p:nvPr/>
        </p:nvSpPr>
        <p:spPr>
          <a:xfrm>
            <a:off x="539496" y="442296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07c62b80.fixed?vcp=1&amp;pid=62c05ac3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中国的地域差异</a:t>
            </a:r>
            <a:endParaRPr lang="en-US" altLang="zh-CN" sz="4000" dirty="0"/>
          </a:p>
        </p:txBody>
      </p:sp>
      <p:sp>
        <p:nvSpPr>
          <p:cNvPr id="3" name="C_5_BD#f07c62b80.fixed?vcp=1&amp;pid=62c05ac3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753aa556?vcp=1&amp;pid=f07c62b80&amp;color=197,144,191&amp;vtp=1&amp;vaab=1&amp;bt=1&amp;bbb=1"/>
          <p:cNvSpPr/>
          <p:nvPr/>
        </p:nvSpPr>
        <p:spPr>
          <a:xfrm>
            <a:off x="539496" y="554400"/>
            <a:ext cx="11109960" cy="6024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7_BD.135_1#588cea7e1?vaa=1&amp;vcp=1&amp;vis=1&amp;pid=7753aa556&amp;color=0,0,0&amp;vtp=1&amp;vaab=1&amp;bbb=1&amp;hb=1"/>
          <p:cNvSpPr/>
          <p:nvPr/>
        </p:nvSpPr>
        <p:spPr>
          <a:xfrm>
            <a:off x="539496" y="1221105"/>
            <a:ext cx="11109960" cy="1099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（2023·湖北荆州·中考）秦岭穿越陕西南部,绵延1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600多千米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我国重要的地理分界线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。读秦岭及周边地区示意图，完成1～2题。</a:t>
            </a:r>
            <a:endParaRPr lang="en-US" altLang="zh-CN" sz="2800" dirty="0"/>
          </a:p>
        </p:txBody>
      </p:sp>
      <p:pic>
        <p:nvPicPr>
          <p:cNvPr id="4" name="QM_7_BD.135_2#588cea7e1?htil=24&amp;vaa=1&amp;vcp=1&amp;vis=1&amp;pid=7753aa55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2870" y="2320862"/>
            <a:ext cx="2880448" cy="299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136_1#4b75c8ea4?htil=24&amp;vaa=1&amp;vcp=1&amp;vis=1&amp;pid=588cea7e1&amp;color=0,0,0&amp;vtp=1&amp;vaab=1&amp;bbb=1&amp;hs=1"/>
          <p:cNvSpPr/>
          <p:nvPr/>
        </p:nvSpPr>
        <p:spPr>
          <a:xfrm>
            <a:off x="539496" y="2396918"/>
            <a:ext cx="7388352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下列关于秦岭的叙述，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136_2#4b75c8ea4.choices?htil=24&amp;vaa=1&amp;vcp=1&amp;vis=1&amp;pid=588cea7e1&amp;color=0,0,0&amp;vtp=1&amp;vaab=1&amp;bbb=1&amp;hs=1"/>
              <p:cNvSpPr/>
              <p:nvPr/>
            </p:nvSpPr>
            <p:spPr>
              <a:xfrm>
                <a:off x="539496" y="2979976"/>
                <a:ext cx="7388352" cy="2268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A.我国200毫米年等降水量线大致经过秦岭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.秦岭是我国热带与亚热带的分界线之一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.我国1月0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等温线大致经过秦岭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.秦岭是我国地势第一、二级阶梯的分界线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136_2#4b75c8ea4.choices?htil=24&amp;vaa=1&amp;vcp=1&amp;vis=1&amp;pid=588cea7e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79976"/>
                <a:ext cx="7388352" cy="2268157"/>
              </a:xfrm>
              <a:prstGeom prst="rect">
                <a:avLst/>
              </a:prstGeom>
              <a:blipFill rotWithShape="1">
                <a:blip r:embed="rId4"/>
                <a:stretch>
                  <a:fillRect l="-5" t="-25" r="7" b="-2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8_AN.1_1#4b75c8ea4.bracket?vaa=1&amp;vcp=1&amp;vis=1&amp;pid=588cea7e1&amp;color=0,0,0&amp;vpa=77&amp;vtp=1&amp;vaab=1"/>
          <p:cNvSpPr/>
          <p:nvPr/>
        </p:nvSpPr>
        <p:spPr>
          <a:xfrm>
            <a:off x="6061615" y="239025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38_1#f31be6729?vaa=1&amp;vcp=1&amp;vis=1&amp;pid=588cea7e1&amp;color=0,0,0&amp;vtp=1&amp;vaab=1&amp;bbb=1&amp;hs=1"/>
          <p:cNvSpPr/>
          <p:nvPr/>
        </p:nvSpPr>
        <p:spPr>
          <a:xfrm>
            <a:off x="539496" y="5311251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与陕南地区相邻的省级行政区不包括下列中的(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AN.139_1#f31be6729.bracket?vaa=1&amp;vcp=1&amp;vis=1&amp;pid=588cea7e1&amp;color=0,0,0&amp;vpa=78&amp;vtp=1&amp;vaab=1"/>
          <p:cNvSpPr/>
          <p:nvPr/>
        </p:nvSpPr>
        <p:spPr>
          <a:xfrm>
            <a:off x="8195214" y="5304584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8_BD.138_2#f31be6729.choices?vaa=1&amp;vcp=1&amp;vis=1&amp;pid=588cea7e1&amp;color=0,0,0&amp;vtp=1&amp;vaab=1&amp;bbb=1&amp;hs=1"/>
          <p:cNvSpPr/>
          <p:nvPr/>
        </p:nvSpPr>
        <p:spPr>
          <a:xfrm>
            <a:off x="539496" y="5901484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.内蒙古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0_1#9ab6a3275?vaa=1&amp;vcp=1&amp;vis=1&amp;pid=7753aa556&amp;color=0,0,0&amp;vtp=1&amp;vaab=1&amp;bt=1&amp;bbb=1&amp;hb=1"/>
          <p:cNvSpPr/>
          <p:nvPr/>
        </p:nvSpPr>
        <p:spPr>
          <a:xfrm>
            <a:off x="539496" y="6677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我国疆域辽阔，不同区域人们的生产、生活方式差异较大。下图为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我国四大地理区域图，读图完成3～6题。</a:t>
            </a:r>
            <a:endParaRPr lang="en-US" altLang="zh-CN" sz="2800" dirty="0"/>
          </a:p>
        </p:txBody>
      </p:sp>
      <p:pic>
        <p:nvPicPr>
          <p:cNvPr id="4" name="QM_7_BD.141_1#715a3f644?htil=25&amp;vaa=1&amp;vcp=1&amp;vis=1&amp;pid=9ab6a327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6328" y="2388698"/>
            <a:ext cx="4379976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141_2#715a3f644?htil=25&amp;vaa=1&amp;vcp=1&amp;vis=1&amp;pid=9ab6a3275&amp;color=0,0,0&amp;vtp=1&amp;vaab=1&amp;bt=1&amp;bbb=1&amp;hb=1&amp;hs=1"/>
          <p:cNvSpPr/>
          <p:nvPr/>
        </p:nvSpPr>
        <p:spPr>
          <a:xfrm>
            <a:off x="539496" y="1871646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下列关于我国四大地理区域的叙述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_1#715a3f644.bracket?vaa=1&amp;vcp=1&amp;vis=1&amp;pid=9ab6a3275&amp;color=0,0,0&amp;vpa=79&amp;vtp=1&amp;vaab=1"/>
          <p:cNvSpPr/>
          <p:nvPr/>
        </p:nvSpPr>
        <p:spPr>
          <a:xfrm>
            <a:off x="1883314" y="25060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41_3#715a3f644.choices?htil=25&amp;vaa=1&amp;vcp=1&amp;vis=1&amp;pid=9ab6a3275&amp;color=0,0,0&amp;vtp=1&amp;vaab=1&amp;bbb=1&amp;hb=1&amp;hs=1"/>
          <p:cNvSpPr/>
          <p:nvPr/>
        </p:nvSpPr>
        <p:spPr>
          <a:xfrm>
            <a:off x="539496" y="3154663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A.甲、乙两地区是我国的种植业主产区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.每年的那达慕大会通常在甲地区举办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.制约丙地区农业生产的主要因素是水源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.丁地区煤、铁资源丰富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，集中了我国所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有的工业基地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1_1#715a3f644?htil=25&amp;vaa=1&amp;vcp=1&amp;vis=1&amp;pid=9ab6a327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4014" y="1957130"/>
            <a:ext cx="4379976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43_1#56861fbaa?vaa=1&amp;vcp=1&amp;vis=1&amp;pid=9ab6a3275&amp;color=0,0,0&amp;vtp=1&amp;vaab=1&amp;bbb=1&amp;hs=1"/>
          <p:cNvSpPr/>
          <p:nvPr/>
        </p:nvSpPr>
        <p:spPr>
          <a:xfrm>
            <a:off x="539496" y="560321"/>
            <a:ext cx="11109960" cy="5536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我国四大地理区域中，人口密度最小的是(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44_1#56861fbaa.bracket?vaa=1&amp;vcp=1&amp;vis=1&amp;pid=9ab6a3275&amp;color=0,0,0&amp;vpa=80&amp;vtp=1&amp;vaab=1"/>
          <p:cNvSpPr/>
          <p:nvPr/>
        </p:nvSpPr>
        <p:spPr>
          <a:xfrm>
            <a:off x="7484014" y="54698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43_2#56861fbaa.choices?vaa=1&amp;vcp=1&amp;vis=1&amp;pid=9ab6a3275&amp;color=0,0,0&amp;vtp=1&amp;vaab=1&amp;bbb=1&amp;hs=1"/>
          <p:cNvSpPr/>
          <p:nvPr/>
        </p:nvSpPr>
        <p:spPr>
          <a:xfrm>
            <a:off x="539496" y="11819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D.丁地区</a:t>
            </a:r>
            <a:endParaRPr lang="en-US" altLang="zh-CN" sz="2800" dirty="0"/>
          </a:p>
        </p:txBody>
      </p:sp>
      <p:sp>
        <p:nvSpPr>
          <p:cNvPr id="9" name="QC_8_BD.145_2#926362cdf?htil=26&amp;vaa=1&amp;vcp=1&amp;vis=1&amp;pid=9ab6a3275&amp;color=0,0,0&amp;vtp=1&amp;vaab=1&amp;bt=1&amp;bbb=1&amp;hs=1"/>
          <p:cNvSpPr/>
          <p:nvPr/>
        </p:nvSpPr>
        <p:spPr>
          <a:xfrm>
            <a:off x="539496" y="1952927"/>
            <a:ext cx="6894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甲地区最突出的自然环境特征是(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8_AN.1_1#926362cdf.bracket?vaa=1&amp;vcp=1&amp;vis=1&amp;pid=9ab6a3275&amp;color=0,0,0&amp;vpa=81&amp;vtp=1&amp;vaab=1"/>
          <p:cNvSpPr/>
          <p:nvPr/>
        </p:nvSpPr>
        <p:spPr>
          <a:xfrm>
            <a:off x="6061615" y="193959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C_8_BD.145_3#926362cdf.choices?htil=26&amp;vaa=1&amp;vcp=1&amp;vis=1&amp;pid=9ab6a3275&amp;color=0,0,0&amp;vtp=1&amp;vaab=1&amp;bbb=1&amp;hs=1"/>
          <p:cNvSpPr/>
          <p:nvPr/>
        </p:nvSpPr>
        <p:spPr>
          <a:xfrm>
            <a:off x="539496" y="2585196"/>
            <a:ext cx="6894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A.高温多雨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.雨热同期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.高寒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0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5_1#926362cdf?htil=26&amp;vaa=1&amp;vcp=1&amp;vis=1&amp;pid=9ab6a327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8456" y="731687"/>
            <a:ext cx="4028810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47_1#aba05f72e?vaa=1&amp;vcp=1&amp;vis=1&amp;pid=9ab6a3275&amp;color=0,0,0&amp;vtp=1&amp;vaab=1&amp;bbb=1&amp;hs=1"/>
          <p:cNvSpPr/>
          <p:nvPr/>
        </p:nvSpPr>
        <p:spPr>
          <a:xfrm>
            <a:off x="539496" y="40698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下列关于乙地区地理位置的描述，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48_1#aba05f72e.bracket?vaa=1&amp;vcp=1&amp;vis=1&amp;pid=9ab6a3275&amp;color=0,0,0&amp;vpa=82&amp;vtp=1&amp;vaab=1"/>
          <p:cNvSpPr/>
          <p:nvPr/>
        </p:nvSpPr>
        <p:spPr>
          <a:xfrm>
            <a:off x="7839614" y="405650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47_2#aba05f72e.choices?vaa=1&amp;vcp=1&amp;vis=1&amp;pid=9ab6a3275&amp;color=0,0,0&amp;vtp=1&amp;vaab=1&amp;bbb=1&amp;hs=1"/>
          <p:cNvSpPr/>
          <p:nvPr/>
        </p:nvSpPr>
        <p:spPr>
          <a:xfrm>
            <a:off x="539496" y="47010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.位于内蒙古高原东部和南部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.位于大兴安岭、青藏高原以东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C.位于黄河以北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.东部濒临渤海、黄海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972fcaf6.fixed?vcp=1&amp;pid=62c05ac3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中国的地域差异</a:t>
            </a:r>
            <a:endParaRPr lang="en-US" altLang="zh-CN" sz="4000" dirty="0"/>
          </a:p>
        </p:txBody>
      </p:sp>
      <p:sp>
        <p:nvSpPr>
          <p:cNvPr id="3" name="C_5_BD#f972fcaf6.fixed?vcp=1&amp;pid=62c05ac3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9_1#257d96594?vaa=1&amp;vcp=1&amp;vis=1&amp;pid=7753aa556&amp;color=0,0,0&amp;vtp=1&amp;vaab=1&amp;bt=1&amp;bbb=1&amp;hb=1"/>
          <p:cNvSpPr/>
          <p:nvPr/>
        </p:nvSpPr>
        <p:spPr>
          <a:xfrm>
            <a:off x="539496" y="81254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（2023·青海·中考）每年5月21日前后为我国小满节气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。南方地区的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“小满小满，江河渐满”的含义是小满节气雨水开始增多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，江河水位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逐渐上涨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。读我国四大地理区域示意图，完成7～8题。</a:t>
            </a:r>
            <a:endParaRPr lang="en-US" altLang="zh-CN" sz="2800" dirty="0"/>
          </a:p>
        </p:txBody>
      </p:sp>
      <p:pic>
        <p:nvPicPr>
          <p:cNvPr id="3" name="QM_7_BD.149_2#257d96594?htil=27&amp;vaa=1&amp;vcp=1&amp;vis=1&amp;pid=7753aa5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0953" y="2790190"/>
            <a:ext cx="4389120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50_1#7c66691e3?htil=27&amp;vaa=1&amp;vcp=1&amp;vis=1&amp;pid=257d96594&amp;color=0,0,0&amp;vtp=1&amp;vaab=1&amp;bbb=1&amp;hb=1"/>
          <p:cNvSpPr/>
          <p:nvPr/>
        </p:nvSpPr>
        <p:spPr>
          <a:xfrm>
            <a:off x="539496" y="2736278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“小满小满，江河渐满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”一般发生在图中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50_2#7c66691e3.choices?htil=27&amp;vaa=1&amp;vcp=1&amp;vis=1&amp;pid=257d96594&amp;color=0,0,0&amp;vtp=1&amp;vaab=1&amp;bbb=1"/>
          <p:cNvSpPr/>
          <p:nvPr/>
        </p:nvSpPr>
        <p:spPr>
          <a:xfrm>
            <a:off x="539496" y="4013264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042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042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.丁地区</a:t>
            </a:r>
            <a:endParaRPr lang="en-US" altLang="zh-CN" sz="2800" dirty="0"/>
          </a:p>
        </p:txBody>
      </p:sp>
      <p:sp>
        <p:nvSpPr>
          <p:cNvPr id="6" name="QC_8_AN.151_1#7c66691e3.bracket?vaa=1&amp;vcp=1&amp;vis=1&amp;pid=257d96594&amp;color=0,0,0&amp;vpa=83&amp;vtp=1&amp;vaab=1"/>
          <p:cNvSpPr/>
          <p:nvPr/>
        </p:nvSpPr>
        <p:spPr>
          <a:xfrm>
            <a:off x="1172115" y="33706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2_1#5bd515bce?htil=28&amp;vaa=1&amp;vcp=1&amp;vis=1&amp;pid=257d965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6499" y="1931083"/>
            <a:ext cx="4832613" cy="35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2_2#5bd515bce?htil=28&amp;vaa=1&amp;vcp=1&amp;vis=1&amp;pid=257d96594&amp;color=0,0,0&amp;vtp=1&amp;vaab=1&amp;bt=1&amp;bbb=1"/>
          <p:cNvSpPr/>
          <p:nvPr/>
        </p:nvSpPr>
        <p:spPr>
          <a:xfrm>
            <a:off x="539496" y="1732788"/>
            <a:ext cx="6592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下列诗词中描述乙地区的是(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152_3#5bd515bce.choices?htil=28&amp;vaa=1&amp;vcp=1&amp;vis=1&amp;pid=257d96594&amp;color=0,0,0&amp;vtp=1&amp;vaab=1&amp;bbb=1"/>
          <p:cNvSpPr/>
          <p:nvPr/>
        </p:nvSpPr>
        <p:spPr>
          <a:xfrm>
            <a:off x="539496" y="2365057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A.大漠孤烟直，长河落日圆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.白日依山尽，黄河入海流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.江碧鸟逾白，山青花欲燃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.目极雪线连天际，望中牛马漫逡巡</a:t>
            </a:r>
            <a:endParaRPr lang="en-US" altLang="zh-CN" sz="2800" dirty="0"/>
          </a:p>
        </p:txBody>
      </p:sp>
      <p:sp>
        <p:nvSpPr>
          <p:cNvPr id="5" name="QC_8_AN.153_1#5bd515bce.bracket?vaa=1&amp;vcp=1&amp;vis=1&amp;pid=257d96594&amp;color=0,0,0&amp;vpa=84&amp;vtp=1&amp;vaab=1"/>
          <p:cNvSpPr/>
          <p:nvPr/>
        </p:nvSpPr>
        <p:spPr>
          <a:xfrm>
            <a:off x="5350415" y="17194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47466fe7?vcp=1&amp;pid=f07c62b8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QM_7_BD.154_1#3e7840f8b?vaa=1&amp;vcp=1&amp;vis=1&amp;pid=047466fe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读我国四大地理区域轮廓示意图，完成9～11题。</a:t>
            </a:r>
            <a:endParaRPr lang="en-US" altLang="zh-CN" sz="2800" dirty="0"/>
          </a:p>
        </p:txBody>
      </p:sp>
      <p:pic>
        <p:nvPicPr>
          <p:cNvPr id="4" name="QM_7_BD.154_2#3e7840f8b?vaa=1&amp;vcp=1&amp;vis=1&amp;pid=047466f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6535" y="1961941"/>
            <a:ext cx="6861714" cy="420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5_1#6ba0b7b6c?htil=29&amp;vaa=1&amp;vcp=1&amp;vis=1&amp;pid=3e7840f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9640" y="1725693"/>
            <a:ext cx="5309843" cy="328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5_2#6ba0b7b6c?htil=29&amp;vaa=1&amp;vcp=1&amp;vis=1&amp;pid=3e7840f8b&amp;color=0,0,0&amp;vtp=1&amp;vaab=1&amp;bt=1&amp;bbb=1&amp;hb=1"/>
          <p:cNvSpPr/>
          <p:nvPr/>
        </p:nvSpPr>
        <p:spPr>
          <a:xfrm>
            <a:off x="539496" y="152196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下列关于我国四大地理区域自然特征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56_1#6ba0b7b6c.bracket?vaa=1&amp;vcp=1&amp;vis=1&amp;pid=3e7840f8b&amp;color=0,0,0&amp;vpa=85&amp;vtp=1&amp;vaab=1"/>
          <p:cNvSpPr/>
          <p:nvPr/>
        </p:nvSpPr>
        <p:spPr>
          <a:xfrm>
            <a:off x="36613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55_3#6ba0b7b6c.choices?htil=29&amp;vaa=1&amp;vcp=1&amp;vis=1&amp;pid=3e7840f8b&amp;color=0,0,0&amp;vtp=1&amp;vaab=1&amp;bbb=1"/>
          <p:cNvSpPr/>
          <p:nvPr/>
        </p:nvSpPr>
        <p:spPr>
          <a:xfrm>
            <a:off x="539496" y="2804985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A.甲地区土地荒漠化现象严重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.乙地区以温带季风气候为主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.丙地区有色金属矿产丰富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.丁地区地形以平原、丘陵为主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7_1#ff073384d?htil=30&amp;vaa=1&amp;vcp=1&amp;vis=1&amp;pid=3e7840f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2899" y="1429047"/>
            <a:ext cx="5502323" cy="34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7_2#ff073384d?htil=30&amp;vaa=1&amp;vcp=1&amp;vis=1&amp;pid=3e7840f8b&amp;color=0,0,0&amp;vtp=1&amp;vaab=1&amp;bt=1&amp;bbb=1&amp;hb=1"/>
          <p:cNvSpPr/>
          <p:nvPr/>
        </p:nvSpPr>
        <p:spPr>
          <a:xfrm>
            <a:off x="539496" y="881888"/>
            <a:ext cx="6007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下列关于我国四大地理区域民族风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57_3#ff073384d.choices?htil=30&amp;vaa=1&amp;vcp=1&amp;vis=1&amp;pid=3e7840f8b&amp;color=0,0,0&amp;vtp=1&amp;vaab=1&amp;bbb=1&amp;hb=1"/>
          <p:cNvSpPr/>
          <p:nvPr/>
        </p:nvSpPr>
        <p:spPr>
          <a:xfrm>
            <a:off x="539496" y="2164905"/>
            <a:ext cx="60076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A.甲地区有傣族的泼水节活动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.乙地区是蒙古族的主要聚居地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丙地区的少数民族同胞用青稞酒、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酥油茶招待客人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D.丁地区的少数民族同胞迎送宾客献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ff073384d?vaa=1&amp;vcp=1&amp;vis=1&amp;pid=3e7840f8b&amp;color=0,0,0&amp;vtp=1&amp;vaab=1&amp;bt=1&amp;bbb=1&amp;hb=1"/>
          <p:cNvSpPr/>
          <p:nvPr/>
        </p:nvSpPr>
        <p:spPr>
          <a:xfrm>
            <a:off x="539496" y="9732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提示：傣族主要分布在我国南方地区（乙）的云南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；蒙古族主要分布在西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北地区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（甲）；青藏地区（丁）的藏族同胞用青稞酒、酥油茶招待客人</a:t>
            </a:r>
            <a:endParaRPr lang="en-US" altLang="zh-CN" sz="2800" spc="-100" dirty="0"/>
          </a:p>
        </p:txBody>
      </p:sp>
      <p:pic>
        <p:nvPicPr>
          <p:cNvPr id="3" name="QM_7_AS.1_1#ff073384d?vaa=1&amp;vcp=1&amp;vis=1&amp;pid=3e7840f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741" y="2302096"/>
            <a:ext cx="6270681" cy="384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ff073384d?vaa=1&amp;vcp=1&amp;vis=1&amp;pid=3e7840f8b&amp;color=0,0,0&amp;vtp=1&amp;vaab=1&amp;bbb=1"/>
          <p:cNvSpPr/>
          <p:nvPr/>
        </p:nvSpPr>
        <p:spPr>
          <a:xfrm>
            <a:off x="539496" y="53119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1_1#d965106bb?htil=31&amp;vaa=1&amp;vcp=1&amp;vis=1&amp;pid=3e7840f8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4650" y="725093"/>
            <a:ext cx="5003210" cy="311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1_2#d965106bb?htil=31&amp;sp=1&amp;vaa=1&amp;vcp=1&amp;vis=1&amp;pid=3e7840f8b&amp;color=0,0,0&amp;vtp=1&amp;vaab=1&amp;bt=1&amp;bbb=1&amp;hb=1&amp;hs=1"/>
          <p:cNvSpPr/>
          <p:nvPr/>
        </p:nvSpPr>
        <p:spPr>
          <a:xfrm>
            <a:off x="539496" y="554400"/>
            <a:ext cx="5934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习近平总书记提出“金山银山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绿水青山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绿水青山就是金山银山”，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我们要牢固树立可持续发展理念。下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列行为中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符合这一理念的有(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62_1#d965106bb.bracket?vaa=1&amp;vcp=1&amp;vis=1&amp;pid=3e7840f8b&amp;color=0,0,0&amp;vpa=87&amp;vtp=1&amp;vaab=1"/>
          <p:cNvSpPr/>
          <p:nvPr/>
        </p:nvSpPr>
        <p:spPr>
          <a:xfrm>
            <a:off x="5439315" y="24841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61_3#d965106bb?vaa=1&amp;vcp=1&amp;vis=1&amp;pid=3e7840f8b&amp;color=0,0,0&amp;vtp=1&amp;vaab=1&amp;bbb=1&amp;hs=1"/>
          <p:cNvSpPr/>
          <p:nvPr/>
        </p:nvSpPr>
        <p:spPr>
          <a:xfrm>
            <a:off x="539496" y="311472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①在甲地区的内蒙古高原退耕还林、还草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在乙地区的洞庭湖退耕还湖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在丙地区的华北平原大规模开采地下水，以缓解当地缺水状况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在丁地区实施三江源地区生态环境保护措施</a:t>
            </a:r>
            <a:endParaRPr lang="en-US" altLang="zh-CN" sz="2800" dirty="0"/>
          </a:p>
        </p:txBody>
      </p:sp>
      <p:sp>
        <p:nvSpPr>
          <p:cNvPr id="6" name="QC_8_BD.161_4#d965106bb.choices?vaa=1&amp;vcp=1&amp;vis=1&amp;pid=3e7840f8b&amp;color=0,0,0&amp;vtp=1&amp;vaab=1&amp;bbb=1&amp;hs=1"/>
          <p:cNvSpPr/>
          <p:nvPr/>
        </p:nvSpPr>
        <p:spPr>
          <a:xfrm>
            <a:off x="539496" y="56723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3_1#35b5aebb2?htil=32&amp;vaa=1&amp;vcp=1&amp;vis=1&amp;pid=047466f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5530" y="1431036"/>
            <a:ext cx="5422392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3_2#35b5aebb2?htil=32&amp;sp=1&amp;vaa=1&amp;vcp=1&amp;vis=1&amp;pid=047466fe7&amp;color=0,0,0&amp;vtp=1&amp;vaab=1&amp;bt=1&amp;bbb=1&amp;hb=1"/>
          <p:cNvSpPr/>
          <p:nvPr/>
        </p:nvSpPr>
        <p:spPr>
          <a:xfrm>
            <a:off x="539496" y="1412748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（2023·四川凉山·中考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）某学校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的美术兴趣班分为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A、B、C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三组。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在一次美术创作时，同学们根据自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然环境的差异，把中国分成不同的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色彩区，并以各色彩区为基调进行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美术创作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。读图，完成下列各题。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3_3#35b5aebb2?sp=1&amp;vaa=1&amp;vcp=1&amp;vis=1&amp;pid=047466fe7&amp;color=0,0,0&amp;mp=1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【分区】</a:t>
            </a:r>
            <a:endParaRPr lang="en-US" altLang="zh-CN" sz="2800" dirty="0"/>
          </a:p>
        </p:txBody>
      </p:sp>
      <p:pic>
        <p:nvPicPr>
          <p:cNvPr id="3" name="QO_7_BD.163_4#35b5aebb2?vaa=1&amp;vcp=1&amp;vis=1&amp;pid=047466f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4254" y="482172"/>
            <a:ext cx="4380444" cy="323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64_1#7f430a372?sp=1&amp;vaa=1&amp;vcp=1&amp;vis=1&amp;pid=35b5aebb2&amp;color=0,0,0&amp;vtp=1&amp;vaab=1&amp;bbb=1"/>
          <p:cNvSpPr/>
          <p:nvPr/>
        </p:nvSpPr>
        <p:spPr>
          <a:xfrm>
            <a:off x="539496" y="3684696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（1）在下表中的横线上填出对应的四大地理区域名称。</a:t>
            </a:r>
            <a:endParaRPr lang="en-US" altLang="zh-CN" sz="2800" dirty="0"/>
          </a:p>
        </p:txBody>
      </p:sp>
      <p:graphicFrame>
        <p:nvGraphicFramePr>
          <p:cNvPr id="66" name="QB_8_BD.164_2#7f430a372?colgroup=4,4,2,2,4,4,4&amp;vaa=1&amp;vcp=1&amp;vis=1&amp;pid=35b5aebb2&amp;color=0,0,0&amp;vtp=1&amp;vaab=1&amp;bbb=1&amp;hb=1"/>
          <p:cNvGraphicFramePr>
            <a:graphicFrameLocks noGrp="1"/>
          </p:cNvGraphicFramePr>
          <p:nvPr/>
        </p:nvGraphicFramePr>
        <p:xfrm>
          <a:off x="539496" y="4282740"/>
          <a:ext cx="11091672" cy="2093088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绿色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红色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紫色区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银色区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B_8_AN.165_1#7f430a372.blank?vaa=1&amp;vcp=1&amp;vis=1&amp;pid=35b5aebb2&amp;color=0,0,0&amp;vpa=88&amp;vtp=1&amp;vaab=1&amp;bbb=1"/>
          <p:cNvSpPr/>
          <p:nvPr/>
        </p:nvSpPr>
        <p:spPr>
          <a:xfrm>
            <a:off x="1416463" y="5577442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北方地区</a:t>
            </a:r>
            <a:endParaRPr lang="en-US" altLang="zh-CN" sz="2800" dirty="0"/>
          </a:p>
        </p:txBody>
      </p:sp>
      <p:sp>
        <p:nvSpPr>
          <p:cNvPr id="7" name="QB_8_AN.166_1#7f430a372.blank?vaa=1&amp;vcp=1&amp;vis=1&amp;pid=35b5aebb2&amp;color=0,0,0&amp;vpa=89&amp;vtp=1&amp;vaab=1&amp;bbb=1"/>
          <p:cNvSpPr/>
          <p:nvPr/>
        </p:nvSpPr>
        <p:spPr>
          <a:xfrm>
            <a:off x="8131579" y="5577442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d634f91c9?sp=1&amp;vcp=1&amp;vis=1&amp;pid=35b5aebb2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【定色】</a:t>
            </a:r>
            <a:endParaRPr lang="en-US" altLang="zh-CN" sz="2800" dirty="0"/>
          </a:p>
        </p:txBody>
      </p:sp>
      <p:pic>
        <p:nvPicPr>
          <p:cNvPr id="3" name="QO_7_BD.167_1#6b9285457?htil=33&amp;vaa=1&amp;vcp=1&amp;vis=1&amp;pid=35b5aebb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678749"/>
            <a:ext cx="5422392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67_2#6b9285457?htil=33&amp;vaa=1&amp;vcp=1&amp;vis=1&amp;pid=35b5aebb2&amp;color=0,0,0&amp;vtp=1&amp;vaab=1&amp;bbb=1&amp;hb=1"/>
          <p:cNvSpPr/>
          <p:nvPr/>
        </p:nvSpPr>
        <p:spPr>
          <a:xfrm>
            <a:off x="539496" y="1532445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）绿色区和紫色区都位于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）；黑色区的定色取决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于当地在冷湿环境下，发育了肥沃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银色区雪山连绵、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冰川广布，确定此区域与其他区域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界线的主导因素是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68_1#6b9285457.blank?vaa=1&amp;vcp=1&amp;vis=1&amp;pid=35b5aebb2&amp;color=0,0,0&amp;vpa=90&amp;vtp=1&amp;vaab=1&amp;bbb=1&amp;hb=1"/>
          <p:cNvSpPr/>
          <p:nvPr/>
        </p:nvSpPr>
        <p:spPr>
          <a:xfrm>
            <a:off x="539496" y="1501965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</a:t>
            </a:r>
            <a:endParaRPr lang="en-US" altLang="zh-CN" sz="2800" dirty="0"/>
          </a:p>
        </p:txBody>
      </p:sp>
      <p:sp>
        <p:nvSpPr>
          <p:cNvPr id="6" name="QB_8_AN.169_1#6b9285457.blank?vaa=1&amp;vcp=1&amp;vis=1&amp;pid=35b5aebb2&amp;color=0,0,0&amp;vpa=91&amp;vtp=1&amp;vaab=1&amp;bbb=1"/>
          <p:cNvSpPr/>
          <p:nvPr/>
        </p:nvSpPr>
        <p:spPr>
          <a:xfrm>
            <a:off x="905415" y="34450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黑色</a:t>
            </a:r>
            <a:endParaRPr lang="en-US" altLang="zh-CN" sz="2800" dirty="0"/>
          </a:p>
        </p:txBody>
      </p:sp>
      <p:sp>
        <p:nvSpPr>
          <p:cNvPr id="7" name="QB_8_AN.170_1#6b9285457.blank?vaa=1&amp;vcp=1&amp;vis=1&amp;pid=35b5aebb2&amp;color=0,0,0&amp;vpa=92&amp;vtp=1&amp;vaab=1&amp;bbb=1&amp;hb=1"/>
          <p:cNvSpPr/>
          <p:nvPr/>
        </p:nvSpPr>
        <p:spPr>
          <a:xfrm>
            <a:off x="539496" y="4740465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地形地势（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或海拔）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433b74e?vcp=1&amp;pid=f972fcaf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四大地理区域的划分</a:t>
            </a:r>
            <a:endParaRPr lang="en-US" altLang="zh-CN" sz="3000" dirty="0"/>
          </a:p>
        </p:txBody>
      </p:sp>
      <p:sp>
        <p:nvSpPr>
          <p:cNvPr id="3" name="QO_7_BD.7_1#d42538a65?vaa=1&amp;vcp=1&amp;vis=1&amp;pid=e6433b74e&amp;color=0,0,0&amp;vtp=1&amp;vaab=1&amp;bbb=1"/>
          <p:cNvSpPr/>
          <p:nvPr/>
        </p:nvSpPr>
        <p:spPr>
          <a:xfrm>
            <a:off x="539496" y="11143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1.秦岭—淮河线</a:t>
            </a:r>
            <a:endParaRPr lang="en-US" altLang="zh-CN" sz="2800" dirty="0"/>
          </a:p>
        </p:txBody>
      </p:sp>
      <p:sp>
        <p:nvSpPr>
          <p:cNvPr id="4" name="QB_8_BD.8_1#047120304?sp=1&amp;vaa=1&amp;vcp=1&amp;vis=1&amp;pid=d42538a65&amp;color=0,0,0&amp;vtp=1&amp;vaab=1&amp;bbb=1"/>
          <p:cNvSpPr/>
          <p:nvPr/>
        </p:nvSpPr>
        <p:spPr>
          <a:xfrm>
            <a:off x="539496" y="17440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（1）秦岭—淮河线南北两侧的自然差异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B_8_BD.8_2#047120304?colgroup=9,10,9&amp;vaa=1&amp;vcp=1&amp;vis=1&amp;pid=d42538a6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427396"/>
              <a:ext cx="11073384" cy="3945702"/>
            </p:xfrm>
            <a:graphic>
              <a:graphicData uri="http://schemas.openxmlformats.org/drawingml/2006/table">
                <a:tbl>
                  <a:tblPr/>
                  <a:tblGrid>
                    <a:gridCol w="117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95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78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5204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比较项目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秦岭—淮河线以北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秦岭—淮河线以南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以平原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高原为主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以高原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盆地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丘陵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和平原为主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1月平均气温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主要温度带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暖温带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中温带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寒温带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亚热带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热带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年降水量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主要干湿地区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湿润区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半湿润区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B_8_BD.8_2#047120304?colgroup=9,10,9&amp;vaa=1&amp;vcp=1&amp;vis=1&amp;pid=d42538a65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427396"/>
              <a:ext cx="11073384" cy="3945702"/>
            </p:xfrm>
            <a:graphic>
              <a:graphicData uri="http://schemas.openxmlformats.org/drawingml/2006/table">
                <a:tbl>
                  <a:tblPr/>
                  <a:tblGrid>
                    <a:gridCol w="1179576"/>
                    <a:gridCol w="2295144"/>
                    <a:gridCol w="4078224"/>
                    <a:gridCol w="3520440"/>
                  </a:tblGrid>
                  <a:tr h="55854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比较项目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秦岭—淮河线以北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秦岭—淮河线以南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以平原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高原为主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以高原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盆地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丘陵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和平原为主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1月平均气温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84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主要温度带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暖温带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中温带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寒温带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亚热带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热带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年降水量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主要干湿地区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湿润区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半湿润区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QB_8_AN.9_1#047120304.blank?vaa=1&amp;vcp=1&amp;vis=1&amp;pid=d42538a65&amp;color=0,0,0&amp;vpa=1&amp;vtp=1&amp;vaab=1&amp;bbb=1"/>
          <p:cNvSpPr/>
          <p:nvPr/>
        </p:nvSpPr>
        <p:spPr>
          <a:xfrm>
            <a:off x="5191315" y="409678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endParaRPr lang="en-US" altLang="zh-CN" sz="2800" dirty="0"/>
          </a:p>
        </p:txBody>
      </p:sp>
      <p:sp>
        <p:nvSpPr>
          <p:cNvPr id="7" name="QB_8_AN.10_1#047120304.blank?vaa=1&amp;vcp=1&amp;vis=1&amp;pid=d42538a65&amp;color=0,0,0&amp;vpa=2&amp;vtp=1&amp;vaab=1&amp;bbb=1"/>
          <p:cNvSpPr/>
          <p:nvPr/>
        </p:nvSpPr>
        <p:spPr>
          <a:xfrm>
            <a:off x="8990648" y="409678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大于</a:t>
            </a:r>
            <a:endParaRPr lang="en-US" altLang="zh-CN" sz="2800" dirty="0"/>
          </a:p>
        </p:txBody>
      </p:sp>
      <p:sp>
        <p:nvSpPr>
          <p:cNvPr id="8" name="QB_8_AN.11_1#047120304.blank?vaa=1&amp;vcp=1&amp;vis=1&amp;pid=d42538a65&amp;color=0,0,0&amp;vpa=3&amp;vtp=1&amp;vaab=1&amp;bbb=1"/>
          <p:cNvSpPr/>
          <p:nvPr/>
        </p:nvSpPr>
        <p:spPr>
          <a:xfrm>
            <a:off x="4907947" y="52257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endParaRPr lang="en-US" altLang="zh-CN" sz="2800" dirty="0"/>
          </a:p>
        </p:txBody>
      </p:sp>
      <p:sp>
        <p:nvSpPr>
          <p:cNvPr id="9" name="QB_8_AN.12_1#047120304.blank?vaa=1&amp;vcp=1&amp;vis=1&amp;pid=d42538a65&amp;color=0,0,0&amp;vpa=4&amp;vtp=1&amp;vaab=1&amp;bbb=1"/>
          <p:cNvSpPr/>
          <p:nvPr/>
        </p:nvSpPr>
        <p:spPr>
          <a:xfrm>
            <a:off x="8707278" y="52257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b9e8d9c2c?sp=1&amp;vcp=1&amp;vis=1&amp;pid=35b5aebb2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【作画】</a:t>
            </a:r>
            <a:endParaRPr lang="en-US" altLang="zh-CN" sz="2800" dirty="0"/>
          </a:p>
        </p:txBody>
      </p:sp>
      <p:pic>
        <p:nvPicPr>
          <p:cNvPr id="3" name="QO_7_BD.171_1#e1097ba60?htil=34&amp;vaa=1&amp;vcp=1&amp;vis=1&amp;pid=35b5aebb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1468" y="1550733"/>
            <a:ext cx="5422392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71_2#e1097ba60?htil=34&amp;vaa=1&amp;vcp=1&amp;vis=1&amp;pid=35b5aebb2&amp;color=0,0,0&amp;vtp=1&amp;vaab=1&amp;bbb=1&amp;hb=1"/>
          <p:cNvSpPr/>
          <p:nvPr/>
        </p:nvSpPr>
        <p:spPr>
          <a:xfrm>
            <a:off x="539496" y="1532445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（3）A组的同学们计划以各地特色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民居为作画对象。甲同学以绿色区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的特色民居为作画对象，该区域的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特色民居屋顶坡度较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或“陡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乙同学计划画窑洞，他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的作画对象位于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填颜色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区。</a:t>
            </a:r>
            <a:endParaRPr lang="en-US" altLang="zh-CN" sz="2800" dirty="0"/>
          </a:p>
        </p:txBody>
      </p:sp>
      <p:sp>
        <p:nvSpPr>
          <p:cNvPr id="5" name="QB_8_AN.172_1#e1097ba60.blank?vaa=1&amp;vcp=1&amp;vis=1&amp;pid=35b5aebb2&amp;color=0,0,0&amp;vpa=93&amp;vtp=1&amp;vaab=1"/>
          <p:cNvSpPr/>
          <p:nvPr/>
        </p:nvSpPr>
        <p:spPr>
          <a:xfrm>
            <a:off x="3750215" y="344506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陡</a:t>
            </a:r>
            <a:endParaRPr lang="en-US" altLang="zh-CN" sz="2800" dirty="0"/>
          </a:p>
        </p:txBody>
      </p:sp>
      <p:sp>
        <p:nvSpPr>
          <p:cNvPr id="6" name="QB_8_AN.173_1#e1097ba60.blank?vaa=1&amp;vcp=1&amp;vis=1&amp;pid=35b5aebb2&amp;color=0,0,0&amp;vpa=94&amp;vtp=1&amp;vaab=1&amp;bbb=1"/>
          <p:cNvSpPr/>
          <p:nvPr/>
        </p:nvSpPr>
        <p:spPr>
          <a:xfrm>
            <a:off x="3087433" y="47404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4_1#d2e9f1e1d?htil=35&amp;vaa=1&amp;vcp=1&amp;vis=1&amp;pid=35b5aebb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3552"/>
            <a:ext cx="5422392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74_2#d2e9f1e1d?htil=35&amp;vaa=1&amp;vcp=1&amp;vis=1&amp;pid=35b5aebb2&amp;color=0,0,0&amp;vtp=1&amp;vaab=1&amp;bt=1&amp;bbb=1&amp;hb=1"/>
          <p:cNvSpPr/>
          <p:nvPr/>
        </p:nvSpPr>
        <p:spPr>
          <a:xfrm>
            <a:off x="539496" y="1225264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B组的同学们计划以我国生态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环境建设为主题创作宣传画。丙同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学想为位于黑色区的三江平原作画，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该地应以保护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为宣传主题。丁同学以我国沙漠化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治理为宣传主题作画，其作画区域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填颜色）区。</a:t>
            </a:r>
            <a:endParaRPr lang="en-US" altLang="zh-CN" sz="2800" dirty="0"/>
          </a:p>
        </p:txBody>
      </p:sp>
      <p:sp>
        <p:nvSpPr>
          <p:cNvPr id="4" name="QB_8_AN.175_1#d2e9f1e1d.blank?vaa=1&amp;vcp=1&amp;vis=1&amp;pid=35b5aebb2&amp;color=0,0,0&amp;vpa=95&amp;vtp=1&amp;vaab=1&amp;bbb=1"/>
          <p:cNvSpPr/>
          <p:nvPr/>
        </p:nvSpPr>
        <p:spPr>
          <a:xfrm>
            <a:off x="2683414" y="3137884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湿地（生态）</a:t>
            </a:r>
            <a:endParaRPr lang="en-US" altLang="zh-CN" sz="2800" dirty="0"/>
          </a:p>
        </p:txBody>
      </p:sp>
      <p:sp>
        <p:nvSpPr>
          <p:cNvPr id="5" name="QB_8_AN.176_1#d2e9f1e1d.blank?vaa=1&amp;vcp=1&amp;vis=1&amp;pid=35b5aebb2&amp;color=0,0,0&amp;vpa=96&amp;vtp=1&amp;vaab=1&amp;bbb=1"/>
          <p:cNvSpPr/>
          <p:nvPr/>
        </p:nvSpPr>
        <p:spPr>
          <a:xfrm>
            <a:off x="2683414" y="50600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7_1#a9e22e0cb?vaa=1&amp;vcp=1&amp;vis=1&amp;pid=35b5aebb2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组的同学们计划创作一幅能够展现我国民族大团结的油画作品，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最佳的创作对象是位于红色区的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省，该省是我国少数民族数目最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多的省级行政区域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78_1#a9e22e0cb.blank?vaa=1&amp;vcp=1&amp;vis=1&amp;pid=35b5aebb2&amp;color=0,0,0&amp;vpa=97&amp;vtp=1&amp;vaab=1&amp;bbb=1"/>
          <p:cNvSpPr/>
          <p:nvPr/>
        </p:nvSpPr>
        <p:spPr>
          <a:xfrm>
            <a:off x="5528215" y="11716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云南</a:t>
            </a:r>
            <a:endParaRPr lang="en-US" altLang="zh-CN" sz="2800" dirty="0"/>
          </a:p>
        </p:txBody>
      </p:sp>
      <p:pic>
        <p:nvPicPr>
          <p:cNvPr id="4" name="QO_7_BD.177_2#a9e22e0cb?vaa=1&amp;vcp=1&amp;vis=1&amp;pid=35b5aeb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4246" y="2403457"/>
            <a:ext cx="5120459" cy="376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8_BD.13_1#047120304?colgroup=9,10,9&amp;vaa=1&amp;vcp=1&amp;vis=1&amp;pid=d42538a65&amp;color=0,0,0&amp;vtp=1&amp;vaab=1&amp;bt=1&amp;bbb=1&amp;hb=1"/>
          <p:cNvGraphicFramePr>
            <a:graphicFrameLocks noGrp="1"/>
          </p:cNvGraphicFramePr>
          <p:nvPr/>
        </p:nvGraphicFramePr>
        <p:xfrm>
          <a:off x="539496" y="1542827"/>
          <a:ext cx="11112523" cy="4476942"/>
        </p:xfrm>
        <a:graphic>
          <a:graphicData uri="http://schemas.openxmlformats.org/drawingml/2006/table">
            <a:tbl>
              <a:tblPr/>
              <a:tblGrid>
                <a:gridCol w="3553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1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秦岭—淮河线以北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秦岭—淮河线以南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主要植被类型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暖温带落叶阔叶林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亚热带常绿阔叶林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河流水文特征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结冰期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流量较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汛期较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含沙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量较大（东北地区大部分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河流含沙量较小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结冰期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流量较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汛期较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含沙量较小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8_AN.14_1#047120304.blank?vaa=1&amp;vcp=1&amp;vis=1&amp;pid=d42538a65&amp;color=0,0,0&amp;vpa=5&amp;vtp=1&amp;vaab=1&amp;bbb=1"/>
          <p:cNvSpPr/>
          <p:nvPr/>
        </p:nvSpPr>
        <p:spPr>
          <a:xfrm>
            <a:off x="4887436" y="236439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4" name="QB_8_AN.15_1#047120304.blank?vaa=1&amp;vcp=1&amp;vis=1&amp;pid=d42538a65&amp;color=0,0,0&amp;vpa=6&amp;vtp=1&amp;vaab=1&amp;bbb=1"/>
          <p:cNvSpPr/>
          <p:nvPr/>
        </p:nvSpPr>
        <p:spPr>
          <a:xfrm>
            <a:off x="8488979" y="2105056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5" name="QB_8_AN.16_1#047120304.blank?vaa=1&amp;vcp=1&amp;vis=1&amp;pid=d42538a65&amp;color=0,0,0&amp;vpa=7&amp;vtp=1&amp;vaab=1&amp;bbb=1"/>
          <p:cNvSpPr/>
          <p:nvPr/>
        </p:nvSpPr>
        <p:spPr>
          <a:xfrm>
            <a:off x="8488979" y="2643790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6" name="QB_8_AN.17_1#047120304.blank?vaa=1&amp;vcp=1&amp;vis=1&amp;pid=d42538a65&amp;color=0,0,0&amp;vpa=8&amp;vtp=1&amp;vaab=1"/>
          <p:cNvSpPr/>
          <p:nvPr/>
        </p:nvSpPr>
        <p:spPr>
          <a:xfrm>
            <a:off x="4175653" y="378869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7" name="QB_8_AN.18_1#047120304.blank?vaa=1&amp;vcp=1&amp;vis=1&amp;pid=d42538a65&amp;color=0,0,0&amp;vpa=9&amp;vtp=1&amp;vaab=1"/>
          <p:cNvSpPr/>
          <p:nvPr/>
        </p:nvSpPr>
        <p:spPr>
          <a:xfrm>
            <a:off x="4175653" y="434749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8" name="QB_8_AN.19_1#047120304.blank?vaa=1&amp;vcp=1&amp;vis=1&amp;pid=d42538a65&amp;color=0,0,0&amp;vpa=10&amp;vtp=1&amp;vaab=1"/>
          <p:cNvSpPr/>
          <p:nvPr/>
        </p:nvSpPr>
        <p:spPr>
          <a:xfrm>
            <a:off x="6296553" y="434749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</a:t>
            </a:r>
            <a:endParaRPr lang="en-US" altLang="zh-CN" sz="2800" dirty="0"/>
          </a:p>
        </p:txBody>
      </p:sp>
      <p:sp>
        <p:nvSpPr>
          <p:cNvPr id="9" name="QB_8_AN.20_1#047120304.blank?vaa=1&amp;vcp=1&amp;vis=1&amp;pid=d42538a65&amp;color=0,0,0&amp;vpa=11&amp;vtp=1&amp;vaab=1"/>
          <p:cNvSpPr/>
          <p:nvPr/>
        </p:nvSpPr>
        <p:spPr>
          <a:xfrm>
            <a:off x="8232418" y="406809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10" name="QB_8_AN.21_1#047120304.blank?vaa=1&amp;vcp=1&amp;vis=1&amp;pid=d42538a65&amp;color=0,0,0&amp;vpa=12&amp;vtp=1&amp;vaab=1"/>
          <p:cNvSpPr/>
          <p:nvPr/>
        </p:nvSpPr>
        <p:spPr>
          <a:xfrm>
            <a:off x="8232418" y="462689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1" name="QB_8_AN.22_1#047120304.blank?vaa=1&amp;vcp=1&amp;vis=1&amp;pid=d42538a65&amp;color=0,0,0&amp;vpa=13&amp;vtp=1&amp;vaab=1"/>
          <p:cNvSpPr/>
          <p:nvPr/>
        </p:nvSpPr>
        <p:spPr>
          <a:xfrm>
            <a:off x="10353318" y="462689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2" name="QB_8_BD.13_1#047120304?colgroup=9,10,9&amp;vaa=1&amp;vcp=1&amp;vis=1&amp;pid=d42538a65&amp;color=0,0,0&amp;vtp=1&amp;vaab=1&amp;bt=1&amp;bbb=1"/>
          <p:cNvSpPr txBox="1"/>
          <p:nvPr/>
        </p:nvSpPr>
        <p:spPr>
          <a:xfrm>
            <a:off x="10933874" y="83442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3_1#a2780645d?sp=1&amp;vaa=1&amp;vcp=1&amp;vis=1&amp;pid=d42538a65&amp;color=0,0,0&amp;vtp=1&amp;vaab=1&amp;bt=1&amp;bbb=1"/>
          <p:cNvSpPr/>
          <p:nvPr/>
        </p:nvSpPr>
        <p:spPr>
          <a:xfrm>
            <a:off x="539496" y="11086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（2）秦岭—淮河线南北两侧的人文差异</a:t>
            </a:r>
            <a:endParaRPr lang="en-US" altLang="zh-CN" sz="2800" dirty="0"/>
          </a:p>
        </p:txBody>
      </p:sp>
      <p:graphicFrame>
        <p:nvGraphicFramePr>
          <p:cNvPr id="18" name="QB_8_BD.23_2#a2780645d?colgroup=7,11,9&amp;vaa=1&amp;vcp=1&amp;vis=1&amp;pid=d42538a65&amp;color=0,0,0&amp;vtp=1&amp;vaab=1&amp;bbb=1&amp;hb=1"/>
          <p:cNvGraphicFramePr>
            <a:graphicFrameLocks noGrp="1"/>
          </p:cNvGraphicFramePr>
          <p:nvPr/>
        </p:nvGraphicFramePr>
        <p:xfrm>
          <a:off x="539496" y="1790286"/>
          <a:ext cx="11073384" cy="3945702"/>
        </p:xfrm>
        <a:graphic>
          <a:graphicData uri="http://schemas.openxmlformats.org/drawingml/2006/table">
            <a:tbl>
              <a:tblPr/>
              <a:tblGrid>
                <a:gridCol w="2990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秦岭—淮河线以北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秦岭—淮河线以南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作物熟制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一年两熟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一年一熟或两年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一年两熟到三熟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居民主食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主要经济林木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苹果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枣等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柑橘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茶叶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8_AN.24_1#a2780645d.blank?vaa=1&amp;vcp=1&amp;vis=1&amp;pid=d42538a65&amp;color=0,0,0&amp;vpa=14&amp;vtp=1&amp;vaab=1&amp;bbb=1"/>
          <p:cNvSpPr/>
          <p:nvPr/>
        </p:nvSpPr>
        <p:spPr>
          <a:xfrm>
            <a:off x="5041550" y="23344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5" name="QB_8_AN.25_1#a2780645d.blank?vaa=1&amp;vcp=1&amp;vis=1&amp;pid=d42538a65&amp;color=0,0,0&amp;vpa=15&amp;vtp=1&amp;vaab=1&amp;bbb=1"/>
          <p:cNvSpPr/>
          <p:nvPr/>
        </p:nvSpPr>
        <p:spPr>
          <a:xfrm>
            <a:off x="9083199" y="23344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6" name="QB_8_AN.26_1#a2780645d.blank?vaa=1&amp;vcp=1&amp;vis=1&amp;pid=d42538a65&amp;color=0,0,0&amp;vpa=16&amp;vtp=1&amp;vaab=1&amp;bbb=1"/>
          <p:cNvSpPr/>
          <p:nvPr/>
        </p:nvSpPr>
        <p:spPr>
          <a:xfrm>
            <a:off x="4685950" y="4022185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小麦、玉米</a:t>
            </a:r>
            <a:endParaRPr lang="en-US" altLang="zh-CN" sz="2800" dirty="0"/>
          </a:p>
        </p:txBody>
      </p:sp>
      <p:sp>
        <p:nvSpPr>
          <p:cNvPr id="7" name="QB_8_AN.27_1#a2780645d.blank?vaa=1&amp;vcp=1&amp;vis=1&amp;pid=d42538a65&amp;color=0,0,0&amp;vpa=17&amp;vtp=1&amp;vaab=1&amp;bbb=1"/>
          <p:cNvSpPr/>
          <p:nvPr/>
        </p:nvSpPr>
        <p:spPr>
          <a:xfrm>
            <a:off x="9260999" y="40221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8" name="QB_8_AN.28_1#a2780645d.blank?vaa=1&amp;vcp=1&amp;vis=1&amp;pid=d42538a65&amp;color=0,0,0&amp;vpa=18&amp;vtp=1&amp;vaab=1&amp;bbb=1"/>
          <p:cNvSpPr/>
          <p:nvPr/>
        </p:nvSpPr>
        <p:spPr>
          <a:xfrm>
            <a:off x="5041550" y="458866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面食</a:t>
            </a:r>
            <a:endParaRPr lang="en-US" altLang="zh-CN" sz="2800" dirty="0"/>
          </a:p>
        </p:txBody>
      </p:sp>
      <p:sp>
        <p:nvSpPr>
          <p:cNvPr id="9" name="QB_8_AN.29_1#a2780645d.blank?vaa=1&amp;vcp=1&amp;vis=1&amp;pid=d42538a65&amp;color=0,0,0&amp;vpa=19&amp;vtp=1&amp;vaab=1&amp;bbb=1"/>
          <p:cNvSpPr/>
          <p:nvPr/>
        </p:nvSpPr>
        <p:spPr>
          <a:xfrm>
            <a:off x="9083199" y="458866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8_BD.30_1#a2780645d?colgroup=7,11,9&amp;vaa=1&amp;vcp=1&amp;vis=1&amp;pid=d42538a6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74931"/>
          <a:ext cx="11073384" cy="2812734"/>
        </p:xfrm>
        <a:graphic>
          <a:graphicData uri="http://schemas.openxmlformats.org/drawingml/2006/table">
            <a:tbl>
              <a:tblPr/>
              <a:tblGrid>
                <a:gridCol w="2990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秦岭—淮河线以北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秦岭—淮河线以南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传统运输工具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传统民居特点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屋顶坡度较小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墙体厚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户小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屋顶坡度较大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墙体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窗户大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传统体育项目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溜冰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滑雪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赛龙舟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B_8_BD.30_1#a2780645d?colgroup=7,11,9&amp;vaa=1&amp;vcp=1&amp;vis=1&amp;pid=d42538a65&amp;color=0,0,0&amp;mp=1&amp;vtp=1&amp;vaab=1&amp;bt=1&amp;bbb=1"/>
          <p:cNvSpPr txBox="1"/>
          <p:nvPr/>
        </p:nvSpPr>
        <p:spPr>
          <a:xfrm>
            <a:off x="10894735" y="16665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2259</Words>
  <Application>Microsoft Office PowerPoint</Application>
  <PresentationFormat>宽屏</PresentationFormat>
  <Paragraphs>708</Paragraphs>
  <Slides>62</Slides>
  <Notes>58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2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11</cp:revision>
  <dcterms:created xsi:type="dcterms:W3CDTF">2024-11-23T12:48:00Z</dcterms:created>
  <dcterms:modified xsi:type="dcterms:W3CDTF">2025-07-28T01:00:48Z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0A29CB8E501047D1896A58AED6A912CB_12</vt:lpwstr>
  </property>
  <property fmtid="{D5CDD505-2E9C-101B-9397-08002B2CF9AE}" pid="3" name="KSOProductBuildVer">
    <vt:lpwstr>2052-12.1.0.17147</vt:lpwstr>
  </property>
</Properties>
</file>