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68" autoAdjust="0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7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590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708cbd2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144F747-3E71-415D-AA81-8821DBC09A8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成长的节拍 友谊的天空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08cbd2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BBEB7DD-996F-4F8D-8204-1D6116B5AFD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7f8effa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65048b5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d78278e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87f8effa8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765048b57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1d78278e2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第16讲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成长的节拍 友谊的天空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08cbd2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41A6280-AAE4-45C2-A5BA-E42639F40CF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7f8effa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65048b5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d78278e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87f8effa8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765048b57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1d78278e2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第16讲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成长的节拍 友谊的天空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732c277a9b4d0d6eb9d103c#tid=674953f262550100098fe42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C197F9C-BA61-3EA3-AF8B-AD754EBAF41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8B78BC3-5503-4E6A-B7EE-441B2366517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E30B218-9F65-4ED7-81DE-10A676F6B58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7f8effa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65048b5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d78278e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87f8effa8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765048b57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1d78278e2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97CFC9C-1C01-4D99-893A-150D463883C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7f8effa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65048b5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d78278e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87f8effa8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765048b57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1d78278e2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02c3e6cd?sp=1&amp;vcp=1&amp;pid=74558b514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如何学会学习？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（1）发现并保持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对学习的兴趣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（2）掌握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科学的学习方法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。如：制订合理的学习计划、合理安排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学习时间、课前预习、上课集中注意力听讲、认真记课堂笔记、课后及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时复习等。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（3）善于运用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不同的学习方式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。如：自主学习、合作学习、探究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（4）树立正确的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学习观念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（5）养成良好的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学习习惯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02c3e6cd?sp=1&amp;vcp=1&amp;pid=74558b514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正确认识自己有什么意义？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（1）正确认识自己，可以促进自我发展。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（2）正确认识自己，可以促进与他人的交往。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如何正确认识自己？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（1）从生理、心理、社会等方面来认识自己。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（2）通过自我评价来认识自己。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（3）通过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他人评价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来认识自己。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02c3e6cd?sp=1&amp;vcp=1&amp;pid=74558b514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我们应如何正确对待他人评价？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（1）懂得他人评价有助于我们形成对自己更为客观、完整、清晰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的认识。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（2）重视他人的态度与评价，但也要客观冷静分析，既不盲从，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也不忽视。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（3）用理性的心态面对他人的评价。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（4）正确对待他人评价的方法：①用心聆听。②勇于面对。③平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静拒绝。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02c3e6cd?sp=1&amp;vcp=1&amp;pid=74558b514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我们应怎样接纳自己？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1）接纳自己，需要接纳自己的全部：①既接纳自己的优点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接纳自己的不完美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。②既接纳自己的性格，也接纳自己的身材、相貌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既接纳自己的现在，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也接纳自己的过去。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（2）接纳自己，需要乐观的心态，更需要勇气和智慧。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02c3e6cd?sp=1&amp;vcp=1&amp;pid=74558b514&amp;color=0,0,0&amp;mp=1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我们应怎样欣赏自己？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（1）欣赏自己的独特、优点、努力，欣赏自己为他人的奉献。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（2）不骄傲自大，也不目中无人，面对压力与挫折时，自我鼓励、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自我奋进。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（3）欣赏自己的同时，善于向他人学习、与他人合作。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02c3e6cd?sp=1&amp;vcp=1&amp;pid=74558b514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如何做更好的自己？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扬长避短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主动改正缺点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不断激发自己的潜能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（4）在和他人共同生活的过程中不断成长，在为他人、为社会带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来福祉的过程中实现。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02c3e6cd?sp=1&amp;vcp=1&amp;pid=74558b514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如何激发自己的潜能？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（1）珍视自己的兴趣爱好，专注自己喜爱的领域。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（2）广泛参与多方面的活动，发现他人和社会对自己的需要。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（3）积极合作，与他人共同完成任务。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a02c3e6cd?vcp=1&amp;pid=74558b514&amp;color=0,0,0&amp;mp=1&amp;vtp=1&amp;vaab=1&amp;bt=1&amp;bbb=1&amp;hb=1"/>
          <p:cNvSpPr/>
          <p:nvPr/>
        </p:nvSpPr>
        <p:spPr>
          <a:xfrm>
            <a:off x="539496" y="769633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方法点拨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引文类选择题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试题特点】一般以古诗词、名言警句、俗语、谚语等作为情境材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料，不仅要求学生理解、掌握学科知识，而且要求学生具备一定的文学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素养，能够准确理解引文的意思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解答方法】首先理解引文的意思，把握其核心观点。其次联系所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学理论知识，找到与引文的核心观点关联的知识点。最后找出符合题目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要求的选项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3156d789?vcp=1&amp;pid=74558b51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pic>
        <p:nvPicPr>
          <p:cNvPr id="3" name="QC_7_BD.1_1#181a1d71b?vaa=1&amp;vcp=1&amp;pid=33156d789&amp;color=0,0,0&amp;tib=255,255,255&amp;vip=1#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327576"/>
            <a:ext cx="11064240" cy="12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AN.2_1#181a1d71b.blank?vaa=1&amp;vcp=1&amp;pid=33156d789&amp;color=0,0,0&amp;vpa=1&amp;vtp=1&amp;vaab=1"/>
          <p:cNvSpPr/>
          <p:nvPr/>
        </p:nvSpPr>
        <p:spPr>
          <a:xfrm>
            <a:off x="5650992" y="2104816"/>
            <a:ext cx="475488" cy="246888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100" dirty="0"/>
          </a:p>
        </p:txBody>
      </p:sp>
      <p:sp>
        <p:nvSpPr>
          <p:cNvPr id="6" name="QC_7_BD.1_3#181a1d71b.choices?vaa=1&amp;vcp=1&amp;pid=33156d789&amp;color=0,0,0&amp;vtp=1&amp;vaab=1&amp;bbb=1"/>
          <p:cNvSpPr/>
          <p:nvPr/>
        </p:nvSpPr>
        <p:spPr>
          <a:xfrm>
            <a:off x="539496" y="26864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A.指引人生方向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B.提升道德品质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C.增强生命韧性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D.磨砺坚强意志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dec8b32e2?sp=1&amp;vcp=1&amp;pid=33156d78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8_BD.3_1#7e6e6d138?sp=1&amp;vaa=1&amp;vcp=1&amp;pid=dec8b32e2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期中考试，小欣的成绩不理想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。小欣分析后发现自己学习上缺乏自制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，学习方法也不科学。她吸取教训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，制订了切实可行的计划并严格执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。期末考试，小欣的成绩明显提高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。小欣的做法告诉我们正确认识自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己(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4_1#7e6e6d138.bracket?vaa=1&amp;vcp=1&amp;pid=dec8b32e2&amp;color=0,0,0&amp;vpa=2&amp;vtp=1&amp;vaab=1"/>
          <p:cNvSpPr/>
          <p:nvPr/>
        </p:nvSpPr>
        <p:spPr>
          <a:xfrm>
            <a:off x="1172115" y="31970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3_2#7e6e6d138?vaa=1&amp;vcp=1&amp;pid=dec8b32e2&amp;color=0,0,0&amp;vtp=1&amp;vaab=1&amp;bbb=1&amp;hb=1"/>
          <p:cNvSpPr/>
          <p:nvPr/>
        </p:nvSpPr>
        <p:spPr>
          <a:xfrm>
            <a:off x="539496" y="3839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①可以促进自我发展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②有助于增强对自己的信心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③能更好地提升自己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的能力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④可以促进与他人的交往</a:t>
            </a:r>
            <a:endParaRPr lang="en-US" altLang="zh-CN" sz="2800" dirty="0"/>
          </a:p>
        </p:txBody>
      </p:sp>
      <p:sp>
        <p:nvSpPr>
          <p:cNvPr id="6" name="QC_8_BD.3_3#7e6e6d138.choices?vaa=1&amp;vcp=1&amp;pid=dec8b32e2&amp;color=0,0,0&amp;vtp=1&amp;vaab=1&amp;bbb=1"/>
          <p:cNvSpPr/>
          <p:nvPr/>
        </p:nvSpPr>
        <p:spPr>
          <a:xfrm>
            <a:off x="539496" y="51082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b713be25.fixed?vcp=1&amp;pid=d892b45e8&amp;color=241,138,6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F18A0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db713be25.fixed?vcp=1&amp;pid=d892b45e8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db713be25.fixed?vcp=1&amp;pid=d892b45e8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七年级上册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_1#8b8447848?sp=1&amp;vaa=1&amp;vcp=1&amp;pid=dec8b32e2&amp;color=0,0,0&amp;vtp=1&amp;vaab=1&amp;bt=1&amp;bbb=1&amp;hb=1"/>
          <p:cNvSpPr/>
          <p:nvPr/>
        </p:nvSpPr>
        <p:spPr>
          <a:xfrm>
            <a:off x="539496" y="13649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（2024·广西贵港·模拟）以下内容是某班同学在班级的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“学习心得分享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”中的发言。</a:t>
            </a:r>
            <a:endParaRPr lang="en-US" altLang="zh-CN" sz="2800" dirty="0"/>
          </a:p>
        </p:txBody>
      </p:sp>
      <p:graphicFrame>
        <p:nvGraphicFramePr>
          <p:cNvPr id="24" name="QC_8_BD.5_2#8b8447848?colgroup=10,8,9&amp;vaa=1&amp;vcp=1&amp;pid=dec8b32e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376430"/>
              </p:ext>
            </p:extLst>
          </p:nvPr>
        </p:nvGraphicFramePr>
        <p:xfrm>
          <a:off x="539496" y="2701893"/>
          <a:ext cx="11082528" cy="2785428"/>
        </p:xfrm>
        <a:graphic>
          <a:graphicData uri="http://schemas.openxmlformats.org/drawingml/2006/table">
            <a:tbl>
              <a:tblPr/>
              <a:tblGrid>
                <a:gridCol w="4096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28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为解一道题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我中午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没休息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饭都没吃好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思冥想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在解出题目的那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我感到很畅快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学习内容多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但我尽量做到学习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锻炼两不误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安排时间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习效率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读书丰富了我的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开阔了我的视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浩瀚书海给予我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无穷的智慧和向上的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_3#8b8447848?vaa=1&amp;vcp=1&amp;pid=dec8b32e2&amp;color=0,0,0&amp;mp=1&amp;vtp=1&amp;vaab=1&amp;bt=1&amp;bbb=1"/>
          <p:cNvSpPr/>
          <p:nvPr/>
        </p:nvSpPr>
        <p:spPr>
          <a:xfrm>
            <a:off x="539496" y="21852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上述发言告诉我们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6_1#8b8447848.bracket?vaa=1&amp;vcp=1&amp;pid=dec8b32e2&amp;color=0,0,0&amp;mp=1&amp;vpa=3&amp;vtp=1&amp;vaab=1"/>
          <p:cNvSpPr/>
          <p:nvPr/>
        </p:nvSpPr>
        <p:spPr>
          <a:xfrm>
            <a:off x="3673267" y="221580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5_4#8b8447848?vaa=1&amp;vcp=1&amp;pid=dec8b32e2&amp;color=0,0,0&amp;vtp=1&amp;vaab=1&amp;bbb=1&amp;hb=1"/>
          <p:cNvSpPr/>
          <p:nvPr/>
        </p:nvSpPr>
        <p:spPr>
          <a:xfrm>
            <a:off x="539496" y="28175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①学习压力抑制学习兴趣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②学习需要独立思考，掌握科学方法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③学习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中的苦恼比快乐多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④学习能充盈精神、打开生命的视窗</a:t>
            </a:r>
            <a:endParaRPr lang="en-US" altLang="zh-CN" sz="2800" dirty="0"/>
          </a:p>
        </p:txBody>
      </p:sp>
      <p:sp>
        <p:nvSpPr>
          <p:cNvPr id="5" name="QC_8_BD.5_5#8b8447848.choices?vaa=1&amp;vcp=1&amp;pid=dec8b32e2&amp;color=0,0,0&amp;vtp=1&amp;vaab=1&amp;bbb=1"/>
          <p:cNvSpPr/>
          <p:nvPr/>
        </p:nvSpPr>
        <p:spPr>
          <a:xfrm>
            <a:off x="539496" y="40867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224e9528?sp=1&amp;vcp=1&amp;pid=765048b57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二、友谊，网上交往</a:t>
            </a:r>
            <a:endParaRPr lang="en-US" altLang="zh-CN" sz="3200" dirty="0"/>
          </a:p>
        </p:txBody>
      </p:sp>
      <p:sp>
        <p:nvSpPr>
          <p:cNvPr id="3" name="P_6_BD#6320349fa?sp=1&amp;vcp=1&amp;pid=8224e9528&amp;color=0,0,0&amp;vtp=1&amp;vaab=1&amp;bb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友谊的特质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（1）友谊是一种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亲密的关系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（2）友谊是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平等的、双向的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（3）友谊是一种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心灵的相遇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320349fa?sp=1&amp;vcp=1&amp;pid=8224e9528&amp;color=0,0,0&amp;vtp=1&amp;vaab=1&amp;bt=1&amp;bbb=1"/>
          <p:cNvSpPr/>
          <p:nvPr/>
        </p:nvSpPr>
        <p:spPr>
          <a:xfrm>
            <a:off x="539496" y="455788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正确认识友谊。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（1）友谊</a:t>
            </a:r>
            <a:r>
              <a:rPr kumimoji="0" lang="en-US" altLang="zh-CN" sz="2800" b="0" i="0" u="wavy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不是一成不变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的。我们要学会接受一段友谊的淡出，坦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然接受新的友谊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（2）竞争并不必然伤害友谊，</a:t>
            </a:r>
            <a:r>
              <a:rPr kumimoji="0" lang="en-US" altLang="zh-CN" sz="2800" b="0" i="0" u="wavy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关键是我们对待竞争的态度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。①在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竞争中学习，取长补短，共同进步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在竞争中坦然接受并欣赏朋友的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成就，做到自我反省和激励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0" i="0" u="wavy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友谊不能没有原则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友谊需要信任和忠诚，但不等于不加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分辨地为朋友做任何事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当朋友误入歧途时，不予规劝甚至推波助澜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反而会伤害朋友，伤害友谊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（4）友谊可以带来快乐，有时也会带来困扰。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320349fa?sp=1&amp;vcp=1&amp;pid=8224e9528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如何呵护友谊？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（1）用心去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关怀对方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尊重对方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，把握好彼此的界限和分寸。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正确处理冲突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。做到保持冷静、坦诚交流、及时处理、勇担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责任、换位思考等。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正确对待交友中受到的伤害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320349fa?sp=1&amp;vcp=1&amp;pid=8224e9528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网上交往的利与弊。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①为我们提供了一个交往的平台。②开辟了人际交往的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新通道。③可以满足一些心理需要。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弊：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①有时关闭了与他人沟通的心灵之门。②虚拟的交往难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以触摸到生活中的真实。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320349fa?sp=1&amp;vcp=1&amp;pid=8224e9528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如何慎重结交网友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理性辨别、慎重选择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。如：不结交品行不端的网友，学习时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面对网友的玩游戏的邀请果断拒绝。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（2）要有一定的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自我保护意识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。如：对陌生人的邀请，不轻易接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受；对个人的家庭住址、经济状况、联系方式等，注意保密。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（3）将网上的朋友转化为现实中的朋友，需要慎重。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（4）在网上交往过程中，要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遵守法律法规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。如：网上交往时不谩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骂他人。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ce5ee5d7?vcp=1&amp;pid=8224e9528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pic>
        <p:nvPicPr>
          <p:cNvPr id="3" name="QC_7_BD.7_1#654748db0?vaa=1&amp;vcp=1&amp;pid=ece5ee5d7&amp;color=0,0,0&amp;tib=255,255,255&amp;vip=4#4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327576"/>
            <a:ext cx="11064240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AN.8_1#654748db0.blank?vaa=1&amp;vcp=1&amp;pid=ece5ee5d7&amp;color=0,0,0&amp;vpa=4&amp;vtp=1&amp;vaab=1"/>
          <p:cNvSpPr/>
          <p:nvPr/>
        </p:nvSpPr>
        <p:spPr>
          <a:xfrm>
            <a:off x="2697480" y="2180029"/>
            <a:ext cx="539496" cy="301752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800"/>
              </a:lnSpc>
            </a:pPr>
            <a:r>
              <a:rPr lang="en-US" altLang="zh-CN" sz="23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300" dirty="0"/>
          </a:p>
        </p:txBody>
      </p:sp>
      <p:sp>
        <p:nvSpPr>
          <p:cNvPr id="6" name="QC_7_BD.7_3#654748db0.choices?vaa=1&amp;vcp=1&amp;pid=ece5ee5d7&amp;color=0,0,0&amp;vtp=1&amp;vaab=1&amp;bbb=1"/>
          <p:cNvSpPr/>
          <p:nvPr/>
        </p:nvSpPr>
        <p:spPr>
          <a:xfrm>
            <a:off x="539496" y="33849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.相互竞争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B.志同道合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C.互相影响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.形影不离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bb09ab462?sp=1&amp;vcp=1&amp;pid=ece5ee5d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8_BD.9_1#b89b38131?sp=1&amp;vaa=1&amp;vcp=1&amp;pid=bb09ab462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（2024·广西南宁·模拟）阅读下列材料，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最适合作为标题的是(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32" name="QC_8_BD.9_2#b89b38131?colgroup=30&amp;vaa=1&amp;vcp=1&amp;pid=bb09ab462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16691"/>
              </p:ext>
            </p:extLst>
          </p:nvPr>
        </p:nvGraphicFramePr>
        <p:xfrm>
          <a:off x="539496" y="1961941"/>
          <a:ext cx="8245916" cy="1133920"/>
        </p:xfrm>
        <a:graphic>
          <a:graphicData uri="http://schemas.openxmlformats.org/drawingml/2006/table">
            <a:tbl>
              <a:tblPr/>
              <a:tblGrid>
                <a:gridCol w="824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3392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当朋友解不出数学题时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我对他说：“我教你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当朋友在比赛中获奖后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我对她说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：“你真棒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QC_8_AN.10_1#b89b38131.bracket?vaa=1&amp;vcp=1&amp;pid=bb09ab462&amp;color=0,0,0&amp;vpa=5&amp;vtp=1&amp;vaab=1"/>
          <p:cNvSpPr/>
          <p:nvPr/>
        </p:nvSpPr>
        <p:spPr>
          <a:xfrm>
            <a:off x="10566939" y="126249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BD.9_3#b89b38131.choices?vaa=1&amp;vcp=1&amp;pid=bb09ab462&amp;color=0,0,0&amp;vtp=1&amp;vaab=1&amp;bbb=1"/>
          <p:cNvSpPr/>
          <p:nvPr/>
        </p:nvSpPr>
        <p:spPr>
          <a:xfrm>
            <a:off x="539496" y="323194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A.用心呵护友谊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，给予关心支持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.开展团队合作，维护集体利益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.重视他人评价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，懂得欣赏自己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.积极参与竞争，实现共同进步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1_1#2b635dec4?vaa=1&amp;vcp=1&amp;pid=bb09ab462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（2024·广西贵港·期末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）国家反诈中心为了提高人们防范电信网络诈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骗的意识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，特此提醒：“未知链接不点击，陌生来电不轻信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转账汇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款多核实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最适合补充在其中的一句是(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2_1#2b635dec4.bracket?vaa=1&amp;vcp=1&amp;pid=bb09ab462&amp;color=0,0,0&amp;vpa=6&amp;vtp=1&amp;vaab=1"/>
          <p:cNvSpPr/>
          <p:nvPr/>
        </p:nvSpPr>
        <p:spPr>
          <a:xfrm>
            <a:off x="7018878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11_2#2b635dec4.choices?vaa=1&amp;vcp=1&amp;pid=bb09ab462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.网络消息多发布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.网上朋友慎交往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C.个人信息可透露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.他人关心不理睬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9cf74dc97?vcp=1&amp;pid=db713be25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本册知识串联</a:t>
            </a:r>
            <a:endParaRPr lang="en-US" altLang="zh-CN" sz="3200" dirty="0"/>
          </a:p>
        </p:txBody>
      </p:sp>
      <p:pic>
        <p:nvPicPr>
          <p:cNvPr id="3" name="P_4_BD#bbfd15444?vcp=1&amp;pid=9cf74dc9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327576"/>
            <a:ext cx="1106424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d6cbc953b?vcp=1&amp;pid=bb09ab462&amp;color=241,138,6&amp;vtp=1&amp;vaab=1&amp;bt=1&amp;bbb=1"/>
          <p:cNvSpPr/>
          <p:nvPr/>
        </p:nvSpPr>
        <p:spPr>
          <a:xfrm>
            <a:off x="539496" y="554400"/>
            <a:ext cx="11109960" cy="7853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易混易错（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判断正误并改正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000" dirty="0"/>
          </a:p>
        </p:txBody>
      </p:sp>
      <p:sp>
        <p:nvSpPr>
          <p:cNvPr id="3" name="QT_9_BD.13_1#67884256e?sp=1&amp;vaa=1&amp;vcp=1&amp;pid=d6cbc953b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只要努力，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梦想就一定能实现。(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</a:t>
            </a:r>
            <a:endParaRPr lang="en-US" altLang="zh-CN" sz="2800" dirty="0"/>
          </a:p>
        </p:txBody>
      </p:sp>
      <p:sp>
        <p:nvSpPr>
          <p:cNvPr id="4" name="QT_9_AN.1_1#67884256e.bracket?vaa=1&amp;vcp=1&amp;pid=d6cbc953b&amp;color=0,0,0&amp;vpa=7&amp;vtp=1&amp;vaab=1"/>
          <p:cNvSpPr/>
          <p:nvPr/>
        </p:nvSpPr>
        <p:spPr>
          <a:xfrm>
            <a:off x="5833015" y="121886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5" name="QT_9_AN.2_1#67884256e.blank?vaa=1&amp;vcp=1&amp;pid=d6cbc953b&amp;color=0,0,0&amp;vpa=8&amp;vtp=1&amp;vaab=1&amp;bbb=1"/>
          <p:cNvSpPr/>
          <p:nvPr/>
        </p:nvSpPr>
        <p:spPr>
          <a:xfrm>
            <a:off x="1616614" y="1807509"/>
            <a:ext cx="7015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努力有助于实现梦想，但并非一定能实现。</a:t>
            </a:r>
            <a:endParaRPr lang="en-US" altLang="zh-CN" sz="2800" dirty="0"/>
          </a:p>
        </p:txBody>
      </p:sp>
      <p:sp>
        <p:nvSpPr>
          <p:cNvPr id="6" name="QT_9_BD.16_1#f9a01d969?sp=1&amp;vaa=1&amp;vcp=1&amp;pid=d6cbc953b&amp;color=0,0,0&amp;vtp=1&amp;vaab=1&amp;bbb=1&amp;hb=1"/>
          <p:cNvSpPr/>
          <p:nvPr/>
        </p:nvSpPr>
        <p:spPr>
          <a:xfrm>
            <a:off x="539496" y="249603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学习是一个过程，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我们每时每刻都能从中感受到快乐。(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endParaRPr lang="en-US" altLang="zh-CN" sz="2800" dirty="0"/>
          </a:p>
        </p:txBody>
      </p:sp>
      <p:sp>
        <p:nvSpPr>
          <p:cNvPr id="7" name="QT_9_AN.17_1#f9a01d969.bracket?vaa=1&amp;vcp=1&amp;pid=d6cbc953b&amp;color=0,0,0&amp;vpa=9&amp;vtp=1&amp;vaab=1"/>
          <p:cNvSpPr/>
          <p:nvPr/>
        </p:nvSpPr>
        <p:spPr>
          <a:xfrm>
            <a:off x="9389014" y="250365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8" name="QT_9_AN.18_1#f9a01d969.blank?vaa=1&amp;vcp=1&amp;pid=d6cbc953b&amp;color=0,0,0&amp;vpa=10&amp;vtp=1&amp;vaab=1&amp;bbb=1&amp;hb=1"/>
          <p:cNvSpPr/>
          <p:nvPr/>
        </p:nvSpPr>
        <p:spPr>
          <a:xfrm>
            <a:off x="539496" y="3113259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学习是苦乐交织的过程，我们并不是每时每刻都能从中感受到快乐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9_BD.19_1#8f796f377?sp=1&amp;vaa=1&amp;vcp=1&amp;pid=d6cbc953b&amp;color=0,0,0&amp;mp=1&amp;vtp=1&amp;vaab=1&amp;bt=1&amp;bbb=1&amp;hb=1"/>
          <p:cNvSpPr/>
          <p:nvPr/>
        </p:nvSpPr>
        <p:spPr>
          <a:xfrm>
            <a:off x="539496" y="120091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我们要学会接纳自己，扬长避短，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对自己的不完美尽量回避和掩饰。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</a:t>
            </a:r>
            <a:endParaRPr lang="en-US" altLang="zh-CN" sz="2800" dirty="0"/>
          </a:p>
        </p:txBody>
      </p:sp>
      <p:sp>
        <p:nvSpPr>
          <p:cNvPr id="3" name="QT_9_AN.1_1#8f796f377.bracket?vaa=1&amp;vcp=1&amp;pid=d6cbc953b&amp;color=0,0,0&amp;mp=1&amp;vpa=11&amp;vtp=1&amp;vaab=1"/>
          <p:cNvSpPr/>
          <p:nvPr/>
        </p:nvSpPr>
        <p:spPr>
          <a:xfrm>
            <a:off x="587915" y="185623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4" name="QT_9_AN.2_1#8f796f377.blank?vaa=1&amp;vcp=1&amp;pid=d6cbc953b&amp;color=0,0,0&amp;mp=1&amp;vpa=12&amp;vtp=1&amp;vaab=1&amp;bbb=1"/>
          <p:cNvSpPr/>
          <p:nvPr/>
        </p:nvSpPr>
        <p:spPr>
          <a:xfrm>
            <a:off x="1616614" y="2444877"/>
            <a:ext cx="8437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正视自己的不足，努力弥补，有助于做更好的自己。</a:t>
            </a:r>
            <a:endParaRPr lang="en-US" altLang="zh-CN" sz="2800" dirty="0"/>
          </a:p>
        </p:txBody>
      </p:sp>
      <p:sp>
        <p:nvSpPr>
          <p:cNvPr id="5" name="QT_9_BD.22_1#c41e79789?sp=1&amp;vaa=1&amp;vcp=1&amp;pid=d6cbc953b&amp;color=0,0,0&amp;vtp=1&amp;vaab=1&amp;bbb=1"/>
          <p:cNvSpPr/>
          <p:nvPr/>
        </p:nvSpPr>
        <p:spPr>
          <a:xfrm>
            <a:off x="539496" y="31292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友谊应该亲密无间，不需要原则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</a:t>
            </a:r>
            <a:endParaRPr lang="en-US" altLang="zh-CN" sz="2800" dirty="0"/>
          </a:p>
        </p:txBody>
      </p:sp>
      <p:sp>
        <p:nvSpPr>
          <p:cNvPr id="6" name="QT_9_AN.3_1#c41e79789.bracket?vaa=1&amp;vcp=1&amp;pid=d6cbc953b&amp;color=0,0,0&amp;vpa=13&amp;vtp=1&amp;vaab=1"/>
          <p:cNvSpPr/>
          <p:nvPr/>
        </p:nvSpPr>
        <p:spPr>
          <a:xfrm>
            <a:off x="6366415" y="3136836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7" name="QT_9_AN.4_1#c41e79789.blank?vaa=1&amp;vcp=1&amp;pid=d6cbc953b&amp;color=0,0,0&amp;vpa=14&amp;vtp=1&amp;vaab=1&amp;bbb=1"/>
          <p:cNvSpPr/>
          <p:nvPr/>
        </p:nvSpPr>
        <p:spPr>
          <a:xfrm>
            <a:off x="1616614" y="3725481"/>
            <a:ext cx="7370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友谊是一种亲密的关系，友谊不能没有原则。</a:t>
            </a:r>
            <a:endParaRPr lang="en-US" altLang="zh-CN" sz="2800" dirty="0"/>
          </a:p>
        </p:txBody>
      </p:sp>
      <p:sp>
        <p:nvSpPr>
          <p:cNvPr id="8" name="QT_9_BD.25_1#ba8085391?sp=1&amp;vaa=1&amp;vcp=1&amp;pid=d6cbc953b&amp;color=0,0,0&amp;vtp=1&amp;vaab=1&amp;bbb=1"/>
          <p:cNvSpPr/>
          <p:nvPr/>
        </p:nvSpPr>
        <p:spPr>
          <a:xfrm>
            <a:off x="539496" y="44062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网络世界是虚拟的，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网上交往可以毫无顾忌。(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</a:t>
            </a:r>
            <a:endParaRPr lang="en-US" altLang="zh-CN" sz="2800" dirty="0"/>
          </a:p>
        </p:txBody>
      </p:sp>
      <p:sp>
        <p:nvSpPr>
          <p:cNvPr id="9" name="QT_9_AN.26_1#ba8085391.bracket?vaa=1&amp;vcp=1&amp;pid=d6cbc953b&amp;color=0,0,0&amp;vpa=15&amp;vtp=1&amp;vaab=1"/>
          <p:cNvSpPr/>
          <p:nvPr/>
        </p:nvSpPr>
        <p:spPr>
          <a:xfrm>
            <a:off x="7966614" y="441382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10" name="QT_9_AN.27_1#ba8085391.blank?vaa=1&amp;vcp=1&amp;pid=d6cbc953b&amp;color=0,0,0&amp;vpa=16&amp;vtp=1&amp;vaab=1&amp;bbb=1"/>
          <p:cNvSpPr/>
          <p:nvPr/>
        </p:nvSpPr>
        <p:spPr>
          <a:xfrm>
            <a:off x="1616614" y="5002466"/>
            <a:ext cx="7015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网上交往也要遵守规则，把握交往的尺度。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  <p:bldP spid="10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1a300d0a9?vcp=1&amp;pid=bb09ab462&amp;color=241,138,6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以图说理</a:t>
            </a:r>
            <a:endParaRPr lang="en-US" altLang="zh-CN" sz="3000" dirty="0"/>
          </a:p>
        </p:txBody>
      </p:sp>
      <p:pic>
        <p:nvPicPr>
          <p:cNvPr id="3" name="P_9_BD#3d8a612b5?htil=1&amp;vcp=1&amp;pid=1a300d0a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370629"/>
            <a:ext cx="5422392" cy="252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9_BD#3d8a612b5?htil=1&amp;vcp=1&amp;pid=1a300d0a9&amp;color=0,0,0&amp;vtp=1&amp;vaab=1&amp;bbb=1&amp;hb=1&amp;hs=1"/>
          <p:cNvSpPr/>
          <p:nvPr/>
        </p:nvSpPr>
        <p:spPr>
          <a:xfrm>
            <a:off x="539496" y="1233469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少年的成长需要梦想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，漫画中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人物的经历带给我们哪些启示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5" name="P_9_BD#3d8a612b5?htil=1&amp;sp=1&amp;vcp=1&amp;pid=1a300d0a9&amp;color=0,0,0&amp;vtp=1&amp;vaab=1&amp;bbb=1&amp;hb=1&amp;hs=1"/>
          <p:cNvSpPr/>
          <p:nvPr/>
        </p:nvSpPr>
        <p:spPr>
          <a:xfrm>
            <a:off x="539496" y="2518264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（1）少年有梦，不应止于心动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要付诸行动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P_9_BD#3d8a612b5?htil=1&amp;sp=1&amp;vcp=1&amp;pid=1a300d0a9&amp;color=0,0,0&amp;vtp=1&amp;vaab=1&amp;bbb=1&amp;hs=1"/>
          <p:cNvSpPr/>
          <p:nvPr/>
        </p:nvSpPr>
        <p:spPr>
          <a:xfrm>
            <a:off x="539496" y="3787439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（2）努力是梦想与现实之间的桥梁。</a:t>
            </a:r>
            <a:endParaRPr lang="en-US" altLang="zh-CN" sz="2800" dirty="0"/>
          </a:p>
        </p:txBody>
      </p:sp>
      <p:sp>
        <p:nvSpPr>
          <p:cNvPr id="7" name="P_9_BD#3d8a612b5?htil=1&amp;sp=1&amp;vcp=1&amp;pid=1a300d0a9&amp;color=0,0,0&amp;vtp=1&amp;vaab=1&amp;bbb=1&amp;hs=1"/>
          <p:cNvSpPr/>
          <p:nvPr/>
        </p:nvSpPr>
        <p:spPr>
          <a:xfrm>
            <a:off x="539995" y="4409104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（3）努力是一种生活态度，努力需要立志。</a:t>
            </a:r>
            <a:endParaRPr lang="en-US" altLang="zh-CN" sz="2800" dirty="0"/>
          </a:p>
        </p:txBody>
      </p:sp>
      <p:sp>
        <p:nvSpPr>
          <p:cNvPr id="8" name="P_9_BD#3d8a612b5?sp=1&amp;vcp=1&amp;pid=1a300d0a9&amp;color=0,0,0&amp;mp=1&amp;vtp=1&amp;vaab=1&amp;bt=1&amp;bbb=1">
            <a:extLst>
              <a:ext uri="{FF2B5EF4-FFF2-40B4-BE49-F238E27FC236}">
                <a16:creationId xmlns:a16="http://schemas.microsoft.com/office/drawing/2014/main" id="{D950E43E-B1AA-1EA7-B24E-36FF4023E5F8}"/>
              </a:ext>
            </a:extLst>
          </p:cNvPr>
          <p:cNvSpPr/>
          <p:nvPr/>
        </p:nvSpPr>
        <p:spPr>
          <a:xfrm>
            <a:off x="544068" y="50305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（4）努力需要坚持，努力也有方法。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9#3d8a612b5?vcp=1&amp;pid=1a300d0a9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请完成第162~163页【备考练习】习题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d78278e2.fixed?vcp=1&amp;pid=708cbd21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成长的节拍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友谊的天空</a:t>
            </a:r>
            <a:endParaRPr lang="en-US" altLang="zh-CN" sz="4000" dirty="0"/>
          </a:p>
        </p:txBody>
      </p:sp>
      <p:sp>
        <p:nvSpPr>
          <p:cNvPr id="3" name="C_4_BD#1d78278e2.fixed?vcp=1&amp;pid=708cbd213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成长的节拍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友谊的天空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8c34f4f5?vcp=1&amp;pid=1d78278e2&amp;color=241,138,6&amp;vtp=1&amp;vaab=1&amp;bt=1&amp;bbb=1"/>
          <p:cNvSpPr/>
          <p:nvPr/>
        </p:nvSpPr>
        <p:spPr>
          <a:xfrm>
            <a:off x="539496" y="455785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28_1#31fc6a0c9?vaa=1&amp;vcp=1&amp;pid=38c34f4f5&amp;color=0,0,0&amp;vtp=1&amp;vaab=1&amp;bbb=1&amp;hb=1"/>
          <p:cNvSpPr/>
          <p:nvPr/>
        </p:nvSpPr>
        <p:spPr>
          <a:xfrm>
            <a:off x="539496" y="116862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“考试时，巩固复习是必备功课；面对挫折时，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冷静与坚强与我相伴；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悲伤时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，眼泪从眼角滑落，我会告诉自己：要坚强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。我就是这样一个中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。我，因我自己而倍感自豪。”这是某同学的自画像。由此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可以看出(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29_1#31fc6a0c9.bracket?vaa=1&amp;vcp=1&amp;pid=38c34f4f5&amp;color=0,0,0&amp;vpa=17&amp;vtp=1&amp;vaab=1"/>
          <p:cNvSpPr/>
          <p:nvPr/>
        </p:nvSpPr>
        <p:spPr>
          <a:xfrm>
            <a:off x="2238914" y="309839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28_2#31fc6a0c9.choices?vaa=1&amp;vcp=1&amp;pid=38c34f4f5&amp;color=0,0,0&amp;vtp=1&amp;vaab=1&amp;bbb=1"/>
          <p:cNvSpPr/>
          <p:nvPr/>
        </p:nvSpPr>
        <p:spPr>
          <a:xfrm>
            <a:off x="539496" y="374044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A.情绪是复杂多变的，我们无法调节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B.要承认老师之间的差异，学习老师的优点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C.朋友和友谊对生命成长具有重要意义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D.要学会接纳自己，激发潜能，做更好的自己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0_1#4addad043?sp=1&amp;vaa=1&amp;vcp=1&amp;pid=38c34f4f5&amp;color=0,0,0&amp;vtp=1&amp;vaab=1&amp;bt=1&amp;bbb=1&amp;hb=1"/>
          <p:cNvSpPr/>
          <p:nvPr/>
        </p:nvSpPr>
        <p:spPr>
          <a:xfrm>
            <a:off x="539496" y="15398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据报道，某中学一个寝室里，六名男生全部考入了理想的大学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名追梦少年从高一开始就相聚到一个寝室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，他们互相帮助、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互相促进。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这告诉我们(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1_1#4addad043.bracket?vaa=1&amp;vcp=1&amp;pid=38c34f4f5&amp;color=0,0,0&amp;vpa=18&amp;vtp=1&amp;vaab=1"/>
          <p:cNvSpPr/>
          <p:nvPr/>
        </p:nvSpPr>
        <p:spPr>
          <a:xfrm>
            <a:off x="2594514" y="28219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0_2#4addad043?vaa=1&amp;vcp=1&amp;pid=38c34f4f5&amp;color=0,0,0&amp;vtp=1&amp;vaab=1&amp;bbb=1"/>
          <p:cNvSpPr/>
          <p:nvPr/>
        </p:nvSpPr>
        <p:spPr>
          <a:xfrm>
            <a:off x="539496" y="34635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①朋友对一个人的影响很大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②要和志同道合、志趣相投的人交朋友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任何人都可以成为朋友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④朋友之间不应该相互竞争</a:t>
            </a:r>
            <a:endParaRPr lang="en-US" altLang="zh-CN" sz="2800" dirty="0"/>
          </a:p>
        </p:txBody>
      </p:sp>
      <p:sp>
        <p:nvSpPr>
          <p:cNvPr id="5" name="QC_6_BD.30_3#4addad043.choices?vaa=1&amp;vcp=1&amp;pid=38c34f4f5&amp;color=0,0,0&amp;vtp=1&amp;vaab=1&amp;bbb=1"/>
          <p:cNvSpPr/>
          <p:nvPr/>
        </p:nvSpPr>
        <p:spPr>
          <a:xfrm>
            <a:off x="539496" y="47327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2_1#5f3616f54?vaa=1&amp;vcp=1&amp;pid=38c34f4f5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“蓄电池理论”认为，一辈子只充一次电的时代已经过去了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，只有成为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一块高效的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“蓄电池”，不间断地持续充电，才能不间断地释放能量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列名言能体现这一理论的是(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3_1#5f3616f54.bracket?vaa=1&amp;vcp=1&amp;pid=38c34f4f5&amp;color=0,0,0&amp;vpa=19&amp;vtp=1&amp;vaab=1"/>
          <p:cNvSpPr/>
          <p:nvPr/>
        </p:nvSpPr>
        <p:spPr>
          <a:xfrm>
            <a:off x="5083715" y="24865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2_2#5f3616f54.choices?vaa=1&amp;vcp=1&amp;pid=38c34f4f5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A.吾生也有涯，而知也无涯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.读书破万卷，下笔如有神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.独学而无友，则孤陋而寡闻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.知之者不如好之者，好之者不如乐之者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4_1#cdcb71077?sp=1&amp;vaa=1&amp;vcp=1&amp;pid=38c34f4f5&amp;color=0,0,0&amp;vtp=1&amp;vaab=1&amp;bt=1&amp;bbb=1"/>
          <p:cNvSpPr/>
          <p:nvPr/>
        </p:nvSpPr>
        <p:spPr>
          <a:xfrm>
            <a:off x="539496" y="9787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下列同学认识自己的方法是(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43" name="QC_6_BD.34_2#cdcb71077?colgroup=11,18&amp;vaa=1&amp;vcp=1&amp;pid=38c34f4f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53532"/>
              </p:ext>
            </p:extLst>
          </p:nvPr>
        </p:nvGraphicFramePr>
        <p:xfrm>
          <a:off x="539496" y="1664938"/>
          <a:ext cx="11073384" cy="2215516"/>
        </p:xfrm>
        <a:graphic>
          <a:graphicData uri="http://schemas.openxmlformats.org/drawingml/2006/table">
            <a:tbl>
              <a:tblPr/>
              <a:tblGrid>
                <a:gridCol w="4197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6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甲同学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乙同学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虽然我成绩一般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我有活泼开朗的性格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家都很喜欢我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老师在我的评价表中写道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你的聪明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勤奋让我佩服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若能克服粗心的缺点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将收获更多掌声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C_6_AN.35_1#cdcb71077.bracket?vaa=1&amp;vcp=1&amp;pid=38c34f4f5&amp;color=0,0,0&amp;vpa=20&amp;vtp=1&amp;vaab=1"/>
          <p:cNvSpPr/>
          <p:nvPr/>
        </p:nvSpPr>
        <p:spPr>
          <a:xfrm>
            <a:off x="5350415" y="9654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34_3#cdcb71077?vaa=1&amp;vcp=1&amp;pid=38c34f4f5&amp;color=0,0,0&amp;vtp=1&amp;vaab=1&amp;bbb=1&amp;hb=1"/>
          <p:cNvSpPr/>
          <p:nvPr/>
        </p:nvSpPr>
        <p:spPr>
          <a:xfrm>
            <a:off x="539496" y="401443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①与他人比较中认识自己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②通过自我评价来认识自己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③通过他人评价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认识自己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④接纳与欣赏自己，扬长避短</a:t>
            </a:r>
            <a:endParaRPr lang="en-US" altLang="zh-CN" sz="2800" dirty="0"/>
          </a:p>
        </p:txBody>
      </p:sp>
      <p:sp>
        <p:nvSpPr>
          <p:cNvPr id="6" name="QC_6_BD.34_4#cdcb71077.choices?vaa=1&amp;vcp=1&amp;pid=38c34f4f5&amp;color=0,0,0&amp;vtp=1&amp;vaab=1&amp;bbb=1"/>
          <p:cNvSpPr/>
          <p:nvPr/>
        </p:nvSpPr>
        <p:spPr>
          <a:xfrm>
            <a:off x="539496" y="52932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80f1d363?vcp=1&amp;pid=1d78278e2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O_6_BD.36_1#23bc3f096?sp=1&amp;vaa=1&amp;vcp=1&amp;pid=980f1d363&amp;color=0,0,0&amp;vtp=1&amp;vaab=1&amp;bbb=1&amp;hb=1"/>
          <p:cNvSpPr/>
          <p:nvPr/>
        </p:nvSpPr>
        <p:spPr>
          <a:xfrm>
            <a:off x="539496" y="126724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（2024·湖南·中考）【完善自我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飞得更高】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毕业前夕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，某校九年级（1）班开展成长交流大会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。同学们回想自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己成长路上的点点滴滴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，努力发现自己身上的可贵之处。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我善于运用自己的优点和长处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展现自己的才华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我敢于面对并弥补自己的不足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不断完善自我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我珍视并专注自己喜爱的领域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发掘自身的力量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我积极关爱他人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主动服务社会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实现人生价值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7f8effa8.fixed?vcp=1&amp;pid=708cbd21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成长的节拍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友谊的天空</a:t>
            </a:r>
            <a:endParaRPr lang="en-US" altLang="zh-CN" sz="4000" dirty="0"/>
          </a:p>
        </p:txBody>
      </p:sp>
      <p:sp>
        <p:nvSpPr>
          <p:cNvPr id="3" name="C_4_BD#87f8effa8.fixed?vcp=1&amp;pid=708cbd213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课标链接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6_2#23bc3f096?vaa=1&amp;vcp=1&amp;pid=980f1d363&amp;color=0,0,0&amp;mp=1&amp;vtp=1&amp;vaab=1&amp;bt=1&amp;bbb=1"/>
          <p:cNvSpPr/>
          <p:nvPr/>
        </p:nvSpPr>
        <p:spPr>
          <a:xfrm>
            <a:off x="539496" y="18625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根据上述同学的发言，你认为应该怎样做更好的自己？</a:t>
            </a:r>
            <a:endParaRPr lang="en-US" altLang="zh-CN" sz="2800" dirty="0"/>
          </a:p>
        </p:txBody>
      </p:sp>
      <p:sp>
        <p:nvSpPr>
          <p:cNvPr id="3" name="QO_6_AN.1_1#23bc3f096?vaa=1&amp;vcp=1&amp;pid=980f1d363&amp;color=0,0,0&amp;vtp=1&amp;vaab=1&amp;bbb=1&amp;hb=1"/>
          <p:cNvSpPr/>
          <p:nvPr/>
        </p:nvSpPr>
        <p:spPr>
          <a:xfrm>
            <a:off x="539496" y="249485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①做更好的自己，需要扬长避短。②做更好的自己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，需要主动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改正缺点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。③做更好的自己，需要不断激发自己的潜能。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④做更好的自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，需要在和他人共同生活的过程中不断成长，在为他人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、为社会带来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福祉的过程中实现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8_1#47a9c5e79?sp=1&amp;vaa=1&amp;vcp=1&amp;pid=980f1d363&amp;color=0,0,0&amp;vtp=1&amp;vaab=1&amp;bt=1&amp;bbb=1"/>
          <p:cNvSpPr/>
          <p:nvPr/>
        </p:nvSpPr>
        <p:spPr>
          <a:xfrm>
            <a:off x="539496" y="8835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下列对同学们的生活点滴评价正确的是(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BD.38_2#47a9c5e79?vaa=1&amp;vcp=1&amp;pid=980f1d363&amp;color=0,0,0&amp;vtp=1&amp;vaab=1&amp;bbb=1&amp;hb=1"/>
          <p:cNvSpPr/>
          <p:nvPr/>
        </p:nvSpPr>
        <p:spPr>
          <a:xfrm>
            <a:off x="539496" y="1515776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①小海：我认为自己是积极上进的，身上有很多优点——欣赏自己与他人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小德：妈妈说我懒，我及时改正，主动帮妈妈做家务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——正确对待他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人评价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小雅：我喜欢在日记里记录生活趣事——接纳自己的不足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小玲：我虽然没有其他同学个子高，但我跑步比他们快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——全面认识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自己</a:t>
            </a:r>
            <a:endParaRPr lang="en-US" altLang="zh-CN" sz="2800" dirty="0"/>
          </a:p>
        </p:txBody>
      </p:sp>
      <p:sp>
        <p:nvSpPr>
          <p:cNvPr id="5" name="QC_6_BD.38_3#47a9c5e79.choices?vaa=1&amp;vcp=1&amp;pid=980f1d363&amp;color=0,0,0&amp;vtp=1&amp;vaab=1&amp;bbb=1"/>
          <p:cNvSpPr/>
          <p:nvPr/>
        </p:nvSpPr>
        <p:spPr>
          <a:xfrm>
            <a:off x="539496" y="5356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47a9c5e79?vaa=1&amp;vcp=1&amp;pid=980f1d363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小海认为自己积极上进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身上有很多优点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这是欣赏自己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是欣赏他人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小雅喜欢在日记里记录生活趣事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这不是接纳自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己的不足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而是一种表达自我的方式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6_AN.2_1#47a9c5e79?vaa=1&amp;vcp=1&amp;pid=980f1d363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2_1#fe5a8f69d?vaa=1&amp;vcp=1&amp;pid=980f1d363&amp;color=0,0,0&amp;vtp=1&amp;vaab=1&amp;bt=1&amp;bbb=1&amp;hb=1"/>
          <p:cNvSpPr/>
          <p:nvPr/>
        </p:nvSpPr>
        <p:spPr>
          <a:xfrm>
            <a:off x="539496" y="25050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（2024·广东·中考）“投我以桃，报之以李。”这句话告诉我们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，与朋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友交往要(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43_1#fe5a8f69d.bracket?vaa=1&amp;vcp=1&amp;pid=980f1d363&amp;color=0,0,0&amp;vpa=22&amp;vtp=1&amp;vaab=1"/>
          <p:cNvSpPr/>
          <p:nvPr/>
        </p:nvSpPr>
        <p:spPr>
          <a:xfrm>
            <a:off x="2238914" y="31394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2_2#fe5a8f69d.choices?vaa=1&amp;vcp=1&amp;pid=980f1d363&amp;color=0,0,0&amp;vtp=1&amp;vaab=1&amp;bbb=1"/>
          <p:cNvSpPr/>
          <p:nvPr/>
        </p:nvSpPr>
        <p:spPr>
          <a:xfrm>
            <a:off x="539496" y="37802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.宽以待人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B.索取回报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C.共同分享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.相互倾诉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e98425ca?vcp=1&amp;pid=1d78278e2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C_6_BD.44_1#983a277d0?vaa=1&amp;vcp=1&amp;pid=3e98425ca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现实生活中，一些人面对面与人交流时会紧张、焦虑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，但在网络世界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，他们却能快速和陌生人打成一片。要避免成为社交双面人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，青少年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应该做到(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45_1#983a277d0.bracket?vaa=1&amp;vcp=1&amp;pid=3e98425ca&amp;color=0,0,0&amp;vpa=23&amp;vtp=1&amp;vaab=1"/>
          <p:cNvSpPr/>
          <p:nvPr/>
        </p:nvSpPr>
        <p:spPr>
          <a:xfrm>
            <a:off x="2238914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44_2#983a277d0.choices?vaa=1&amp;vcp=1&amp;pid=3e98425ca&amp;color=0,0,0&amp;vtp=1&amp;vaab=1&amp;bbb=1"/>
          <p:cNvSpPr/>
          <p:nvPr/>
        </p:nvSpPr>
        <p:spPr>
          <a:xfrm>
            <a:off x="539496" y="31913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A.只和现实中的朋友交往，不结交网友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.提高社交能力，朋友越多越好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.远离人群，放弃社交需求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.掌握社交技巧，善交益友，亲近社会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6_1#7df3498b3?sp=1&amp;vaa=1&amp;vcp=1&amp;pid=3e98425ca&amp;color=0,0,0&amp;vtp=1&amp;vaab=1&amp;bt=1&amp;bbb=1&amp;hb=1"/>
          <p:cNvSpPr/>
          <p:nvPr/>
        </p:nvSpPr>
        <p:spPr>
          <a:xfrm>
            <a:off x="539496" y="497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八年级同学小勇在网上结交了一名网友。经过一段时间的交往，这名网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友询问小勇的真实姓名、照片、电话。小勇十分为难，下图是小勇的思考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587BEB9-35BC-5F41-1D5B-1DC0B2C271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0870" y="1874748"/>
            <a:ext cx="8229600" cy="4266057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6_3#7df3498b3?vaa=1&amp;vcp=1&amp;pid=3e98425ca&amp;color=0,0,0&amp;mp=1&amp;vtp=1&amp;vaab=1&amp;bt=1&amp;bbb=1"/>
          <p:cNvSpPr/>
          <p:nvPr/>
        </p:nvSpPr>
        <p:spPr>
          <a:xfrm>
            <a:off x="539496" y="86660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小勇的思考对青少年网络交友有何启示？</a:t>
            </a:r>
            <a:endParaRPr lang="en-US" altLang="zh-CN" sz="2800" dirty="0"/>
          </a:p>
        </p:txBody>
      </p:sp>
      <p:sp>
        <p:nvSpPr>
          <p:cNvPr id="3" name="QO_6_AN.1_1#7df3498b3?vaa=1&amp;vcp=1&amp;pid=3e98425ca&amp;color=0,0,0&amp;vtp=1&amp;vaab=1&amp;bbb=1&amp;hb=1"/>
          <p:cNvSpPr/>
          <p:nvPr/>
        </p:nvSpPr>
        <p:spPr>
          <a:xfrm>
            <a:off x="539496" y="1498871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要增强自我保护意识。在网络交往中，不轻易向网友透露个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人的真实姓名、照片、电话等重要信息。因为网络具有虚拟性，我们无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法完全了解对方的真实意图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慎重对待网友的要求。谨慎权衡利弊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不能仅仅为了增进友谊就盲目提供个人重要信息，避免给自己带来风险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和危害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明确网络交友的界限。认识到网络交友与现实交友的不同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不将网络中的关系等同于现实中的亲密关系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保持理性和冷静，不冲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动行事，充分考虑后果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5_BD#4ea5866ea?colgroup=17,12&amp;vcp=1&amp;pid=87f8effa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254578"/>
              </p:ext>
            </p:extLst>
          </p:nvPr>
        </p:nvGraphicFramePr>
        <p:xfrm>
          <a:off x="539496" y="1477390"/>
          <a:ext cx="11082528" cy="3903220"/>
        </p:xfrm>
        <a:graphic>
          <a:graphicData uri="http://schemas.openxmlformats.org/drawingml/2006/table">
            <a:tbl>
              <a:tblPr/>
              <a:tblGrid>
                <a:gridCol w="6327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4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新课标要求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感受学习的乐趣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养成自主学习的习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正确对待学习中的困难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七上第2课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对待学习的正确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态度和学习的意义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客观认识和对待自己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形成正确的自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我认同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提高自我管理能力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七上第3课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正确认识自己的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意义和途径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能正确认识和处理自己与同学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朋友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的关系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七上第4课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第5课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正确认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识友谊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理解交友的智慧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65048b57.fixed?vcp=1&amp;pid=708cbd21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成长的节拍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友谊的天空</a:t>
            </a:r>
            <a:endParaRPr lang="en-US" altLang="zh-CN" sz="4000" dirty="0"/>
          </a:p>
        </p:txBody>
      </p:sp>
      <p:sp>
        <p:nvSpPr>
          <p:cNvPr id="3" name="C_4_BD#765048b57.fixed?vcp=1&amp;pid=708cbd213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4558b514?sp=1&amp;vcp=1&amp;pid=765048b57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一、梦想与学习，认识自己</a:t>
            </a:r>
            <a:endParaRPr lang="en-US" altLang="zh-CN" sz="3200" dirty="0"/>
          </a:p>
        </p:txBody>
      </p:sp>
      <p:sp>
        <p:nvSpPr>
          <p:cNvPr id="3" name="P_6_BD#a02c3e6cd?sp=1&amp;vcp=1&amp;pid=74558b514&amp;color=0,0,0&amp;vtp=1&amp;vaab=1&amp;bbb=1"/>
          <p:cNvSpPr/>
          <p:nvPr/>
        </p:nvSpPr>
        <p:spPr>
          <a:xfrm>
            <a:off x="539496" y="126724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如何正确认识努力？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（1）努力，是梦想与现实之间的桥梁。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（2）努力，是一种生活态度，是一种不服输的坚忍和失败后从头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再来的勇气，是对自我的坚定信念和对美好的不懈追求。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（3）努力，需要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立志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（4）努力，需要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（5）努力也有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02c3e6cd?sp=1&amp;vcp=1&amp;pid=74558b514&amp;color=0,0,0&amp;vtp=1&amp;vaab=1&amp;bt=1&amp;bbb=1"/>
          <p:cNvSpPr/>
          <p:nvPr/>
        </p:nvSpPr>
        <p:spPr>
          <a:xfrm>
            <a:off x="539496" y="16702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正确认识学习。</a:t>
            </a:r>
            <a:endParaRPr lang="en-US" altLang="zh-CN" sz="2800" dirty="0"/>
          </a:p>
        </p:txBody>
      </p:sp>
      <p:graphicFrame>
        <p:nvGraphicFramePr>
          <p:cNvPr id="12" name="P_6_BD#a02c3e6cd?colgroup=3,26&amp;vcp=1&amp;pid=74558b51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217191"/>
              </p:ext>
            </p:extLst>
          </p:nvPr>
        </p:nvGraphicFramePr>
        <p:xfrm>
          <a:off x="539496" y="2351849"/>
          <a:ext cx="11073384" cy="2822576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46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学习的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中学阶段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学习是我们的重要任务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初中阶段的学习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包括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如何获取知识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培养能力以及学习如何做人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学习的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①学习需要自觉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主动的态度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学习伴随着我们的成长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学习没有终点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6_BD#a02c3e6cd?colgroup=3,26&amp;vcp=1&amp;pid=74558b51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917036"/>
              </p:ext>
            </p:extLst>
          </p:nvPr>
        </p:nvGraphicFramePr>
        <p:xfrm>
          <a:off x="539496" y="1262806"/>
          <a:ext cx="11073384" cy="5054220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46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33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学习的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①学习不仅仅局限在学校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我们所看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所听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所尝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所触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所做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都可以是学习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学习不仅表现为接受和掌握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而且表现为探究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验和感悟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08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学习的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①学习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不仅让我们能够生存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而且让我们能够拥有更充实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的生活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学习点亮我们心中的明灯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激发前进的动力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在学习中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我们分享生命经验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获得成长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同时也可以帮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助他人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服务社会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为幸福生活奠基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a02c3e6cd?colgroup=3,26&amp;vcp=1&amp;pid=74558b514&amp;color=0,0,0&amp;mp=1&amp;vtp=1&amp;vaab=1&amp;bt=1&amp;bbb=1">
            <a:extLst>
              <a:ext uri="{FF2B5EF4-FFF2-40B4-BE49-F238E27FC236}">
                <a16:creationId xmlns:a16="http://schemas.microsoft.com/office/drawing/2014/main" id="{55C70B43-0BAA-6375-469A-815C570005B3}"/>
              </a:ext>
            </a:extLst>
          </p:cNvPr>
          <p:cNvSpPr txBox="1"/>
          <p:nvPr/>
        </p:nvSpPr>
        <p:spPr>
          <a:xfrm>
            <a:off x="10894735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1735</Words>
  <Application>Microsoft Office PowerPoint</Application>
  <PresentationFormat>宽屏</PresentationFormat>
  <Paragraphs>356</Paragraphs>
  <Slides>46</Slides>
  <Notes>46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3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6</cp:revision>
  <dcterms:created xsi:type="dcterms:W3CDTF">2024-11-29T13:11:34Z</dcterms:created>
  <dcterms:modified xsi:type="dcterms:W3CDTF">2025-07-24T08:16:35Z</dcterms:modified>
  <cp:category/>
  <cp:contentStatus/>
</cp:coreProperties>
</file>