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12192000"/>
  <p:custDataLst>
    <p:tags r:id="rId4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19a45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C73B9A4-5E27-4749-815A-3F0C0A20A6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世界的发展差异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19a45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08388F6-101E-4972-9E1B-8076F23E72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2390b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adb36d2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9e8be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8ac321c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62390bc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adb36d2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29e8be1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8ac321c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世界的发展差异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29A138-407A-9357-3DB6-2152C685E81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DD2ACFD-D2E7-41E9-840D-28865F06D0C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143A269-125B-4AEB-8E95-482A7B2A3F8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E6D1460-7CA3-4DBB-9286-42AE3F38C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2390b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adb36d2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29e8be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8ac321c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62390bc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adb36d2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29e8be1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8ac321c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37408D3-DAD9-45FC-2927-DE1B1293EDA4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3729d5c?vcp=1&amp;pid=2adb36d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国际经济合作</a:t>
            </a:r>
            <a:endParaRPr lang="en-US" altLang="zh-CN" sz="3000" dirty="0"/>
          </a:p>
        </p:txBody>
      </p:sp>
      <p:sp>
        <p:nvSpPr>
          <p:cNvPr id="3" name="P_7#8f3a15d8e?sp=1&amp;vcp=1&amp;pid=ba3729d5c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1.经济全球化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随着知识经济和信息时代的来临，经济全球化成为当今世界经济发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展的重要特征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。在经济全球化的浪潮中，资源、技术、人才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、信息等逐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渐成为全球共享的财富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，各国各地区的经济联系越来越紧密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，产品生产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的分工和协作越来越显著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，也使各国之间的竞争更加激烈。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f3a15d8e?sp=1&amp;vcp=1&amp;pid=ba3729d5c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2.国际经济合作中的重要组织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全球性的组织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：联合国（UN）、世界银行（WBG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）、世界贸易组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（WTO）、国际货币基金组织（IMF）等。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区域性的组织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：欧洲联盟（EU）、东南亚国家联盟（ASEAN）等。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政府间的组织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：二十国集团（G20）、亚太经济合作组织（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APEC）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非政府间的组织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：国际商会（ICC）等。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29e8be19.fixed?vcp=1&amp;pid=719a45e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世界的发展差异</a:t>
            </a:r>
            <a:endParaRPr lang="en-US" altLang="zh-CN" sz="4000" dirty="0"/>
          </a:p>
        </p:txBody>
      </p:sp>
      <p:sp>
        <p:nvSpPr>
          <p:cNvPr id="3" name="C_5_BD#429e8be19.fixed?vcp=1&amp;pid=719a45e5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32d67c96?vcp=1&amp;pid=429e8be1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发展中国家与发达国家</a:t>
            </a:r>
            <a:endParaRPr lang="en-US" altLang="zh-CN" sz="3000" dirty="0"/>
          </a:p>
        </p:txBody>
      </p:sp>
      <p:pic>
        <p:nvPicPr>
          <p:cNvPr id="3" name="QO_7_BD.24_1#37e0a7f7f?htil=1&amp;vaa=1&amp;vcp=1&amp;vis=1&amp;pid=d32d67c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593" y="1229532"/>
            <a:ext cx="54223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2#37e0a7f7f?htil=1&amp;sp=1&amp;vaa=1&amp;vcp=1&amp;vis=1&amp;pid=d32d67c96&amp;color=0,0,0&amp;vtp=1&amp;vaab=1&amp;bbb=1&amp;hb=1"/>
          <p:cNvSpPr/>
          <p:nvPr/>
        </p:nvSpPr>
        <p:spPr>
          <a:xfrm>
            <a:off x="539496" y="121124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世界经济发展水平与财富积累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在地域分布上极不平衡，有的国家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，有的尚待发展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，有的十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分落后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读发达国家与发展中国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5_1#c07f5e6c5?htil=2&amp;vaa=1&amp;vcp=1&amp;vis=1&amp;pid=37e0a7f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197102"/>
            <a:ext cx="4663257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5_2#c07f5e6c5?htil=2&amp;vaa=1&amp;vcp=1&amp;vis=1&amp;pid=37e0a7f7f&amp;color=0,0,0&amp;vtp=1&amp;vaab=1&amp;bt=1&amp;bbb=1&amp;hs=1"/>
          <p:cNvSpPr/>
          <p:nvPr/>
        </p:nvSpPr>
        <p:spPr>
          <a:xfrm>
            <a:off x="539496" y="120980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发达国家主要分布在(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25_3#c07f5e6c5.choices?htil=2&amp;vaa=1&amp;vcp=1&amp;vis=1&amp;pid=37e0a7f7f&amp;color=0,0,0&amp;vtp=1&amp;vaab=1&amp;bbb=1&amp;hs=1"/>
          <p:cNvSpPr/>
          <p:nvPr/>
        </p:nvSpPr>
        <p:spPr>
          <a:xfrm>
            <a:off x="539496" y="184207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.北半球的南部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.南美洲和北美洲</a:t>
            </a:r>
            <a:endParaRPr lang="en-US" altLang="zh-CN" sz="2800" dirty="0"/>
          </a:p>
        </p:txBody>
      </p:sp>
      <p:sp>
        <p:nvSpPr>
          <p:cNvPr id="5" name="QC_8_AN.27_1#c07f5e6c5.bracket?vaa=1&amp;vcp=1&amp;vis=1&amp;pid=37e0a7f7f&amp;color=0,0,0&amp;vpa=18&amp;vtp=1&amp;vaab=1"/>
          <p:cNvSpPr/>
          <p:nvPr/>
        </p:nvSpPr>
        <p:spPr>
          <a:xfrm>
            <a:off x="4905915" y="11964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c07f5e6c5?vaa=1&amp;vcp=1&amp;vis=1&amp;pid=37e0a7f7f&amp;color=0,0,0&amp;vtp=1&amp;vaab=1&amp;bbb=1&amp;hb=1&amp;hs=1"/>
          <p:cNvSpPr/>
          <p:nvPr/>
        </p:nvSpPr>
        <p:spPr>
          <a:xfrm>
            <a:off x="539496" y="440239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发达国家主要集中在欧洲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大洋洲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从南北半球来看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发达国家主要分布在北半球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9_1#1f4879560?htil=3&amp;vaa=1&amp;vcp=1&amp;vis=1&amp;pid=37e0a7f7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844" y="900176"/>
            <a:ext cx="4873752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9_2#1f4879560?htil=3&amp;vaa=1&amp;vcp=1&amp;vis=1&amp;pid=37e0a7f7f&amp;color=0,0,0&amp;vtp=1&amp;vaab=1&amp;bt=1&amp;bbb=1&amp;hb=1"/>
          <p:cNvSpPr/>
          <p:nvPr/>
        </p:nvSpPr>
        <p:spPr>
          <a:xfrm>
            <a:off x="539496" y="88188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（2）下列关于国际合作的叙述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9_3#1f4879560.choices?htil=3&amp;vaa=1&amp;vcp=1&amp;vis=1&amp;pid=37e0a7f7f&amp;color=0,0,0&amp;vtp=1&amp;vaab=1&amp;bbb=1&amp;hb=1"/>
          <p:cNvSpPr/>
          <p:nvPr/>
        </p:nvSpPr>
        <p:spPr>
          <a:xfrm>
            <a:off x="539496" y="2164905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A.对外合作时只关心本国利益就够了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.中国、美国两国关于经济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、政治等方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面问题的商谈属于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“南北对话”范畴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.没有国际合作也能高速发展经济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.澳大利亚与新西兰的合作属于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“南南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”范畴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1f4879560?htil=4&amp;vaa=1&amp;vcp=1&amp;vis=1&amp;pid=37e0a7f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42859"/>
            <a:ext cx="4598585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1f4879560?htil=4&amp;vaa=1&amp;vcp=1&amp;vis=1&amp;pid=37e0a7f7f&amp;color=0,0,0&amp;vtp=1&amp;vaab=1&amp;bt=1&amp;bbb=1&amp;hb=1&amp;hs=1"/>
          <p:cNvSpPr/>
          <p:nvPr/>
        </p:nvSpPr>
        <p:spPr>
          <a:xfrm>
            <a:off x="539496" y="1555559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发展中国家与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发达国家之间关于经济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政治等方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面问题的商谈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叫做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南北对话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发展中国家之间的互助合作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南南合作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4" name="QC_8_AN.2_1#1f4879560?vaa=1&amp;vcp=1&amp;vis=1&amp;pid=37e0a7f7f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c36ae461?vcp=1&amp;pid=d32d67c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33_1#277cc628d?htil=5&amp;vaa=1&amp;vcp=1&amp;vis=1&amp;pid=0c36ae4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6507" y="1251757"/>
            <a:ext cx="272491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33_2#277cc628d?htil=5&amp;vaa=1&amp;vcp=1&amp;vis=1&amp;pid=0c36ae461&amp;color=0,0,0&amp;vtp=1&amp;vaab=1&amp;bbb=1&amp;hb=1"/>
          <p:cNvSpPr/>
          <p:nvPr/>
        </p:nvSpPr>
        <p:spPr>
          <a:xfrm>
            <a:off x="539496" y="1233469"/>
            <a:ext cx="8257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（2024·山东临沂·模拟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）随着国际竞争格局的变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，世界正在形成由中国主导的“双环流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”价值体系链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如右图所示）。读图，完成1~2题。</a:t>
            </a:r>
            <a:endParaRPr lang="en-US" altLang="zh-CN" sz="2800" dirty="0"/>
          </a:p>
        </p:txBody>
      </p:sp>
      <p:sp>
        <p:nvSpPr>
          <p:cNvPr id="5" name="QC_9_BD.34_1#c7d32b322?htil=5&amp;vaa=1&amp;vcp=1&amp;vis=1&amp;pid=277cc628d&amp;color=0,0,0&amp;vtp=1&amp;vaab=1&amp;bbb=1"/>
          <p:cNvSpPr/>
          <p:nvPr/>
        </p:nvSpPr>
        <p:spPr>
          <a:xfrm>
            <a:off x="539496" y="3151169"/>
            <a:ext cx="82570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下列属于“南北对话”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环流过程的是(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34_2#c7d32b322.choices?htil=5&amp;vaa=1&amp;vcp=1&amp;vis=1&amp;pid=277cc628d&amp;color=0,0,0&amp;vtp=1&amp;vaab=1&amp;bbb=1"/>
          <p:cNvSpPr/>
          <p:nvPr/>
        </p:nvSpPr>
        <p:spPr>
          <a:xfrm>
            <a:off x="539496" y="3780644"/>
            <a:ext cx="8257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360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.巴西向中国出口铁矿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.美国向中国出口技术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360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C.非洲从中国进口汽车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.中国从泰国进口大米</a:t>
            </a:r>
            <a:endParaRPr lang="en-US" altLang="zh-CN" sz="2800" dirty="0"/>
          </a:p>
        </p:txBody>
      </p:sp>
      <p:sp>
        <p:nvSpPr>
          <p:cNvPr id="7" name="QC_9_AN.35_1#c7d32b322.bracket?vaa=1&amp;vcp=1&amp;vis=1&amp;pid=277cc628d&amp;color=0,0,0&amp;vpa=20&amp;vtp=1&amp;vaab=1"/>
          <p:cNvSpPr/>
          <p:nvPr/>
        </p:nvSpPr>
        <p:spPr>
          <a:xfrm>
            <a:off x="6375939" y="313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36_1#4e5fe90d6?htil=6&amp;vaa=1&amp;vcp=1&amp;vis=1&amp;pid=277cc62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2839" y="1847088"/>
            <a:ext cx="272491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36_2#4e5fe90d6?htil=6&amp;vaa=1&amp;vcp=1&amp;vis=1&amp;pid=277cc628d&amp;color=0,0,0&amp;vtp=1&amp;vaab=1&amp;bt=1&amp;bbb=1"/>
          <p:cNvSpPr/>
          <p:nvPr/>
        </p:nvSpPr>
        <p:spPr>
          <a:xfrm>
            <a:off x="539496" y="1709928"/>
            <a:ext cx="82570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在国际竞争中，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我国可能面临的挑战是(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37_1#4e5fe90d6.bracket?vaa=1&amp;vcp=1&amp;vis=1&amp;pid=277cc628d&amp;color=0,0,0&amp;vpa=21&amp;vtp=1&amp;vaab=1"/>
          <p:cNvSpPr/>
          <p:nvPr/>
        </p:nvSpPr>
        <p:spPr>
          <a:xfrm>
            <a:off x="7128414" y="16965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36_3#4e5fe90d6.choices?htil=6&amp;vaa=1&amp;vcp=1&amp;vis=1&amp;pid=277cc628d&amp;color=0,0,0&amp;vtp=1&amp;vaab=1&amp;bbb=1"/>
          <p:cNvSpPr/>
          <p:nvPr/>
        </p:nvSpPr>
        <p:spPr>
          <a:xfrm>
            <a:off x="539496" y="2342197"/>
            <a:ext cx="82570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A.能源供应紧张，需从国外大量进口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.技术落后，需从发展中国家进口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.主要出口农业初级产品，价格低廉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.人口老龄化，需从国外输入劳动力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7b2e183c?vcp=1&amp;pid=429e8be1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国际经济合作</a:t>
            </a:r>
            <a:endParaRPr lang="en-US" altLang="zh-CN" sz="3000" dirty="0"/>
          </a:p>
        </p:txBody>
      </p:sp>
      <p:sp>
        <p:nvSpPr>
          <p:cNvPr id="3" name="QO_7_BD.38_1#98152c1e8?sp=1&amp;vaa=1&amp;vcp=1&amp;vis=1&amp;pid=87b2e183c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美国某公司是全球最大的飞机制造公司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，下图为该公司某型号飞机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在中国的零部件生产地分布图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，读图完成下列各题。</a:t>
            </a:r>
            <a:endParaRPr lang="en-US" altLang="zh-CN" sz="2800" dirty="0"/>
          </a:p>
        </p:txBody>
      </p:sp>
      <p:pic>
        <p:nvPicPr>
          <p:cNvPr id="4" name="QO_7_BD.38_2#98152c1e8?vaa=1&amp;vcp=1&amp;vis=1&amp;pid=87b2e18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549951"/>
            <a:ext cx="4910328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58afe683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458afe683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458afe683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9_1#27ba0f5cf?htil=7&amp;vaa=1&amp;vcp=1&amp;vis=1&amp;pid=98152c1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0408" y="588447"/>
            <a:ext cx="6099048" cy="308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9_2#27ba0f5cf?htil=7&amp;vaa=1&amp;vcp=1&amp;vis=1&amp;pid=98152c1e8&amp;color=0,0,0&amp;vtp=1&amp;vaab=1&amp;bt=1&amp;bbb=1&amp;hs=1"/>
          <p:cNvSpPr/>
          <p:nvPr/>
        </p:nvSpPr>
        <p:spPr>
          <a:xfrm>
            <a:off x="539496" y="88087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39_3#27ba0f5cf.choices?htil=7&amp;vaa=1&amp;vcp=1&amp;vis=1&amp;pid=98152c1e8&amp;color=0,0,0&amp;vtp=1&amp;vaab=1&amp;bbb=1&amp;hs=1"/>
          <p:cNvSpPr/>
          <p:nvPr/>
        </p:nvSpPr>
        <p:spPr>
          <a:xfrm>
            <a:off x="539496" y="1513141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A.中美经济结构一致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.中美经济各成一体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.经济全球化，国际合作共赢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.中国飞机制造技术处于世界领先地位</a:t>
            </a:r>
            <a:endParaRPr lang="en-US" altLang="zh-CN" sz="2800" dirty="0"/>
          </a:p>
        </p:txBody>
      </p:sp>
      <p:sp>
        <p:nvSpPr>
          <p:cNvPr id="5" name="QC_8_AN.41_1#27ba0f5cf.bracket?vaa=1&amp;vcp=1&amp;vis=1&amp;pid=98152c1e8&amp;color=0,0,0&amp;vpa=22&amp;vtp=1&amp;vaab=1"/>
          <p:cNvSpPr/>
          <p:nvPr/>
        </p:nvSpPr>
        <p:spPr>
          <a:xfrm>
            <a:off x="3127915" y="8675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AS.1_1#27ba0f5cf?vaa=1&amp;vcp=1&amp;vis=1&amp;pid=98152c1e8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美国经济发达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拥有资金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技术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管理经验等方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面的优势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中国有廉价的土地和丰富的劳动力资源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中美经济合作说明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经济全球化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国际合作共赢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3_1#1980763cb?htil=8&amp;vaa=1&amp;vcp=1&amp;vis=1&amp;pid=98152c1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738" y="1393395"/>
            <a:ext cx="5295886" cy="268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43_2#1980763cb?htil=8&amp;vaa=1&amp;vcp=1&amp;vis=1&amp;pid=98152c1e8&amp;color=0,0,0&amp;vtp=1&amp;vaab=1&amp;bt=1&amp;bbb=1&amp;hb=1&amp;hs=1"/>
          <p:cNvSpPr/>
          <p:nvPr/>
        </p:nvSpPr>
        <p:spPr>
          <a:xfrm>
            <a:off x="539496" y="153339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）该型号飞机部分零部件的生产地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分布在中国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5_1#1980763cb.bracket?vaa=1&amp;vcp=1&amp;vis=1&amp;pid=98152c1e8&amp;color=0,0,0&amp;vpa=23&amp;vtp=1&amp;vaab=1"/>
          <p:cNvSpPr/>
          <p:nvPr/>
        </p:nvSpPr>
        <p:spPr>
          <a:xfrm>
            <a:off x="5083715" y="21677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43_3#1980763cb.choices?htil=8&amp;vaa=1&amp;vcp=1&amp;vis=1&amp;pid=98152c1e8&amp;color=0,0,0&amp;vtp=1&amp;vaab=1&amp;bbb=1&amp;hs=1"/>
          <p:cNvSpPr/>
          <p:nvPr/>
        </p:nvSpPr>
        <p:spPr>
          <a:xfrm>
            <a:off x="539496" y="281641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.降低生产成本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.推广核心技术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C.学习中国技术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.助推中国崛起</a:t>
            </a:r>
            <a:endParaRPr lang="en-US" altLang="zh-CN" sz="2800" dirty="0"/>
          </a:p>
        </p:txBody>
      </p:sp>
      <p:sp>
        <p:nvSpPr>
          <p:cNvPr id="6" name="QC_8_AS.1_1#1980763cb?htil=8&amp;vaa=1&amp;vcp=1&amp;vis=1&amp;pid=98152c1e8&amp;color=0,0,0&amp;vtp=1&amp;vaab=1&amp;bbb=1&amp;hb=1&amp;hs=1"/>
          <p:cNvSpPr/>
          <p:nvPr/>
        </p:nvSpPr>
        <p:spPr>
          <a:xfrm>
            <a:off x="539995" y="409340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美国将该型号飞机部分零部件的生产分布在中国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主要是因为中国有廉价的土地和丰富的劳动力资源等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可以降低生产成本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20b00d2d?vcp=1&amp;pid=87b2e183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47_1#a2e84596c?vaa=1&amp;vcp=1&amp;vis=1&amp;pid=d20b00d2d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我国与非洲多国在农业领域开展了有效合作。目前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，我国已在坦桑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尼亚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、赞比亚、几内亚等国创建了几百万亩的高科技农业基地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3～4题。</a:t>
            </a:r>
            <a:endParaRPr lang="en-US" altLang="zh-CN" sz="2800" dirty="0"/>
          </a:p>
        </p:txBody>
      </p:sp>
      <p:sp>
        <p:nvSpPr>
          <p:cNvPr id="4" name="QC_9_BD.48_1#9d97495da?vaa=1&amp;vcp=1&amp;vis=1&amp;pid=a2e84596c&amp;color=0,0,0&amp;vtp=1&amp;vaab=1&amp;bbb=1"/>
          <p:cNvSpPr/>
          <p:nvPr/>
        </p:nvSpPr>
        <p:spPr>
          <a:xfrm>
            <a:off x="539496" y="31511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我国与非洲多国开展农业合作的主要原因是(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49_1#9d97495da.bracket?vaa=1&amp;vcp=1&amp;vis=1&amp;pid=a2e84596c&amp;color=0,0,0&amp;vpa=24&amp;vtp=1&amp;vaab=1"/>
          <p:cNvSpPr/>
          <p:nvPr/>
        </p:nvSpPr>
        <p:spPr>
          <a:xfrm>
            <a:off x="7839614" y="313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9_BD.48_2#9d97495da.choices?vaa=1&amp;vcp=1&amp;vis=1&amp;pid=a2e84596c&amp;color=0,0,0&amp;vtp=1&amp;vaab=1&amp;bbb=1"/>
          <p:cNvSpPr/>
          <p:nvPr/>
        </p:nvSpPr>
        <p:spPr>
          <a:xfrm>
            <a:off x="539496" y="3780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A.可以充分发挥非洲国家先进农业生产技术的优势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.帮助非洲国家砍伐森林和开垦草原,以扩大耕地面积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.我国劳动力匮乏，开展中非合作可以充分利用非洲的廉价劳动力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.协助非洲国家开发丰富的农业资源，实现互惠共赢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50_1#0e83c32d1?vaa=1&amp;vcp=1&amp;vis=1&amp;pid=a2e84596c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有关国际合作的叙述，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51_1#0e83c32d1.bracket?vaa=1&amp;vcp=1&amp;vis=1&amp;pid=a2e84596c&amp;color=0,0,0&amp;vpa=25&amp;vtp=1&amp;vaab=1"/>
          <p:cNvSpPr/>
          <p:nvPr/>
        </p:nvSpPr>
        <p:spPr>
          <a:xfrm>
            <a:off x="6061615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9_BD.50_2#0e83c32d1.choices?vaa=1&amp;vcp=1&amp;vis=1&amp;pid=a2e84596c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A.只存在于发达国家和发展中国家之间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.仅限于经济合作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.广泛存在于各国之间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.只存在于发达国家之间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8ac321ce.fixed?vcp=1&amp;pid=719a45e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世界的发展差异</a:t>
            </a:r>
            <a:endParaRPr lang="en-US" altLang="zh-CN" sz="4000" dirty="0"/>
          </a:p>
        </p:txBody>
      </p:sp>
      <p:sp>
        <p:nvSpPr>
          <p:cNvPr id="3" name="C_5_BD#88ac321ce.fixed?vcp=1&amp;pid=719a45e5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2b95e3ce?vcp=1&amp;pid=88ac321c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7_BD.52_1#83ea2fa7e?vaa=1&amp;vcp=1&amp;vis=1&amp;pid=32b95e3c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发达国家和发展中国家的划分依据是(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53_1#83ea2fa7e.bracket?vaa=1&amp;vcp=1&amp;vis=1&amp;pid=32b95e3ce&amp;color=0,0,0&amp;vpa=26&amp;vtp=1&amp;vaab=1"/>
          <p:cNvSpPr/>
          <p:nvPr/>
        </p:nvSpPr>
        <p:spPr>
          <a:xfrm>
            <a:off x="67728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2_2#83ea2fa7e.choices?vaa=1&amp;vcp=1&amp;vis=1&amp;pid=32b95e3ce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.城市人口比重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.经济所有制形式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C.社会经济制度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.经济发展水平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4_1#1accb1c12?vaa=1&amp;vcp=1&amp;vis=1&amp;pid=32b95e3ce&amp;color=0,0,0&amp;vtp=1&amp;vaab=1&amp;bt=1&amp;bbb=1&amp;hb=1"/>
          <p:cNvSpPr/>
          <p:nvPr/>
        </p:nvSpPr>
        <p:spPr>
          <a:xfrm>
            <a:off x="539496" y="121361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2023年美国的人均国内生产总值为8.16万美元，而中国仅为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1.27万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。发达国家主要生产计算机、高级轿车等科技含量较高的产品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2～3题。</a:t>
            </a:r>
            <a:endParaRPr lang="en-US" altLang="zh-CN" sz="2800" dirty="0"/>
          </a:p>
        </p:txBody>
      </p:sp>
      <p:sp>
        <p:nvSpPr>
          <p:cNvPr id="3" name="QC_8_BD.55_1#200e71ed7?vaa=1&amp;vcp=1&amp;vis=1&amp;pid=1accb1c12&amp;color=0,0,0&amp;vtp=1&amp;vaab=1&amp;bbb=1&amp;hb=1"/>
          <p:cNvSpPr/>
          <p:nvPr/>
        </p:nvSpPr>
        <p:spPr>
          <a:xfrm>
            <a:off x="539496" y="31419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结合材料及所学知识可知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，发达国家和发展中国家最大的差异在于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56_1#200e71ed7.bracket?vaa=1&amp;vcp=1&amp;vis=1&amp;pid=1accb1c12&amp;color=0,0,0&amp;vpa=27&amp;vtp=1&amp;vaab=1"/>
          <p:cNvSpPr/>
          <p:nvPr/>
        </p:nvSpPr>
        <p:spPr>
          <a:xfrm>
            <a:off x="816515" y="37762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55_2#200e71ed7.choices?vaa=1&amp;vcp=1&amp;vis=1&amp;pid=1accb1c12&amp;color=0,0,0&amp;vtp=1&amp;vaab=1&amp;bbb=1"/>
          <p:cNvSpPr/>
          <p:nvPr/>
        </p:nvSpPr>
        <p:spPr>
          <a:xfrm>
            <a:off x="539496" y="44189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851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.国土面积不同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.人口规模不同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85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C.纬度位置不同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.经济发展水平不同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7_1#d42ba9581?sp=1&amp;vaa=1&amp;vcp=1&amp;vis=1&amp;pid=1accb1c12&amp;color=0,0,0&amp;vtp=1&amp;vaab=1&amp;bt=1&amp;bbb=1"/>
          <p:cNvSpPr/>
          <p:nvPr/>
        </p:nvSpPr>
        <p:spPr>
          <a:xfrm>
            <a:off x="539496" y="2178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下列属于发达国家特征的有(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58_1#d42ba9581.bracket?vaa=1&amp;vcp=1&amp;vis=1&amp;pid=1accb1c12&amp;color=0,0,0&amp;vpa=28&amp;vtp=1&amp;vaab=1"/>
          <p:cNvSpPr/>
          <p:nvPr/>
        </p:nvSpPr>
        <p:spPr>
          <a:xfrm>
            <a:off x="5350415" y="21655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57_2#d42ba9581?vaa=1&amp;vcp=1&amp;vis=1&amp;pid=1accb1c12&amp;color=0,0,0&amp;vtp=1&amp;vaab=1&amp;bbb=1"/>
          <p:cNvSpPr/>
          <p:nvPr/>
        </p:nvSpPr>
        <p:spPr>
          <a:xfrm>
            <a:off x="539496" y="28111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85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①大量出口高新技术产品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②教育和科技发达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85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③以生产一般工业品为主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④教育和医疗卫生条件落后</a:t>
            </a:r>
            <a:endParaRPr lang="en-US" altLang="zh-CN" sz="2800" dirty="0"/>
          </a:p>
        </p:txBody>
      </p:sp>
      <p:sp>
        <p:nvSpPr>
          <p:cNvPr id="5" name="QC_8_BD.57_3#d42ba9581.choices?vaa=1&amp;vcp=1&amp;vis=1&amp;pid=1accb1c12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59_1#3c34b8678?htil=9&amp;vaa=1&amp;vcp=1&amp;vis=1&amp;pid=32b95e3c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8504" y="1362424"/>
            <a:ext cx="5312664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59_2#3c34b8678?htil=9&amp;vaa=1&amp;vcp=1&amp;vis=1&amp;pid=32b95e3ce&amp;color=0,0,0&amp;vtp=1&amp;vaab=1&amp;bt=1&amp;bbb=1&amp;hb=1"/>
          <p:cNvSpPr/>
          <p:nvPr/>
        </p:nvSpPr>
        <p:spPr>
          <a:xfrm>
            <a:off x="539496" y="1225264"/>
            <a:ext cx="657318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亚太经济合作组织（APEC）是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促进亚太区域内各地之间经济成长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合作、贸易、投资的论坛。2023年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11月11日至17日，APEC峰会非正式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会议在美国圣弗朗西斯科（旧金山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举行。读APEC成员分布图，完成4～6题。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0_1#d8edf8d8a?vaa=1&amp;vcp=1&amp;vis=1&amp;pid=3c34b8678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国际经济组织是国际经济合作的重要平台，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APEC就是其中重要的平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国际经济合作有助于(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1_1#d8edf8d8a.bracket?vaa=1&amp;vcp=1&amp;vis=1&amp;pid=3c34b8678&amp;color=0,0,0&amp;vpa=29&amp;vtp=1&amp;vaab=1"/>
          <p:cNvSpPr/>
          <p:nvPr/>
        </p:nvSpPr>
        <p:spPr>
          <a:xfrm>
            <a:off x="5439315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60_2#d8edf8d8a?vaa=1&amp;vcp=1&amp;vis=1&amp;pid=3c34b86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1891329"/>
            <a:ext cx="4745736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60_3#d8edf8d8a.choices?vaa=1&amp;vcp=1&amp;vis=1&amp;pid=3c34b8678&amp;color=0,0,0&amp;vtp=1&amp;vaab=1&amp;bbb=1"/>
          <p:cNvSpPr/>
          <p:nvPr/>
        </p:nvSpPr>
        <p:spPr>
          <a:xfrm>
            <a:off x="539496" y="50536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.阻止战争的爆发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.世界各国共同富裕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C.各国出口大量工业制成品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.促进国际贸易的发展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62390bc1.fixed?vcp=1&amp;pid=719a45e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世界的发展差异</a:t>
            </a:r>
            <a:endParaRPr lang="en-US" altLang="zh-CN" sz="4000" dirty="0"/>
          </a:p>
        </p:txBody>
      </p:sp>
      <p:sp>
        <p:nvSpPr>
          <p:cNvPr id="3" name="C_5_BD#462390bc1.fixed?vcp=1&amp;pid=719a45e5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2_1#f6f4d02d4?vaa=1&amp;vcp=1&amp;vis=1&amp;pid=3c34b867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下列关于APEC成员主要分布大洲的说法，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3_1#f6f4d02d4.bracket?vaa=1&amp;vcp=1&amp;vis=1&amp;pid=3c34b8678&amp;color=0,0,0&amp;vpa=30&amp;vtp=1&amp;vaab=1"/>
          <p:cNvSpPr/>
          <p:nvPr/>
        </p:nvSpPr>
        <p:spPr>
          <a:xfrm>
            <a:off x="9104853" y="541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7_BD.62_2#f6f4d02d4?vaa=1&amp;vcp=1&amp;vis=1&amp;pid=3c34b86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1975" y="1240581"/>
            <a:ext cx="3934147" cy="250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62_3#f6f4d02d4.choices?vaa=1&amp;vcp=1&amp;vis=1&amp;pid=3c34b8678&amp;color=0,0,0&amp;vtp=1&amp;vaab=1&amp;bbb=1"/>
          <p:cNvSpPr/>
          <p:nvPr/>
        </p:nvSpPr>
        <p:spPr>
          <a:xfrm>
            <a:off x="539496" y="38821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A.环太平洋的各个大洲均有分布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.大洋洲与北美洲的所有国家都属于该组织的成员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.主要分布在亚洲、大洋洲和南、北美洲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.非洲也有国家加入该组织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4_1#4ccf639fb?vaa=1&amp;vcp=1&amp;vis=1&amp;pid=3c34b8678&amp;color=0,0,0&amp;vtp=1&amp;vaab=1&amp;bt=1&amp;bbb=1&amp;hb=1"/>
          <p:cNvSpPr/>
          <p:nvPr/>
        </p:nvSpPr>
        <p:spPr>
          <a:xfrm>
            <a:off x="539496" y="71040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本次APEC峰会各成员之间的合作交流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，体现出当今国际经济关系是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5_1#4ccf639fb.bracket?vaa=1&amp;vcp=1&amp;vis=1&amp;pid=3c34b8678&amp;color=0,0,0&amp;vpa=31&amp;vtp=1&amp;vaab=1"/>
          <p:cNvSpPr/>
          <p:nvPr/>
        </p:nvSpPr>
        <p:spPr>
          <a:xfrm>
            <a:off x="816515" y="13447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64_2#4ccf639fb?vaa=1&amp;vcp=1&amp;vis=1&amp;pid=3c34b86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039207"/>
            <a:ext cx="432511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64_3#4ccf639fb.choices?vaa=1&amp;vcp=1&amp;vis=1&amp;pid=3c34b8678&amp;color=0,0,0&amp;vtp=1&amp;vaab=1&amp;bbb=1"/>
          <p:cNvSpPr/>
          <p:nvPr/>
        </p:nvSpPr>
        <p:spPr>
          <a:xfrm>
            <a:off x="539496" y="4922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.各国的发展自成一体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.国际经济合作不断减弱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C.国际经济合作呈现单一化趋势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.国际经济合作越来越密切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2b8543079?sp=1&amp;vaa=1&amp;vcp=1&amp;vis=1&amp;pid=32b95e3ce&amp;color=0,0,0&amp;mp=1&amp;vtp=1&amp;vaab=1&amp;bt=1&amp;bbb=1"/>
          <p:cNvSpPr/>
          <p:nvPr/>
        </p:nvSpPr>
        <p:spPr>
          <a:xfrm>
            <a:off x="539496" y="8801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读下面两幅图，有关地域发展差异的叙述，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66_3#2b8543079?htil=1&amp;vaa=1&amp;vcp=1&amp;vis=1&amp;pid=32b95e3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424" y="2928747"/>
            <a:ext cx="4416552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7_BD.66_4#2b8543079?htil=1&amp;vaa=1&amp;vcp=1&amp;vis=1&amp;pid=32b95e3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66291"/>
            <a:ext cx="4242816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8_1#2b8543079.choices?vaa=1&amp;vcp=1&amp;vis=1&amp;pid=32b95e3ce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A.世界上发展中国家人口多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，发展中国家的国内生产总值占世界国内生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产总值的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.图中电池、组装等生产线设在中国，其国际经济合作的方式是发展援助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.中国与巴基斯坦的互助合作属于“南南合作”范畴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.许多南亚务工者前往美国、沙特阿拉伯等国务工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，其国际经济合作的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方式是工程承包</a:t>
            </a:r>
            <a:endParaRPr lang="en-US" altLang="zh-CN" sz="2800" dirty="0"/>
          </a:p>
        </p:txBody>
      </p:sp>
      <p:sp>
        <p:nvSpPr>
          <p:cNvPr id="3" name="QC_7_AN.67_1#2b8543079.bracket?vaa=1&amp;vcp=1&amp;vis=1&amp;pid=32b95e3ce&amp;color=0,0,0&amp;mp=1&amp;vpa=32&amp;vtp=1&amp;vaab=1&amp;answeroption=C"/>
          <p:cNvSpPr txBox="1"/>
          <p:nvPr/>
        </p:nvSpPr>
        <p:spPr>
          <a:xfrm>
            <a:off x="412496" y="3535394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9_1#9d26e78a8?vaa=1&amp;vcp=1&amp;vis=1&amp;pid=32b95e3ce&amp;color=0,0,0&amp;vtp=1&amp;vaab=1&amp;bt=1&amp;bbb=1&amp;hb=1"/>
          <p:cNvSpPr/>
          <p:nvPr/>
        </p:nvSpPr>
        <p:spPr>
          <a:xfrm>
            <a:off x="539496" y="5646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自2019年起，联合国将每年5月21日确定为“国际茶日”。茶叶已成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为很多发展中国家农民收入的重要来源。下图为某年世界主要产茶国茶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产量比重图。读图，完成8～9题。</a:t>
            </a:r>
            <a:endParaRPr lang="en-US" altLang="zh-CN" sz="2800" dirty="0"/>
          </a:p>
        </p:txBody>
      </p:sp>
      <p:pic>
        <p:nvPicPr>
          <p:cNvPr id="3" name="QM_7_BD.69_2#9d26e78a8?htil=11&amp;vaa=1&amp;vcp=1&amp;vis=1&amp;pid=32b95e3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6489" y="2835488"/>
            <a:ext cx="5750958" cy="277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70_1#1f9a655d9?htil=11&amp;vaa=1&amp;vcp=1&amp;vis=1&amp;pid=9d26e78a8&amp;color=0,0,0&amp;vtp=1&amp;vaab=1&amp;bbb=1"/>
          <p:cNvSpPr/>
          <p:nvPr/>
        </p:nvSpPr>
        <p:spPr>
          <a:xfrm>
            <a:off x="539496" y="248513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据图可知(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70_2#1f9a655d9.choices?htil=11&amp;vaa=1&amp;vcp=1&amp;vis=1&amp;pid=9d26e78a8&amp;color=0,0,0&amp;vtp=1&amp;vaab=1&amp;bbb=1&amp;hb=1"/>
          <p:cNvSpPr/>
          <p:nvPr/>
        </p:nvSpPr>
        <p:spPr>
          <a:xfrm>
            <a:off x="539496" y="3114611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A.主要产茶国多为发展中国家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.在各大洲中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，非洲的茶产量居世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界第三位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.发展中国家中，印度产茶最多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.南美洲的阿根廷产茶最少</a:t>
            </a:r>
            <a:endParaRPr lang="en-US" altLang="zh-CN" sz="2800" dirty="0"/>
          </a:p>
        </p:txBody>
      </p:sp>
      <p:sp>
        <p:nvSpPr>
          <p:cNvPr id="6" name="QC_8_AN.1_1#1f9a655d9.bracket?vaa=1&amp;vcp=1&amp;vis=1&amp;pid=9d26e78a8&amp;color=0,0,0&amp;vpa=33&amp;vtp=1&amp;vaab=1"/>
          <p:cNvSpPr/>
          <p:nvPr/>
        </p:nvSpPr>
        <p:spPr>
          <a:xfrm>
            <a:off x="2505614" y="24718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2_1#195d9d86c?vaa=1&amp;vcp=1&amp;vis=1&amp;pid=9d26e78a8&amp;color=0,0,0&amp;vtp=1&amp;vaab=1&amp;bt=1&amp;bbb=1"/>
          <p:cNvSpPr/>
          <p:nvPr/>
        </p:nvSpPr>
        <p:spPr>
          <a:xfrm>
            <a:off x="539496" y="4316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联合国设定“国际茶日”是为了(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73_1#195d9d86c.bracket?vaa=1&amp;vcp=1&amp;vis=1&amp;pid=9d26e78a8&amp;color=0,0,0&amp;vpa=34&amp;vtp=1&amp;vaab=1"/>
          <p:cNvSpPr/>
          <p:nvPr/>
        </p:nvSpPr>
        <p:spPr>
          <a:xfrm>
            <a:off x="5664740" y="41834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7_BD.72_2#195d9d86c?vaa=1&amp;vcp=1&amp;vis=1&amp;pid=9d26e78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4296" y="1105256"/>
            <a:ext cx="6109379" cy="293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72_3#195d9d86c.choices?vaa=1&amp;vcp=1&amp;vis=1&amp;pid=9d26e78a8&amp;color=0,0,0&amp;vtp=1&amp;vaab=1&amp;bbb=1"/>
          <p:cNvSpPr/>
          <p:nvPr/>
        </p:nvSpPr>
        <p:spPr>
          <a:xfrm>
            <a:off x="539496" y="4157680"/>
            <a:ext cx="11109960" cy="22063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A.积极鼓励发达国家种植茶树，增加出口创汇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B.提高发展中国家收入，促进茶文化广泛传播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C.扩大世界茶树种植面积，提高大气环境质量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D.改变茶树生长习性，增加世界各国茶叶产量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4_1#9d0024477?vaa=1&amp;vcp=1&amp;vis=1&amp;pid=32b95e3ce&amp;color=0,0,0&amp;vtp=1&amp;vaab=1&amp;bt=1&amp;bbb=1&amp;hb=1"/>
          <p:cNvSpPr/>
          <p:nvPr/>
        </p:nvSpPr>
        <p:spPr>
          <a:xfrm>
            <a:off x="539496" y="43062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美国某饮料企业已在我国建立几十家合资企业。下图为某同学整理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的发达国家与发展中国家之间的联系图。读图，完成10～11题。</a:t>
            </a:r>
            <a:endParaRPr lang="en-US" altLang="zh-CN" sz="2800" dirty="0"/>
          </a:p>
        </p:txBody>
      </p:sp>
      <p:pic>
        <p:nvPicPr>
          <p:cNvPr id="3" name="QM_7_BD.74_2#9d0024477?vaa=1&amp;vcp=1&amp;vis=1&amp;pid=32b95e3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2961" y="1651867"/>
            <a:ext cx="8343670" cy="457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5_1#07f6dda44?vaa=1&amp;vcp=1&amp;vis=1&amp;pid=9d0024477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20世纪80年代初，该企业在中国建厂并迅速发展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，当时中国的优势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76_1#07f6dda44.bracket?vaa=1&amp;vcp=1&amp;vis=1&amp;pid=9d0024477&amp;color=0,0,0&amp;vpa=35&amp;vtp=1&amp;vaab=1"/>
          <p:cNvSpPr/>
          <p:nvPr/>
        </p:nvSpPr>
        <p:spPr>
          <a:xfrm>
            <a:off x="1172115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75_2#07f6dda44?vaa=1&amp;vcp=1&amp;vis=1&amp;pid=9d00244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1891329"/>
            <a:ext cx="6803136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75_3#07f6dda44.choices?vaa=1&amp;vcp=1&amp;vis=1&amp;pid=9d0024477&amp;color=0,0,0&amp;vtp=1&amp;vaab=1&amp;bbb=1"/>
          <p:cNvSpPr/>
          <p:nvPr/>
        </p:nvSpPr>
        <p:spPr>
          <a:xfrm>
            <a:off x="539496" y="57521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.科技发达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B.管理先进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C.资金雄厚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7_1#67eb19d16?vaa=1&amp;vcp=1&amp;vis=1&amp;pid=9d002447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该企业发展的成功案例说明了(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78_1#67eb19d16.bracket?vaa=1&amp;vcp=1&amp;vis=1&amp;pid=9d0024477&amp;color=0,0,0&amp;vpa=36&amp;vtp=1&amp;vaab=1"/>
          <p:cNvSpPr/>
          <p:nvPr/>
        </p:nvSpPr>
        <p:spPr>
          <a:xfrm>
            <a:off x="5864193" y="541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M_7_BD.77_2#67eb19d16?vaa=1&amp;vcp=1&amp;vis=1&amp;pid=9d00244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1240581"/>
            <a:ext cx="6894576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77_3#67eb19d16.choices?vaa=1&amp;vcp=1&amp;vis=1&amp;pid=9d0024477&amp;color=0,0,0&amp;vtp=1&amp;vaab=1&amp;bbb=1"/>
          <p:cNvSpPr/>
          <p:nvPr/>
        </p:nvSpPr>
        <p:spPr>
          <a:xfrm>
            <a:off x="539496" y="51648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A.“南南合作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”的重要性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.“南北对话”的复杂性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C.经济全球化需加强国际合作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.我国是世界上经济最发达的国家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b78349b4?vcp=1&amp;pid=88ac321c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7_BD.79_1#b9b48d1f1?htil=12&amp;vaa=1&amp;vcp=1&amp;vis=1&amp;pid=9b78349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352" y="1404400"/>
            <a:ext cx="3108960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79_2#b9b48d1f1?htil=12&amp;vaa=1&amp;vcp=1&amp;vis=1&amp;pid=9b78349b4&amp;color=0,0,0&amp;vtp=1&amp;vaab=1&amp;bbb=1&amp;hb=1"/>
          <p:cNvSpPr/>
          <p:nvPr/>
        </p:nvSpPr>
        <p:spPr>
          <a:xfrm>
            <a:off x="539496" y="1267240"/>
            <a:ext cx="78729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2024年9月22日，由东盟十国以及中国、日本、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韩国、澳大利亚、新西兰等国家组成的《区域全面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经济伙伴关系协定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RCEP）生效实施后第三次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部长级会议在老挝万象举行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图示意RCEP成员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国的分布，据此完成12～14题。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42eba4815?colgroup=14,15&amp;vcp=1&amp;pid=462390bc1&amp;color=0,0,0&amp;vtp=1&amp;vaab=1&amp;bt=1&amp;bbb=1&amp;hb=1"/>
          <p:cNvGraphicFramePr>
            <a:graphicFrameLocks noGrp="1"/>
          </p:cNvGraphicFramePr>
          <p:nvPr/>
        </p:nvGraphicFramePr>
        <p:xfrm>
          <a:off x="539496" y="912209"/>
          <a:ext cx="11100816" cy="5033582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1.通过实例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认识不同地域的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发展水平存在差异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归纳发展中国家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与发达国家的分布特点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3.用实例说明加强国际经济合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0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42eba4815.table_image?tii=1&amp;vcp=1&amp;pid=462390b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450973"/>
            <a:ext cx="550468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0_1#c18a7741e?htil=13&amp;vaa=1&amp;vcp=1&amp;vis=1&amp;pid=b9b48d1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074" y="1101112"/>
            <a:ext cx="3499108" cy="431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0_2#c18a7741e?htil=13&amp;vaa=1&amp;vcp=1&amp;vis=1&amp;pid=b9b48d1f1&amp;color=0,0,0&amp;vtp=1&amp;vaab=1&amp;bt=1&amp;bbb=1"/>
          <p:cNvSpPr/>
          <p:nvPr/>
        </p:nvSpPr>
        <p:spPr>
          <a:xfrm>
            <a:off x="539496" y="1444752"/>
            <a:ext cx="78729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RCEP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成员国(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1_1#c18a7741e.bracket?vaa=1&amp;vcp=1&amp;vis=1&amp;pid=b9b48d1f1&amp;color=0,0,0&amp;vpa=37&amp;vtp=1&amp;vaab=1"/>
          <p:cNvSpPr/>
          <p:nvPr/>
        </p:nvSpPr>
        <p:spPr>
          <a:xfrm>
            <a:off x="3216815" y="14314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80_3#c18a7741e.choices?htil=13&amp;vaa=1&amp;vcp=1&amp;vis=1&amp;pid=b9b48d1f1&amp;color=0,0,0&amp;vtp=1&amp;vaab=1&amp;bbb=1"/>
          <p:cNvSpPr/>
          <p:nvPr/>
        </p:nvSpPr>
        <p:spPr>
          <a:xfrm>
            <a:off x="539496" y="2077021"/>
            <a:ext cx="78729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A.主要位于大西洋沿岸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.只涉及东亚、南亚地区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.地跨南、北两个半球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.均属于发展中国家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a808cba1d?htil=14&amp;vaa=1&amp;vcp=1&amp;vis=1&amp;pid=b9b48d1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1778" y="1026706"/>
            <a:ext cx="3817447" cy="470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2_2#a808cba1d?htil=14&amp;vaa=1&amp;vcp=1&amp;vis=1&amp;pid=b9b48d1f1&amp;color=0,0,0&amp;vtp=1&amp;vaab=1&amp;bt=1&amp;bbb=1"/>
          <p:cNvSpPr/>
          <p:nvPr/>
        </p:nvSpPr>
        <p:spPr>
          <a:xfrm>
            <a:off x="539496" y="1417320"/>
            <a:ext cx="78272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RCEP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各成员国的贸易往来中(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3_1#a808cba1d.bracket?vaa=1&amp;vcp=1&amp;vis=1&amp;pid=b9b48d1f1&amp;color=0,0,0&amp;vpa=38&amp;vtp=1&amp;vaab=1"/>
          <p:cNvSpPr/>
          <p:nvPr/>
        </p:nvSpPr>
        <p:spPr>
          <a:xfrm>
            <a:off x="5706015" y="14039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82_3#a808cba1d.choices?htil=14&amp;vaa=1&amp;vcp=1&amp;vis=1&amp;pid=b9b48d1f1&amp;color=0,0,0&amp;vtp=1&amp;vaab=1&amp;bbb=1"/>
          <p:cNvSpPr/>
          <p:nvPr/>
        </p:nvSpPr>
        <p:spPr>
          <a:xfrm>
            <a:off x="539496" y="2049589"/>
            <a:ext cx="78272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A.韩国大量出口椰子、香蕉等水果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.日本以出口矿产品、进口工业品为主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.菲律宾主要出口热带农产品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.澳大利亚大量进口羊毛、羊肉等畜产品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4_1#e94ecf928?htil=15&amp;vaa=1&amp;vcp=1&amp;vis=1&amp;pid=b9b48d1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1850" y="1209943"/>
            <a:ext cx="3598754" cy="443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4_2#e94ecf928?htil=15&amp;vaa=1&amp;vcp=1&amp;vis=1&amp;pid=b9b48d1f1&amp;color=0,0,0&amp;vtp=1&amp;vaab=1&amp;bt=1&amp;bbb=1"/>
          <p:cNvSpPr/>
          <p:nvPr/>
        </p:nvSpPr>
        <p:spPr>
          <a:xfrm>
            <a:off x="539496" y="1426464"/>
            <a:ext cx="7845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RCEP的签订，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5_1#e94ecf928.bracket?vaa=1&amp;vcp=1&amp;vis=1&amp;pid=b9b48d1f1&amp;color=0,0,0&amp;vpa=39&amp;vtp=1&amp;vaab=1"/>
          <p:cNvSpPr/>
          <p:nvPr/>
        </p:nvSpPr>
        <p:spPr>
          <a:xfrm>
            <a:off x="4283615" y="14131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84_3#e94ecf928.choices?htil=15&amp;vaa=1&amp;vcp=1&amp;vis=1&amp;pid=b9b48d1f1&amp;color=0,0,0&amp;vtp=1&amp;vaab=1&amp;bbb=1"/>
          <p:cNvSpPr/>
          <p:nvPr/>
        </p:nvSpPr>
        <p:spPr>
          <a:xfrm>
            <a:off x="539496" y="2058733"/>
            <a:ext cx="7845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A.各国经济竞争日趋激烈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.国际合作推动经济发展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.发达国家与发展中国家已全部实现平等合作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.各国经济自成一体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6_1#e2a77d10d?htil=16&amp;vaa=1&amp;vcp=1&amp;vis=1&amp;pid=9b78349b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6752" y="916686"/>
            <a:ext cx="5623560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6_2#e2a77d10d?htil=16&amp;sp=1&amp;vaa=1&amp;vcp=1&amp;vis=1&amp;pid=9b78349b4&amp;color=0,0,0&amp;vtp=1&amp;vaab=1&amp;bt=1&amp;bbb=1&amp;hb=1&amp;hs=1"/>
          <p:cNvSpPr/>
          <p:nvPr/>
        </p:nvSpPr>
        <p:spPr>
          <a:xfrm>
            <a:off x="539496" y="898398"/>
            <a:ext cx="535838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年10月22日至24日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砖国家”领导人第十六次会晤在俄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罗斯喀山举行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。这是“金砖国家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员后举行的首次领导人会晤。图中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字母所在国家代表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“金砖国家”成员。</a:t>
            </a:r>
            <a:endParaRPr lang="en-US" altLang="zh-CN" sz="2800" dirty="0"/>
          </a:p>
        </p:txBody>
      </p:sp>
      <p:sp>
        <p:nvSpPr>
          <p:cNvPr id="4" name="QB_8_BD.87_1#09b3c55c2?vaa=1&amp;vcp=1&amp;vis=1&amp;pid=e2a77d10d&amp;color=0,0,0&amp;vtp=1&amp;vaab=1&amp;bbb=1&amp;hb=1&amp;hs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（1）“金砖国家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”大部分位于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。“金砖国家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”之间的互助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范畴。</a:t>
            </a:r>
            <a:endParaRPr lang="en-US" altLang="zh-CN" sz="2800" dirty="0"/>
          </a:p>
        </p:txBody>
      </p:sp>
      <p:sp>
        <p:nvSpPr>
          <p:cNvPr id="5" name="QB_8_AN.88_1#09b3c55c2.blank?vaa=1&amp;vcp=1&amp;vis=1&amp;pid=e2a77d10d&amp;color=0,0,0&amp;vpa=40&amp;vtp=1&amp;vaab=1"/>
          <p:cNvSpPr/>
          <p:nvPr/>
        </p:nvSpPr>
        <p:spPr>
          <a:xfrm>
            <a:off x="4953540" y="470935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6" name="QB_8_AN.89_1#09b3c55c2.blank?vaa=1&amp;vcp=1&amp;vis=1&amp;pid=e2a77d10d&amp;color=0,0,0&amp;vpa=41&amp;vtp=1&amp;vaab=1"/>
          <p:cNvSpPr/>
          <p:nvPr/>
        </p:nvSpPr>
        <p:spPr>
          <a:xfrm>
            <a:off x="6375939" y="470935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7" name="QB_8_AN.90_1#09b3c55c2.blank?vaa=1&amp;vcp=1&amp;vis=1&amp;pid=e2a77d10d&amp;color=0,0,0&amp;vpa=42&amp;vtp=1&amp;vaab=1&amp;bbb=1"/>
          <p:cNvSpPr/>
          <p:nvPr/>
        </p:nvSpPr>
        <p:spPr>
          <a:xfrm>
            <a:off x="2484978" y="533609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南南合作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1_1#67c599b3d?htil=17&amp;vaa=1&amp;vcp=1&amp;vis=1&amp;pid=e2a77d10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0039" y="601417"/>
            <a:ext cx="5435408" cy="345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91_2#67c599b3d?htil=17&amp;vaa=1&amp;vcp=1&amp;vis=1&amp;pid=e2a77d10d&amp;color=0,0,0&amp;mp=1&amp;vtp=1&amp;vaab=1&amp;bt=1&amp;bbb=1&amp;hb=1&amp;hs=1"/>
          <p:cNvSpPr/>
          <p:nvPr/>
        </p:nvSpPr>
        <p:spPr>
          <a:xfrm>
            <a:off x="539496" y="1564354"/>
            <a:ext cx="5321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，该国的首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；C国大部分位于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半岛，该半岛大部分属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67c599b3d.blank?vaa=1&amp;vcp=1&amp;vis=1&amp;pid=e2a77d10d&amp;color=0,0,0&amp;mp=1&amp;vpa=43&amp;vtp=1&amp;vaab=1&amp;bbb=1"/>
          <p:cNvSpPr/>
          <p:nvPr/>
        </p:nvSpPr>
        <p:spPr>
          <a:xfrm>
            <a:off x="2407189" y="15338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</a:t>
            </a:r>
            <a:endParaRPr lang="en-US" altLang="zh-CN" sz="2800" dirty="0"/>
          </a:p>
        </p:txBody>
      </p:sp>
      <p:sp>
        <p:nvSpPr>
          <p:cNvPr id="5" name="QB_8_AN.2_1#67c599b3d.blank?vaa=1&amp;vcp=1&amp;vis=1&amp;pid=e2a77d10d&amp;color=0,0,0&amp;mp=1&amp;vpa=44&amp;vtp=1&amp;vaab=1&amp;bbb=1"/>
          <p:cNvSpPr/>
          <p:nvPr/>
        </p:nvSpPr>
        <p:spPr>
          <a:xfrm>
            <a:off x="1261015" y="21815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6" name="QB_8_AN.3_1#67c599b3d.blank?vaa=1&amp;vcp=1&amp;vis=1&amp;pid=e2a77d10d&amp;color=0,0,0&amp;mp=1&amp;vpa=45&amp;vtp=1&amp;vaab=1&amp;bbb=1"/>
          <p:cNvSpPr/>
          <p:nvPr/>
        </p:nvSpPr>
        <p:spPr>
          <a:xfrm>
            <a:off x="549815" y="28292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7" name="QB_8_AN.4_1#67c599b3d.blank?vaa=1&amp;vcp=1&amp;vis=1&amp;pid=e2a77d10d&amp;color=0,0,0&amp;mp=1&amp;vpa=46&amp;vtp=1&amp;vaab=1&amp;bbb=1"/>
          <p:cNvSpPr/>
          <p:nvPr/>
        </p:nvSpPr>
        <p:spPr>
          <a:xfrm>
            <a:off x="549815" y="345601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8" name="QB_8_BD.96_1#505476fff?vaa=1&amp;vcp=1&amp;vis=1&amp;pid=e2a77d10d&amp;color=0,0,0&amp;vtp=1&amp;vaab=1&amp;bbb=1&amp;hb=1&amp;hs=1"/>
          <p:cNvSpPr/>
          <p:nvPr/>
        </p:nvSpPr>
        <p:spPr>
          <a:xfrm>
            <a:off x="539496" y="41246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3）“金砖国家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”中领土全部位于南半球的是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有极昼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、极夜现象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，被赤道穿过的是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以上均填字母和国家名称）</a:t>
            </a:r>
            <a:endParaRPr lang="en-US" altLang="zh-CN" sz="2800" spc="-50" dirty="0"/>
          </a:p>
        </p:txBody>
      </p:sp>
      <p:sp>
        <p:nvSpPr>
          <p:cNvPr id="9" name="QB_8_AN.97_1#505476fff.blank?vaa=1&amp;vcp=1&amp;vis=1&amp;pid=e2a77d10d&amp;color=0,0,0&amp;vpa=47&amp;vtp=1&amp;vaab=1&amp;bbb=1"/>
          <p:cNvSpPr/>
          <p:nvPr/>
        </p:nvSpPr>
        <p:spPr>
          <a:xfrm>
            <a:off x="7293514" y="4094194"/>
            <a:ext cx="11620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E南非</a:t>
            </a:r>
            <a:endParaRPr lang="en-US" altLang="zh-CN" sz="2800" spc="-50" dirty="0"/>
          </a:p>
        </p:txBody>
      </p:sp>
      <p:sp>
        <p:nvSpPr>
          <p:cNvPr id="10" name="QB_8_AN.98_1#505476fff.blank?vaa=1&amp;vcp=1&amp;vis=1&amp;pid=e2a77d10d&amp;color=0,0,0&amp;vpa=48&amp;vtp=1&amp;vaab=1&amp;bbb=1"/>
          <p:cNvSpPr/>
          <p:nvPr/>
        </p:nvSpPr>
        <p:spPr>
          <a:xfrm>
            <a:off x="1200690" y="4720939"/>
            <a:ext cx="15509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A俄罗斯</a:t>
            </a:r>
            <a:endParaRPr lang="en-US" altLang="zh-CN" sz="2800" spc="-50" dirty="0"/>
          </a:p>
        </p:txBody>
      </p:sp>
      <p:sp>
        <p:nvSpPr>
          <p:cNvPr id="11" name="QB_8_AN.99_1#505476fff.blank?vaa=1&amp;vcp=1&amp;vis=1&amp;pid=e2a77d10d&amp;color=0,0,0&amp;vpa=49&amp;vtp=1&amp;vaab=1&amp;bbb=1"/>
          <p:cNvSpPr/>
          <p:nvPr/>
        </p:nvSpPr>
        <p:spPr>
          <a:xfrm>
            <a:off x="5537740" y="4720939"/>
            <a:ext cx="1201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D巴西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0_1#b2178087d?htil=18&amp;vaa=1&amp;vcp=1&amp;vis=1&amp;pid=e2a77d1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085" y="1559052"/>
            <a:ext cx="5660136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0_2#b2178087d?htil=18&amp;vaa=1&amp;vcp=1&amp;vis=1&amp;pid=e2a77d10d&amp;color=0,0,0&amp;mp=1&amp;vtp=1&amp;vaab=1&amp;bt=1&amp;bbb=1&amp;hb=1"/>
          <p:cNvSpPr/>
          <p:nvPr/>
        </p:nvSpPr>
        <p:spPr>
          <a:xfrm>
            <a:off x="539496" y="1559052"/>
            <a:ext cx="5321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）世界上面积最大的国家是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，世界上最大的发展中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。（以上均填字母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和国家名称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8_AN.101_1#b2178087d.blank?vaa=1&amp;vcp=1&amp;vis=1&amp;pid=e2a77d10d&amp;color=0,0,0&amp;mp=1&amp;vpa=50&amp;vtp=1&amp;vaab=1&amp;bbb=1"/>
          <p:cNvSpPr/>
          <p:nvPr/>
        </p:nvSpPr>
        <p:spPr>
          <a:xfrm>
            <a:off x="511715" y="2176272"/>
            <a:ext cx="15827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</a:t>
            </a:r>
            <a:endParaRPr lang="en-US" altLang="zh-CN" sz="2800" dirty="0"/>
          </a:p>
        </p:txBody>
      </p:sp>
      <p:sp>
        <p:nvSpPr>
          <p:cNvPr id="5" name="QB_8_AN.102_1#b2178087d.blank?vaa=1&amp;vcp=1&amp;vis=1&amp;pid=e2a77d10d&amp;color=0,0,0&amp;mp=1&amp;vpa=51&amp;vtp=1&amp;vaab=1&amp;bbb=1"/>
          <p:cNvSpPr/>
          <p:nvPr/>
        </p:nvSpPr>
        <p:spPr>
          <a:xfrm>
            <a:off x="1591214" y="2823972"/>
            <a:ext cx="1206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B中国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adb36d2f.fixed?vcp=1&amp;pid=719a45e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世界的发展差异</a:t>
            </a:r>
            <a:endParaRPr lang="en-US" altLang="zh-CN" sz="4000" dirty="0"/>
          </a:p>
        </p:txBody>
      </p:sp>
      <p:sp>
        <p:nvSpPr>
          <p:cNvPr id="3" name="C_5_BD#2adb36d2f.fixed?vcp=1&amp;pid=719a45e5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e1902473?vcp=1&amp;pid=2adb36d2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发展中国家与发达国家</a:t>
            </a:r>
            <a:endParaRPr lang="en-US" altLang="zh-CN" sz="3000" dirty="0"/>
          </a:p>
        </p:txBody>
      </p:sp>
      <p:sp>
        <p:nvSpPr>
          <p:cNvPr id="3" name="QO_7_BD.1_1#4cf17d2eb?vaa=1&amp;vcp=1&amp;vis=1&amp;pid=7e190247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1.不同类型的国家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_1#c6cb8e294?sp=1&amp;vaa=1&amp;vcp=1&amp;vis=1&amp;pid=4cf17d2eb&amp;color=0,0,0&amp;vtp=1&amp;vaab=1&amp;bbb=1&amp;hb=1"/>
              <p:cNvSpPr/>
              <p:nvPr/>
            </p:nvSpPr>
            <p:spPr>
              <a:xfrm>
                <a:off x="304800" y="1853419"/>
                <a:ext cx="11582400" cy="1849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720090" algn="just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（1）陆地面积</a:t>
                </a:r>
                <a:endParaRPr lang="en-US" altLang="zh-CN" sz="2800" dirty="0"/>
              </a:p>
              <a:p>
                <a:pPr indent="720090" algn="just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是世界上面积最大的国家，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是世界上面积最小的国家。中国陆地面积约960万千米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位居世界第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2_1#c6cb8e294?sp=1&amp;vaa=1&amp;vcp=1&amp;vis=1&amp;pid=4cf17d2e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853419"/>
                <a:ext cx="11582400" cy="1849057"/>
              </a:xfrm>
              <a:prstGeom prst="rect">
                <a:avLst/>
              </a:prstGeom>
              <a:blipFill rotWithShape="1">
                <a:blip r:embed="rId3"/>
                <a:stretch>
                  <a:fillRect t="-26" b="-5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c6cb8e294.blank?vaa=1&amp;vcp=1&amp;vis=1&amp;pid=4cf17d2eb&amp;color=0,0,0&amp;vpa=1&amp;vtp=1&amp;vaab=1&amp;bbb=1"/>
          <p:cNvSpPr/>
          <p:nvPr/>
        </p:nvSpPr>
        <p:spPr>
          <a:xfrm>
            <a:off x="1157369" y="248037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</a:t>
            </a:r>
            <a:endParaRPr lang="en-US" altLang="zh-CN" sz="2800" dirty="0"/>
          </a:p>
        </p:txBody>
      </p:sp>
      <p:sp>
        <p:nvSpPr>
          <p:cNvPr id="6" name="QB_8_AN.2_1#c6cb8e294.blank?vaa=1&amp;vcp=1&amp;vis=1&amp;pid=4cf17d2eb&amp;color=0,0,0&amp;vpa=2&amp;vtp=1&amp;vaab=1&amp;bbb=1"/>
          <p:cNvSpPr/>
          <p:nvPr/>
        </p:nvSpPr>
        <p:spPr>
          <a:xfrm>
            <a:off x="6822422" y="24949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梵蒂冈</a:t>
            </a:r>
            <a:endParaRPr lang="en-US" altLang="zh-CN" sz="2800" dirty="0"/>
          </a:p>
        </p:txBody>
      </p:sp>
      <p:sp>
        <p:nvSpPr>
          <p:cNvPr id="7" name="QB_8_AN.3_1#c6cb8e294.blank?vaa=1&amp;vcp=1&amp;vis=1&amp;pid=4cf17d2eb&amp;color=0,0,0&amp;vpa=3&amp;vtp=1&amp;vaab=1"/>
          <p:cNvSpPr/>
          <p:nvPr/>
        </p:nvSpPr>
        <p:spPr>
          <a:xfrm>
            <a:off x="7485203" y="3143001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8" name="P_8_BD#f88d8ae7e?sp=1&amp;vcp=1&amp;vis=1&amp;pid=4cf17d2eb&amp;color=0,0,0&amp;vtp=1&amp;vaab=1&amp;bbb=1&amp;hb=1"/>
          <p:cNvSpPr/>
          <p:nvPr/>
        </p:nvSpPr>
        <p:spPr>
          <a:xfrm>
            <a:off x="539496" y="371073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世界人口分布不均，有的国家人口众多，如印度、中国、美国等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有的国家人口很少，如梵蒂冈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_1#520fe4278?sp=1&amp;vaa=1&amp;vcp=1&amp;vis=1&amp;pid=4cf17d2eb&amp;color=0,0,0&amp;vtp=1&amp;vaab=1&amp;bt=1&amp;bbb=1&amp;hb=1"/>
          <p:cNvSpPr/>
          <p:nvPr/>
        </p:nvSpPr>
        <p:spPr>
          <a:xfrm>
            <a:off x="539496" y="15308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628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（3）政治体制</a:t>
            </a:r>
            <a:endParaRPr lang="en-US" altLang="zh-CN" sz="2800" dirty="0"/>
          </a:p>
          <a:p>
            <a:pPr indent="716280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世界上的国家可分为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国家。还有一些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没有获得独立的殖民地和属地，叫做“地区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8_AN.1_1#520fe4278.blank?vaa=1&amp;vcp=1&amp;vis=1&amp;pid=4cf17d2eb&amp;color=0,0,0&amp;vpa=4&amp;vtp=1&amp;vaab=1&amp;bbb=1"/>
          <p:cNvSpPr/>
          <p:nvPr/>
        </p:nvSpPr>
        <p:spPr>
          <a:xfrm>
            <a:off x="4523938" y="214807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社会主义</a:t>
            </a:r>
            <a:endParaRPr lang="en-US" altLang="zh-CN" sz="2800" dirty="0"/>
          </a:p>
        </p:txBody>
      </p:sp>
      <p:sp>
        <p:nvSpPr>
          <p:cNvPr id="4" name="QB_8_AN.2_1#520fe4278.blank?vaa=1&amp;vcp=1&amp;vis=1&amp;pid=4cf17d2eb&amp;color=0,0,0&amp;vpa=5&amp;vtp=1&amp;vaab=1&amp;bbb=1"/>
          <p:cNvSpPr/>
          <p:nvPr/>
        </p:nvSpPr>
        <p:spPr>
          <a:xfrm>
            <a:off x="7435595" y="214807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资本主义</a:t>
            </a:r>
            <a:endParaRPr lang="en-US" altLang="zh-CN" sz="2800" dirty="0"/>
          </a:p>
        </p:txBody>
      </p:sp>
      <p:sp>
        <p:nvSpPr>
          <p:cNvPr id="5" name="QB_8_BD.9_1#0cb0a1ebb?sp=1&amp;vaa=1&amp;vcp=1&amp;vis=1&amp;pid=4cf17d2eb&amp;color=0,0,0&amp;vtp=1&amp;vaab=1&amp;bbb=1&amp;hb=1"/>
          <p:cNvSpPr/>
          <p:nvPr/>
        </p:nvSpPr>
        <p:spPr>
          <a:xfrm>
            <a:off x="539496" y="34545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71628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（4）经济状况</a:t>
            </a:r>
            <a:endParaRPr lang="en-US" altLang="zh-CN" sz="2800" dirty="0"/>
          </a:p>
          <a:p>
            <a:pPr indent="716280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世界各国的发展水平存在着明显差异。根据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通常可把世界上的国家划分为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0_1#0cb0a1ebb.blank?vaa=1&amp;vcp=1&amp;vis=1&amp;pid=4cf17d2eb&amp;color=0,0,0&amp;vpa=6&amp;vtp=1&amp;vaab=1&amp;bbb=1"/>
          <p:cNvSpPr/>
          <p:nvPr/>
        </p:nvSpPr>
        <p:spPr>
          <a:xfrm>
            <a:off x="8035176" y="4093463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经济发展水平</a:t>
            </a:r>
            <a:endParaRPr lang="en-US" altLang="zh-CN" sz="2800" dirty="0"/>
          </a:p>
        </p:txBody>
      </p:sp>
      <p:sp>
        <p:nvSpPr>
          <p:cNvPr id="7" name="QB_8_AN.11_1#0cb0a1ebb.blank?vaa=1&amp;vcp=1&amp;vis=1&amp;pid=4cf17d2eb&amp;color=0,0,0&amp;vpa=7&amp;vtp=1&amp;vaab=1&amp;bbb=1"/>
          <p:cNvSpPr/>
          <p:nvPr/>
        </p:nvSpPr>
        <p:spPr>
          <a:xfrm>
            <a:off x="5241387" y="474999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  <p:sp>
        <p:nvSpPr>
          <p:cNvPr id="8" name="QB_8_AN.12_1#0cb0a1ebb.blank?vaa=1&amp;vcp=1&amp;vis=1&amp;pid=4cf17d2eb&amp;color=0,0,0&amp;vpa=8&amp;vtp=1&amp;vaab=1&amp;bbb=1"/>
          <p:cNvSpPr/>
          <p:nvPr/>
        </p:nvSpPr>
        <p:spPr>
          <a:xfrm>
            <a:off x="7435595" y="472179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_1#0fb12a50c?sp=1&amp;vaa=1&amp;vcp=1&amp;vis=1&amp;pid=7e1902473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2.发展中国家与发达国家</a:t>
            </a:r>
            <a:endParaRPr lang="en-US" altLang="zh-CN" sz="2800" dirty="0"/>
          </a:p>
        </p:txBody>
      </p:sp>
      <p:graphicFrame>
        <p:nvGraphicFramePr>
          <p:cNvPr id="9" name="QB_7_BD.13_2#0fb12a50c?colgroup=4,12,12&amp;vaa=1&amp;vcp=1&amp;vis=1&amp;pid=7e1902473&amp;color=0,0,0&amp;vtp=1&amp;vaab=1&amp;bbb=1&amp;hb=1"/>
          <p:cNvGraphicFramePr>
            <a:graphicFrameLocks noGrp="1"/>
          </p:cNvGraphicFramePr>
          <p:nvPr/>
        </p:nvGraphicFramePr>
        <p:xfrm>
          <a:off x="539496" y="1534159"/>
          <a:ext cx="11073384" cy="4457956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约占世界人口的5/6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约占世界人口的1/6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主要分布在北半球的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南半球（以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洲国家为主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洲和南半球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（世界上最大的发展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加拿大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新西兰等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14_1#0fb12a50c.blank?vaa=1&amp;vcp=1&amp;vis=1&amp;pid=7e1902473&amp;color=0,0,0&amp;vpa=9&amp;vtp=1&amp;vaab=1"/>
          <p:cNvSpPr/>
          <p:nvPr/>
        </p:nvSpPr>
        <p:spPr>
          <a:xfrm>
            <a:off x="5504711" y="26418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5" name="QB_7_AN.15_1#0fb12a50c.blank?vaa=1&amp;vcp=1&amp;vis=1&amp;pid=7e1902473&amp;color=0,0,0&amp;vpa=10&amp;vtp=1&amp;vaab=1"/>
          <p:cNvSpPr/>
          <p:nvPr/>
        </p:nvSpPr>
        <p:spPr>
          <a:xfrm>
            <a:off x="4082311" y="3200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6" name="QB_7_AN.16_1#0fb12a50c.blank?vaa=1&amp;vcp=1&amp;vis=1&amp;pid=7e1902473&amp;color=0,0,0&amp;vpa=11&amp;vtp=1&amp;vaab=1"/>
          <p:cNvSpPr/>
          <p:nvPr/>
        </p:nvSpPr>
        <p:spPr>
          <a:xfrm>
            <a:off x="5492011" y="3200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7" name="QB_7_AN.17_1#0fb12a50c.blank?vaa=1&amp;vcp=1&amp;vis=1&amp;pid=7e1902473&amp;color=0,0,0&amp;vpa=12&amp;vtp=1&amp;vaab=1&amp;bbb=1"/>
          <p:cNvSpPr/>
          <p:nvPr/>
        </p:nvSpPr>
        <p:spPr>
          <a:xfrm>
            <a:off x="2304310" y="373938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拉丁美</a:t>
            </a:r>
            <a:endParaRPr lang="en-US" altLang="zh-CN" sz="2800" dirty="0"/>
          </a:p>
        </p:txBody>
      </p:sp>
      <p:sp>
        <p:nvSpPr>
          <p:cNvPr id="8" name="QB_7_AN.18_1#0fb12a50c.blank?vaa=1&amp;vcp=1&amp;vis=1&amp;pid=7e1902473&amp;color=0,0,0&amp;vpa=13&amp;vtp=1&amp;vaab=1"/>
          <p:cNvSpPr/>
          <p:nvPr/>
        </p:nvSpPr>
        <p:spPr>
          <a:xfrm>
            <a:off x="8910341" y="26418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3" name="QB_7_AN.19_1#0fb12a50c.blank?vaa=1&amp;vcp=1&amp;vis=1&amp;pid=7e1902473&amp;color=0,0,0&amp;vpa=14&amp;vtp=1&amp;vaab=1&amp;bbb=1"/>
          <p:cNvSpPr/>
          <p:nvPr/>
        </p:nvSpPr>
        <p:spPr>
          <a:xfrm>
            <a:off x="7132341" y="320065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  <p:sp>
        <p:nvSpPr>
          <p:cNvPr id="10" name="QB_7_AN.20_1#0fb12a50c.blank?vaa=1&amp;vcp=1&amp;vis=1&amp;pid=7e1902473&amp;color=0,0,0&amp;vpa=15&amp;vtp=1&amp;vaab=1"/>
          <p:cNvSpPr/>
          <p:nvPr/>
        </p:nvSpPr>
        <p:spPr>
          <a:xfrm>
            <a:off x="8897641" y="320065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1" name="QB_7_AN.21_1#0fb12a50c.blank?vaa=1&amp;vcp=1&amp;vis=1&amp;pid=7e1902473&amp;color=0,0,0&amp;vpa=16&amp;vtp=1&amp;vaab=1&amp;bbb=1"/>
          <p:cNvSpPr/>
          <p:nvPr/>
        </p:nvSpPr>
        <p:spPr>
          <a:xfrm>
            <a:off x="7487941" y="373938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  <p:sp>
        <p:nvSpPr>
          <p:cNvPr id="12" name="QB_7_AN.22_1#0fb12a50c.blank?vaa=1&amp;vcp=1&amp;vis=1&amp;pid=7e1902473&amp;color=0,0,0&amp;vpa=17&amp;vtp=1&amp;vaab=1&amp;bbb=1"/>
          <p:cNvSpPr/>
          <p:nvPr/>
        </p:nvSpPr>
        <p:spPr>
          <a:xfrm>
            <a:off x="2304310" y="4597210"/>
            <a:ext cx="1147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3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23_1#0fb12a50c?colgroup=4,12,12&amp;vaa=1&amp;vcp=1&amp;vis=1&amp;pid=7e190247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6446"/>
          <a:ext cx="11073384" cy="4469704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二产业为主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以第三产业为主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以出口初级产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品为主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高科技产业规模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大量出口高附加值的工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业制成品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大多为半机械化或手工生产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以大规模机械化生产为主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服务业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房地产等发展迅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市场充满活力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服务设施完善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提倡个性化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QB_7_BD.23_1#0fb12a50c?colgroup=4,12,12&amp;vaa=1&amp;vcp=1&amp;vis=1&amp;pid=7e1902473&amp;color=0,0,0&amp;mp=1&amp;vtp=1&amp;vaab=1&amp;bt=1&amp;bbb=1"/>
          <p:cNvSpPr txBox="1"/>
          <p:nvPr/>
        </p:nvSpPr>
        <p:spPr>
          <a:xfrm>
            <a:off x="10894735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1392</Words>
  <Application>Microsoft Office PowerPoint</Application>
  <PresentationFormat>宽屏</PresentationFormat>
  <Paragraphs>355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Arial (正文)</vt:lpstr>
      <vt:lpstr>等线</vt:lpstr>
      <vt:lpstr>华文隶书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2024-11-23T11:31:00Z</dcterms:created>
  <dcterms:modified xsi:type="dcterms:W3CDTF">2025-07-28T01:00:29Z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340EB0DE44AC40638CF57FF6F0393D48_12</vt:lpwstr>
  </property>
  <property fmtid="{D5CDD505-2E9C-101B-9397-08002B2CF9AE}" pid="3" name="KSOProductBuildVer">
    <vt:lpwstr>2052-12.1.0.17147</vt:lpwstr>
  </property>
</Properties>
</file>