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225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9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65310DE-D0F5-EEE6-42E9-C2072C975C2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EC6A2B1-1888-4F7C-A65D-7D4CD17FCB3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2b74b1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B542C9B-2734-4409-B629-58B072645B4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备考练习5 背诵默写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60_1#918ae1acc?sp=1&amp;vaa=1&amp;vcp=1&amp;pid=ad4a4e646&amp;color=0,0,0&amp;vtp=1&amp;vaab=1&amp;bt=1&amp;bbb=1&amp;hb=1"/>
          <p:cNvSpPr/>
          <p:nvPr/>
        </p:nvSpPr>
        <p:spPr>
          <a:xfrm>
            <a:off x="539496" y="6233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（2024·黑龙江绥化·中考）品读诗词，汲取力量。请将下列表格中的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诗词补充完整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16" name="QB_3_BD.60_2#918ae1acc?colgroup=2,27&amp;vaa=1&amp;vcp=1&amp;pid=ad4a4e6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424415"/>
              </p:ext>
            </p:extLst>
          </p:nvPr>
        </p:nvGraphicFramePr>
        <p:xfrm>
          <a:off x="539496" y="1960308"/>
          <a:ext cx="11210976" cy="3906648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白居易眼中的春景是充满生机的：几处早莺争暖树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（《钱塘湖春行》）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马致远笔下的秋景是萧瑟苍凉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的：②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小桥流水人家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古道西风瘦马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（《天净沙·秋思》）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寄情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客路他乡的王湾借“雁”表达强烈的思乡情：③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（《次北固山下》）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出使边塞的王维借“雁”表达孤寂的情怀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征蓬出汉塞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（《使至塞上》）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3_AN.61_1#918ae1acc.blank?vaa=1&amp;vcp=1&amp;pid=ad4a4e646&amp;color=0,0,0&amp;vpa=49&amp;vtp=1&amp;vaab=1&amp;bbb=1&amp;hb=1"/>
          <p:cNvSpPr/>
          <p:nvPr/>
        </p:nvSpPr>
        <p:spPr>
          <a:xfrm>
            <a:off x="1549772" y="1959927"/>
            <a:ext cx="1000455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谁家新燕啄春泥</a:t>
            </a:r>
            <a:endParaRPr lang="en-US" altLang="zh-CN" sz="2800" dirty="0"/>
          </a:p>
        </p:txBody>
      </p:sp>
      <p:sp>
        <p:nvSpPr>
          <p:cNvPr id="5" name="QB_3_AN.62_1#918ae1acc.blank?vaa=1&amp;vcp=1&amp;pid=ad4a4e646&amp;color=0,0,0&amp;vpa=50&amp;vtp=1&amp;vaab=1&amp;bbb=1"/>
          <p:cNvSpPr/>
          <p:nvPr/>
        </p:nvSpPr>
        <p:spPr>
          <a:xfrm>
            <a:off x="2639591" y="3077527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枯藤老树昏鸦</a:t>
            </a:r>
            <a:endParaRPr lang="en-US" altLang="zh-CN" sz="2800" dirty="0"/>
          </a:p>
        </p:txBody>
      </p:sp>
      <p:sp>
        <p:nvSpPr>
          <p:cNvPr id="6" name="QB_3_AN.63_1#918ae1acc.blank?vaa=1&amp;vcp=1&amp;pid=ad4a4e646&amp;color=0,0,0&amp;vpa=51&amp;vtp=1&amp;vaab=1&amp;bbb=1"/>
          <p:cNvSpPr/>
          <p:nvPr/>
        </p:nvSpPr>
        <p:spPr>
          <a:xfrm>
            <a:off x="8643516" y="4192651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乡书何处达</a:t>
            </a:r>
            <a:endParaRPr lang="en-US" altLang="zh-CN" sz="2800" dirty="0"/>
          </a:p>
        </p:txBody>
      </p:sp>
      <p:sp>
        <p:nvSpPr>
          <p:cNvPr id="7" name="QB_3_AN.64_1#918ae1acc.blank?vaa=1&amp;vcp=1&amp;pid=ad4a4e646&amp;color=0,0,0&amp;vpa=52&amp;vtp=1&amp;vaab=1&amp;bbb=1"/>
          <p:cNvSpPr/>
          <p:nvPr/>
        </p:nvSpPr>
        <p:spPr>
          <a:xfrm>
            <a:off x="1934741" y="4725479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归雁洛阳边</a:t>
            </a:r>
            <a:endParaRPr lang="en-US" altLang="zh-CN" sz="2800" dirty="0"/>
          </a:p>
        </p:txBody>
      </p:sp>
      <p:sp>
        <p:nvSpPr>
          <p:cNvPr id="8" name="QB_3_AN.65_1#918ae1acc.blank?vaa=1&amp;vcp=1&amp;pid=ad4a4e646&amp;color=0,0,0&amp;vpa=53&amp;vtp=1&amp;vaab=1&amp;bbb=1"/>
          <p:cNvSpPr/>
          <p:nvPr/>
        </p:nvSpPr>
        <p:spPr>
          <a:xfrm>
            <a:off x="6435303" y="5290185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归雁入胡天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3_BD.66_1#918ae1acc?colgroup=2,27&amp;vaa=1&amp;vcp=1&amp;pid=ad4a4e6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764303"/>
              </p:ext>
            </p:extLst>
          </p:nvPr>
        </p:nvGraphicFramePr>
        <p:xfrm>
          <a:off x="539496" y="2665952"/>
          <a:ext cx="11282976" cy="2880000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陆游屡遭排斥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仍独立不倚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坚持正义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借梅花抒写内心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只有香如故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（《卜算子·咏梅》）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李白面对人生挫折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仍坚定信心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重新鼓起勇气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：⑦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［《行路难》（其一）］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3_AN.67_1#918ae1acc.blank?vaa=1&amp;vcp=1&amp;pid=ad4a4e646&amp;color=0,0,0&amp;mp=1&amp;vpa=54&amp;vtp=1&amp;vaab=1&amp;bbb=1"/>
          <p:cNvSpPr/>
          <p:nvPr/>
        </p:nvSpPr>
        <p:spPr>
          <a:xfrm>
            <a:off x="1575172" y="2990434"/>
            <a:ext cx="1024730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           零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落成泥碾作尘</a:t>
            </a:r>
            <a:endParaRPr lang="en-US" altLang="zh-CN" sz="2800" dirty="0"/>
          </a:p>
        </p:txBody>
      </p:sp>
      <p:sp>
        <p:nvSpPr>
          <p:cNvPr id="4" name="QB_3_AN.68_1#918ae1acc.blank?vaa=1&amp;vcp=1&amp;pid=ad4a4e646&amp;color=0,0,0&amp;mp=1&amp;vpa=55&amp;vtp=1&amp;vaab=1&amp;bbb=1&amp;hb=1"/>
          <p:cNvSpPr/>
          <p:nvPr/>
        </p:nvSpPr>
        <p:spPr>
          <a:xfrm>
            <a:off x="8317883" y="4071842"/>
            <a:ext cx="2494451" cy="4869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长风破浪会有时</a:t>
            </a:r>
            <a:endParaRPr lang="en-US" altLang="zh-CN" sz="2800" dirty="0"/>
          </a:p>
        </p:txBody>
      </p:sp>
      <p:sp>
        <p:nvSpPr>
          <p:cNvPr id="5" name="QB_3_AN.69_1#918ae1acc.blank?vaa=1&amp;vcp=1&amp;pid=ad4a4e646&amp;color=0,0,0&amp;mp=1&amp;vpa=56&amp;vtp=1&amp;vaab=1&amp;bbb=1"/>
          <p:cNvSpPr/>
          <p:nvPr/>
        </p:nvSpPr>
        <p:spPr>
          <a:xfrm>
            <a:off x="2007766" y="4664805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直挂云帆济沧海</a:t>
            </a:r>
            <a:endParaRPr lang="en-US" altLang="zh-CN" sz="2800" dirty="0"/>
          </a:p>
        </p:txBody>
      </p:sp>
      <p:sp>
        <p:nvSpPr>
          <p:cNvPr id="2" name="QB_3_BD.66_1#918ae1acc?colgroup=2,27&amp;vaa=1&amp;vcp=1&amp;pid=ad4a4e646&amp;color=0,0,0&amp;mp=1&amp;vtp=1&amp;vaab=1&amp;bt=1&amp;bbb=1">
            <a:extLst>
              <a:ext uri="{FF2B5EF4-FFF2-40B4-BE49-F238E27FC236}">
                <a16:creationId xmlns:a16="http://schemas.microsoft.com/office/drawing/2014/main" id="{2E5541F3-0C0C-7D76-2C4F-7D583ED497C6}"/>
              </a:ext>
            </a:extLst>
          </p:cNvPr>
          <p:cNvSpPr txBox="1"/>
          <p:nvPr/>
        </p:nvSpPr>
        <p:spPr>
          <a:xfrm>
            <a:off x="10903879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70_1#dd6a9f7a9?sp=1&amp;vaa=1&amp;vcp=1&amp;pid=ad4a4e646&amp;color=0,0,0&amp;vtp=1&amp;vaab=1&amp;bt=1&amp;bbb=1&amp;hb=1"/>
          <p:cNvSpPr/>
          <p:nvPr/>
        </p:nvSpPr>
        <p:spPr>
          <a:xfrm>
            <a:off x="539496" y="554400"/>
            <a:ext cx="11109960" cy="51571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（2024·新疆·中考）在横线处填写相应的古诗文名句。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赏自然之美，感文人情怀。陶渊明的“芳草鲜美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（《桃花源记》）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写出桃花林的绚丽美好；杜甫的“造化钟神秀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”（《望岳》）表现泰山的神秀巍峨；刘禹锡“③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，病树前头万木春”（《酬乐天扬州初逢席上见赠》）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抒发诗人的乐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观精神；范仲淹的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“④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衡阳雁去无留意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渔家傲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秋思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》）展现奇特寒冷的边塞风光；张养浩的“⑤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”（《山坡羊·潼关怀古》）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描绘出山峰聚集、黄河汹涌的动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势；周敦颐的“予独爱莲之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”（《爱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莲说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》）提醒我们要像莲一样洁身自爱。</a:t>
            </a:r>
            <a:endParaRPr lang="en-US" altLang="zh-CN" sz="2800" dirty="0"/>
          </a:p>
        </p:txBody>
      </p:sp>
      <p:sp>
        <p:nvSpPr>
          <p:cNvPr id="3" name="QB_3_AN.71_1#dd6a9f7a9.blank?vaa=1&amp;vcp=1&amp;pid=ad4a4e646&amp;color=0,0,0&amp;vpa=57&amp;vtp=1&amp;vaab=1&amp;bbb=1"/>
          <p:cNvSpPr/>
          <p:nvPr/>
        </p:nvSpPr>
        <p:spPr>
          <a:xfrm>
            <a:off x="9241378" y="1014331"/>
            <a:ext cx="16811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落英缤纷</a:t>
            </a:r>
            <a:endParaRPr lang="en-US" altLang="zh-CN" sz="2800" dirty="0"/>
          </a:p>
        </p:txBody>
      </p:sp>
      <p:sp>
        <p:nvSpPr>
          <p:cNvPr id="4" name="QB_3_AN.72_1#dd6a9f7a9.blank?vaa=1&amp;vcp=1&amp;pid=ad4a4e646&amp;color=0,0,0&amp;vpa=58&amp;vtp=1&amp;vaab=1&amp;bbb=1"/>
          <p:cNvSpPr/>
          <p:nvPr/>
        </p:nvSpPr>
        <p:spPr>
          <a:xfrm>
            <a:off x="539496" y="1570369"/>
            <a:ext cx="11214354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阴阳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割昏晓</a:t>
            </a:r>
            <a:endParaRPr lang="en-US" altLang="zh-CN" sz="2800" dirty="0"/>
          </a:p>
        </p:txBody>
      </p:sp>
      <p:sp>
        <p:nvSpPr>
          <p:cNvPr id="5" name="QB_3_AN.73_1#dd6a9f7a9.blank?vaa=1&amp;vcp=1&amp;pid=ad4a4e646&amp;color=0,0,0&amp;vpa=59&amp;vtp=1&amp;vaab=1&amp;bbb=1&amp;hb=1"/>
          <p:cNvSpPr/>
          <p:nvPr/>
        </p:nvSpPr>
        <p:spPr>
          <a:xfrm>
            <a:off x="591693" y="2026210"/>
            <a:ext cx="11109960" cy="11623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沉舟侧畔千帆过</a:t>
            </a:r>
            <a:endParaRPr lang="en-US" altLang="zh-CN" sz="2800" dirty="0"/>
          </a:p>
        </p:txBody>
      </p:sp>
      <p:sp>
        <p:nvSpPr>
          <p:cNvPr id="6" name="QB_3_AN.74_1#dd6a9f7a9.blank?vaa=1&amp;vcp=1&amp;pid=ad4a4e646&amp;color=0,0,0&amp;vpa=60&amp;vtp=1&amp;vaab=1&amp;bbb=1"/>
          <p:cNvSpPr/>
          <p:nvPr/>
        </p:nvSpPr>
        <p:spPr>
          <a:xfrm>
            <a:off x="4043902" y="3100223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塞下秋来风景异</a:t>
            </a:r>
            <a:endParaRPr lang="en-US" altLang="zh-CN" sz="2800" dirty="0"/>
          </a:p>
        </p:txBody>
      </p:sp>
      <p:sp>
        <p:nvSpPr>
          <p:cNvPr id="7" name="QB_3_AN.75_1#dd6a9f7a9.blank?vaa=1&amp;vcp=1&amp;pid=ad4a4e646&amp;color=0,0,0&amp;vpa=61&amp;vtp=1&amp;vaab=1&amp;bbb=1&amp;hb=1"/>
          <p:cNvSpPr/>
          <p:nvPr/>
        </p:nvSpPr>
        <p:spPr>
          <a:xfrm>
            <a:off x="8423418" y="3606332"/>
            <a:ext cx="1594485" cy="6309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峰峦如聚</a:t>
            </a:r>
            <a:endParaRPr lang="en-US" altLang="zh-CN" sz="2800" dirty="0"/>
          </a:p>
        </p:txBody>
      </p:sp>
      <p:sp>
        <p:nvSpPr>
          <p:cNvPr id="8" name="QB_3_AN.76_1#dd6a9f7a9.blank?vaa=1&amp;vcp=1&amp;pid=ad4a4e646&amp;color=0,0,0&amp;vpa=62&amp;vtp=1&amp;vaab=1&amp;bbb=1"/>
          <p:cNvSpPr/>
          <p:nvPr/>
        </p:nvSpPr>
        <p:spPr>
          <a:xfrm>
            <a:off x="591693" y="4108367"/>
            <a:ext cx="16811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波涛如怒</a:t>
            </a:r>
            <a:endParaRPr lang="en-US" altLang="zh-CN" sz="2800" dirty="0"/>
          </a:p>
        </p:txBody>
      </p:sp>
      <p:sp>
        <p:nvSpPr>
          <p:cNvPr id="9" name="QB_3_AN.77_1#dd6a9f7a9.blank?vaa=1&amp;vcp=1&amp;pid=ad4a4e646&amp;color=0,0,0&amp;vpa=63&amp;vtp=1&amp;vaab=1&amp;bbb=1"/>
          <p:cNvSpPr/>
          <p:nvPr/>
        </p:nvSpPr>
        <p:spPr>
          <a:xfrm>
            <a:off x="4950491" y="4622518"/>
            <a:ext cx="2392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出淤泥而不染</a:t>
            </a:r>
            <a:endParaRPr lang="en-US" altLang="zh-CN" sz="2800" dirty="0"/>
          </a:p>
        </p:txBody>
      </p:sp>
      <p:sp>
        <p:nvSpPr>
          <p:cNvPr id="10" name="QB_3_AN.78_1#dd6a9f7a9.blank?vaa=1&amp;vcp=1&amp;pid=ad4a4e646&amp;color=0,0,0&amp;vpa=64&amp;vtp=1&amp;vaab=1&amp;bbb=1"/>
          <p:cNvSpPr/>
          <p:nvPr/>
        </p:nvSpPr>
        <p:spPr>
          <a:xfrm>
            <a:off x="7799928" y="4593943"/>
            <a:ext cx="2392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濯清涟而不妖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79_1#93348dadf?sp=1&amp;vaa=1&amp;vcp=1&amp;pid=ad4a4e646&amp;color=0,0,0&amp;vtp=1&amp;vaab=1&amp;bt=1&amp;bbb=1&amp;hb=1"/>
          <p:cNvSpPr/>
          <p:nvPr/>
        </p:nvSpPr>
        <p:spPr>
          <a:xfrm>
            <a:off x="539496" y="798240"/>
            <a:ext cx="11109960" cy="49481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（2024·江苏扬州·中考）在①—⑧处填写相应的名句。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经典古诗文滋养了我们的精神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。“学而不思则罔，①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孔子教我们要“学”“思”结合；“富贵不能淫，②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孟子认为外部因素不能使之迷乱、动摇、屈服的人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才有资格叫“大丈夫”；“沉舟侧畔千帆过，④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锡在困境中保持乐观向上的人生态度给我们启迪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；“⑤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”（《岳阳楼记》），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范仲淹让我们领略了心系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天下的高尚情怀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；“回首向来萧瑟处，归去，⑦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”，苏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轼用他的人生智慧启发我们顺境不骄，逆境不惧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；“⑧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留取丹心照汗青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”，文天祥让我们理解了舍生取义的生死观。</a:t>
            </a:r>
            <a:endParaRPr lang="en-US" altLang="zh-CN" sz="2800" dirty="0"/>
          </a:p>
        </p:txBody>
      </p:sp>
      <p:sp>
        <p:nvSpPr>
          <p:cNvPr id="3" name="QB_3_AN.80_1#93348dadf.blank?vaa=1&amp;vcp=1&amp;pid=ad4a4e646&amp;color=0,0,0&amp;vpa=65&amp;vtp=1&amp;vaab=1&amp;bbb=1"/>
          <p:cNvSpPr/>
          <p:nvPr/>
        </p:nvSpPr>
        <p:spPr>
          <a:xfrm>
            <a:off x="9152478" y="1274393"/>
            <a:ext cx="2392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思而不学则殆</a:t>
            </a:r>
            <a:endParaRPr lang="en-US" altLang="zh-CN" sz="2800" dirty="0"/>
          </a:p>
        </p:txBody>
      </p:sp>
      <p:sp>
        <p:nvSpPr>
          <p:cNvPr id="4" name="QB_3_AN.81_1#93348dadf.blank?vaa=1&amp;vcp=1&amp;pid=ad4a4e646&amp;color=0,0,0&amp;vpa=66&amp;vtp=1&amp;vaab=1&amp;bbb=1"/>
          <p:cNvSpPr/>
          <p:nvPr/>
        </p:nvSpPr>
        <p:spPr>
          <a:xfrm>
            <a:off x="8174577" y="1793583"/>
            <a:ext cx="20367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贫贱不能移</a:t>
            </a:r>
            <a:endParaRPr lang="en-US" altLang="zh-CN" sz="2800" dirty="0"/>
          </a:p>
        </p:txBody>
      </p:sp>
      <p:sp>
        <p:nvSpPr>
          <p:cNvPr id="5" name="QB_3_AN.82_1#93348dadf.blank?vaa=1&amp;vcp=1&amp;pid=ad4a4e646&amp;color=0,0,0&amp;vpa=67&amp;vtp=1&amp;vaab=1&amp;bbb=1"/>
          <p:cNvSpPr/>
          <p:nvPr/>
        </p:nvSpPr>
        <p:spPr>
          <a:xfrm>
            <a:off x="905415" y="2362785"/>
            <a:ext cx="20367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威武不能屈</a:t>
            </a:r>
            <a:endParaRPr lang="en-US" altLang="zh-CN" sz="2800" dirty="0"/>
          </a:p>
        </p:txBody>
      </p:sp>
      <p:sp>
        <p:nvSpPr>
          <p:cNvPr id="6" name="QB_3_AN.83_1#93348dadf.blank?vaa=1&amp;vcp=1&amp;pid=ad4a4e646&amp;color=0,0,0&amp;vpa=68&amp;vtp=1&amp;vaab=1&amp;bbb=1"/>
          <p:cNvSpPr/>
          <p:nvPr/>
        </p:nvSpPr>
        <p:spPr>
          <a:xfrm>
            <a:off x="7422103" y="2809966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病树前头万木春</a:t>
            </a:r>
            <a:endParaRPr lang="en-US" altLang="zh-CN" sz="2800" dirty="0"/>
          </a:p>
        </p:txBody>
      </p:sp>
      <p:sp>
        <p:nvSpPr>
          <p:cNvPr id="7" name="QB_3_AN.84_1#93348dadf.blank?vaa=1&amp;vcp=1&amp;pid=ad4a4e646&amp;color=0,0,0&amp;vpa=69&amp;vtp=1&amp;vaab=1&amp;bbb=1"/>
          <p:cNvSpPr/>
          <p:nvPr/>
        </p:nvSpPr>
        <p:spPr>
          <a:xfrm>
            <a:off x="8796878" y="3268656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先天下之忧而忧</a:t>
            </a:r>
            <a:endParaRPr lang="en-US" altLang="zh-CN" sz="2800" dirty="0"/>
          </a:p>
        </p:txBody>
      </p:sp>
      <p:sp>
        <p:nvSpPr>
          <p:cNvPr id="8" name="QB_3_AN.85_1#93348dadf.blank?vaa=1&amp;vcp=1&amp;pid=ad4a4e646&amp;color=0,0,0&amp;vpa=70&amp;vtp=1&amp;vaab=1&amp;bbb=1"/>
          <p:cNvSpPr/>
          <p:nvPr/>
        </p:nvSpPr>
        <p:spPr>
          <a:xfrm>
            <a:off x="905415" y="3844138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后天下之乐而乐</a:t>
            </a:r>
            <a:endParaRPr lang="en-US" altLang="zh-CN" sz="2800" dirty="0"/>
          </a:p>
        </p:txBody>
      </p:sp>
      <p:sp>
        <p:nvSpPr>
          <p:cNvPr id="9" name="QB_3_AN.86_1#93348dadf.blank?vaa=1&amp;vcp=1&amp;pid=ad4a4e646&amp;color=0,0,0&amp;vpa=71&amp;vtp=1&amp;vaab=1&amp;bbb=1"/>
          <p:cNvSpPr/>
          <p:nvPr/>
        </p:nvSpPr>
        <p:spPr>
          <a:xfrm>
            <a:off x="7818978" y="4393293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也无风雨也无晴</a:t>
            </a:r>
            <a:endParaRPr lang="en-US" altLang="zh-CN" sz="2800" dirty="0"/>
          </a:p>
        </p:txBody>
      </p:sp>
      <p:sp>
        <p:nvSpPr>
          <p:cNvPr id="10" name="QB_3_AN.87_1#93348dadf.blank?vaa=1&amp;vcp=1&amp;pid=ad4a4e646&amp;color=0,0,0&amp;vpa=72&amp;vtp=1&amp;vaab=1&amp;bbb=1"/>
          <p:cNvSpPr/>
          <p:nvPr/>
        </p:nvSpPr>
        <p:spPr>
          <a:xfrm>
            <a:off x="8796878" y="4851983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人生自古谁无死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88_1#50594ee95?sp=1&amp;vaa=1&amp;vcp=1&amp;pid=ad4a4e646&amp;color=0,0,0&amp;vtp=1&amp;vaab=1&amp;bt=1&amp;bbb=1&amp;hb=1"/>
          <p:cNvSpPr/>
          <p:nvPr/>
        </p:nvSpPr>
        <p:spPr>
          <a:xfrm>
            <a:off x="539496" y="554400"/>
            <a:ext cx="11109960" cy="49481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（2024·江苏苏州·中考）用课文原句填空。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古诗文是文化的火种，点亮我们日常生活的每个瞬间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芳草鲜美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”（陶渊明《桃花源记》）的明艳，“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忽如一夜春风来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”（岑参《白雪歌送武判官归京》）的奇丽，“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苔痕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上阶绿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”（刘禹锡《陋室铭》）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的清幽，让我们领略到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人间美景；而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“④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，随君直到夜郎西”（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李白《闻王昌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龄左迁龙标遥有此寄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》）让我们体会到友情的真挚；“⑤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”（杜甫《春望》）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让我们懂得感时伤别的家国情怀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”（王安石《登飞来峰》）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我们不畏险阻，坚定信念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3_AN.89_1#50594ee95.blank?vaa=1&amp;vcp=1&amp;pid=ad4a4e646&amp;color=0,0,0&amp;vpa=73&amp;vtp=1&amp;vaab=1&amp;bbb=1"/>
          <p:cNvSpPr/>
          <p:nvPr/>
        </p:nvSpPr>
        <p:spPr>
          <a:xfrm>
            <a:off x="1083214" y="1511789"/>
            <a:ext cx="16811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落英缤纷</a:t>
            </a:r>
            <a:endParaRPr lang="en-US" altLang="zh-CN" sz="2800" dirty="0"/>
          </a:p>
        </p:txBody>
      </p:sp>
      <p:sp>
        <p:nvSpPr>
          <p:cNvPr id="4" name="QB_3_AN.90_1#50594ee95.blank?vaa=1&amp;vcp=1&amp;pid=ad4a4e646&amp;color=0,0,0&amp;vpa=74&amp;vtp=1&amp;vaab=1&amp;bbb=1"/>
          <p:cNvSpPr/>
          <p:nvPr/>
        </p:nvSpPr>
        <p:spPr>
          <a:xfrm>
            <a:off x="994854" y="2055921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千树万树梨花开</a:t>
            </a:r>
            <a:endParaRPr lang="en-US" altLang="zh-CN" sz="2800" dirty="0"/>
          </a:p>
        </p:txBody>
      </p:sp>
      <p:sp>
        <p:nvSpPr>
          <p:cNvPr id="5" name="QB_3_AN.91_1#50594ee95.blank?vaa=1&amp;vcp=1&amp;pid=ad4a4e646&amp;color=0,0,0&amp;vpa=75&amp;vtp=1&amp;vaab=1&amp;bbb=1"/>
          <p:cNvSpPr/>
          <p:nvPr/>
        </p:nvSpPr>
        <p:spPr>
          <a:xfrm>
            <a:off x="2279396" y="2547655"/>
            <a:ext cx="20367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草色入帘青</a:t>
            </a:r>
            <a:endParaRPr lang="en-US" altLang="zh-CN" sz="2800" dirty="0"/>
          </a:p>
        </p:txBody>
      </p:sp>
      <p:sp>
        <p:nvSpPr>
          <p:cNvPr id="6" name="QB_3_AN.92_1#50594ee95.blank?vaa=1&amp;vcp=1&amp;pid=ad4a4e646&amp;color=0,0,0&amp;vpa=76&amp;vtp=1&amp;vaab=1&amp;bbb=1"/>
          <p:cNvSpPr/>
          <p:nvPr/>
        </p:nvSpPr>
        <p:spPr>
          <a:xfrm>
            <a:off x="3196177" y="3091479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我寄愁心与明月</a:t>
            </a:r>
            <a:endParaRPr lang="en-US" altLang="zh-CN" sz="2800" dirty="0"/>
          </a:p>
        </p:txBody>
      </p:sp>
      <p:sp>
        <p:nvSpPr>
          <p:cNvPr id="7" name="QB_3_AN.93_1#50594ee95.blank?vaa=1&amp;vcp=1&amp;pid=ad4a4e646&amp;color=0,0,0&amp;vpa=77&amp;vtp=1&amp;vaab=1&amp;bbb=1"/>
          <p:cNvSpPr/>
          <p:nvPr/>
        </p:nvSpPr>
        <p:spPr>
          <a:xfrm>
            <a:off x="9241378" y="3635611"/>
            <a:ext cx="20367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感时花溅泪</a:t>
            </a:r>
            <a:endParaRPr lang="en-US" altLang="zh-CN" sz="2800" dirty="0"/>
          </a:p>
        </p:txBody>
      </p:sp>
      <p:sp>
        <p:nvSpPr>
          <p:cNvPr id="8" name="QB_3_AN.94_1#50594ee95.blank?vaa=1&amp;vcp=1&amp;pid=ad4a4e646&amp;color=0,0,0&amp;vpa=78&amp;vtp=1&amp;vaab=1&amp;bbb=1"/>
          <p:cNvSpPr/>
          <p:nvPr/>
        </p:nvSpPr>
        <p:spPr>
          <a:xfrm>
            <a:off x="549815" y="4106733"/>
            <a:ext cx="20367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恨别鸟惊心</a:t>
            </a:r>
            <a:endParaRPr lang="en-US" altLang="zh-CN" sz="2800" dirty="0"/>
          </a:p>
        </p:txBody>
      </p:sp>
      <p:sp>
        <p:nvSpPr>
          <p:cNvPr id="9" name="QB_3_AN.95_1#50594ee95.blank?vaa=1&amp;vcp=1&amp;pid=ad4a4e646&amp;color=0,0,0&amp;vpa=79&amp;vtp=1&amp;vaab=1&amp;bbb=1"/>
          <p:cNvSpPr/>
          <p:nvPr/>
        </p:nvSpPr>
        <p:spPr>
          <a:xfrm>
            <a:off x="975804" y="4593000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不畏浮云遮望眼</a:t>
            </a:r>
            <a:endParaRPr lang="en-US" altLang="zh-CN" sz="2800" dirty="0"/>
          </a:p>
        </p:txBody>
      </p:sp>
      <p:sp>
        <p:nvSpPr>
          <p:cNvPr id="10" name="QB_3_AN.96_1#50594ee95.blank?vaa=1&amp;vcp=1&amp;pid=ad4a4e646&amp;color=0,0,0&amp;vpa=80&amp;vtp=1&amp;vaab=1&amp;bbb=1"/>
          <p:cNvSpPr/>
          <p:nvPr/>
        </p:nvSpPr>
        <p:spPr>
          <a:xfrm>
            <a:off x="4160075" y="4615207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自缘身在最高层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97_1#0c08934fc?sp=1&amp;vaa=1&amp;vcp=1&amp;pid=ad4a4e646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（2024·湖北·中考）请你依据学过的古诗文将这段话补充完整。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诸葛亮隐居隆中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，“苟全性命于乱世，①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杜牧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赤壁怀古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，“东风不与周郎便，②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周敦颐借莲言志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“予独爱莲之出淤泥而不染，③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。”岑参以花喻雪：“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忽如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一夜春风来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。”刘禹锡吟诗酬和：“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沉舟侧畔千帆过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。”苏东坡望月抒怀：“人有悲欢离合，⑥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，此事古难全。”过三峡听渔者歌曰：“巴东三峡巫峡长，⑦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。”登黄鹤楼随诗人吟诵：“⑧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芳草萋萋鹦鹉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洲。”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数不尽的经典润泽了荆山楚水，丰盈了中华文化。</a:t>
            </a:r>
            <a:endParaRPr lang="en-US" altLang="zh-CN" sz="2800" spc="-50" dirty="0"/>
          </a:p>
        </p:txBody>
      </p:sp>
      <p:sp>
        <p:nvSpPr>
          <p:cNvPr id="3" name="QB_3_AN.98_1#0c08934fc.blank?vaa=1&amp;vcp=1&amp;pid=ad4a4e646&amp;color=0,0,0&amp;vpa=81&amp;vtp=1&amp;vaab=1&amp;bbb=1"/>
          <p:cNvSpPr/>
          <p:nvPr/>
        </p:nvSpPr>
        <p:spPr>
          <a:xfrm>
            <a:off x="7453853" y="1171620"/>
            <a:ext cx="269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不求闻达于诸侯</a:t>
            </a:r>
            <a:endParaRPr lang="en-US" altLang="zh-CN" sz="2800" spc="-50" dirty="0"/>
          </a:p>
        </p:txBody>
      </p:sp>
      <p:sp>
        <p:nvSpPr>
          <p:cNvPr id="4" name="QB_3_AN.99_1#0c08934fc.blank?vaa=1&amp;vcp=1&amp;pid=ad4a4e646&amp;color=0,0,0&amp;vpa=82&amp;vtp=1&amp;vaab=1&amp;bbb=1"/>
          <p:cNvSpPr/>
          <p:nvPr/>
        </p:nvSpPr>
        <p:spPr>
          <a:xfrm>
            <a:off x="5567902" y="1819320"/>
            <a:ext cx="269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铜雀春深锁二乔</a:t>
            </a:r>
            <a:endParaRPr lang="en-US" altLang="zh-CN" sz="2800" spc="-50" dirty="0"/>
          </a:p>
        </p:txBody>
      </p:sp>
      <p:sp>
        <p:nvSpPr>
          <p:cNvPr id="5" name="QB_3_AN.100_1#0c08934fc.blank?vaa=1&amp;vcp=1&amp;pid=ad4a4e646&amp;color=0,0,0&amp;vpa=83&amp;vtp=1&amp;vaab=1&amp;bbb=1"/>
          <p:cNvSpPr/>
          <p:nvPr/>
        </p:nvSpPr>
        <p:spPr>
          <a:xfrm>
            <a:off x="5231352" y="2467020"/>
            <a:ext cx="2347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濯清涟而不妖</a:t>
            </a:r>
            <a:endParaRPr lang="en-US" altLang="zh-CN" sz="2800" spc="-50" dirty="0"/>
          </a:p>
        </p:txBody>
      </p:sp>
      <p:sp>
        <p:nvSpPr>
          <p:cNvPr id="6" name="QB_3_AN.101_1#0c08934fc.blank?vaa=1&amp;vcp=1&amp;pid=ad4a4e646&amp;color=0,0,0&amp;vpa=84&amp;vtp=1&amp;vaab=1&amp;bbb=1"/>
          <p:cNvSpPr/>
          <p:nvPr/>
        </p:nvSpPr>
        <p:spPr>
          <a:xfrm>
            <a:off x="2972339" y="3114720"/>
            <a:ext cx="269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千树万树梨花开</a:t>
            </a:r>
            <a:endParaRPr lang="en-US" altLang="zh-CN" sz="2800" spc="-50" dirty="0"/>
          </a:p>
        </p:txBody>
      </p:sp>
      <p:sp>
        <p:nvSpPr>
          <p:cNvPr id="7" name="QB_3_AN.102_1#0c08934fc.blank?vaa=1&amp;vcp=1&amp;pid=ad4a4e646&amp;color=0,0,0&amp;vpa=85&amp;vtp=1&amp;vaab=1&amp;bbb=1"/>
          <p:cNvSpPr/>
          <p:nvPr/>
        </p:nvSpPr>
        <p:spPr>
          <a:xfrm>
            <a:off x="876840" y="3762420"/>
            <a:ext cx="269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病树前头万木春</a:t>
            </a:r>
            <a:endParaRPr lang="en-US" altLang="zh-CN" sz="2800" spc="-50" dirty="0"/>
          </a:p>
        </p:txBody>
      </p:sp>
      <p:sp>
        <p:nvSpPr>
          <p:cNvPr id="8" name="QB_3_AN.103_1#0c08934fc.blank?vaa=1&amp;vcp=1&amp;pid=ad4a4e646&amp;color=0,0,0&amp;vpa=86&amp;vtp=1&amp;vaab=1&amp;bbb=1&amp;hb=1"/>
          <p:cNvSpPr/>
          <p:nvPr/>
        </p:nvSpPr>
        <p:spPr>
          <a:xfrm>
            <a:off x="539496" y="376242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月有阴晴圆缺</a:t>
            </a:r>
            <a:endParaRPr lang="en-US" altLang="zh-CN" sz="2800" spc="-50" dirty="0"/>
          </a:p>
        </p:txBody>
      </p:sp>
      <p:sp>
        <p:nvSpPr>
          <p:cNvPr id="9" name="QB_3_AN.104_1#0c08934fc.blank?vaa=1&amp;vcp=1&amp;pid=ad4a4e646&amp;color=0,0,0&amp;vpa=87&amp;vtp=1&amp;vaab=1&amp;bbb=1&amp;hb=1"/>
          <p:cNvSpPr/>
          <p:nvPr/>
        </p:nvSpPr>
        <p:spPr>
          <a:xfrm>
            <a:off x="539496" y="441012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猿鸣三声泪沾裳</a:t>
            </a:r>
            <a:endParaRPr lang="en-US" altLang="zh-CN" sz="2800" spc="-50" dirty="0"/>
          </a:p>
        </p:txBody>
      </p:sp>
      <p:sp>
        <p:nvSpPr>
          <p:cNvPr id="10" name="QB_3_AN.105_1#0c08934fc.blank?vaa=1&amp;vcp=1&amp;pid=ad4a4e646&amp;color=0,0,0&amp;vpa=88&amp;vtp=1&amp;vaab=1&amp;bbb=1"/>
          <p:cNvSpPr/>
          <p:nvPr/>
        </p:nvSpPr>
        <p:spPr>
          <a:xfrm>
            <a:off x="6391814" y="5057820"/>
            <a:ext cx="269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晴川历历汉阳树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06_1#4014384d3?sp=1&amp;vaa=1&amp;vcp=1&amp;pid=ad4a4e646&amp;color=0,0,0&amp;vtp=1&amp;vaab=1&amp;bt=1&amp;bbb=1&amp;hb=1"/>
          <p:cNvSpPr/>
          <p:nvPr/>
        </p:nvSpPr>
        <p:spPr>
          <a:xfrm>
            <a:off x="539496" y="554400"/>
            <a:ext cx="11109960" cy="49481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（2024·河南·中考）小组成员围绕活动主题写了一段感言，请你将空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缺的古诗文名句补充完整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了解河南，感受美好。我们走进乡村人家，能感受到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”（陆游《游山西村》）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的热情；驻足黄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河边，会联想到“大漠孤烟直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王维《使至塞上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的壮观；登上高山之巅，能领悟到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“④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，⑤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”（王安石《登飞来峰》）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的哲理。热爱河南，我们要厚植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，后天下之乐而乐”（范仲淹《岳阳楼记》）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国情怀，带着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“⑦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，⑧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李白《行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》（其一）］的自信乐观，奋发努力。</a:t>
            </a:r>
            <a:endParaRPr lang="en-US" altLang="zh-CN" sz="2800" dirty="0"/>
          </a:p>
        </p:txBody>
      </p:sp>
      <p:sp>
        <p:nvSpPr>
          <p:cNvPr id="3" name="QB_3_AN.107_1#4014384d3.blank?vaa=1&amp;vcp=1&amp;pid=ad4a4e646&amp;color=0,0,0&amp;vpa=89&amp;vtp=1&amp;vaab=1&amp;bbb=1&amp;hb=1"/>
          <p:cNvSpPr/>
          <p:nvPr/>
        </p:nvSpPr>
        <p:spPr>
          <a:xfrm>
            <a:off x="539496" y="1496644"/>
            <a:ext cx="11109960" cy="11623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莫笑农家腊酒浑</a:t>
            </a:r>
            <a:endParaRPr lang="en-US" altLang="zh-CN" sz="2800" dirty="0"/>
          </a:p>
        </p:txBody>
      </p:sp>
      <p:sp>
        <p:nvSpPr>
          <p:cNvPr id="4" name="QB_3_AN.108_1#4014384d3.blank?vaa=1&amp;vcp=1&amp;pid=ad4a4e646&amp;color=0,0,0&amp;vpa=90&amp;vtp=1&amp;vaab=1&amp;bbb=1"/>
          <p:cNvSpPr/>
          <p:nvPr/>
        </p:nvSpPr>
        <p:spPr>
          <a:xfrm>
            <a:off x="2505614" y="2080845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丰年留客足鸡豚</a:t>
            </a:r>
            <a:endParaRPr lang="en-US" altLang="zh-CN" sz="2800" dirty="0"/>
          </a:p>
        </p:txBody>
      </p:sp>
      <p:sp>
        <p:nvSpPr>
          <p:cNvPr id="5" name="QB_3_AN.109_1#4014384d3.blank?vaa=1&amp;vcp=1&amp;pid=ad4a4e646&amp;color=0,0,0&amp;vpa=91&amp;vtp=1&amp;vaab=1&amp;bbb=1"/>
          <p:cNvSpPr/>
          <p:nvPr/>
        </p:nvSpPr>
        <p:spPr>
          <a:xfrm>
            <a:off x="5685377" y="2535706"/>
            <a:ext cx="20367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长河落日圆</a:t>
            </a:r>
            <a:endParaRPr lang="en-US" altLang="zh-CN" sz="2800" dirty="0"/>
          </a:p>
        </p:txBody>
      </p:sp>
      <p:sp>
        <p:nvSpPr>
          <p:cNvPr id="6" name="QB_3_AN.110_1#4014384d3.blank?vaa=1&amp;vcp=1&amp;pid=ad4a4e646&amp;color=0,0,0&amp;vpa=92&amp;vtp=1&amp;vaab=1&amp;bbb=1"/>
          <p:cNvSpPr/>
          <p:nvPr/>
        </p:nvSpPr>
        <p:spPr>
          <a:xfrm>
            <a:off x="6396578" y="3158007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不畏浮云遮望眼</a:t>
            </a:r>
            <a:endParaRPr lang="en-US" altLang="zh-CN" sz="2800" dirty="0"/>
          </a:p>
        </p:txBody>
      </p:sp>
      <p:sp>
        <p:nvSpPr>
          <p:cNvPr id="7" name="QB_3_AN.111_1#4014384d3.blank?vaa=1&amp;vcp=1&amp;pid=ad4a4e646&amp;color=0,0,0&amp;vpa=93&amp;vtp=1&amp;vaab=1&amp;bbb=1&amp;hb=1"/>
          <p:cNvSpPr/>
          <p:nvPr/>
        </p:nvSpPr>
        <p:spPr>
          <a:xfrm>
            <a:off x="539496" y="3062757"/>
            <a:ext cx="11109960" cy="11623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自缘身在最高层</a:t>
            </a:r>
            <a:endParaRPr lang="en-US" altLang="zh-CN" sz="2800" dirty="0"/>
          </a:p>
        </p:txBody>
      </p:sp>
      <p:sp>
        <p:nvSpPr>
          <p:cNvPr id="8" name="QB_3_AN.112_1#4014384d3.blank?vaa=1&amp;vcp=1&amp;pid=ad4a4e646&amp;color=0,0,0&amp;vpa=94&amp;vtp=1&amp;vaab=1&amp;bbb=1"/>
          <p:cNvSpPr/>
          <p:nvPr/>
        </p:nvSpPr>
        <p:spPr>
          <a:xfrm>
            <a:off x="905415" y="4061950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先天下之忧而忧</a:t>
            </a:r>
            <a:endParaRPr lang="en-US" altLang="zh-CN" sz="2800" dirty="0"/>
          </a:p>
        </p:txBody>
      </p:sp>
      <p:sp>
        <p:nvSpPr>
          <p:cNvPr id="9" name="QB_3_AN.113_1#4014384d3.blank?vaa=1&amp;vcp=1&amp;pid=ad4a4e646&amp;color=0,0,0&amp;vpa=95&amp;vtp=1&amp;vaab=1&amp;bbb=1"/>
          <p:cNvSpPr/>
          <p:nvPr/>
        </p:nvSpPr>
        <p:spPr>
          <a:xfrm>
            <a:off x="3196177" y="4617574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长风破浪会有时</a:t>
            </a:r>
            <a:endParaRPr lang="en-US" altLang="zh-CN" sz="2800" dirty="0"/>
          </a:p>
        </p:txBody>
      </p:sp>
      <p:sp>
        <p:nvSpPr>
          <p:cNvPr id="10" name="QB_3_AN.114_1#4014384d3.blank?vaa=1&amp;vcp=1&amp;pid=ad4a4e646&amp;color=0,0,0&amp;vpa=96&amp;vtp=1&amp;vaab=1&amp;bbb=1"/>
          <p:cNvSpPr/>
          <p:nvPr/>
        </p:nvSpPr>
        <p:spPr>
          <a:xfrm>
            <a:off x="6752178" y="4617574"/>
            <a:ext cx="2747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直挂云帆济沧海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15_1#0dda2469c?sp=1&amp;vaa=1&amp;vcp=1&amp;pid=ad4a4e646&amp;color=0,0,0&amp;vtp=1&amp;vaab=1&amp;bt=1&amp;bbb=1&amp;hb=1"/>
          <p:cNvSpPr/>
          <p:nvPr/>
        </p:nvSpPr>
        <p:spPr>
          <a:xfrm>
            <a:off x="539496" y="12197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（2024·山东东营·中考）同学们发现黄河文化内涵中“理想坚定、开放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融合、百折不挠、家国情怀”等精神元素在经典古诗文中有鲜明的体现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论语·子罕》中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两句强调了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志”对一个人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哪怕是普通人的重要性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志”不可被强行改变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4" name="QB_3_BD.115_3#0dda2469c?sp=1&amp;vaa=1&amp;vcp=1&amp;pid=ad4a4e646&amp;color=0,0,0&amp;vtp=1&amp;vaab=1&amp;bbb=1&amp;hb=1"/>
          <p:cNvSpPr/>
          <p:nvPr/>
        </p:nvSpPr>
        <p:spPr>
          <a:xfrm>
            <a:off x="539496" y="37911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②《木兰辞》刻画了花木兰代父从军、保家卫国的巾帼英雄形象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，激励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着一代代中国人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”两句生动写出了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她奔赴战场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、杀敌报国的急切心情。</a:t>
            </a:r>
            <a:endParaRPr lang="en-US" altLang="zh-CN" sz="2800" dirty="0"/>
          </a:p>
        </p:txBody>
      </p:sp>
      <p:sp>
        <p:nvSpPr>
          <p:cNvPr id="5" name="QB_3_AN.116_1#0dda2469c.blank?vaa=1&amp;vcp=1&amp;pid=ad4a4e646&amp;color=0,0,0&amp;vpa=97&amp;vtp=1&amp;vaab=1&amp;bbb=1"/>
          <p:cNvSpPr/>
          <p:nvPr/>
        </p:nvSpPr>
        <p:spPr>
          <a:xfrm>
            <a:off x="3670840" y="2484628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三军可夺帅也</a:t>
            </a:r>
            <a:endParaRPr lang="en-US" altLang="zh-CN" sz="2800" dirty="0"/>
          </a:p>
        </p:txBody>
      </p:sp>
      <p:sp>
        <p:nvSpPr>
          <p:cNvPr id="6" name="QB_3_AN.117_1#0dda2469c.blank?vaa=1&amp;vcp=1&amp;pid=ad4a4e646&amp;color=0,0,0&amp;vpa=98&amp;vtp=1&amp;vaab=1&amp;bbb=1"/>
          <p:cNvSpPr/>
          <p:nvPr/>
        </p:nvSpPr>
        <p:spPr>
          <a:xfrm>
            <a:off x="6515639" y="2484628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匹夫不可夺志也</a:t>
            </a:r>
            <a:endParaRPr lang="en-US" altLang="zh-CN" sz="2800" dirty="0"/>
          </a:p>
        </p:txBody>
      </p:sp>
      <p:sp>
        <p:nvSpPr>
          <p:cNvPr id="7" name="QB_3_AN.118_1#0dda2469c.blank?vaa=1&amp;vcp=1&amp;pid=ad4a4e646&amp;color=0,0,0&amp;vpa=99&amp;vtp=1&amp;vaab=1&amp;bbb=1"/>
          <p:cNvSpPr/>
          <p:nvPr/>
        </p:nvSpPr>
        <p:spPr>
          <a:xfrm>
            <a:off x="4262977" y="440836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万里赴戎机</a:t>
            </a:r>
            <a:endParaRPr lang="en-US" altLang="zh-CN" sz="2800" dirty="0"/>
          </a:p>
        </p:txBody>
      </p:sp>
      <p:sp>
        <p:nvSpPr>
          <p:cNvPr id="8" name="QB_3_AN.119_1#0dda2469c.blank?vaa=1&amp;vcp=1&amp;pid=ad4a4e646&amp;color=0,0,0&amp;vpa=100&amp;vtp=1&amp;vaab=1&amp;bbb=1"/>
          <p:cNvSpPr/>
          <p:nvPr/>
        </p:nvSpPr>
        <p:spPr>
          <a:xfrm>
            <a:off x="6752178" y="440836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关山度若飞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20_1#0dda2469c?sp=1&amp;vaa=1&amp;vcp=1&amp;pid=ad4a4e646&amp;color=0,0,0&amp;mp=1&amp;vtp=1&amp;vaab=1&amp;bt=1&amp;bbb=1&amp;hb=1"/>
          <p:cNvSpPr/>
          <p:nvPr/>
        </p:nvSpPr>
        <p:spPr>
          <a:xfrm>
            <a:off x="539496" y="8983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③李白在《行路难》（其一）中用“欲渡黄河冰塞川，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将登太行雪满山”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写自己面临的重重障碍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，但他不畏艰难，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表达对未来的坚定信心。</a:t>
            </a:r>
            <a:endParaRPr lang="en-US" altLang="zh-CN" sz="2800" dirty="0"/>
          </a:p>
        </p:txBody>
      </p:sp>
      <p:sp>
        <p:nvSpPr>
          <p:cNvPr id="3" name="QB_3_BD.120_2#0dda2469c?sp=1&amp;vaa=1&amp;vcp=1&amp;pid=ad4a4e646&amp;color=0,0,0&amp;mp=1&amp;vtp=1&amp;vaab=1&amp;bbb=1&amp;hb=1"/>
          <p:cNvSpPr/>
          <p:nvPr/>
        </p:nvSpPr>
        <p:spPr>
          <a:xfrm>
            <a:off x="539496" y="282213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④杜甫在《望岳》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中用“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”两句展现诗人不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怕困难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，敢于攀登绝顶，俯视一切的雄心和气概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，引起后世无数有志之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士的强烈共鸣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3_BD.120_3#0dda2469c?sp=1&amp;vaa=1&amp;vcp=1&amp;pid=ad4a4e646&amp;color=0,0,0&amp;mp=1&amp;vtp=1&amp;vaab=1&amp;bbb=1&amp;hb=1"/>
          <p:cNvSpPr/>
          <p:nvPr/>
        </p:nvSpPr>
        <p:spPr>
          <a:xfrm>
            <a:off x="539496" y="47525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⑤每逢佳节倍思亲。苏轼《水调歌头》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已成为亲友相互祝福，传递美好情感的千古名句。</a:t>
            </a:r>
            <a:endParaRPr lang="en-US" altLang="zh-CN" sz="2800" dirty="0"/>
          </a:p>
        </p:txBody>
      </p:sp>
      <p:sp>
        <p:nvSpPr>
          <p:cNvPr id="5" name="QB_3_AN.121_1#0dda2469c.blank?vaa=1&amp;vcp=1&amp;pid=ad4a4e646&amp;color=0,0,0&amp;mp=1&amp;vpa=101&amp;vtp=1&amp;vaab=1&amp;bbb=1"/>
          <p:cNvSpPr/>
          <p:nvPr/>
        </p:nvSpPr>
        <p:spPr>
          <a:xfrm>
            <a:off x="7463378" y="1515618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长风破浪会有时</a:t>
            </a:r>
            <a:endParaRPr lang="en-US" altLang="zh-CN" sz="2800" dirty="0"/>
          </a:p>
        </p:txBody>
      </p:sp>
      <p:sp>
        <p:nvSpPr>
          <p:cNvPr id="6" name="QB_3_AN.122_1#0dda2469c.blank?vaa=1&amp;vcp=1&amp;pid=ad4a4e646&amp;color=0,0,0&amp;mp=1&amp;vpa=102&amp;vtp=1&amp;vaab=1&amp;bbb=1&amp;hb=1"/>
          <p:cNvSpPr/>
          <p:nvPr/>
        </p:nvSpPr>
        <p:spPr>
          <a:xfrm>
            <a:off x="539496" y="1515618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直挂云帆济沧海</a:t>
            </a:r>
            <a:endParaRPr lang="en-US" altLang="zh-CN" sz="2800" dirty="0"/>
          </a:p>
        </p:txBody>
      </p:sp>
      <p:sp>
        <p:nvSpPr>
          <p:cNvPr id="7" name="QB_3_AN.123_1#0dda2469c.blank?vaa=1&amp;vcp=1&amp;pid=ad4a4e646&amp;color=0,0,0&amp;mp=1&amp;vpa=103&amp;vtp=1&amp;vaab=1&amp;bbb=1"/>
          <p:cNvSpPr/>
          <p:nvPr/>
        </p:nvSpPr>
        <p:spPr>
          <a:xfrm>
            <a:off x="4262977" y="279165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会当凌绝顶</a:t>
            </a:r>
            <a:endParaRPr lang="en-US" altLang="zh-CN" sz="2800" dirty="0"/>
          </a:p>
        </p:txBody>
      </p:sp>
      <p:sp>
        <p:nvSpPr>
          <p:cNvPr id="8" name="QB_3_AN.124_1#0dda2469c.blank?vaa=1&amp;vcp=1&amp;pid=ad4a4e646&amp;color=0,0,0&amp;mp=1&amp;vpa=104&amp;vtp=1&amp;vaab=1&amp;bbb=1"/>
          <p:cNvSpPr/>
          <p:nvPr/>
        </p:nvSpPr>
        <p:spPr>
          <a:xfrm>
            <a:off x="6752178" y="279165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一览众山小</a:t>
            </a:r>
            <a:endParaRPr lang="en-US" altLang="zh-CN" sz="2800" dirty="0"/>
          </a:p>
        </p:txBody>
      </p:sp>
      <p:sp>
        <p:nvSpPr>
          <p:cNvPr id="9" name="QB_3_AN.125_1#0dda2469c.blank?vaa=1&amp;vcp=1&amp;pid=ad4a4e646&amp;color=0,0,0&amp;mp=1&amp;vpa=105&amp;vtp=1&amp;vaab=1&amp;bbb=1"/>
          <p:cNvSpPr/>
          <p:nvPr/>
        </p:nvSpPr>
        <p:spPr>
          <a:xfrm>
            <a:off x="7463378" y="472205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但愿人长久</a:t>
            </a:r>
            <a:endParaRPr lang="en-US" altLang="zh-CN" sz="2800" dirty="0"/>
          </a:p>
        </p:txBody>
      </p:sp>
      <p:sp>
        <p:nvSpPr>
          <p:cNvPr id="10" name="QB_3_AN.126_1#0dda2469c.blank?vaa=1&amp;vcp=1&amp;pid=ad4a4e646&amp;color=0,0,0&amp;mp=1&amp;vpa=106&amp;vtp=1&amp;vaab=1&amp;bbb=1&amp;hb=1"/>
          <p:cNvSpPr/>
          <p:nvPr/>
        </p:nvSpPr>
        <p:spPr>
          <a:xfrm>
            <a:off x="539496" y="472205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千里共婵娟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27_1#407be2ff7?sp=1&amp;vaa=1&amp;vcp=1&amp;pid=ad4a4e646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诗歌里的山山水水往往浸透着诗人的情思，闪烁着哲理的光彩。陶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渊明无意间看到南山，在《饮酒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》（其五）中用“①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表达了悠然之情；王湾停舟北固山下，看到江水涨落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的情景，用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“③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”（《次北固山下》）表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达了对旅途的期待；杜甫畅想登上泰山之后的情景，用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“⑤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”（《望岳》）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给我们以人生的启迪；刘禹锡虽经巴山楚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水，但他知道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“⑦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，⑧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酬乐天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扬州初逢席上见赠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》），人生前景必将美好的道理。</a:t>
            </a:r>
            <a:endParaRPr lang="en-US" altLang="zh-CN" sz="2800" dirty="0"/>
          </a:p>
        </p:txBody>
      </p:sp>
      <p:sp>
        <p:nvSpPr>
          <p:cNvPr id="3" name="QB_3_AN.128_1#407be2ff7.blank?vaa=1&amp;vcp=1&amp;pid=ad4a4e646&amp;color=0,0,0&amp;vpa=107&amp;vtp=1&amp;vaab=1&amp;bbb=1"/>
          <p:cNvSpPr/>
          <p:nvPr/>
        </p:nvSpPr>
        <p:spPr>
          <a:xfrm>
            <a:off x="8530178" y="152244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采菊东篱下</a:t>
            </a:r>
            <a:endParaRPr lang="en-US" altLang="zh-CN" sz="2800" dirty="0"/>
          </a:p>
        </p:txBody>
      </p:sp>
      <p:sp>
        <p:nvSpPr>
          <p:cNvPr id="4" name="QB_3_AN.129_1#407be2ff7.blank?vaa=1&amp;vcp=1&amp;pid=ad4a4e646&amp;color=0,0,0&amp;vpa=108&amp;vtp=1&amp;vaab=1&amp;bbb=1"/>
          <p:cNvSpPr/>
          <p:nvPr/>
        </p:nvSpPr>
        <p:spPr>
          <a:xfrm>
            <a:off x="905415" y="217014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悠然见南山</a:t>
            </a:r>
            <a:endParaRPr lang="en-US" altLang="zh-CN" sz="2800" dirty="0"/>
          </a:p>
        </p:txBody>
      </p:sp>
      <p:sp>
        <p:nvSpPr>
          <p:cNvPr id="5" name="QB_3_AN.130_1#407be2ff7.blank?vaa=1&amp;vcp=1&amp;pid=ad4a4e646&amp;color=0,0,0&amp;vpa=109&amp;vtp=1&amp;vaab=1&amp;bbb=1"/>
          <p:cNvSpPr/>
          <p:nvPr/>
        </p:nvSpPr>
        <p:spPr>
          <a:xfrm>
            <a:off x="2840578" y="281784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潮平两岸阔</a:t>
            </a:r>
            <a:endParaRPr lang="en-US" altLang="zh-CN" sz="2800" dirty="0"/>
          </a:p>
        </p:txBody>
      </p:sp>
      <p:sp>
        <p:nvSpPr>
          <p:cNvPr id="6" name="QB_3_AN.131_1#407be2ff7.blank?vaa=1&amp;vcp=1&amp;pid=ad4a4e646&amp;color=0,0,0&amp;vpa=110&amp;vtp=1&amp;vaab=1&amp;bbb=1"/>
          <p:cNvSpPr/>
          <p:nvPr/>
        </p:nvSpPr>
        <p:spPr>
          <a:xfrm>
            <a:off x="5685377" y="281784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风正一帆悬</a:t>
            </a:r>
            <a:endParaRPr lang="en-US" altLang="zh-CN" sz="2800" dirty="0"/>
          </a:p>
        </p:txBody>
      </p:sp>
      <p:sp>
        <p:nvSpPr>
          <p:cNvPr id="7" name="QB_3_AN.132_1#407be2ff7.blank?vaa=1&amp;vcp=1&amp;pid=ad4a4e646&amp;color=0,0,0&amp;vpa=111&amp;vtp=1&amp;vaab=1&amp;bbb=1"/>
          <p:cNvSpPr/>
          <p:nvPr/>
        </p:nvSpPr>
        <p:spPr>
          <a:xfrm>
            <a:off x="9508078" y="346554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会当凌绝顶</a:t>
            </a:r>
            <a:endParaRPr lang="en-US" altLang="zh-CN" sz="2800" dirty="0"/>
          </a:p>
        </p:txBody>
      </p:sp>
      <p:sp>
        <p:nvSpPr>
          <p:cNvPr id="8" name="QB_3_AN.133_1#407be2ff7.blank?vaa=1&amp;vcp=1&amp;pid=ad4a4e646&amp;color=0,0,0&amp;vpa=112&amp;vtp=1&amp;vaab=1&amp;bbb=1"/>
          <p:cNvSpPr/>
          <p:nvPr/>
        </p:nvSpPr>
        <p:spPr>
          <a:xfrm>
            <a:off x="905415" y="411324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一览众山小</a:t>
            </a:r>
            <a:endParaRPr lang="en-US" altLang="zh-CN" sz="2800" dirty="0"/>
          </a:p>
        </p:txBody>
      </p:sp>
      <p:sp>
        <p:nvSpPr>
          <p:cNvPr id="9" name="QB_3_AN.134_1#407be2ff7.blank?vaa=1&amp;vcp=1&amp;pid=ad4a4e646&amp;color=0,0,0&amp;vpa=113&amp;vtp=1&amp;vaab=1&amp;bbb=1"/>
          <p:cNvSpPr/>
          <p:nvPr/>
        </p:nvSpPr>
        <p:spPr>
          <a:xfrm>
            <a:off x="3277300" y="4760944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沉舟侧畔千帆过</a:t>
            </a:r>
            <a:endParaRPr lang="en-US" altLang="zh-CN" sz="2800" dirty="0"/>
          </a:p>
        </p:txBody>
      </p:sp>
      <p:sp>
        <p:nvSpPr>
          <p:cNvPr id="10" name="QB_3_AN.135_1#407be2ff7.blank?vaa=1&amp;vcp=1&amp;pid=ad4a4e646&amp;color=0,0,0&amp;vpa=114&amp;vtp=1&amp;vaab=1&amp;bbb=1"/>
          <p:cNvSpPr/>
          <p:nvPr/>
        </p:nvSpPr>
        <p:spPr>
          <a:xfrm>
            <a:off x="6853778" y="4730464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病树前头万木春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f2b74b184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f2b74b184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备考练习5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背诵默写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36_1#407be2ff7?vaa=1&amp;vcp=1&amp;pid=ad4a4e646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庄子在《北冥有鱼》中运用丰富的想象、奇特的夸张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，描写了鲲鹏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迁徙至南冥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，振翅起飞时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的磅礴气势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3_AN.137_1#407be2ff7.blank?vaa=1&amp;vcp=1&amp;pid=ad4a4e646&amp;color=0,0,0&amp;mp=1&amp;vpa=115&amp;vtp=1&amp;vaab=1&amp;bbb=1"/>
          <p:cNvSpPr/>
          <p:nvPr/>
        </p:nvSpPr>
        <p:spPr>
          <a:xfrm>
            <a:off x="4974177" y="312264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水击三千里</a:t>
            </a:r>
            <a:endParaRPr lang="en-US" altLang="zh-CN" sz="2800" dirty="0"/>
          </a:p>
        </p:txBody>
      </p:sp>
      <p:sp>
        <p:nvSpPr>
          <p:cNvPr id="4" name="QB_3_AN.138_1#407be2ff7.blank?vaa=1&amp;vcp=1&amp;pid=ad4a4e646&amp;color=0,0,0&amp;mp=1&amp;vpa=116&amp;vtp=1&amp;vaab=1&amp;bbb=1"/>
          <p:cNvSpPr/>
          <p:nvPr/>
        </p:nvSpPr>
        <p:spPr>
          <a:xfrm>
            <a:off x="7818978" y="3122644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抟扶摇而上者九万里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3_BD.24_1#397b3447a?sp=1&amp;vaa=1&amp;vcp=1&amp;pid=ad4a4e64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（2024·山西·中考）学校诗社举办“寻古人雅趣”活动。下面是小宇同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学制作的诗文名句练习卡，请将空缺处的古诗文原句填写在横线上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3_BD.24_2#397b3447a?colgroup=2,27&amp;vaa=1&amp;vcp=1&amp;pid=ad4a4e6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029031"/>
              </p:ext>
            </p:extLst>
          </p:nvPr>
        </p:nvGraphicFramePr>
        <p:xfrm>
          <a:off x="539496" y="1188307"/>
          <a:ext cx="11100816" cy="4487736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86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877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皆趣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采菊东篱下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篱下采菊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物我两忘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适恬淡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［陶渊明《饮酒》（其五）］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海日生残夜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光阴流转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时序交替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有理趣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（王湾《次北固山下》）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阅金经”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远离世俗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雅音相伴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墨香静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（刘禹锡《陋室铭》）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泰山南北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一明一暗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相映成趣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（杜甫《望岳》）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3_AN.25_1#397b3447a.blank?vaa=1&amp;vcp=1&amp;pid=ad4a4e646&amp;color=0,0,0&amp;mp=1&amp;vpa=19&amp;vtp=1&amp;vaab=1&amp;bbb=1"/>
          <p:cNvSpPr/>
          <p:nvPr/>
        </p:nvSpPr>
        <p:spPr>
          <a:xfrm>
            <a:off x="4703277" y="1198848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悠然见南山</a:t>
            </a:r>
            <a:endParaRPr lang="en-US" altLang="zh-CN" sz="2800" dirty="0"/>
          </a:p>
        </p:txBody>
      </p:sp>
      <p:sp>
        <p:nvSpPr>
          <p:cNvPr id="4" name="QB_3_AN.26_1#397b3447a.blank?vaa=1&amp;vcp=1&amp;pid=ad4a4e646&amp;color=0,0,0&amp;mp=1&amp;vpa=20&amp;vtp=1&amp;vaab=1&amp;bbb=1"/>
          <p:cNvSpPr/>
          <p:nvPr/>
        </p:nvSpPr>
        <p:spPr>
          <a:xfrm>
            <a:off x="4703277" y="2316448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江春入旧年</a:t>
            </a:r>
            <a:endParaRPr lang="en-US" altLang="zh-CN" sz="2800" dirty="0"/>
          </a:p>
        </p:txBody>
      </p:sp>
      <p:sp>
        <p:nvSpPr>
          <p:cNvPr id="5" name="QB_3_AN.27_1#397b3447a.blank?vaa=1&amp;vcp=1&amp;pid=ad4a4e646&amp;color=0,0,0&amp;mp=1&amp;vpa=21&amp;vtp=1&amp;vaab=1&amp;bbb=1"/>
          <p:cNvSpPr/>
          <p:nvPr/>
        </p:nvSpPr>
        <p:spPr>
          <a:xfrm>
            <a:off x="2582378" y="3434048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可以调素琴</a:t>
            </a:r>
            <a:endParaRPr lang="en-US" altLang="zh-CN" sz="2800" dirty="0"/>
          </a:p>
        </p:txBody>
      </p:sp>
      <p:sp>
        <p:nvSpPr>
          <p:cNvPr id="6" name="QB_3_AN.28_1#397b3447a.blank?vaa=1&amp;vcp=1&amp;pid=ad4a4e646&amp;color=0,0,0&amp;mp=1&amp;vpa=22&amp;vtp=1&amp;vaab=1&amp;bbb=1"/>
          <p:cNvSpPr/>
          <p:nvPr/>
        </p:nvSpPr>
        <p:spPr>
          <a:xfrm>
            <a:off x="2582378" y="4551649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造化钟神秀</a:t>
            </a:r>
            <a:endParaRPr lang="en-US" altLang="zh-CN" sz="2800" dirty="0"/>
          </a:p>
        </p:txBody>
      </p:sp>
      <p:sp>
        <p:nvSpPr>
          <p:cNvPr id="7" name="QB_3_AN.29_1#397b3447a.blank?vaa=1&amp;vcp=1&amp;pid=ad4a4e646&amp;color=0,0,0&amp;mp=1&amp;vpa=23&amp;vtp=1&amp;vaab=1&amp;bbb=1"/>
          <p:cNvSpPr/>
          <p:nvPr/>
        </p:nvSpPr>
        <p:spPr>
          <a:xfrm>
            <a:off x="5058877" y="4551649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阴阳割昏晓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3_BD.30_1#397b3447a?colgroup=2,27&amp;vaa=1&amp;vcp=1&amp;pid=ad4a4e6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838077"/>
              </p:ext>
            </p:extLst>
          </p:nvPr>
        </p:nvGraphicFramePr>
        <p:xfrm>
          <a:off x="539496" y="1034206"/>
          <a:ext cx="11100816" cy="505422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86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877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趣由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日月之行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沧海壮阔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吞吐日月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豪情满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（曹操《观沧海》）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（6）“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静影沉璧”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皎皎月色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一泻千里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月影如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（范仲淹《岳阳楼记》）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7）“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从今若许闲乘月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月夜闲游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寻访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村民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兴味盎然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（陆游《游山西村》）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（8）“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水天相连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梦似幻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美妙绝伦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（李清照《渔家傲》）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寻美的眼睛里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万物皆趣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诗意的想象中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趣味无穷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3_AN.31_1#397b3447a.blank?vaa=1&amp;vcp=1&amp;pid=ad4a4e646&amp;color=0,0,0&amp;mp=1&amp;vpa=24&amp;vtp=1&amp;vaab=1&amp;bbb=1"/>
          <p:cNvSpPr/>
          <p:nvPr/>
        </p:nvSpPr>
        <p:spPr>
          <a:xfrm>
            <a:off x="4347677" y="104474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若出其中</a:t>
            </a:r>
            <a:endParaRPr lang="en-US" altLang="zh-CN" sz="2800" dirty="0"/>
          </a:p>
        </p:txBody>
      </p:sp>
      <p:sp>
        <p:nvSpPr>
          <p:cNvPr id="4" name="QB_3_AN.32_1#397b3447a.blank?vaa=1&amp;vcp=1&amp;pid=ad4a4e646&amp;color=0,0,0&amp;mp=1&amp;vpa=25&amp;vtp=1&amp;vaab=1&amp;bbb=1"/>
          <p:cNvSpPr/>
          <p:nvPr/>
        </p:nvSpPr>
        <p:spPr>
          <a:xfrm>
            <a:off x="2582378" y="216234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浮光跃金</a:t>
            </a:r>
            <a:endParaRPr lang="en-US" altLang="zh-CN" sz="2800" dirty="0"/>
          </a:p>
        </p:txBody>
      </p:sp>
      <p:sp>
        <p:nvSpPr>
          <p:cNvPr id="5" name="QB_3_AN.33_1#397b3447a.blank?vaa=1&amp;vcp=1&amp;pid=ad4a4e646&amp;color=0,0,0&amp;mp=1&amp;vpa=26&amp;vtp=1&amp;vaab=1&amp;bbb=1"/>
          <p:cNvSpPr/>
          <p:nvPr/>
        </p:nvSpPr>
        <p:spPr>
          <a:xfrm>
            <a:off x="5414477" y="3279947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拄杖无时夜叩门</a:t>
            </a:r>
            <a:endParaRPr lang="en-US" altLang="zh-CN" sz="2800" dirty="0"/>
          </a:p>
        </p:txBody>
      </p:sp>
      <p:sp>
        <p:nvSpPr>
          <p:cNvPr id="6" name="QB_3_AN.34_1#397b3447a.blank?vaa=1&amp;vcp=1&amp;pid=ad4a4e646&amp;color=0,0,0&amp;mp=1&amp;vpa=27&amp;vtp=1&amp;vaab=1&amp;bbb=1"/>
          <p:cNvSpPr/>
          <p:nvPr/>
        </p:nvSpPr>
        <p:spPr>
          <a:xfrm>
            <a:off x="2582378" y="4397547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天接云涛连晓雾</a:t>
            </a:r>
            <a:endParaRPr lang="en-US" altLang="zh-CN" sz="2800" dirty="0"/>
          </a:p>
        </p:txBody>
      </p:sp>
      <p:sp>
        <p:nvSpPr>
          <p:cNvPr id="7" name="QB_3_AN.35_1#397b3447a.blank?vaa=1&amp;vcp=1&amp;pid=ad4a4e646&amp;color=0,0,0&amp;mp=1&amp;vpa=28&amp;vtp=1&amp;vaab=1&amp;bbb=1"/>
          <p:cNvSpPr/>
          <p:nvPr/>
        </p:nvSpPr>
        <p:spPr>
          <a:xfrm>
            <a:off x="5770077" y="4397547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星河欲转千帆舞</a:t>
            </a:r>
            <a:endParaRPr lang="en-US" altLang="zh-CN" sz="2800" dirty="0"/>
          </a:p>
        </p:txBody>
      </p:sp>
      <p:sp>
        <p:nvSpPr>
          <p:cNvPr id="2" name="QB_3_BD.30_1#397b3447a?colgroup=2,27&amp;vaa=1&amp;vcp=1&amp;pid=ad4a4e646&amp;color=0,0,0&amp;mp=1&amp;vtp=1&amp;vaab=1&amp;bt=1&amp;bbb=1">
            <a:extLst>
              <a:ext uri="{FF2B5EF4-FFF2-40B4-BE49-F238E27FC236}">
                <a16:creationId xmlns:a16="http://schemas.microsoft.com/office/drawing/2014/main" id="{FBE3A5F4-13D9-13BD-7673-93FD98FF2077}"/>
              </a:ext>
            </a:extLst>
          </p:cNvPr>
          <p:cNvSpPr txBox="1"/>
          <p:nvPr/>
        </p:nvSpPr>
        <p:spPr>
          <a:xfrm>
            <a:off x="10922167" y="3258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6_1#d969ac14d?sp=1&amp;vaa=1&amp;vcp=1&amp;pid=ad4a4e646&amp;color=0,0,0&amp;vtp=1&amp;vaab=1&amp;bt=1&amp;bbb=1"/>
          <p:cNvSpPr/>
          <p:nvPr/>
        </p:nvSpPr>
        <p:spPr>
          <a:xfrm>
            <a:off x="539496" y="1173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（2024·重庆·中考）古诗文积累。请按要求填空。</a:t>
            </a:r>
            <a:endParaRPr lang="en-US" altLang="zh-CN" sz="2800" dirty="0"/>
          </a:p>
        </p:txBody>
      </p:sp>
      <p:graphicFrame>
        <p:nvGraphicFramePr>
          <p:cNvPr id="12" name="QB_3_BD.36_2#d969ac14d?colgroup=30&amp;vaa=1&amp;vcp=1&amp;pid=ad4a4e6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665910"/>
              </p:ext>
            </p:extLst>
          </p:nvPr>
        </p:nvGraphicFramePr>
        <p:xfrm>
          <a:off x="539496" y="1855025"/>
          <a:ext cx="11300112" cy="3324988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水蕴情思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愁绪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“杨花落尽子规啼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李白《闻王昌龄左迁龙标遥有此寄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水流潺潺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流淌着对友人的担忧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日暮乡关何处是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”（崔颢《黄鹤楼》）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波涛浩渺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承载着游子的乡愁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商女不知亡国恨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”（杜牧《泊秦淮》）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江水瑟瑟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蕴含着家国之忧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3_AN.37_1#d969ac14d.blank?vaa=1&amp;vcp=1&amp;pid=ad4a4e646&amp;color=0,0,0&amp;vpa=29&amp;vtp=1&amp;vaab=1&amp;bbb=1"/>
          <p:cNvSpPr/>
          <p:nvPr/>
        </p:nvSpPr>
        <p:spPr>
          <a:xfrm>
            <a:off x="4862789" y="2358390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闻道龙标过五溪</a:t>
            </a:r>
            <a:endParaRPr lang="en-US" altLang="zh-CN" sz="2800" dirty="0"/>
          </a:p>
        </p:txBody>
      </p:sp>
      <p:sp>
        <p:nvSpPr>
          <p:cNvPr id="5" name="QB_3_AN.38_1#d969ac14d.blank?vaa=1&amp;vcp=1&amp;pid=ad4a4e646&amp;color=0,0,0&amp;vpa=30&amp;vtp=1&amp;vaab=1&amp;bbb=1"/>
          <p:cNvSpPr/>
          <p:nvPr/>
        </p:nvSpPr>
        <p:spPr>
          <a:xfrm>
            <a:off x="2994301" y="3517519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烟波江上使人愁</a:t>
            </a:r>
            <a:endParaRPr lang="en-US" altLang="zh-CN" sz="2800" dirty="0"/>
          </a:p>
        </p:txBody>
      </p:sp>
      <p:sp>
        <p:nvSpPr>
          <p:cNvPr id="6" name="QB_3_AN.39_1#d969ac14d.blank?vaa=1&amp;vcp=1&amp;pid=ad4a4e646&amp;color=0,0,0&amp;vpa=31&amp;vtp=1&amp;vaab=1&amp;bbb=1"/>
          <p:cNvSpPr/>
          <p:nvPr/>
        </p:nvSpPr>
        <p:spPr>
          <a:xfrm>
            <a:off x="7779027" y="4105847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隔江犹唱后庭花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3_BD.40_1#d969ac14d?colgroup=30&amp;vaa=1&amp;vcp=1&amp;pid=ad4a4e6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565036"/>
              </p:ext>
            </p:extLst>
          </p:nvPr>
        </p:nvGraphicFramePr>
        <p:xfrm>
          <a:off x="539496" y="1019740"/>
          <a:ext cx="11300112" cy="5230373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70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水蕴情思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365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水养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柳宗元寻山访胜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“隔篁竹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闻水声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小石潭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记》）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心生愉悦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白居易踏春寻美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“⑤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绿杨阴里白沙堤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”（《钱塘湖春行》）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流连忘返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王湾行舟绿水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风正一帆悬”（《次北固山下》）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心旷神怡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0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水载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临水驻足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“⑦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论语〉十二章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让人喟叹时光易逝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登高望远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？悠悠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”（辛弃疾《南乡子·登京口北固亭有怀》）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令人感叹世事沧桑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3_AN.41_1#d969ac14d.blank?vaa=1&amp;vcp=1&amp;pid=ad4a4e646&amp;color=0,0,0&amp;mp=1&amp;vpa=32&amp;vtp=1&amp;vaab=1&amp;bbb=1"/>
          <p:cNvSpPr/>
          <p:nvPr/>
        </p:nvSpPr>
        <p:spPr>
          <a:xfrm>
            <a:off x="7682188" y="160017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如鸣珮环</a:t>
            </a:r>
            <a:endParaRPr lang="en-US" altLang="zh-CN" sz="2800" dirty="0"/>
          </a:p>
        </p:txBody>
      </p:sp>
      <p:sp>
        <p:nvSpPr>
          <p:cNvPr id="4" name="QB_3_AN.42_1#d969ac14d.blank?vaa=1&amp;vcp=1&amp;pid=ad4a4e646&amp;color=0,0,0&amp;mp=1&amp;vpa=33&amp;vtp=1&amp;vaab=1&amp;bbb=1"/>
          <p:cNvSpPr/>
          <p:nvPr/>
        </p:nvSpPr>
        <p:spPr>
          <a:xfrm>
            <a:off x="8037788" y="2136995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最爱湖东行不足</a:t>
            </a:r>
            <a:endParaRPr lang="en-US" altLang="zh-CN" sz="2800" dirty="0"/>
          </a:p>
        </p:txBody>
      </p:sp>
      <p:sp>
        <p:nvSpPr>
          <p:cNvPr id="5" name="QB_3_AN.43_1#d969ac14d.blank?vaa=1&amp;vcp=1&amp;pid=ad4a4e646&amp;color=0,0,0&amp;mp=1&amp;vpa=34&amp;vtp=1&amp;vaab=1&amp;bbb=1"/>
          <p:cNvSpPr/>
          <p:nvPr/>
        </p:nvSpPr>
        <p:spPr>
          <a:xfrm>
            <a:off x="1976715" y="3202593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潮平两岸阔</a:t>
            </a:r>
            <a:endParaRPr lang="en-US" altLang="zh-CN" sz="2800" dirty="0"/>
          </a:p>
        </p:txBody>
      </p:sp>
      <p:sp>
        <p:nvSpPr>
          <p:cNvPr id="6" name="QB_3_AN.44_1#d969ac14d.blank?vaa=1&amp;vcp=1&amp;pid=ad4a4e646&amp;color=0,0,0&amp;mp=1&amp;vpa=35&amp;vtp=1&amp;vaab=1&amp;bbb=1"/>
          <p:cNvSpPr/>
          <p:nvPr/>
        </p:nvSpPr>
        <p:spPr>
          <a:xfrm>
            <a:off x="3795989" y="4012235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逝者如斯夫</a:t>
            </a:r>
            <a:endParaRPr lang="en-US" altLang="zh-CN" sz="2800" dirty="0"/>
          </a:p>
        </p:txBody>
      </p:sp>
      <p:sp>
        <p:nvSpPr>
          <p:cNvPr id="7" name="QB_3_AN.45_1#d969ac14d.blank?vaa=1&amp;vcp=1&amp;pid=ad4a4e646&amp;color=0,0,0&amp;mp=1&amp;vpa=36&amp;vtp=1&amp;vaab=1&amp;bbb=1"/>
          <p:cNvSpPr/>
          <p:nvPr/>
        </p:nvSpPr>
        <p:spPr>
          <a:xfrm>
            <a:off x="6628090" y="402176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不舍昼夜</a:t>
            </a:r>
            <a:endParaRPr lang="en-US" altLang="zh-CN" sz="2800" dirty="0"/>
          </a:p>
        </p:txBody>
      </p:sp>
      <p:sp>
        <p:nvSpPr>
          <p:cNvPr id="8" name="QB_3_AN.46_1#d969ac14d.blank?vaa=1&amp;vcp=1&amp;pid=ad4a4e646&amp;color=0,0,0&amp;mp=1&amp;vpa=37&amp;vtp=1&amp;vaab=1&amp;bbb=1"/>
          <p:cNvSpPr/>
          <p:nvPr/>
        </p:nvSpPr>
        <p:spPr>
          <a:xfrm>
            <a:off x="8398152" y="4550454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千古兴亡多少事</a:t>
            </a:r>
            <a:endParaRPr lang="en-US" altLang="zh-CN" sz="2800" dirty="0"/>
          </a:p>
        </p:txBody>
      </p:sp>
      <p:sp>
        <p:nvSpPr>
          <p:cNvPr id="9" name="QB_3_AN.47_1#d969ac14d.blank?vaa=1&amp;vcp=1&amp;pid=ad4a4e646&amp;color=0,0,0&amp;mp=1&amp;vpa=38&amp;vtp=1&amp;vaab=1&amp;bbb=1"/>
          <p:cNvSpPr/>
          <p:nvPr/>
        </p:nvSpPr>
        <p:spPr>
          <a:xfrm>
            <a:off x="2858570" y="5078786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不尽长江滚滚流</a:t>
            </a:r>
            <a:endParaRPr lang="en-US" altLang="zh-CN" sz="2800" dirty="0"/>
          </a:p>
        </p:txBody>
      </p:sp>
      <p:sp>
        <p:nvSpPr>
          <p:cNvPr id="2" name="QB_3_BD.40_1#d969ac14d?colgroup=30&amp;vaa=1&amp;vcp=1&amp;pid=ad4a4e646&amp;color=0,0,0&amp;mp=1&amp;vtp=1&amp;vaab=1&amp;bt=1&amp;bbb=1">
            <a:extLst>
              <a:ext uri="{FF2B5EF4-FFF2-40B4-BE49-F238E27FC236}">
                <a16:creationId xmlns:a16="http://schemas.microsoft.com/office/drawing/2014/main" id="{8056E437-7569-6F9D-9084-87360A49C4F9}"/>
              </a:ext>
            </a:extLst>
          </p:cNvPr>
          <p:cNvSpPr txBox="1"/>
          <p:nvPr/>
        </p:nvSpPr>
        <p:spPr>
          <a:xfrm>
            <a:off x="10913023" y="4020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48_1#3b62407c7?sp=1&amp;vaa=1&amp;vcp=1&amp;pid=ad4a4e646&amp;color=0,0,0&amp;vtp=1&amp;vaab=1&amp;bt=1&amp;bbb=1"/>
          <p:cNvSpPr/>
          <p:nvPr/>
        </p:nvSpPr>
        <p:spPr>
          <a:xfrm>
            <a:off x="539496" y="14095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（2024·重庆·中考）“用典”可让古诗词言简而意丰。请按提示填空。</a:t>
            </a:r>
            <a:endParaRPr lang="en-US" altLang="zh-CN" sz="2800" dirty="0"/>
          </a:p>
        </p:txBody>
      </p:sp>
      <p:graphicFrame>
        <p:nvGraphicFramePr>
          <p:cNvPr id="14" name="QB_3_BD.48_2#3b62407c7?colgroup=30&amp;vaa=1&amp;vcp=1&amp;pid=ad4a4e6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219151"/>
              </p:ext>
            </p:extLst>
          </p:nvPr>
        </p:nvGraphicFramePr>
        <p:xfrm>
          <a:off x="539496" y="2091150"/>
          <a:ext cx="11328120" cy="3343974"/>
        </p:xfrm>
        <a:graphic>
          <a:graphicData uri="http://schemas.openxmlformats.org/drawingml/2006/table">
            <a:tbl>
              <a:tblPr/>
              <a:tblGrid>
                <a:gridCol w="12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古诗词中的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用典”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“商女不知亡国恨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杜牧《泊秦淮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暗讽权贵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失望愤慨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”（范仲淹《渔家傲·秋思》）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思乡心切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仍立志戍边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苏轼《江城子·密州出猎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壮志难酬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渴望被重用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3_AN.49_1#3b62407c7.blank?vaa=1&amp;vcp=1&amp;pid=ad4a4e646&amp;color=0,0,0&amp;vpa=39&amp;vtp=1&amp;vaab=1&amp;bbb=1"/>
          <p:cNvSpPr/>
          <p:nvPr/>
        </p:nvSpPr>
        <p:spPr>
          <a:xfrm>
            <a:off x="5166382" y="2635345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隔江犹唱后庭花</a:t>
            </a:r>
            <a:endParaRPr lang="en-US" altLang="zh-CN" sz="2800" dirty="0"/>
          </a:p>
        </p:txBody>
      </p:sp>
      <p:sp>
        <p:nvSpPr>
          <p:cNvPr id="5" name="QB_3_AN.50_1#3b62407c7.blank?vaa=1&amp;vcp=1&amp;pid=ad4a4e646&amp;color=0,0,0&amp;vpa=40&amp;vtp=1&amp;vaab=1&amp;bbb=1"/>
          <p:cNvSpPr/>
          <p:nvPr/>
        </p:nvSpPr>
        <p:spPr>
          <a:xfrm>
            <a:off x="5945043" y="3217532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浊酒一杯家万里</a:t>
            </a:r>
            <a:endParaRPr lang="en-US" altLang="zh-CN" sz="2800" dirty="0"/>
          </a:p>
        </p:txBody>
      </p:sp>
      <p:sp>
        <p:nvSpPr>
          <p:cNvPr id="6" name="QB_3_AN.51_1#3b62407c7.blank?vaa=1&amp;vcp=1&amp;pid=ad4a4e646&amp;color=0,0,0&amp;vpa=41&amp;vtp=1&amp;vaab=1&amp;bbb=1&amp;hb=1"/>
          <p:cNvSpPr/>
          <p:nvPr/>
        </p:nvSpPr>
        <p:spPr>
          <a:xfrm>
            <a:off x="1890496" y="3198417"/>
            <a:ext cx="997712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燕然未勒归无计</a:t>
            </a:r>
            <a:endParaRPr lang="en-US" altLang="zh-CN" sz="2800" dirty="0"/>
          </a:p>
        </p:txBody>
      </p:sp>
      <p:sp>
        <p:nvSpPr>
          <p:cNvPr id="7" name="QB_3_AN.52_1#3b62407c7.blank?vaa=1&amp;vcp=1&amp;pid=ad4a4e646&amp;color=0,0,0&amp;vpa=42&amp;vtp=1&amp;vaab=1&amp;bbb=1"/>
          <p:cNvSpPr/>
          <p:nvPr/>
        </p:nvSpPr>
        <p:spPr>
          <a:xfrm>
            <a:off x="2581297" y="4323683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持节云中</a:t>
            </a:r>
            <a:endParaRPr lang="en-US" altLang="zh-CN" sz="2800" dirty="0"/>
          </a:p>
        </p:txBody>
      </p:sp>
      <p:sp>
        <p:nvSpPr>
          <p:cNvPr id="8" name="QB_3_AN.53_1#3b62407c7.blank?vaa=1&amp;vcp=1&amp;pid=ad4a4e646&amp;color=0,0,0&amp;vpa=43&amp;vtp=1&amp;vaab=1&amp;bbb=1"/>
          <p:cNvSpPr/>
          <p:nvPr/>
        </p:nvSpPr>
        <p:spPr>
          <a:xfrm>
            <a:off x="5892779" y="4323683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何日遣冯唐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QB_3_BD.54_1#3b62407c7?colgroup=30&amp;vaa=1&amp;vcp=1&amp;pid=ad4a4e6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677077"/>
              </p:ext>
            </p:extLst>
          </p:nvPr>
        </p:nvGraphicFramePr>
        <p:xfrm>
          <a:off x="539496" y="1264983"/>
          <a:ext cx="11202408" cy="503263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古诗词中的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用典”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故事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“怀旧空吟闻笛赋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刘禹锡《酬乐天扬州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初逢席上见赠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抒写物是人非之感慨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“⑦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提携玉龙为君死”（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李贺《雁门太守行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力表尽忠报国之决心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“⑧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青鸟殷勤为探看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”（李商隐《无题》）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寄托绵绵相思之情意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引用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文学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辛弃疾《破阵子·为陈同甫赋壮词以寄之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金戈铁马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纵横沙场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是多少爱国志士的梦想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3_AN.55_1#3b62407c7.blank?vaa=1&amp;vcp=1&amp;pid=ad4a4e646&amp;color=0,0,0&amp;mp=1&amp;vpa=44&amp;vtp=1&amp;vaab=1&amp;bbb=1"/>
          <p:cNvSpPr/>
          <p:nvPr/>
        </p:nvSpPr>
        <p:spPr>
          <a:xfrm>
            <a:off x="4945085" y="1821116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到乡翻似烂柯人</a:t>
            </a:r>
            <a:endParaRPr lang="en-US" altLang="zh-CN" sz="2800" dirty="0"/>
          </a:p>
        </p:txBody>
      </p:sp>
      <p:sp>
        <p:nvSpPr>
          <p:cNvPr id="4" name="QB_3_AN.56_1#3b62407c7.blank?vaa=1&amp;vcp=1&amp;pid=ad4a4e646&amp;color=0,0,0&amp;mp=1&amp;vpa=45&amp;vtp=1&amp;vaab=1&amp;bbb=1"/>
          <p:cNvSpPr/>
          <p:nvPr/>
        </p:nvSpPr>
        <p:spPr>
          <a:xfrm>
            <a:off x="8699522" y="2378074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报君黄金台上意</a:t>
            </a:r>
            <a:endParaRPr lang="en-US" altLang="zh-CN" sz="2800" dirty="0"/>
          </a:p>
        </p:txBody>
      </p:sp>
      <p:sp>
        <p:nvSpPr>
          <p:cNvPr id="5" name="QB_3_AN.57_1#3b62407c7.blank?vaa=1&amp;vcp=1&amp;pid=ad4a4e646&amp;color=0,0,0&amp;mp=1&amp;vpa=46&amp;vtp=1&amp;vaab=1&amp;bbb=1"/>
          <p:cNvSpPr/>
          <p:nvPr/>
        </p:nvSpPr>
        <p:spPr>
          <a:xfrm>
            <a:off x="2874986" y="3513263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蓬山此去无多路</a:t>
            </a:r>
            <a:endParaRPr lang="en-US" altLang="zh-CN" sz="2800" dirty="0"/>
          </a:p>
        </p:txBody>
      </p:sp>
      <p:sp>
        <p:nvSpPr>
          <p:cNvPr id="6" name="QB_3_AN.58_1#3b62407c7.blank?vaa=1&amp;vcp=1&amp;pid=ad4a4e646&amp;color=0,0,0&amp;mp=1&amp;vpa=47&amp;vtp=1&amp;vaab=1&amp;bbb=1"/>
          <p:cNvSpPr/>
          <p:nvPr/>
        </p:nvSpPr>
        <p:spPr>
          <a:xfrm>
            <a:off x="2112986" y="4616958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马作的卢飞快</a:t>
            </a:r>
            <a:endParaRPr lang="en-US" altLang="zh-CN" sz="2800" dirty="0"/>
          </a:p>
        </p:txBody>
      </p:sp>
      <p:sp>
        <p:nvSpPr>
          <p:cNvPr id="7" name="QB_3_AN.59_1#3b62407c7.blank?vaa=1&amp;vcp=1&amp;pid=ad4a4e646&amp;color=0,0,0&amp;mp=1&amp;vpa=48&amp;vtp=1&amp;vaab=1&amp;bbb=1"/>
          <p:cNvSpPr/>
          <p:nvPr/>
        </p:nvSpPr>
        <p:spPr>
          <a:xfrm>
            <a:off x="5300685" y="4616958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弓如霹雳弦惊</a:t>
            </a:r>
            <a:endParaRPr lang="en-US" altLang="zh-CN" sz="2800" dirty="0"/>
          </a:p>
        </p:txBody>
      </p:sp>
      <p:sp>
        <p:nvSpPr>
          <p:cNvPr id="2" name="QB_3_BD.54_1#3b62407c7?colgroup=30&amp;vaa=1&amp;vcp=1&amp;pid=ad4a4e646&amp;color=0,0,0&amp;mp=1&amp;vtp=1&amp;vaab=1&amp;bt=1&amp;bbb=1">
            <a:extLst>
              <a:ext uri="{FF2B5EF4-FFF2-40B4-BE49-F238E27FC236}">
                <a16:creationId xmlns:a16="http://schemas.microsoft.com/office/drawing/2014/main" id="{529B76EE-E29A-7D5C-1BE8-CDFB6C19FA14}"/>
              </a:ext>
            </a:extLst>
          </p:cNvPr>
          <p:cNvSpPr txBox="1"/>
          <p:nvPr/>
        </p:nvSpPr>
        <p:spPr>
          <a:xfrm>
            <a:off x="10903879" y="55657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1241</Words>
  <Application>Microsoft Office PowerPoint</Application>
  <PresentationFormat>宽屏</PresentationFormat>
  <Paragraphs>270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Arial (正文)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2024-11-21T07:50:49Z</dcterms:created>
  <dcterms:modified xsi:type="dcterms:W3CDTF">2025-07-24T07:12:30Z</dcterms:modified>
  <cp:category/>
  <cp:contentStatus/>
</cp:coreProperties>
</file>