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31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4.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4.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4.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4.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e30a4a84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C05E36E-7E0E-4D8B-B693-30092D627CCC}"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微专题2</a:t>
            </a:r>
            <a:endParaRPr lang="en-US" sz="2400" dirty="0"/>
          </a:p>
        </p:txBody>
      </p:sp>
      <p:sp>
        <p:nvSpPr>
          <p:cNvPr id="6" name="MasterShapeName"/>
          <p:cNvSpPr/>
          <p:nvPr/>
        </p:nvSpPr>
        <p:spPr>
          <a:xfrm>
            <a:off x="1536192" y="36576"/>
            <a:ext cx="910742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创新驱动发展</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e30a4a84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460C139-6A0C-4F86-BB83-459FB6B2F9C4}"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59bd74a35"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ad41b2957"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6bd68339a"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59bd74a35&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ad41b2957&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6bd68339a&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微专题2</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创新驱动发展</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e30a4a84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B16EA34E-DC26-48A7-93E5-B70279C6D53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59bd74a35"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ad41b2957"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6bd68339a"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59bd74a35&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ad41b2957&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6bd68339a&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微专题2</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创新驱动发展</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daode_fazhi#pid=6732c277a9b4d0d6eb9d103c#tid=674953f362550100098fe433#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7BD1CAC-35DD-4B58-B7BA-49154988F110}"/>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3D7D3698-23B0-413D-807C-67BD6C68FFA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a:lstStyle/>
          <a:p>
            <a:endParaRPr lang="zh-CN" altLang="en-US"/>
          </a:p>
        </p:txBody>
      </p:sp>
      <p:sp>
        <p:nvSpPr>
          <p:cNvPr id="6"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D35E4430-7A44-4814-95F9-F100453AD89B}"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59bd74a35"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ad41b2957"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6bd68339a"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59bd74a35&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ad41b2957&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6bd68339a&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104DDB5B-327D-4932-91A5-AFD589A6783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59bd74a35"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ad41b2957"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6bd68339a"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59bd74a35&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ad41b2957&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6bd68339a&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P_5#6e2e53641?vcp=1&amp;pid=59bd74a35&amp;color=0,0,0&amp;mp=1&amp;vtp=1&amp;vaab=1&amp;bt=1&amp;bbb=1"/>
          <p:cNvSpPr/>
          <p:nvPr/>
        </p:nvSpPr>
        <p:spPr>
          <a:xfrm>
            <a:off x="539496" y="217903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重点难点易错点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（1）不要将创新仅仅理解为科技创新</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知识的创新提供新的思想和方法，制度的创新促进公平正义、推动</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社会进步。</a:t>
            </a:r>
            <a:endParaRPr lang="en-US" altLang="zh-CN" sz="28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P_5_BD#6e2e53641?sp=1&amp;vcp=1&amp;pid=59bd74a35&amp;color=0,0,0&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）我国取得一系列重大科技创新成就的原因</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①坚持中国共产党的领导。</a:t>
            </a:r>
          </a:p>
          <a:p>
            <a:pPr latinLnBrk="1">
              <a:lnSpc>
                <a:spcPts val="5100"/>
              </a:lnSpc>
            </a:pPr>
            <a:r>
              <a:rPr kumimoji="0" lang="en-US" altLang="zh-CN" sz="2800" b="0" i="0" u="none" strike="noStrike" kern="1200" cap="none"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②我国经济实力不断增强，为科技事业的发展提供了坚实的物质基础。</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③我国坚定不移推进科教兴国战略、人才强国战略和创新驱动发展</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战略。</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④广大科技工作者刻苦攻关、开拓创新。</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P_5_BD#6e2e53641?sp=1&amp;vcp=1&amp;pid=59bd74a35&amp;color=0,0,0&amp;vtp=1&amp;vaab=1&amp;bt=1&amp;bbb=1&amp;hb=1"/>
          <p:cNvSpPr/>
          <p:nvPr/>
        </p:nvSpPr>
        <p:spPr>
          <a:xfrm>
            <a:off x="539496" y="898874"/>
            <a:ext cx="11109960" cy="5087557"/>
          </a:xfrm>
          <a:prstGeom prst="rect">
            <a:avLst/>
          </a:prstGeom>
          <a:noFill/>
          <a:ln/>
        </p:spPr>
        <p:txBody>
          <a:bodyPr wrap="none" lIns="0" tIns="0" rIns="0" bIns="0" rtlCol="0" anchor="t"/>
          <a:lstStyle/>
          <a:p>
            <a:pPr algn="l" latinLnBrk="1">
              <a:lnSpc>
                <a:spcPts val="5100"/>
              </a:lnSpc>
            </a:pP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dirty="0">
                <a:solidFill>
                  <a:srgbClr val="000000"/>
                </a:solidFill>
                <a:latin typeface="Times New Roman" pitchFamily="34" charset="0"/>
                <a:ea typeface="SimSun" pitchFamily="34" charset="-122"/>
                <a:cs typeface="Times New Roman" pitchFamily="34" charset="-120"/>
              </a:rPr>
              <a:t>（3）教育、创新型人才、科技创新能力、世界科技创新强国的关系</a:t>
            </a:r>
            <a:endParaRPr lang="en-US" altLang="zh-CN" sz="2800" spc="-5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spc="-100">
                <a:solidFill>
                  <a:srgbClr val="000000"/>
                </a:solidFill>
                <a:latin typeface="Times New Roman" pitchFamily="34" charset="0"/>
                <a:ea typeface="SimSun" pitchFamily="34" charset="-122"/>
                <a:cs typeface="Times New Roman" pitchFamily="34" charset="-120"/>
              </a:rPr>
              <a:t>教育是培养创新型人才的根本途径，创新型人才是科技创新能力提高</a:t>
            </a:r>
          </a:p>
          <a:p>
            <a:pPr latinLnBrk="1">
              <a:lnSpc>
                <a:spcPts val="5100"/>
              </a:lnSpc>
            </a:pPr>
            <a:r>
              <a:rPr lang="en-US" altLang="zh-CN" sz="2800" b="0" i="0" spc="-100">
                <a:solidFill>
                  <a:srgbClr val="000000"/>
                </a:solidFill>
                <a:latin typeface="Times New Roman" pitchFamily="34" charset="0"/>
                <a:ea typeface="SimSun" pitchFamily="34" charset="-122"/>
                <a:cs typeface="Times New Roman" pitchFamily="34" charset="-120"/>
              </a:rPr>
              <a:t>的关键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spc="-100">
                <a:solidFill>
                  <a:srgbClr val="000000"/>
                </a:solidFill>
                <a:latin typeface="Times New Roman" pitchFamily="34" charset="0"/>
                <a:ea typeface="SimSun" pitchFamily="34" charset="-122"/>
                <a:cs typeface="Times New Roman" pitchFamily="34" charset="-120"/>
              </a:rPr>
              <a:t>建成世界科技创新强国依赖于教育发展和科技创新能力的提升。</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（4）国家如何保护知识产权？</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①不断健全完善知识产权法律法规体系，为知识产权保护提供法律</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依据。</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②加大对知识产权保护的执法力度。</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③提升知识产权案件审判的专业化水平。</a:t>
            </a:r>
            <a:endParaRPr lang="en-US" altLang="zh-CN" sz="2800" spc="-1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P_5_BD#6e2e53641?sp=1&amp;vcp=1&amp;pid=59bd74a35&amp;color=0,0,0&amp;vtp=1&amp;vaab=1&amp;bt=1&amp;bbb=1"/>
          <p:cNvSpPr/>
          <p:nvPr/>
        </p:nvSpPr>
        <p:spPr>
          <a:xfrm>
            <a:off x="539496" y="15326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b="0" i="0">
                <a:solidFill>
                  <a:srgbClr val="000000"/>
                </a:solidFill>
                <a:latin typeface="Times New Roman" pitchFamily="34" charset="0"/>
                <a:ea typeface="SimSun" pitchFamily="34" charset="-122"/>
                <a:cs typeface="Times New Roman" pitchFamily="34" charset="-120"/>
              </a:rPr>
              <a:t>）易错点纠偏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①误认为创新（改革开放）是民族振兴、社会进步的基石。</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1"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教育是民族振兴、社会进步的基石。创新是第一动力，人才是第一</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资源，科技是第一生产力。</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②误认为我国已成为世界科技创新强国。</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1"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我国已经进入创新型国家行列，尚未成为世界科技创新强国。</a:t>
            </a:r>
            <a:endParaRPr lang="en-US" altLang="zh-CN" sz="2800" dirty="0"/>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C_4#ad41b2957.fixed?vcp=1&amp;pid=e30a4a84a&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微专题2</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创新驱动发展</a:t>
            </a:r>
            <a:endParaRPr lang="en-US" altLang="zh-CN" sz="4000" dirty="0"/>
          </a:p>
        </p:txBody>
      </p:sp>
      <p:sp>
        <p:nvSpPr>
          <p:cNvPr id="3" name="C_4_BD#ad41b2957.fixed?vcp=1&amp;pid=e30a4a84a&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热点素材</a:t>
            </a:r>
            <a:endParaRPr lang="en-US" altLang="zh-CN" sz="40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P_5_BD#e91b97f3f?vcp=1&amp;pid=ad41b2957&amp;color=0,0,0&amp;vtp=1&amp;vaab=1&amp;bt=1&amp;bbb=1&amp;hb=1"/>
          <p:cNvSpPr/>
          <p:nvPr/>
        </p:nvSpPr>
        <p:spPr>
          <a:xfrm>
            <a:off x="539496" y="459150"/>
            <a:ext cx="11109960" cy="58876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24</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全国科技大会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国家科学技术奖励大会和中国科学</a:t>
            </a:r>
          </a:p>
          <a:p>
            <a:pPr algn="l"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院第二十一次院士大会</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中国工程院第十七次院士大会在人民大会堂召</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中共中央总书记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国家主席</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中央军委主席习近平出席大会</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为国</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家最高科学技术奖获得者等颁奖并发表重要讲话</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习近平总书记强调</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科技兴则民族兴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科技强则国家强</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中国式现代化要靠科技现代化作支</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撑</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实现高质量发展要靠科技创新培育新动能</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必须充分认识科技的战</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a:solidFill>
                  <a:srgbClr val="000000"/>
                </a:solidFill>
                <a:latin typeface="Times New Roman" pitchFamily="34" charset="0"/>
                <a:ea typeface="楷体" pitchFamily="34" charset="-122"/>
                <a:cs typeface="Times New Roman" pitchFamily="34" charset="-120"/>
              </a:rPr>
              <a:t>略先导地位和根本支撑作用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锚定</a:t>
            </a:r>
            <a:r>
              <a:rPr lang="en-US" altLang="zh-CN" sz="2800" b="0" i="0" dirty="0">
                <a:solidFill>
                  <a:srgbClr val="000000"/>
                </a:solidFill>
                <a:latin typeface="Times New Roman" pitchFamily="34" charset="0"/>
                <a:ea typeface="SimSun" pitchFamily="34" charset="-122"/>
                <a:cs typeface="Times New Roman" pitchFamily="34" charset="-120"/>
              </a:rPr>
              <a:t>2035</a:t>
            </a:r>
            <a:r>
              <a:rPr lang="en-US" altLang="zh-CN" sz="2800" b="0" i="0" dirty="0">
                <a:solidFill>
                  <a:srgbClr val="000000"/>
                </a:solidFill>
                <a:latin typeface="Times New Roman" pitchFamily="34" charset="0"/>
                <a:ea typeface="楷体" pitchFamily="34" charset="-122"/>
                <a:cs typeface="Times New Roman" pitchFamily="34" charset="-120"/>
              </a:rPr>
              <a:t>年建成科技强国的战略目标</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加</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强顶层设计和统筹谋划</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加快实现高水平科技自立自强</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希望两院院士</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当好科技前沿的开拓者</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重大任务的担纲者</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青年人才成长的引领者</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科学家精神的示范者</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为我国科技事业发展再立新功</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P_5_BD#e91b97f3f?sp=1&amp;vcp=1&amp;pid=ad41b2957&amp;color=0,0,0&amp;vtp=1&amp;vaab=1&amp;bt=1&amp;bbb=1&amp;h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【解读】1.</a:t>
            </a:r>
            <a:r>
              <a:rPr lang="en-US" altLang="zh-CN" sz="2800" b="0" i="0" dirty="0">
                <a:solidFill>
                  <a:srgbClr val="000000"/>
                </a:solidFill>
                <a:latin typeface="Times New Roman" pitchFamily="34" charset="0"/>
                <a:ea typeface="SimSun" pitchFamily="34" charset="-122"/>
                <a:cs typeface="Times New Roman" pitchFamily="34" charset="-120"/>
              </a:rPr>
              <a:t>我国积极实施科教兴国战略、人才强国战略、创新驱动</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发展战略，尊重劳动、尊重知识、尊重人才、尊重创造</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.科学技术是第一生产力，创新是引领发展的第一动力，人才是第</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一资源，国家高度重视科技创新和人才工作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.党和国家高度重视创新，支持创新，在全社会积极营造重视创新</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与人才的社会氛围</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.向科学家学习，培养科技创新能力，弘扬科学家精神。</a:t>
            </a:r>
            <a:endParaRPr lang="en-US" altLang="zh-CN" sz="2800" dirty="0"/>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C_5_BD#413bdfe3d?vcp=1&amp;pid=ad41b2957&amp;color=0,0,0&amp;vtp=1&amp;vaab=1&amp;bt=1&amp;bbb=1"/>
          <p:cNvSpPr/>
          <p:nvPr/>
        </p:nvSpPr>
        <p:spPr>
          <a:xfrm>
            <a:off x="539496" y="4020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典例精析</a:t>
            </a:r>
            <a:endParaRPr lang="en-US" altLang="zh-CN" sz="3200" dirty="0"/>
          </a:p>
        </p:txBody>
      </p:sp>
      <p:sp>
        <p:nvSpPr>
          <p:cNvPr id="3" name="QC_6_BD.1_1#9d1078552?vaa=1&amp;vcp=1&amp;pid=413bdfe3d&amp;color=0,0,0&amp;vtp=1&amp;vaab=1&amp;bbb=1&amp;hb=1"/>
          <p:cNvSpPr/>
          <p:nvPr/>
        </p:nvSpPr>
        <p:spPr>
          <a:xfrm>
            <a:off x="539496" y="1114840"/>
            <a:ext cx="11109960" cy="1849057"/>
          </a:xfrm>
          <a:prstGeom prst="rect">
            <a:avLst/>
          </a:prstGeom>
          <a:noFill/>
          <a:ln/>
        </p:spPr>
        <p:txBody>
          <a:bodyPr wrap="none" lIns="0" tIns="0" rIns="0" bIns="0" rtlCol="0" anchor="t"/>
          <a:lstStyle/>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研究与试验发展经费及其投入强度能够反映我国科技创新投入的总规模</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和发展水平。根据下图及注释信息可以推断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400" b="0" i="0" dirty="0">
                <a:solidFill>
                  <a:srgbClr val="000000"/>
                </a:solidFill>
                <a:latin typeface="Times New Roman" pitchFamily="34" charset="0"/>
                <a:ea typeface="SimSun" pitchFamily="34" charset="-122"/>
                <a:cs typeface="Times New Roman" pitchFamily="34" charset="-120"/>
              </a:rPr>
              <a:t>2018—2022</a:t>
            </a:r>
            <a:r>
              <a:rPr lang="en-US" altLang="zh-CN" sz="2400" b="0" i="0" dirty="0">
                <a:solidFill>
                  <a:srgbClr val="000000"/>
                </a:solidFill>
                <a:latin typeface="楷体" panose="02010609060101010101" pitchFamily="49" charset="-122"/>
                <a:ea typeface="楷体" panose="02010609060101010101" pitchFamily="49" charset="-122"/>
                <a:cs typeface="Times New Roman" pitchFamily="34" charset="-120"/>
              </a:rPr>
              <a:t>年我国研究与试验发展经费及投入强度</a:t>
            </a:r>
            <a:endParaRPr lang="en-US" altLang="zh-CN" sz="2400" dirty="0">
              <a:latin typeface="楷体" panose="02010609060101010101" pitchFamily="49" charset="-122"/>
              <a:ea typeface="楷体" panose="02010609060101010101" pitchFamily="49" charset="-122"/>
            </a:endParaRPr>
          </a:p>
        </p:txBody>
      </p:sp>
      <p:pic>
        <p:nvPicPr>
          <p:cNvPr id="4" name="QC_6_BD.1_2#9d1078552?vaa=1&amp;vcp=1&amp;pid=413bdfe3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24159" y="3121451"/>
            <a:ext cx="6605647" cy="30793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3_1#9d1078552?vaa=1&amp;vcp=1&amp;pid=413bdfe3d&amp;color=0,0,0&amp;mp=1&amp;vtp=1&amp;vaab=1&amp;bt=1&amp;bbb=1&amp;hb=1"/>
          <p:cNvSpPr/>
          <p:nvPr/>
        </p:nvSpPr>
        <p:spPr>
          <a:xfrm>
            <a:off x="7197471" y="3121451"/>
            <a:ext cx="4770370" cy="3250774"/>
          </a:xfrm>
          <a:prstGeom prst="rect">
            <a:avLst/>
          </a:prstGeom>
          <a:noFill/>
          <a:ln/>
        </p:spPr>
        <p:txBody>
          <a:bodyPr wrap="none" lIns="0" tIns="0" rIns="0" bIns="0" rtlCol="0" anchor="t"/>
          <a:lstStyle/>
          <a:p>
            <a:pPr algn="l" latinLnBrk="1">
              <a:lnSpc>
                <a:spcPts val="4200"/>
              </a:lnSpc>
            </a:pPr>
            <a:r>
              <a:rPr lang="en-US" altLang="zh-CN" sz="2400" b="0" i="0" spc="-100" dirty="0">
                <a:solidFill>
                  <a:srgbClr val="000000"/>
                </a:solidFill>
                <a:latin typeface="SimSun" pitchFamily="34" charset="0"/>
                <a:ea typeface="SimSun" pitchFamily="34" charset="-122"/>
                <a:cs typeface="SimSun" pitchFamily="34" charset="-120"/>
              </a:rPr>
              <a:t>    </a:t>
            </a:r>
            <a:r>
              <a:rPr lang="en-US" altLang="zh-CN" sz="2400" b="0" i="0" spc="-100" dirty="0">
                <a:solidFill>
                  <a:srgbClr val="000000"/>
                </a:solidFill>
                <a:latin typeface="Times New Roman" pitchFamily="34" charset="0"/>
                <a:ea typeface="楷体" pitchFamily="34" charset="-122"/>
                <a:cs typeface="Times New Roman" pitchFamily="34" charset="-120"/>
              </a:rPr>
              <a:t>注</a:t>
            </a:r>
            <a:r>
              <a:rPr lang="en-US" altLang="zh-CN" sz="2400" b="0" i="0" spc="-100" dirty="0">
                <a:solidFill>
                  <a:srgbClr val="000000"/>
                </a:solidFill>
                <a:latin typeface="Times New Roman" pitchFamily="34" charset="0"/>
                <a:ea typeface="SimSun" pitchFamily="34" charset="-122"/>
                <a:cs typeface="Times New Roman" pitchFamily="34" charset="-120"/>
              </a:rPr>
              <a:t>：①</a:t>
            </a:r>
            <a:r>
              <a:rPr lang="en-US" altLang="zh-CN" sz="2400" b="0" i="0" spc="-100" dirty="0" err="1">
                <a:solidFill>
                  <a:srgbClr val="000000"/>
                </a:solidFill>
                <a:latin typeface="Times New Roman" pitchFamily="34" charset="0"/>
                <a:ea typeface="楷体" pitchFamily="34" charset="-122"/>
                <a:cs typeface="Times New Roman" pitchFamily="34" charset="-120"/>
              </a:rPr>
              <a:t>研究与试验发展经费投入</a:t>
            </a:r>
            <a:endParaRPr lang="en-US" altLang="zh-CN" sz="2400" b="0" i="0" spc="-100" dirty="0">
              <a:solidFill>
                <a:srgbClr val="000000"/>
              </a:solidFill>
              <a:latin typeface="Times New Roman" pitchFamily="34" charset="0"/>
              <a:ea typeface="楷体" pitchFamily="34" charset="-122"/>
              <a:cs typeface="Times New Roman" pitchFamily="34" charset="-120"/>
            </a:endParaRPr>
          </a:p>
          <a:p>
            <a:pPr algn="l" latinLnBrk="1">
              <a:lnSpc>
                <a:spcPts val="4200"/>
              </a:lnSpc>
            </a:pPr>
            <a:r>
              <a:rPr lang="en-US" altLang="zh-CN" sz="2400" b="0" i="0" spc="-100" dirty="0" err="1">
                <a:solidFill>
                  <a:srgbClr val="000000"/>
                </a:solidFill>
                <a:latin typeface="Times New Roman" pitchFamily="34" charset="0"/>
                <a:ea typeface="楷体" pitchFamily="34" charset="-122"/>
                <a:cs typeface="Times New Roman" pitchFamily="34" charset="-120"/>
              </a:rPr>
              <a:t>强度即研究与试验发展经费在国内生</a:t>
            </a:r>
            <a:endParaRPr lang="en-US" altLang="zh-CN" sz="2400" b="0" i="0" spc="-100" dirty="0">
              <a:solidFill>
                <a:srgbClr val="000000"/>
              </a:solidFill>
              <a:latin typeface="Times New Roman" pitchFamily="34" charset="0"/>
              <a:ea typeface="楷体" pitchFamily="34" charset="-122"/>
              <a:cs typeface="Times New Roman" pitchFamily="34" charset="-120"/>
            </a:endParaRPr>
          </a:p>
          <a:p>
            <a:pPr latinLnBrk="1">
              <a:lnSpc>
                <a:spcPts val="4200"/>
              </a:lnSpc>
            </a:pPr>
            <a:r>
              <a:rPr lang="en-US" altLang="zh-CN" sz="2400" b="0" i="0" spc="-100" dirty="0" err="1">
                <a:solidFill>
                  <a:srgbClr val="000000"/>
                </a:solidFill>
                <a:latin typeface="Times New Roman" pitchFamily="34" charset="0"/>
                <a:ea typeface="楷体" pitchFamily="34" charset="-122"/>
                <a:cs typeface="Times New Roman" pitchFamily="34" charset="-120"/>
              </a:rPr>
              <a:t>产总值中的占比</a:t>
            </a:r>
            <a:r>
              <a:rPr lang="en-US" altLang="zh-CN" sz="2400" b="0" i="0" spc="-100" dirty="0">
                <a:solidFill>
                  <a:srgbClr val="000000"/>
                </a:solidFill>
                <a:latin typeface="Times New Roman" pitchFamily="34" charset="0"/>
                <a:ea typeface="SimSun" pitchFamily="34" charset="-122"/>
                <a:cs typeface="Times New Roman" pitchFamily="34" charset="-120"/>
              </a:rPr>
              <a:t>。②2022</a:t>
            </a:r>
            <a:r>
              <a:rPr lang="en-US" altLang="zh-CN" sz="2400" b="0" i="0" spc="-100" dirty="0">
                <a:solidFill>
                  <a:srgbClr val="000000"/>
                </a:solidFill>
                <a:latin typeface="Times New Roman" pitchFamily="34" charset="0"/>
                <a:ea typeface="楷体" pitchFamily="34" charset="-122"/>
                <a:cs typeface="Times New Roman" pitchFamily="34" charset="-120"/>
              </a:rPr>
              <a:t>年我国研究</a:t>
            </a:r>
          </a:p>
          <a:p>
            <a:pPr latinLnBrk="1">
              <a:lnSpc>
                <a:spcPts val="4200"/>
              </a:lnSpc>
            </a:pPr>
            <a:r>
              <a:rPr lang="en-US" altLang="zh-CN" sz="2400" b="0" i="0" spc="-100" dirty="0" err="1">
                <a:solidFill>
                  <a:srgbClr val="000000"/>
                </a:solidFill>
                <a:latin typeface="Times New Roman" pitchFamily="34" charset="0"/>
                <a:ea typeface="楷体" pitchFamily="34" charset="-122"/>
                <a:cs typeface="Times New Roman" pitchFamily="34" charset="-120"/>
              </a:rPr>
              <a:t>与试验发展经费投入强度在世界主要</a:t>
            </a:r>
            <a:endParaRPr lang="en-US" altLang="zh-CN" sz="2400" b="0" i="0" spc="-100" dirty="0">
              <a:solidFill>
                <a:srgbClr val="000000"/>
              </a:solidFill>
              <a:latin typeface="Times New Roman" pitchFamily="34" charset="0"/>
              <a:ea typeface="楷体" pitchFamily="34" charset="-122"/>
              <a:cs typeface="Times New Roman" pitchFamily="34" charset="-120"/>
            </a:endParaRPr>
          </a:p>
          <a:p>
            <a:pPr latinLnBrk="1">
              <a:lnSpc>
                <a:spcPts val="4200"/>
              </a:lnSpc>
            </a:pPr>
            <a:r>
              <a:rPr lang="en-US" altLang="zh-CN" sz="2400" b="0" i="0" spc="-100" dirty="0">
                <a:solidFill>
                  <a:srgbClr val="000000"/>
                </a:solidFill>
                <a:latin typeface="Times New Roman" pitchFamily="34" charset="0"/>
                <a:ea typeface="楷体" pitchFamily="34" charset="-122"/>
                <a:cs typeface="Times New Roman" pitchFamily="34" charset="-120"/>
              </a:rPr>
              <a:t>国家中排名第</a:t>
            </a:r>
            <a:r>
              <a:rPr lang="en-US" altLang="zh-CN" sz="2400" b="0" i="0" spc="-100" dirty="0">
                <a:solidFill>
                  <a:srgbClr val="000000"/>
                </a:solidFill>
                <a:latin typeface="Times New Roman" pitchFamily="34" charset="0"/>
                <a:ea typeface="SimSun" pitchFamily="34" charset="-122"/>
                <a:cs typeface="Times New Roman" pitchFamily="34" charset="-120"/>
              </a:rPr>
              <a:t>12</a:t>
            </a:r>
            <a:r>
              <a:rPr lang="en-US" altLang="zh-CN" sz="2400" b="0" i="0" spc="-100" dirty="0">
                <a:solidFill>
                  <a:srgbClr val="000000"/>
                </a:solidFill>
                <a:latin typeface="Times New Roman" pitchFamily="34" charset="0"/>
                <a:ea typeface="楷体" pitchFamily="34" charset="-122"/>
                <a:cs typeface="Times New Roman" pitchFamily="34" charset="-120"/>
              </a:rPr>
              <a:t>位</a:t>
            </a:r>
            <a:r>
              <a:rPr lang="en-US" altLang="zh-CN" sz="2400" b="0" i="0" spc="-100" dirty="0">
                <a:solidFill>
                  <a:srgbClr val="000000"/>
                </a:solidFill>
                <a:latin typeface="Times New Roman" pitchFamily="34" charset="0"/>
                <a:ea typeface="SimSun" pitchFamily="34" charset="-122"/>
                <a:cs typeface="Times New Roman" pitchFamily="34" charset="-120"/>
              </a:rPr>
              <a:t>，</a:t>
            </a:r>
            <a:r>
              <a:rPr lang="en-US" altLang="zh-CN" sz="2400" b="0" i="0" spc="-100" dirty="0">
                <a:solidFill>
                  <a:srgbClr val="000000"/>
                </a:solidFill>
                <a:latin typeface="Times New Roman" pitchFamily="34" charset="0"/>
                <a:ea typeface="楷体" pitchFamily="34" charset="-122"/>
                <a:cs typeface="Times New Roman" pitchFamily="34" charset="-120"/>
              </a:rPr>
              <a:t>与美国</a:t>
            </a:r>
            <a:r>
              <a:rPr lang="en-US" altLang="zh-CN" sz="2400" b="0" i="0" spc="-100" dirty="0">
                <a:solidFill>
                  <a:srgbClr val="000000"/>
                </a:solidFill>
                <a:latin typeface="Times New Roman" pitchFamily="34" charset="0"/>
                <a:ea typeface="SimSun" pitchFamily="34" charset="-122"/>
                <a:cs typeface="Times New Roman" pitchFamily="34" charset="-120"/>
              </a:rPr>
              <a:t>、</a:t>
            </a:r>
            <a:r>
              <a:rPr lang="en-US" altLang="zh-CN" sz="2400" b="0" i="0" spc="-100" dirty="0">
                <a:solidFill>
                  <a:srgbClr val="000000"/>
                </a:solidFill>
                <a:latin typeface="Times New Roman" pitchFamily="34" charset="0"/>
                <a:ea typeface="楷体" pitchFamily="34" charset="-122"/>
                <a:cs typeface="Times New Roman" pitchFamily="34" charset="-120"/>
              </a:rPr>
              <a:t>日本</a:t>
            </a:r>
            <a:r>
              <a:rPr lang="en-US" altLang="zh-CN" sz="2400" b="0" i="0" spc="-100" dirty="0">
                <a:solidFill>
                  <a:srgbClr val="000000"/>
                </a:solidFill>
                <a:latin typeface="Times New Roman" pitchFamily="34" charset="0"/>
                <a:ea typeface="SimSun" pitchFamily="34" charset="-122"/>
                <a:cs typeface="Times New Roman" pitchFamily="34" charset="-120"/>
              </a:rPr>
              <a:t>、</a:t>
            </a:r>
          </a:p>
          <a:p>
            <a:pPr latinLnBrk="1">
              <a:lnSpc>
                <a:spcPts val="4200"/>
              </a:lnSpc>
            </a:pPr>
            <a:r>
              <a:rPr lang="en-US" altLang="zh-CN" sz="2400" b="0" i="0" spc="-100" dirty="0" err="1">
                <a:solidFill>
                  <a:srgbClr val="000000"/>
                </a:solidFill>
                <a:latin typeface="Times New Roman" pitchFamily="34" charset="0"/>
                <a:ea typeface="楷体" pitchFamily="34" charset="-122"/>
                <a:cs typeface="Times New Roman" pitchFamily="34" charset="-120"/>
              </a:rPr>
              <a:t>德国等经济发达体相比仍有差距</a:t>
            </a:r>
            <a:r>
              <a:rPr lang="en-US" altLang="zh-CN" sz="2400" b="0" i="0" spc="-100" dirty="0">
                <a:solidFill>
                  <a:srgbClr val="000000"/>
                </a:solidFill>
                <a:latin typeface="Times New Roman" pitchFamily="34" charset="0"/>
                <a:ea typeface="SimSun" pitchFamily="34" charset="-122"/>
                <a:cs typeface="Times New Roman" pitchFamily="34" charset="-120"/>
              </a:rPr>
              <a:t>。</a:t>
            </a:r>
            <a:endParaRPr lang="en-US" altLang="zh-CN" sz="2400" spc="-1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3" name="QC_6_BD.3_2#9d1078552?vaa=1&amp;vcp=1&amp;pid=413bdfe3d&amp;color=0,0,0&amp;vtp=1&amp;vaab=1&amp;bbb=1&amp;hb=1"/>
          <p:cNvSpPr/>
          <p:nvPr/>
        </p:nvSpPr>
        <p:spPr>
          <a:xfrm>
            <a:off x="539496" y="173320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①我国科技创新投入的规模和水平还需进一步提升</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我国研究与试验</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发展经费投入总量和投入强度逐年增加</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逐年递增的经费支撑我国在</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尖端技术上遥遥领先</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研究与试验发展经费投入强度偏低说明我国对</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科技研发的重视不够</a:t>
            </a:r>
            <a:endParaRPr lang="en-US" altLang="zh-CN" sz="2800" dirty="0"/>
          </a:p>
        </p:txBody>
      </p:sp>
      <p:sp>
        <p:nvSpPr>
          <p:cNvPr id="4" name="QC_6_BD.3_3#9d1078552.choices?vaa=1&amp;vcp=1&amp;pid=413bdfe3d&amp;color=0,0,0&amp;vtp=1&amp;vaab=1&amp;bbb=1"/>
          <p:cNvSpPr/>
          <p:nvPr/>
        </p:nvSpPr>
        <p:spPr>
          <a:xfrm>
            <a:off x="539496" y="429079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6_EX.1_1#9d1078552?vaa=1&amp;vcp=1&amp;pid=413bdfe3d&amp;color=0,0,0&amp;vtp=1&amp;vaab=1&amp;bt=1&amp;bbb=1&amp;hb=1"/>
          <p:cNvSpPr/>
          <p:nvPr/>
        </p:nvSpPr>
        <p:spPr>
          <a:xfrm>
            <a:off x="539496" y="1228693"/>
            <a:ext cx="11109960" cy="37921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小锦囊</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2022</a:t>
            </a:r>
            <a:r>
              <a:rPr lang="en-US" altLang="zh-CN" sz="2800" b="0" i="0">
                <a:solidFill>
                  <a:srgbClr val="000000"/>
                </a:solidFill>
                <a:latin typeface="Times New Roman" pitchFamily="34" charset="0"/>
                <a:ea typeface="楷体" pitchFamily="34" charset="-122"/>
                <a:cs typeface="Times New Roman" pitchFamily="34" charset="-120"/>
              </a:rPr>
              <a:t>年我国研究与试验发展经费投入强度在世界主要国家中排</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名第</a:t>
            </a:r>
            <a:r>
              <a:rPr lang="en-US" altLang="zh-CN" sz="2800" b="0"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楷体" pitchFamily="34" charset="-122"/>
                <a:cs typeface="Times New Roman" pitchFamily="34" charset="-120"/>
              </a:rPr>
              <a:t>位</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与美国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日本</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德国等经济发达体相比仍有差距</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这说明我</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国科技创新投入的规模和水平还需进一步提升</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a:solidFill>
                  <a:srgbClr val="000000"/>
                </a:solidFill>
                <a:latin typeface="Times New Roman" pitchFamily="34" charset="0"/>
                <a:ea typeface="楷体" pitchFamily="34" charset="-122"/>
                <a:cs typeface="Times New Roman" pitchFamily="34" charset="-120"/>
              </a:rPr>
              <a:t>正确</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观察图表可知</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从</a:t>
            </a:r>
            <a:r>
              <a:rPr lang="en-US" altLang="zh-CN" sz="2800" b="0" i="0" dirty="0">
                <a:solidFill>
                  <a:srgbClr val="000000"/>
                </a:solidFill>
                <a:latin typeface="Times New Roman" pitchFamily="34" charset="0"/>
                <a:ea typeface="SimSun" pitchFamily="34" charset="-122"/>
                <a:cs typeface="Times New Roman" pitchFamily="34" charset="-120"/>
              </a:rPr>
              <a:t>2018</a:t>
            </a:r>
            <a:r>
              <a:rPr lang="en-US" altLang="zh-CN" sz="2800" b="0" i="0" dirty="0">
                <a:solidFill>
                  <a:srgbClr val="000000"/>
                </a:solidFill>
                <a:latin typeface="Times New Roman" pitchFamily="34" charset="0"/>
                <a:ea typeface="楷体" pitchFamily="34" charset="-122"/>
                <a:cs typeface="Times New Roman" pitchFamily="34" charset="-120"/>
              </a:rPr>
              <a:t>年到</a:t>
            </a:r>
            <a:r>
              <a:rPr lang="en-US" altLang="zh-CN" sz="2800" b="0" i="0">
                <a:solidFill>
                  <a:srgbClr val="000000"/>
                </a:solidFill>
                <a:latin typeface="Times New Roman" pitchFamily="34" charset="0"/>
                <a:ea typeface="SimSun" pitchFamily="34" charset="-122"/>
                <a:cs typeface="Times New Roman" pitchFamily="34" charset="-120"/>
              </a:rPr>
              <a:t>2022</a:t>
            </a:r>
            <a:r>
              <a:rPr lang="en-US" altLang="zh-CN" sz="2800" b="0" i="0">
                <a:solidFill>
                  <a:srgbClr val="000000"/>
                </a:solidFill>
                <a:latin typeface="Times New Roman" pitchFamily="34" charset="0"/>
                <a:ea typeface="楷体" pitchFamily="34" charset="-122"/>
                <a:cs typeface="Times New Roman" pitchFamily="34" charset="-120"/>
              </a:rPr>
              <a:t>年我国研究与试验发展经费投入总量及投入强度逐年增</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加</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说明我国高度重视科技研发</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楷体" pitchFamily="34" charset="-122"/>
                <a:cs typeface="Times New Roman" pitchFamily="34" charset="-120"/>
              </a:rPr>
              <a:t>正确</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楷体" pitchFamily="34" charset="-122"/>
                <a:cs typeface="Times New Roman" pitchFamily="34" charset="-120"/>
              </a:rPr>
              <a:t>错误</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在尖端技术上遥遥</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领先的说法不符合实际</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楷体" pitchFamily="34" charset="-122"/>
                <a:cs typeface="Times New Roman" pitchFamily="34" charset="-120"/>
              </a:rPr>
              <a:t>错误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本题选</a:t>
            </a:r>
            <a:r>
              <a:rPr lang="en-US" altLang="zh-CN" sz="2800" b="0" i="0" dirty="0">
                <a:solidFill>
                  <a:srgbClr val="000000"/>
                </a:solidFill>
                <a:latin typeface="Times New Roman" pitchFamily="34" charset="0"/>
                <a:ea typeface="SimSun" pitchFamily="34" charset="-122"/>
                <a:cs typeface="Times New Roman" pitchFamily="34" charset="-120"/>
              </a:rPr>
              <a:t>A。</a:t>
            </a:r>
            <a:endParaRPr lang="en-US" altLang="zh-CN" sz="2800" dirty="0"/>
          </a:p>
        </p:txBody>
      </p:sp>
      <p:sp>
        <p:nvSpPr>
          <p:cNvPr id="3" name="QC_6_AN.2_1#9d1078552?vaa=1&amp;vcp=1&amp;pid=413bdfe3d&amp;color=0,0,0&amp;vtp=1&amp;vaab=1&amp;bbb=1"/>
          <p:cNvSpPr/>
          <p:nvPr/>
        </p:nvSpPr>
        <p:spPr>
          <a:xfrm>
            <a:off x="539496" y="5062315"/>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e3104b86a.fixed?vcp=1&amp;pid=ed824f3b5&amp;color=241,138,6&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F18A06"/>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e3104b86a.fixed?vcp=1&amp;pid=ed824f3b5&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第二篇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专题突破</a:t>
            </a:r>
            <a:endParaRPr lang="en-US" altLang="zh-CN" sz="4800" dirty="0"/>
          </a:p>
        </p:txBody>
      </p:sp>
      <p:sp>
        <p:nvSpPr>
          <p:cNvPr id="4" name="C_2_BD#e3104b86a.fixed?vcp=1&amp;pid=ed824f3b5&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第一部分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国情教育</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C_6_BD#083e236be?vcp=1&amp;pid=413bdfe3d&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7_BD.6_1#efb5714f5?sp=1&amp;vaa=1&amp;vcp=1&amp;pid=083e236be&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道德与法治课上，老师展示了一幅图</a:t>
            </a:r>
            <a:r>
              <a:rPr lang="en-US" altLang="zh-CN" sz="2800" b="0" i="0">
                <a:solidFill>
                  <a:srgbClr val="000000"/>
                </a:solidFill>
                <a:latin typeface="Times New Roman" pitchFamily="34" charset="0"/>
                <a:ea typeface="SimSun" pitchFamily="34" charset="-122"/>
                <a:cs typeface="Times New Roman" pitchFamily="34" charset="-120"/>
              </a:rPr>
              <a:t>。同学们从图中悟出了深刻的道</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下面观点与图的寓意一致的是(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7_AN.7_1#efb5714f5.bracket?vaa=1&amp;vcp=1&amp;pid=083e236be&amp;color=0,0,0&amp;vpa=2&amp;vtp=1&amp;vaab=1"/>
          <p:cNvSpPr/>
          <p:nvPr/>
        </p:nvSpPr>
        <p:spPr>
          <a:xfrm>
            <a:off x="6150515" y="1901605"/>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pic>
        <p:nvPicPr>
          <p:cNvPr id="5" name="QC_7_BD.6_2#efb5714f5?htil=1&amp;vaa=1&amp;vcp=1&amp;pid=083e236b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2360" y="2550649"/>
            <a:ext cx="4609374" cy="24341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7_BD.6_3#efb5714f5?htil=1&amp;vaa=1&amp;vcp=1&amp;pid=083e236be&amp;color=0,0,0&amp;vtp=1&amp;vaab=1&amp;bbb=1&amp;hb=1&amp;hs=1"/>
          <p:cNvSpPr/>
          <p:nvPr/>
        </p:nvSpPr>
        <p:spPr>
          <a:xfrm>
            <a:off x="539496" y="2550649"/>
            <a:ext cx="6912864"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①小升：</a:t>
            </a:r>
            <a:r>
              <a:rPr lang="en-US" altLang="zh-CN" sz="2800" b="0" i="0">
                <a:solidFill>
                  <a:srgbClr val="000000"/>
                </a:solidFill>
                <a:latin typeface="Times New Roman" pitchFamily="34" charset="0"/>
                <a:ea typeface="SimSun" pitchFamily="34" charset="-122"/>
                <a:cs typeface="Times New Roman" pitchFamily="34" charset="-120"/>
              </a:rPr>
              <a:t>中国人的饭碗要牢牢端在自己手上</a:t>
            </a:r>
            <a:r>
              <a:rPr lang="en-US" altLang="zh-CN" sz="2800" b="0" i="0">
                <a:solidFill>
                  <a:srgbClr val="000000"/>
                </a:solidFill>
                <a:latin typeface="SimSun" pitchFamily="34" charset="0"/>
                <a:ea typeface="SimSun" pitchFamily="34" charset="-122"/>
                <a:cs typeface="SimSun" pitchFamily="34" charset="-120"/>
              </a:rPr>
              <a:t> </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SimSun" pitchFamily="34" charset="-122"/>
                <a:cs typeface="Times New Roman" pitchFamily="34" charset="-120"/>
              </a:rPr>
              <a:t>小山：要提升自身能力，</a:t>
            </a:r>
            <a:r>
              <a:rPr lang="en-US" altLang="zh-CN" sz="2800" b="0" i="0">
                <a:solidFill>
                  <a:srgbClr val="000000"/>
                </a:solidFill>
                <a:latin typeface="Times New Roman" pitchFamily="34" charset="0"/>
                <a:ea typeface="SimSun" pitchFamily="34" charset="-122"/>
                <a:cs typeface="Times New Roman" pitchFamily="34" charset="-120"/>
              </a:rPr>
              <a:t>拒绝与他人合作</a:t>
            </a:r>
            <a:r>
              <a:rPr lang="en-US" altLang="zh-CN" sz="2800" b="0" i="0">
                <a:solidFill>
                  <a:srgbClr val="000000"/>
                </a:solidFill>
                <a:latin typeface="SimSun" pitchFamily="34" charset="0"/>
                <a:ea typeface="SimSun" pitchFamily="34" charset="-122"/>
                <a:cs typeface="SimSun" pitchFamily="34" charset="-120"/>
              </a:rPr>
              <a:t> </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小静：滴自己的汗，吃自己的饭</a:t>
            </a:r>
            <a:r>
              <a:rPr lang="en-US" altLang="zh-CN" sz="2800" b="0" i="0">
                <a:solidFill>
                  <a:srgbClr val="000000"/>
                </a:solidFill>
                <a:latin typeface="Times New Roman" pitchFamily="34" charset="0"/>
                <a:ea typeface="SimSun" pitchFamily="34" charset="-122"/>
                <a:cs typeface="Times New Roman" pitchFamily="34" charset="-120"/>
              </a:rPr>
              <a:t>，自己的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事自己干</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④小秦</a:t>
            </a:r>
            <a:r>
              <a:rPr lang="en-US" altLang="zh-CN" sz="2800" b="0" i="0">
                <a:solidFill>
                  <a:srgbClr val="000000"/>
                </a:solidFill>
                <a:latin typeface="Times New Roman" pitchFamily="34" charset="0"/>
                <a:ea typeface="SimSun" pitchFamily="34" charset="-122"/>
                <a:cs typeface="Times New Roman" pitchFamily="34" charset="-120"/>
              </a:rPr>
              <a:t>：关键核心技术是国之重</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器</a:t>
            </a:r>
            <a:r>
              <a:rPr lang="en-US" altLang="zh-CN" sz="2800" b="0" i="0" dirty="0">
                <a:solidFill>
                  <a:srgbClr val="000000"/>
                </a:solidFill>
                <a:latin typeface="Times New Roman" pitchFamily="34" charset="0"/>
                <a:ea typeface="SimSun" pitchFamily="34" charset="-122"/>
                <a:cs typeface="Times New Roman" pitchFamily="34" charset="-120"/>
              </a:rPr>
              <a:t>，是要不来、买不来、讨不来的</a:t>
            </a:r>
            <a:endParaRPr lang="en-US" altLang="zh-CN" sz="2800" dirty="0"/>
          </a:p>
        </p:txBody>
      </p:sp>
      <p:sp>
        <p:nvSpPr>
          <p:cNvPr id="7" name="QC_7_BD.6_4#efb5714f5.choices?vaa=1&amp;vcp=1&amp;pid=083e236be&amp;color=0,0,0&amp;vtp=1&amp;vaab=1&amp;bbb=1&amp;hs=1"/>
          <p:cNvSpPr/>
          <p:nvPr/>
        </p:nvSpPr>
        <p:spPr>
          <a:xfrm>
            <a:off x="539496" y="5755939"/>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O_7_BD.8_1#875340276?sp=1&amp;vaa=1&amp;vcp=1&amp;pid=083e236be&amp;color=0,0,0&amp;vtp=1&amp;vaab=1&amp;bt=1&amp;bbb=1"/>
          <p:cNvSpPr/>
          <p:nvPr/>
        </p:nvSpPr>
        <p:spPr>
          <a:xfrm>
            <a:off x="539496" y="1411446"/>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手撕钢研发团队负责人接受记者采访时的发言（摘要）。</a:t>
            </a:r>
            <a:endParaRPr lang="en-US" altLang="zh-CN" sz="2800" dirty="0"/>
          </a:p>
        </p:txBody>
      </p:sp>
      <p:graphicFrame>
        <p:nvGraphicFramePr>
          <p:cNvPr id="22" name="QO_7_BD.8_2#875340276?colgroup=30&amp;vaa=1&amp;vcp=1&amp;pid=083e236be&amp;color=0,0,0&amp;vtp=1&amp;vaab=1&amp;bbb=1&amp;hb=1"/>
          <p:cNvGraphicFramePr>
            <a:graphicFrameLocks noGrp="1"/>
          </p:cNvGraphicFramePr>
          <p:nvPr>
            <p:extLst>
              <p:ext uri="{D42A27DB-BD31-4B8C-83A1-F6EECF244321}">
                <p14:modId xmlns:p14="http://schemas.microsoft.com/office/powerpoint/2010/main" val="4062986284"/>
              </p:ext>
            </p:extLst>
          </p:nvPr>
        </p:nvGraphicFramePr>
        <p:xfrm>
          <a:off x="539496" y="2093055"/>
          <a:ext cx="11091672" cy="3340164"/>
        </p:xfrm>
        <a:graphic>
          <a:graphicData uri="http://schemas.openxmlformats.org/drawingml/2006/table">
            <a:tbl>
              <a:tblPr/>
              <a:tblGrid>
                <a:gridCol w="11091672">
                  <a:extLst>
                    <a:ext uri="{9D8B030D-6E8A-4147-A177-3AD203B41FA5}">
                      <a16:colId xmlns:a16="http://schemas.microsoft.com/office/drawing/2014/main" val="20000"/>
                    </a:ext>
                  </a:extLst>
                </a:gridCol>
              </a:tblGrid>
              <a:tr h="3340164">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手撕钢是一种高科技的不锈钢产品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比纸还薄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但用途广泛</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尤</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其在军事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航天领域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作用极其重要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多年来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这种产品一直为德</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日本所垄断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进口时不仅价格高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而且会受到严苛限制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这对中</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国制造业来说是一种</a:t>
                      </a:r>
                      <a:r>
                        <a:rPr lang="en-US" altLang="zh-CN" sz="2800" b="0" i="0" dirty="0">
                          <a:solidFill>
                            <a:srgbClr val="000000"/>
                          </a:solidFill>
                          <a:latin typeface="Times New Roman" pitchFamily="34" charset="0"/>
                          <a:ea typeface="SimSun" pitchFamily="34" charset="-122"/>
                          <a:cs typeface="Times New Roman" pitchFamily="34" charset="-120"/>
                        </a:rPr>
                        <a:t>“卡脖子”行为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对此</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我们敢想敢干</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经过几百</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次失败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终于生产出比德国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日本两国产品还要薄的手撕钢</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在该领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域处于领先水平</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O_7_BD.8_3#875340276?vaa=1&amp;vcp=1&amp;pid=083e236be&amp;color=0,0,0&amp;mp=1&amp;vtp=1&amp;vaab=1&amp;bt=1&amp;bbb=1"/>
          <p:cNvSpPr/>
          <p:nvPr/>
        </p:nvSpPr>
        <p:spPr>
          <a:xfrm>
            <a:off x="539496" y="186258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阅读上述内容，运用相关的国情知识谈谈你的感悟。</a:t>
            </a:r>
            <a:endParaRPr lang="en-US" altLang="zh-CN" sz="2800" dirty="0"/>
          </a:p>
        </p:txBody>
      </p:sp>
      <p:sp>
        <p:nvSpPr>
          <p:cNvPr id="3" name="QO_7_AN.1_1#875340276?vaa=1&amp;vcp=1&amp;pid=083e236be&amp;color=0,0,0&amp;vtp=1&amp;vaab=1&amp;bbb=1&amp;hb=1"/>
          <p:cNvSpPr/>
          <p:nvPr/>
        </p:nvSpPr>
        <p:spPr>
          <a:xfrm>
            <a:off x="539496" y="2494851"/>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SimSun" pitchFamily="34" charset="-122"/>
                <a:cs typeface="Times New Roman" pitchFamily="34" charset="-120"/>
              </a:rPr>
              <a:t>在激烈的国际竞争中，唯创新者进，唯创新者强，唯创新者</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胜。关键核心技术要掌握在自己手里，才能摆脱被他国“卡脖子”的被动</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局面</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SimSun" pitchFamily="34" charset="-122"/>
                <a:cs typeface="Times New Roman" pitchFamily="34" charset="-120"/>
              </a:rPr>
              <a:t>几百次失败”说明，创新不可能一蹴而就，需要年复一年的积</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累，需要团队协作，需要克服困难的坚强意志</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P_7#6cb784fe5?vcp=1&amp;pid=083e236be&amp;color=0,0,0&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请完成第171~172页【备考练习】习题</a:t>
            </a:r>
            <a:endParaRPr lang="en-US" altLang="zh-CN" sz="2800" dirty="0"/>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C_4#6bd68339a.fixed?vcp=1&amp;pid=e30a4a84a&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微专题2</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创新驱动发展</a:t>
            </a:r>
            <a:endParaRPr lang="en-US" altLang="zh-CN" sz="4000" dirty="0"/>
          </a:p>
        </p:txBody>
      </p:sp>
      <p:sp>
        <p:nvSpPr>
          <p:cNvPr id="3" name="C_4_BD#6bd68339a.fixed?vcp=1&amp;pid=e30a4a84a&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微专题2</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创新驱动发展</a:t>
            </a:r>
            <a:endParaRPr lang="en-US" altLang="zh-CN" sz="40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BD.10_1#10db9a2c4?sp=1&amp;vaa=1&amp;vcp=1&amp;pid=6bd68339a&amp;color=0,0,0&amp;vtp=1&amp;vaab=1&amp;bt=1&amp;bbb=1&amp;hb=1"/>
          <p:cNvSpPr/>
          <p:nvPr/>
        </p:nvSpPr>
        <p:spPr>
          <a:xfrm>
            <a:off x="539496" y="88579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2023年12月，中央经济工作会议提出，</a:t>
            </a:r>
            <a:r>
              <a:rPr lang="en-US" altLang="zh-CN" sz="2800" b="0" i="0">
                <a:solidFill>
                  <a:srgbClr val="000000"/>
                </a:solidFill>
                <a:latin typeface="Times New Roman" pitchFamily="34" charset="0"/>
                <a:ea typeface="SimSun" pitchFamily="34" charset="-122"/>
                <a:cs typeface="Times New Roman" pitchFamily="34" charset="-120"/>
              </a:rPr>
              <a:t>要以科技创新推动产业创新，</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特别是以颠覆性技术和前沿技术催生新产业</a:t>
            </a:r>
            <a:r>
              <a:rPr lang="en-US" altLang="zh-CN" sz="2800" b="0" i="0" dirty="0">
                <a:solidFill>
                  <a:srgbClr val="000000"/>
                </a:solidFill>
                <a:latin typeface="Times New Roman" pitchFamily="34" charset="0"/>
                <a:ea typeface="SimSun" pitchFamily="34" charset="-122"/>
                <a:cs typeface="Times New Roman" pitchFamily="34" charset="-120"/>
              </a:rPr>
              <a:t>、新模式、新动能</a:t>
            </a:r>
            <a:r>
              <a:rPr lang="en-US" altLang="zh-CN" sz="2800" b="0" i="0">
                <a:solidFill>
                  <a:srgbClr val="000000"/>
                </a:solidFill>
                <a:latin typeface="Times New Roman" pitchFamily="34" charset="0"/>
                <a:ea typeface="SimSun" pitchFamily="34" charset="-122"/>
                <a:cs typeface="Times New Roman" pitchFamily="34" charset="-120"/>
              </a:rPr>
              <a:t>，发展新</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质生产力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这说明(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1_1#10db9a2c4.bracket?vaa=1&amp;vcp=1&amp;pid=6bd68339a&amp;color=0,0,0&amp;vpa=3&amp;vtp=1&amp;vaab=1"/>
          <p:cNvSpPr/>
          <p:nvPr/>
        </p:nvSpPr>
        <p:spPr>
          <a:xfrm>
            <a:off x="3661315" y="216785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5_BD.10_2#10db9a2c4?vaa=1&amp;vcp=1&amp;pid=6bd68339a&amp;color=0,0,0&amp;vtp=1&amp;vaab=1&amp;bbb=1"/>
          <p:cNvSpPr/>
          <p:nvPr/>
        </p:nvSpPr>
        <p:spPr>
          <a:xfrm>
            <a:off x="539496" y="2809525"/>
            <a:ext cx="11109960" cy="2010125"/>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科技创新关键在于及时引进国外先进技术</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发展新质生产力可推动经</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济高质量发展</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建设世界科技创新强国，要增强自主创新能力</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国有</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企业是发展新质生产力的唯一主体</a:t>
            </a:r>
            <a:endParaRPr lang="en-US" altLang="zh-CN" sz="2800" dirty="0"/>
          </a:p>
        </p:txBody>
      </p:sp>
      <p:sp>
        <p:nvSpPr>
          <p:cNvPr id="5" name="QC_5_BD.10_3#10db9a2c4.choices?vaa=1&amp;vcp=1&amp;pid=6bd68339a&amp;color=0,0,0&amp;vtp=1&amp;vaab=1&amp;bbb=1"/>
          <p:cNvSpPr/>
          <p:nvPr/>
        </p:nvSpPr>
        <p:spPr>
          <a:xfrm>
            <a:off x="539496" y="4813458"/>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A.①②</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B.①④</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C.②③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BD.12_1#46e10c821?vaa=1&amp;vcp=1&amp;pid=6bd68339a&amp;color=0,0,0&amp;vtp=1&amp;vaab=1&amp;bt=1&amp;bbb=1&amp;hb=1"/>
          <p:cNvSpPr/>
          <p:nvPr/>
        </p:nvSpPr>
        <p:spPr>
          <a:xfrm>
            <a:off x="539496" y="2503107"/>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推导类题目</a:t>
            </a:r>
            <a:r>
              <a:rPr lang="en-US" altLang="zh-CN" sz="2800" b="0" i="0" dirty="0">
                <a:solidFill>
                  <a:srgbClr val="000000"/>
                </a:solidFill>
                <a:latin typeface="Times New Roman" pitchFamily="34" charset="0"/>
                <a:ea typeface="SimSun" pitchFamily="34" charset="-122"/>
                <a:cs typeface="Times New Roman" pitchFamily="34" charset="-120"/>
              </a:rPr>
              <a:t>）2024年1月19日，首次“国家工程师奖</a:t>
            </a:r>
            <a:r>
              <a:rPr lang="en-US" altLang="zh-CN" sz="2800" b="0" i="0">
                <a:solidFill>
                  <a:srgbClr val="000000"/>
                </a:solidFill>
                <a:latin typeface="Times New Roman" pitchFamily="34" charset="0"/>
                <a:ea typeface="SimSun" pitchFamily="34" charset="-122"/>
                <a:cs typeface="Times New Roman" pitchFamily="34" charset="-120"/>
              </a:rPr>
              <a:t>”表彰大会在北京</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召开</a:t>
            </a:r>
            <a:r>
              <a:rPr lang="en-US" altLang="zh-CN" sz="2800" b="0" i="0" dirty="0">
                <a:solidFill>
                  <a:srgbClr val="000000"/>
                </a:solidFill>
                <a:latin typeface="Times New Roman" pitchFamily="34" charset="0"/>
                <a:ea typeface="SimSun" pitchFamily="34" charset="-122"/>
                <a:cs typeface="Times New Roman" pitchFamily="34" charset="-120"/>
              </a:rPr>
              <a:t>。81名个人和</a:t>
            </a:r>
            <a:r>
              <a:rPr lang="en-US" altLang="zh-CN" sz="2800" b="0" i="0">
                <a:solidFill>
                  <a:srgbClr val="000000"/>
                </a:solidFill>
                <a:latin typeface="Times New Roman" pitchFamily="34" charset="0"/>
                <a:ea typeface="SimSun" pitchFamily="34" charset="-122"/>
                <a:cs typeface="Times New Roman" pitchFamily="34" charset="-120"/>
              </a:rPr>
              <a:t>50个团队接受党和国家在工程技术领域的最高规格褒</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奖</a:t>
            </a:r>
            <a:r>
              <a:rPr lang="en-US" altLang="zh-CN" sz="2800" b="0" i="0" dirty="0">
                <a:solidFill>
                  <a:srgbClr val="000000"/>
                </a:solidFill>
                <a:latin typeface="Times New Roman" pitchFamily="34" charset="0"/>
                <a:ea typeface="SimSun" pitchFamily="34" charset="-122"/>
                <a:cs typeface="Times New Roman" pitchFamily="34" charset="-120"/>
              </a:rPr>
              <a:t>。对此，</a:t>
            </a:r>
            <a:r>
              <a:rPr lang="en-US" altLang="zh-CN" sz="2800" b="0" i="0">
                <a:solidFill>
                  <a:srgbClr val="000000"/>
                </a:solidFill>
                <a:latin typeface="Times New Roman" pitchFamily="34" charset="0"/>
                <a:ea typeface="SimSun" pitchFamily="34" charset="-122"/>
                <a:cs typeface="Times New Roman" pitchFamily="34" charset="-120"/>
              </a:rPr>
              <a:t>下列推导合理的是(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5_BD.14_1#46e10c821.choices?vaa=1&amp;vcp=1&amp;pid=6bd68339a&amp;color=0,0,0&amp;vtp=1&amp;vaab=1&amp;bt=1&amp;bbb=1&amp;hb=1"/>
          <p:cNvSpPr/>
          <p:nvPr/>
        </p:nvSpPr>
        <p:spPr>
          <a:xfrm>
            <a:off x="615696" y="448024"/>
            <a:ext cx="11109960" cy="5087557"/>
          </a:xfrm>
          <a:prstGeom prst="rect">
            <a:avLst/>
          </a:prstGeom>
          <a:noFill/>
          <a:ln/>
        </p:spPr>
        <p:txBody>
          <a:bodyPr wrap="none" lIns="0" tIns="0" rIns="0" bIns="0" rtlCol="0" anchor="t"/>
          <a:lstStyle/>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A.科技创新遭遇卡点瓶颈→召开“国家工程师奖”表彰大会→已建成世界</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科技创新强国</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B.召开“国家工程师奖”表彰大会→激发人才的创新活力→推动和发展新</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质生产力</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C.工程师攻坚克难、追求卓越→突破关键核心技术→解决区域发展不平</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衡问题</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D.营造创新争先的社会氛围→召开“国家工程师奖”表彰大会→高层次人</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才缺口增大</a:t>
            </a:r>
            <a:endParaRPr lang="en-US" altLang="zh-CN" sz="2800" dirty="0"/>
          </a:p>
        </p:txBody>
      </p:sp>
      <p:sp>
        <p:nvSpPr>
          <p:cNvPr id="4" name="QO_7_AN.1_1#875340276?vaa=1&amp;vcp=1&amp;pid=083e236be&amp;color=0,0,0&amp;vtp=1&amp;vaab=1&amp;bbb=1&amp;hb=1">
            <a:extLst>
              <a:ext uri="{FF2B5EF4-FFF2-40B4-BE49-F238E27FC236}">
                <a16:creationId xmlns:a16="http://schemas.microsoft.com/office/drawing/2014/main" id="{A31981E6-5C54-E696-C01A-D8C4ACA484BC}"/>
              </a:ext>
            </a:extLst>
          </p:cNvPr>
          <p:cNvSpPr/>
          <p:nvPr/>
        </p:nvSpPr>
        <p:spPr>
          <a:xfrm>
            <a:off x="466344" y="5535581"/>
            <a:ext cx="1943481" cy="693769"/>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答案】</a:t>
            </a:r>
            <a:r>
              <a:rPr lang="en-US" altLang="zh-CN" sz="2800" dirty="0" err="1">
                <a:solidFill>
                  <a:srgbClr val="FF0000"/>
                </a:solidFill>
                <a:latin typeface="Times New Roman" pitchFamily="34" charset="0"/>
                <a:ea typeface="SimSun" pitchFamily="34" charset="-122"/>
                <a:cs typeface="Times New Roman"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5_BD.15_1#03cd7a65d?sp=1&amp;vaa=1&amp;vcp=1&amp;pid=6bd68339a&amp;color=0,0,0&amp;vtp=1&amp;vaab=1&amp;bt=1&amp;bbb=1&amp;hb=1"/>
          <p:cNvSpPr/>
          <p:nvPr/>
        </p:nvSpPr>
        <p:spPr>
          <a:xfrm>
            <a:off x="539496" y="122234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跨学科</a:t>
            </a:r>
            <a:r>
              <a:rPr lang="en-US" altLang="zh-CN" sz="2800" b="0" i="0" dirty="0">
                <a:solidFill>
                  <a:srgbClr val="000000"/>
                </a:solidFill>
                <a:latin typeface="Times New Roman" pitchFamily="34" charset="0"/>
                <a:ea typeface="SimSun" pitchFamily="34" charset="-122"/>
                <a:cs typeface="Times New Roman" pitchFamily="34" charset="-120"/>
              </a:rPr>
              <a:t>）中学生小秦准备以“可上九天揽月，可下五洋捉鳖”</a:t>
            </a:r>
            <a:r>
              <a:rPr lang="en-US" altLang="zh-CN" sz="2800" b="0" i="0">
                <a:solidFill>
                  <a:srgbClr val="000000"/>
                </a:solidFill>
                <a:latin typeface="Times New Roman" pitchFamily="34" charset="0"/>
                <a:ea typeface="SimSun" pitchFamily="34" charset="-122"/>
                <a:cs typeface="Times New Roman" pitchFamily="34" charset="-120"/>
              </a:rPr>
              <a:t>为主题，</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播报一组我国科技发展方面的新闻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下列素材可以采用的是(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6_1#03cd7a65d.bracket?vaa=1&amp;vcp=1&amp;pid=6bd68339a&amp;color=0,0,0&amp;vpa=5&amp;vtp=1&amp;vaab=1"/>
          <p:cNvSpPr/>
          <p:nvPr/>
        </p:nvSpPr>
        <p:spPr>
          <a:xfrm>
            <a:off x="10062114" y="185670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5_BD.15_2#03cd7a65d?vaa=1&amp;vcp=1&amp;pid=6bd68339a&amp;color=0,0,0&amp;vtp=1&amp;vaab=1&amp;bbb=1&amp;hb=1"/>
          <p:cNvSpPr/>
          <p:nvPr/>
        </p:nvSpPr>
        <p:spPr>
          <a:xfrm>
            <a:off x="539496" y="250536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①2024年2月7日，中国南极秦岭站正式开站。这是中国第五个南极科考</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站</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②2024年10月1日，澳门大桥正式通车</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③2024年5月，我国第三艘航</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空母舰福建舰驶出造船厂，赴相关海域开展首次航行试验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④2024年5月</a:t>
            </a: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3日，嫦娥六号探测器发射成功，开启了世界首次月背“挖宝”之旅</a:t>
            </a:r>
            <a:endParaRPr lang="en-US" altLang="zh-CN" sz="2800" dirty="0"/>
          </a:p>
        </p:txBody>
      </p:sp>
      <p:sp>
        <p:nvSpPr>
          <p:cNvPr id="5" name="QC_5_BD.15_3#03cd7a65d.choices?vaa=1&amp;vcp=1&amp;pid=6bd68339a&amp;color=0,0,0&amp;vtp=1&amp;vaab=1&amp;bbb=1"/>
          <p:cNvSpPr/>
          <p:nvPr/>
        </p:nvSpPr>
        <p:spPr>
          <a:xfrm>
            <a:off x="539496" y="506295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BD.17_1#082036502?sp=1&amp;vaa=1&amp;vcp=1&amp;pid=6bd68339a&amp;color=0,0,0&amp;vtp=1&amp;vaab=1&amp;bt=1&amp;bbb=1&amp;hb=1"/>
          <p:cNvSpPr/>
          <p:nvPr/>
        </p:nvSpPr>
        <p:spPr>
          <a:xfrm>
            <a:off x="539496" y="892143"/>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发展农业领域新质生产力，可将基因编辑、生物育种</a:t>
            </a:r>
            <a:r>
              <a:rPr lang="en-US" altLang="zh-CN" sz="2800" b="0" i="0">
                <a:solidFill>
                  <a:srgbClr val="000000"/>
                </a:solidFill>
                <a:latin typeface="Times New Roman" pitchFamily="34" charset="0"/>
                <a:ea typeface="SimSun" pitchFamily="34" charset="-122"/>
                <a:cs typeface="Times New Roman" pitchFamily="34" charset="-120"/>
              </a:rPr>
              <a:t>、人工智能设计</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等前沿育种技术融合发展</a:t>
            </a:r>
            <a:r>
              <a:rPr lang="en-US" altLang="zh-CN" sz="2800" b="0" i="0" dirty="0">
                <a:solidFill>
                  <a:srgbClr val="000000"/>
                </a:solidFill>
                <a:latin typeface="Times New Roman" pitchFamily="34" charset="0"/>
                <a:ea typeface="SimSun" pitchFamily="34" charset="-122"/>
                <a:cs typeface="Times New Roman" pitchFamily="34" charset="-120"/>
              </a:rPr>
              <a:t>，形成新的育种技术</a:t>
            </a:r>
            <a:r>
              <a:rPr lang="en-US" altLang="zh-CN" sz="2800" b="0" i="0">
                <a:solidFill>
                  <a:srgbClr val="000000"/>
                </a:solidFill>
                <a:latin typeface="Times New Roman" pitchFamily="34" charset="0"/>
                <a:ea typeface="SimSun" pitchFamily="34" charset="-122"/>
                <a:cs typeface="Times New Roman" pitchFamily="34" charset="-120"/>
              </a:rPr>
              <a:t>。秦岭拥有丰富的物种资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源</a:t>
            </a:r>
            <a:r>
              <a:rPr lang="en-US" altLang="zh-CN" sz="2800" b="0" i="0" dirty="0">
                <a:solidFill>
                  <a:srgbClr val="000000"/>
                </a:solidFill>
                <a:latin typeface="Times New Roman" pitchFamily="34" charset="0"/>
                <a:ea typeface="SimSun" pitchFamily="34" charset="-122"/>
                <a:cs typeface="Times New Roman" pitchFamily="34" charset="-120"/>
              </a:rPr>
              <a:t>，是一座“天然实验室”。陕西如何用好这个实验室</a:t>
            </a:r>
            <a:r>
              <a:rPr lang="en-US" altLang="zh-CN" sz="2800" b="0" i="0">
                <a:solidFill>
                  <a:srgbClr val="000000"/>
                </a:solidFill>
                <a:latin typeface="Times New Roman" pitchFamily="34" charset="0"/>
                <a:ea typeface="SimSun" pitchFamily="34" charset="-122"/>
                <a:cs typeface="Times New Roman" pitchFamily="34" charset="-120"/>
              </a:rPr>
              <a:t>，促进新质生产力</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的发展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下列做法可行的是(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8_1#082036502.bracket?vaa=1&amp;vcp=1&amp;pid=6bd68339a&amp;color=0,0,0&amp;vpa=6&amp;vtp=1&amp;vaab=1"/>
          <p:cNvSpPr/>
          <p:nvPr/>
        </p:nvSpPr>
        <p:spPr>
          <a:xfrm>
            <a:off x="5083715" y="282190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5_BD.17_2#082036502?vaa=1&amp;vcp=1&amp;pid=6bd68339a&amp;color=0,0,0&amp;vtp=1&amp;vaab=1&amp;bbb=1&amp;hb=1"/>
          <p:cNvSpPr/>
          <p:nvPr/>
        </p:nvSpPr>
        <p:spPr>
          <a:xfrm>
            <a:off x="539496" y="346357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①利用数字化技术，建设食用菌种质资源库</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使用传统的植物栽培技</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术，扩大种植规模</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运用基因编辑技术开展药用植物种质创新</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应用</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人工智能技术建立珍稀动物繁育基地</a:t>
            </a:r>
            <a:endParaRPr lang="en-US" altLang="zh-CN" sz="2800" dirty="0"/>
          </a:p>
        </p:txBody>
      </p:sp>
      <p:sp>
        <p:nvSpPr>
          <p:cNvPr id="5" name="QC_5_BD.17_3#082036502.choices?vaa=1&amp;vcp=1&amp;pid=6bd68339a&amp;color=0,0,0&amp;vtp=1&amp;vaab=1&amp;bbb=1"/>
          <p:cNvSpPr/>
          <p:nvPr/>
        </p:nvSpPr>
        <p:spPr>
          <a:xfrm>
            <a:off x="539496" y="538616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.①②④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59bd74a35.fixed?vcp=1&amp;pid=e30a4a84a&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微专题2</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创新驱动发展</a:t>
            </a:r>
            <a:endParaRPr lang="en-US" altLang="zh-CN" sz="4000" dirty="0"/>
          </a:p>
        </p:txBody>
      </p:sp>
      <p:sp>
        <p:nvSpPr>
          <p:cNvPr id="3" name="C_4_BD#59bd74a35.fixed?vcp=1&amp;pid=e30a4a84a&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要点总结</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BD.19_1#c4c1a7499?sp=1&amp;vaa=1&amp;vcp=1&amp;pid=6bd68339a&amp;color=0,0,0&amp;vtp=1&amp;vaab=1&amp;bt=1&amp;bbb=1&amp;hb=1"/>
          <p:cNvSpPr/>
          <p:nvPr/>
        </p:nvSpPr>
        <p:spPr>
          <a:xfrm>
            <a:off x="539496" y="1215993"/>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a:solidFill>
                  <a:srgbClr val="000000"/>
                </a:solidFill>
                <a:latin typeface="Times New Roman" pitchFamily="34" charset="0"/>
                <a:ea typeface="SimSun" pitchFamily="34" charset="-122"/>
                <a:cs typeface="Times New Roman" pitchFamily="34" charset="-120"/>
              </a:rPr>
              <a:t>习近平总书记在参加十四届全国人大二次会议江苏代表团审议时强调：</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大国工匠是我们中华民族大厦的基石、栋梁</a:t>
            </a:r>
            <a:r>
              <a:rPr lang="en-US" altLang="zh-CN" sz="2800" b="0" i="0">
                <a:solidFill>
                  <a:srgbClr val="000000"/>
                </a:solidFill>
                <a:latin typeface="Times New Roman" pitchFamily="34" charset="0"/>
                <a:ea typeface="SimSun" pitchFamily="34" charset="-122"/>
                <a:cs typeface="Times New Roman" pitchFamily="34" charset="-120"/>
              </a:rPr>
              <a:t>。”“我们要实实在在地把</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职业教育搞好</a:t>
            </a:r>
            <a:r>
              <a:rPr lang="en-US" altLang="zh-CN" sz="2800" b="0" i="0" dirty="0">
                <a:solidFill>
                  <a:srgbClr val="000000"/>
                </a:solidFill>
                <a:latin typeface="Times New Roman" pitchFamily="34" charset="0"/>
                <a:ea typeface="SimSun" pitchFamily="34" charset="-122"/>
                <a:cs typeface="Times New Roman" pitchFamily="34" charset="-120"/>
              </a:rPr>
              <a:t>，要树立工匠精神</a:t>
            </a:r>
            <a:r>
              <a:rPr lang="en-US" altLang="zh-CN" sz="2800" b="0" i="0">
                <a:solidFill>
                  <a:srgbClr val="000000"/>
                </a:solidFill>
                <a:latin typeface="Times New Roman" pitchFamily="34" charset="0"/>
                <a:ea typeface="SimSun" pitchFamily="34" charset="-122"/>
                <a:cs typeface="Times New Roman" pitchFamily="34" charset="-120"/>
              </a:rPr>
              <a:t>，把第一线的大国工匠一批一批培养出</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这说明(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20_1#c4c1a7499.bracket?vaa=1&amp;vcp=1&amp;pid=6bd68339a&amp;color=0,0,0&amp;vpa=7&amp;vtp=1&amp;vaab=1"/>
          <p:cNvSpPr/>
          <p:nvPr/>
        </p:nvSpPr>
        <p:spPr>
          <a:xfrm>
            <a:off x="2751678" y="314575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5_BD.19_2#c4c1a7499?vaa=1&amp;vcp=1&amp;pid=6bd68339a&amp;color=0,0,0&amp;vtp=1&amp;vaab=1&amp;bbb=1"/>
          <p:cNvSpPr/>
          <p:nvPr/>
        </p:nvSpPr>
        <p:spPr>
          <a:xfrm>
            <a:off x="539496" y="378742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①教育是培养人才的根本途径</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②选择职业学校比普通高中更有前途</a:t>
            </a:r>
            <a:endParaRPr lang="en-US" altLang="zh-CN" sz="2800" dirty="0"/>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③我国坚持实施科教兴国战略</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④成为技能型人才更能创造人生价值</a:t>
            </a:r>
            <a:endParaRPr lang="en-US" altLang="zh-CN" sz="2800" dirty="0"/>
          </a:p>
        </p:txBody>
      </p:sp>
      <p:sp>
        <p:nvSpPr>
          <p:cNvPr id="5" name="QC_5_BD.19_3#c4c1a7499.choices?vaa=1&amp;vcp=1&amp;pid=6bd68339a&amp;color=0,0,0&amp;vtp=1&amp;vaab=1&amp;bbb=1"/>
          <p:cNvSpPr/>
          <p:nvPr/>
        </p:nvSpPr>
        <p:spPr>
          <a:xfrm>
            <a:off x="539496" y="505660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5_BD.21_1#794b2fa04?sp=1&amp;vaa=1&amp;vcp=1&amp;pid=6bd68339a&amp;color=0,0,0&amp;vtp=1&amp;vaab=1&amp;bt=1&amp;bbb=1&amp;hb=1"/>
          <p:cNvSpPr/>
          <p:nvPr/>
        </p:nvSpPr>
        <p:spPr>
          <a:xfrm>
            <a:off x="539496" y="55440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中国空间站“T”字基本构型组装建造如期完成、首架国产大飞机</a:t>
            </a:r>
            <a:r>
              <a:rPr lang="en-US" altLang="zh-CN" sz="2800" b="0" i="0">
                <a:solidFill>
                  <a:srgbClr val="000000"/>
                </a:solidFill>
                <a:latin typeface="Times New Roman" pitchFamily="34" charset="0"/>
                <a:ea typeface="SimSun" pitchFamily="34" charset="-122"/>
                <a:cs typeface="Times New Roman" pitchFamily="34" charset="-120"/>
              </a:rPr>
              <a:t>C919</a:t>
            </a:r>
            <a:r>
              <a:rPr lang="en-US" altLang="zh-CN" sz="2800" b="0" i="0">
                <a:solidFill>
                  <a:srgbClr val="000000"/>
                </a:solidFill>
                <a:latin typeface="SimSun" pitchFamily="34" charset="0"/>
                <a:ea typeface="SimSun" pitchFamily="34" charset="-122"/>
                <a:cs typeface="SimSun" pitchFamily="34" charset="-120"/>
              </a:rPr>
              <a:t> </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正式交付</a:t>
            </a:r>
            <a:r>
              <a:rPr lang="en-US" altLang="zh-CN" sz="2800" b="0" i="0" dirty="0">
                <a:solidFill>
                  <a:srgbClr val="000000"/>
                </a:solidFill>
                <a:latin typeface="Times New Roman" pitchFamily="34" charset="0"/>
                <a:ea typeface="SimSun" pitchFamily="34" charset="-122"/>
                <a:cs typeface="Times New Roman" pitchFamily="34" charset="-120"/>
              </a:rPr>
              <a:t>、“中国天眼”发现首例持续活跃重复快速射电暴</a:t>
            </a:r>
            <a:r>
              <a:rPr lang="en-US" altLang="zh-CN" sz="2800" b="0" i="0">
                <a:solidFill>
                  <a:srgbClr val="000000"/>
                </a:solidFill>
                <a:latin typeface="SimSun" panose="02010600030101010101" pitchFamily="2" charset="-122"/>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我国科技</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创新结出累累硕果</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下列对我国科技实力迅速提升的原因及影响的推导，</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合理的是(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22_1#794b2fa04.bracket?vaa=1&amp;vcp=1&amp;pid=6bd68339a&amp;color=0,0,0&amp;vpa=8&amp;vtp=1&amp;vaab=1"/>
          <p:cNvSpPr/>
          <p:nvPr/>
        </p:nvSpPr>
        <p:spPr>
          <a:xfrm>
            <a:off x="2238914" y="248416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5_BD.21_2#794b2fa04?vaa=1&amp;vcp=1&amp;pid=6bd68339a&amp;color=0,0,0&amp;vtp=1&amp;vaab=1&amp;bbb=1"/>
          <p:cNvSpPr/>
          <p:nvPr/>
        </p:nvSpPr>
        <p:spPr>
          <a:xfrm>
            <a:off x="539496" y="3125832"/>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①坚持改革开放→实现经济腾飞→主导全球经济发展</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SimSun" pitchFamily="34" charset="-122"/>
                <a:cs typeface="Times New Roman" pitchFamily="34" charset="-120"/>
              </a:rPr>
              <a:t>落实科教兴国战略→培养创新型人才→掌握核心技术</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瞄准世界科技前沿→创新获得成功→已建成世界科技创新强国</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实施创新驱动发展战略→取得科技成果→提升国际地位</a:t>
            </a:r>
            <a:endParaRPr lang="en-US" altLang="zh-CN" sz="2800" dirty="0"/>
          </a:p>
        </p:txBody>
      </p:sp>
      <p:sp>
        <p:nvSpPr>
          <p:cNvPr id="5" name="QC_5_BD.21_3#794b2fa04.choices?vaa=1&amp;vcp=1&amp;pid=6bd68339a&amp;color=0,0,0&amp;vtp=1&amp;vaab=1&amp;bbb=1"/>
          <p:cNvSpPr/>
          <p:nvPr/>
        </p:nvSpPr>
        <p:spPr>
          <a:xfrm>
            <a:off x="539496" y="5683422"/>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P_5_BD#899dfa06d?vcp=1&amp;pid=6bd68339a&amp;color=0,0,0&amp;vtp=1&amp;vaab=1&amp;bt=1&amp;bbb=1"/>
          <p:cNvSpPr/>
          <p:nvPr/>
        </p:nvSpPr>
        <p:spPr>
          <a:xfrm>
            <a:off x="539496" y="153619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【发展新质生产力</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坚持高质量发展】</a:t>
            </a:r>
            <a:endParaRPr lang="en-US" altLang="zh-CN" sz="2800" dirty="0"/>
          </a:p>
        </p:txBody>
      </p:sp>
      <p:sp>
        <p:nvSpPr>
          <p:cNvPr id="3" name="QO_5_BD.23_1#ebc1ac3d0?sp=1&amp;vaa=1&amp;vcp=1&amp;pid=6bd68339a&amp;color=0,0,0&amp;vtp=1&amp;vaab=1&amp;bbb=1&amp;hb=1"/>
          <p:cNvSpPr/>
          <p:nvPr/>
        </p:nvSpPr>
        <p:spPr>
          <a:xfrm>
            <a:off x="539496" y="2168461"/>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7.材料一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习近平总书记在全国两会期间发表重要讲话</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强调要牢牢把握高质量发展这个首要任务</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因地制宜发展新质生产力</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名词解释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新质生产力是指创新起主导作用</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摆脱传统经济增长方</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生产力发展路径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具有高科技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高效能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高质量特征</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符合新发展</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理念的先进生产力质态</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O_5_BD.23_2#ebc1ac3d0?vaa=1&amp;vcp=1&amp;pid=6bd68339a&amp;color=0,0,0&amp;vtp=1&amp;vaab=1&amp;bt=1&amp;bbb=1&amp;hb=1"/>
          <p:cNvSpPr/>
          <p:nvPr/>
        </p:nvSpPr>
        <p:spPr>
          <a:xfrm>
            <a:off x="539496" y="80435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为贯彻落实习近平总书记对广西重大方略要求</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广西壮族</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自治区多措并举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积极培育新质生产力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不断激发高质量发展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新动能</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34" name="QO_5_BD.23_3#ebc1ac3d0?colgroup=30&amp;vaa=1&amp;vcp=1&amp;pid=6bd68339a&amp;color=0,0,0&amp;vtp=1&amp;vaab=1&amp;bbb=1&amp;hb=1"/>
          <p:cNvGraphicFramePr>
            <a:graphicFrameLocks noGrp="1"/>
          </p:cNvGraphicFramePr>
          <p:nvPr>
            <p:extLst>
              <p:ext uri="{D42A27DB-BD31-4B8C-83A1-F6EECF244321}">
                <p14:modId xmlns:p14="http://schemas.microsoft.com/office/powerpoint/2010/main" val="2374532404"/>
              </p:ext>
            </p:extLst>
          </p:nvPr>
        </p:nvGraphicFramePr>
        <p:xfrm>
          <a:off x="539496" y="2141283"/>
          <a:ext cx="11091672" cy="3906648"/>
        </p:xfrm>
        <a:graphic>
          <a:graphicData uri="http://schemas.openxmlformats.org/drawingml/2006/table">
            <a:tbl>
              <a:tblPr/>
              <a:tblGrid>
                <a:gridCol w="11091672">
                  <a:extLst>
                    <a:ext uri="{9D8B030D-6E8A-4147-A177-3AD203B41FA5}">
                      <a16:colId xmlns:a16="http://schemas.microsoft.com/office/drawing/2014/main" val="20000"/>
                    </a:ext>
                  </a:extLst>
                </a:gridCol>
              </a:tblGrid>
              <a:tr h="1675956">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截至</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广西围绕新能源汽车等七大领域组织实施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尖锋</a:t>
                      </a:r>
                      <a:r>
                        <a:rPr lang="en-US" altLang="zh-CN" sz="2800" b="0" i="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专项重大项目</a:t>
                      </a:r>
                      <a:r>
                        <a:rPr lang="en-US" altLang="zh-CN" sz="2800" b="0" i="0" dirty="0">
                          <a:solidFill>
                            <a:srgbClr val="000000"/>
                          </a:solidFill>
                          <a:latin typeface="Times New Roman" pitchFamily="34" charset="0"/>
                          <a:ea typeface="SimSun" pitchFamily="34" charset="-122"/>
                          <a:cs typeface="Times New Roman" pitchFamily="34" charset="-120"/>
                        </a:rPr>
                        <a:t>170</a:t>
                      </a:r>
                      <a:r>
                        <a:rPr lang="en-US" altLang="zh-CN" sz="2800" b="0" i="0" dirty="0">
                          <a:solidFill>
                            <a:srgbClr val="000000"/>
                          </a:solidFill>
                          <a:latin typeface="Times New Roman" pitchFamily="34" charset="0"/>
                          <a:ea typeface="楷体" pitchFamily="34" charset="-122"/>
                          <a:cs typeface="Times New Roman" pitchFamily="34" charset="-120"/>
                        </a:rPr>
                        <a:t>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自治区本级财政资助经费</a:t>
                      </a:r>
                      <a:r>
                        <a:rPr lang="en-US" altLang="zh-CN" sz="2800" b="0" i="0" dirty="0">
                          <a:solidFill>
                            <a:srgbClr val="000000"/>
                          </a:solidFill>
                          <a:latin typeface="Times New Roman" pitchFamily="34" charset="0"/>
                          <a:ea typeface="SimSun" pitchFamily="34" charset="-122"/>
                          <a:cs typeface="Times New Roman" pitchFamily="34" charset="-120"/>
                        </a:rPr>
                        <a:t>12.7</a:t>
                      </a:r>
                      <a:r>
                        <a:rPr lang="en-US" altLang="zh-CN" sz="2800" b="0" i="0" dirty="0">
                          <a:solidFill>
                            <a:srgbClr val="000000"/>
                          </a:solidFill>
                          <a:latin typeface="Times New Roman" pitchFamily="34" charset="0"/>
                          <a:ea typeface="楷体" pitchFamily="34" charset="-122"/>
                          <a:cs typeface="Times New Roman" pitchFamily="34" charset="-120"/>
                        </a:rPr>
                        <a:t>亿元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带动配套经</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费投入</a:t>
                      </a:r>
                      <a:r>
                        <a:rPr lang="en-US" altLang="zh-CN" sz="2800" b="0" i="0" dirty="0">
                          <a:solidFill>
                            <a:srgbClr val="000000"/>
                          </a:solidFill>
                          <a:latin typeface="Times New Roman" pitchFamily="34" charset="0"/>
                          <a:ea typeface="SimSun" pitchFamily="34" charset="-122"/>
                          <a:cs typeface="Times New Roman" pitchFamily="34" charset="-120"/>
                        </a:rPr>
                        <a:t>61</a:t>
                      </a:r>
                      <a:r>
                        <a:rPr lang="en-US" altLang="zh-CN" sz="2800" b="0" i="0" dirty="0">
                          <a:solidFill>
                            <a:srgbClr val="000000"/>
                          </a:solidFill>
                          <a:latin typeface="Times New Roman" pitchFamily="34" charset="0"/>
                          <a:ea typeface="楷体" pitchFamily="34" charset="-122"/>
                          <a:cs typeface="Times New Roman" pitchFamily="34" charset="-120"/>
                        </a:rPr>
                        <a:t>亿元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突破重大技术</a:t>
                      </a:r>
                      <a:r>
                        <a:rPr lang="en-US" altLang="zh-CN" sz="2800" b="0" i="0" dirty="0">
                          <a:solidFill>
                            <a:srgbClr val="000000"/>
                          </a:solidFill>
                          <a:latin typeface="Times New Roman" pitchFamily="34" charset="0"/>
                          <a:ea typeface="SimSun" pitchFamily="34" charset="-122"/>
                          <a:cs typeface="Times New Roman" pitchFamily="34" charset="-120"/>
                        </a:rPr>
                        <a:t>167</a:t>
                      </a:r>
                      <a:r>
                        <a:rPr lang="en-US" altLang="zh-CN" sz="2800" b="0" i="0" dirty="0">
                          <a:solidFill>
                            <a:srgbClr val="000000"/>
                          </a:solidFill>
                          <a:latin typeface="Times New Roman" pitchFamily="34" charset="0"/>
                          <a:ea typeface="楷体" pitchFamily="34" charset="-122"/>
                          <a:cs typeface="Times New Roman" pitchFamily="34" charset="-120"/>
                        </a:rPr>
                        <a:t>项</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近年来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广西深入实施中国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东盟科技伙伴计划和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一带一路</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科</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技创新行动计划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在多领域与东盟开展交流合作</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设立了一批海外研</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发中心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广西还印发了</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广西加大吸引外商投资力度若干</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措施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graphicFrame>
        <p:nvGraphicFramePr>
          <p:cNvPr id="35" name="QO_5_BD.23_4#ebc1ac3d0?colgroup=30&amp;vaa=1&amp;vcp=1&amp;pid=6bd68339a&amp;color=0,0,0&amp;vtp=1&amp;vaab=1&amp;bt=1&amp;bbb=1&amp;hb=1"/>
          <p:cNvGraphicFramePr>
            <a:graphicFrameLocks noGrp="1"/>
          </p:cNvGraphicFramePr>
          <p:nvPr>
            <p:extLst>
              <p:ext uri="{D42A27DB-BD31-4B8C-83A1-F6EECF244321}">
                <p14:modId xmlns:p14="http://schemas.microsoft.com/office/powerpoint/2010/main" val="2958538601"/>
              </p:ext>
            </p:extLst>
          </p:nvPr>
        </p:nvGraphicFramePr>
        <p:xfrm>
          <a:off x="539496" y="1437862"/>
          <a:ext cx="11091672" cy="3351912"/>
        </p:xfrm>
        <a:graphic>
          <a:graphicData uri="http://schemas.openxmlformats.org/drawingml/2006/table">
            <a:tbl>
              <a:tblPr/>
              <a:tblGrid>
                <a:gridCol w="11091672">
                  <a:extLst>
                    <a:ext uri="{9D8B030D-6E8A-4147-A177-3AD203B41FA5}">
                      <a16:colId xmlns:a16="http://schemas.microsoft.com/office/drawing/2014/main" val="20000"/>
                    </a:ext>
                  </a:extLst>
                </a:gridCol>
              </a:tblGrid>
              <a:tr h="1675956">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截至</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广西国家级创新人才保有量达到</a:t>
                      </a:r>
                      <a:r>
                        <a:rPr lang="en-US" altLang="zh-CN" sz="2800" b="0" i="0" dirty="0">
                          <a:solidFill>
                            <a:srgbClr val="000000"/>
                          </a:solidFill>
                          <a:latin typeface="Times New Roman" pitchFamily="34" charset="0"/>
                          <a:ea typeface="SimSun" pitchFamily="34" charset="-122"/>
                          <a:cs typeface="Times New Roman" pitchFamily="34" charset="-120"/>
                        </a:rPr>
                        <a:t>124</a:t>
                      </a:r>
                      <a:r>
                        <a:rPr lang="en-US" altLang="zh-CN" sz="2800" b="0" i="0" dirty="0">
                          <a:solidFill>
                            <a:srgbClr val="000000"/>
                          </a:solidFill>
                          <a:latin typeface="Times New Roman" pitchFamily="34" charset="0"/>
                          <a:ea typeface="楷体" pitchFamily="34" charset="-122"/>
                          <a:cs typeface="Times New Roman" pitchFamily="34" charset="-120"/>
                        </a:rPr>
                        <a:t>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高层次</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人才团队达到</a:t>
                      </a:r>
                      <a:r>
                        <a:rPr lang="en-US" altLang="zh-CN" sz="2800" b="0" i="0" dirty="0">
                          <a:solidFill>
                            <a:srgbClr val="000000"/>
                          </a:solidFill>
                          <a:latin typeface="Times New Roman" pitchFamily="34" charset="0"/>
                          <a:ea typeface="SimSun" pitchFamily="34" charset="-122"/>
                          <a:cs typeface="Times New Roman" pitchFamily="34" charset="-120"/>
                        </a:rPr>
                        <a:t>50</a:t>
                      </a:r>
                      <a:r>
                        <a:rPr lang="en-US" altLang="zh-CN" sz="2800" b="0" i="0" dirty="0">
                          <a:solidFill>
                            <a:srgbClr val="000000"/>
                          </a:solidFill>
                          <a:latin typeface="Times New Roman" pitchFamily="34" charset="0"/>
                          <a:ea typeface="楷体" pitchFamily="34" charset="-122"/>
                          <a:cs typeface="Times New Roman" pitchFamily="34" charset="-120"/>
                        </a:rPr>
                        <a:t>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八桂学者五批</a:t>
                      </a:r>
                      <a:r>
                        <a:rPr lang="en-US" altLang="zh-CN" sz="2800" b="0" i="0" dirty="0">
                          <a:solidFill>
                            <a:srgbClr val="000000"/>
                          </a:solidFill>
                          <a:latin typeface="Times New Roman" pitchFamily="34" charset="0"/>
                          <a:ea typeface="SimSun" pitchFamily="34" charset="-122"/>
                          <a:cs typeface="Times New Roman" pitchFamily="34" charset="-120"/>
                        </a:rPr>
                        <a:t>156</a:t>
                      </a:r>
                      <a:r>
                        <a:rPr lang="en-US" altLang="zh-CN" sz="2800" b="0" i="0" dirty="0">
                          <a:solidFill>
                            <a:srgbClr val="000000"/>
                          </a:solidFill>
                          <a:latin typeface="Times New Roman" pitchFamily="34" charset="0"/>
                          <a:ea typeface="楷体" pitchFamily="34" charset="-122"/>
                          <a:cs typeface="Times New Roman" pitchFamily="34" charset="-120"/>
                        </a:rPr>
                        <a:t>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八桂青年学者一批</a:t>
                      </a:r>
                      <a:r>
                        <a:rPr lang="en-US" altLang="zh-CN" sz="2800" b="0" i="0" dirty="0">
                          <a:solidFill>
                            <a:srgbClr val="000000"/>
                          </a:solidFill>
                          <a:latin typeface="Times New Roman" pitchFamily="34" charset="0"/>
                          <a:ea typeface="SimSun" pitchFamily="34" charset="-122"/>
                          <a:cs typeface="Times New Roman" pitchFamily="34" charset="-120"/>
                        </a:rPr>
                        <a:t>32</a:t>
                      </a:r>
                      <a:r>
                        <a:rPr lang="en-US" altLang="zh-CN" sz="2800" b="0" i="0" dirty="0">
                          <a:solidFill>
                            <a:srgbClr val="000000"/>
                          </a:solidFill>
                          <a:latin typeface="Times New Roman" pitchFamily="34" charset="0"/>
                          <a:ea typeface="楷体" pitchFamily="34" charset="-122"/>
                          <a:cs typeface="Times New Roman" pitchFamily="34" charset="-120"/>
                        </a:rPr>
                        <a:t>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自</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治区特聘专家八批</a:t>
                      </a:r>
                      <a:r>
                        <a:rPr lang="en-US" altLang="zh-CN" sz="2800" b="0" i="0" dirty="0">
                          <a:solidFill>
                            <a:srgbClr val="000000"/>
                          </a:solidFill>
                          <a:latin typeface="Times New Roman" pitchFamily="34" charset="0"/>
                          <a:ea typeface="SimSun" pitchFamily="34" charset="-122"/>
                          <a:cs typeface="Times New Roman" pitchFamily="34" charset="-120"/>
                        </a:rPr>
                        <a:t>184</a:t>
                      </a:r>
                      <a:r>
                        <a:rPr lang="en-US" altLang="zh-CN" sz="2800" b="0" i="0" dirty="0">
                          <a:solidFill>
                            <a:srgbClr val="000000"/>
                          </a:solidFill>
                          <a:latin typeface="Times New Roman" pitchFamily="34" charset="0"/>
                          <a:ea typeface="楷体" pitchFamily="34" charset="-122"/>
                          <a:cs typeface="Times New Roman" pitchFamily="34" charset="-120"/>
                        </a:rPr>
                        <a:t>人</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支持国有大型企业发挥主导作用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集中优势资源开展攻关</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形成</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一批原创性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引领性关键技术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实施千企科技创新工程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大力培育扶</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持高新技术企业</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QB_6_BD.24_1#f95c9912c?vaa=1&amp;vcp=1&amp;pid=ebc1ac3d0&amp;color=0,0,0&amp;vtp=1&amp;vaab=1&amp;bbb=1&amp;hb=1"/>
          <p:cNvSpPr/>
          <p:nvPr/>
        </p:nvSpPr>
        <p:spPr>
          <a:xfrm>
            <a:off x="539496" y="491766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（1）材料一中的“全国两会</a:t>
            </a:r>
            <a:r>
              <a:rPr lang="en-US" altLang="zh-CN" sz="2800" b="0" i="0">
                <a:solidFill>
                  <a:srgbClr val="000000"/>
                </a:solidFill>
                <a:latin typeface="Times New Roman" pitchFamily="34" charset="0"/>
                <a:ea typeface="SimSun" pitchFamily="34" charset="-122"/>
                <a:cs typeface="Times New Roman" pitchFamily="34" charset="-120"/>
              </a:rPr>
              <a:t>”指的是中国人民政治协商会议和中华人民</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共和国</a:t>
            </a:r>
            <a:r>
              <a:rPr lang="en-US" altLang="zh-CN" sz="2800" i="0">
                <a:solidFill>
                  <a:srgbClr val="000000"/>
                </a:solidFill>
                <a:latin typeface="SimSun" pitchFamily="34" charset="0"/>
                <a:ea typeface="SimSun" pitchFamily="34" charset="-122"/>
                <a:cs typeface="SimSun" pitchFamily="34" charset="-120"/>
              </a:rPr>
              <a:t>__________________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6_AN.25_1#f95c9912c.blank?vaa=1&amp;vcp=1&amp;pid=ebc1ac3d0&amp;color=0,0,0&amp;vpa=9&amp;vtp=1&amp;vaab=1&amp;bbb=1"/>
          <p:cNvSpPr/>
          <p:nvPr/>
        </p:nvSpPr>
        <p:spPr>
          <a:xfrm>
            <a:off x="1616614" y="5513927"/>
            <a:ext cx="3103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全国人民代表大会</a:t>
            </a:r>
            <a:endParaRPr lang="en-US" altLang="zh-CN" sz="2800" dirty="0"/>
          </a:p>
        </p:txBody>
      </p:sp>
      <p:sp>
        <p:nvSpPr>
          <p:cNvPr id="2" name="QO_5_BD.23_4#ebc1ac3d0?colgroup=30&amp;vaa=1&amp;vcp=1&amp;pid=6bd68339a&amp;color=0,0,0&amp;vtp=1&amp;vaab=1&amp;bt=1&amp;bbb=1">
            <a:extLst>
              <a:ext uri="{FF2B5EF4-FFF2-40B4-BE49-F238E27FC236}">
                <a16:creationId xmlns:a16="http://schemas.microsoft.com/office/drawing/2014/main" id="{19FAF6DB-76D0-4A10-25DD-A8DA506F3D6F}"/>
              </a:ext>
            </a:extLst>
          </p:cNvPr>
          <p:cNvSpPr txBox="1"/>
          <p:nvPr/>
        </p:nvSpPr>
        <p:spPr>
          <a:xfrm>
            <a:off x="10913023" y="7294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O_6_BD.26_1#130385864?vaa=1&amp;vcp=1&amp;pid=ebc1ac3d0&amp;color=0,0,0&amp;vtp=1&amp;vaab=1&amp;bt=1&amp;bbb=1&amp;hb=1"/>
          <p:cNvSpPr/>
          <p:nvPr/>
        </p:nvSpPr>
        <p:spPr>
          <a:xfrm>
            <a:off x="539496" y="90093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（2）结合材料二，概括广西为“因地制宜发展新质生产力</a:t>
            </a:r>
            <a:r>
              <a:rPr lang="en-US" altLang="zh-CN" sz="2800" b="0" i="0">
                <a:solidFill>
                  <a:srgbClr val="000000"/>
                </a:solidFill>
                <a:latin typeface="Times New Roman" pitchFamily="34" charset="0"/>
                <a:ea typeface="SimSun" pitchFamily="34" charset="-122"/>
                <a:cs typeface="Times New Roman" pitchFamily="34" charset="-120"/>
              </a:rPr>
              <a:t>”积累了哪些</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有利因素</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6_AN.1_1#130385864?vaa=1&amp;vcp=1&amp;pid=ebc1ac3d0&amp;color=0,0,0&amp;vtp=1&amp;vaab=1&amp;bbb=1&amp;hb=1"/>
          <p:cNvSpPr/>
          <p:nvPr/>
        </p:nvSpPr>
        <p:spPr>
          <a:xfrm>
            <a:off x="539496" y="2183955"/>
            <a:ext cx="11109960" cy="37921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①广西通过财政支出，为发展新质生产力提供经济支持。</a:t>
            </a:r>
            <a:r>
              <a:rPr lang="en-US" altLang="zh-CN" sz="2800" b="0" i="0">
                <a:solidFill>
                  <a:srgbClr val="FF0000"/>
                </a:solidFill>
                <a:latin typeface="Times New Roman" pitchFamily="34" charset="0"/>
                <a:ea typeface="SimSun" pitchFamily="34" charset="-122"/>
                <a:cs typeface="Times New Roman" pitchFamily="34" charset="-120"/>
              </a:rPr>
              <a:t>②广</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西开展交流合作</a:t>
            </a:r>
            <a:r>
              <a:rPr lang="en-US" altLang="zh-CN" sz="2800" b="0" i="0" dirty="0">
                <a:solidFill>
                  <a:srgbClr val="FF0000"/>
                </a:solidFill>
                <a:latin typeface="Times New Roman" pitchFamily="34" charset="0"/>
                <a:ea typeface="SimSun" pitchFamily="34" charset="-122"/>
                <a:cs typeface="Times New Roman" pitchFamily="34" charset="-120"/>
              </a:rPr>
              <a:t>，坚持互利共赢</a:t>
            </a:r>
            <a:r>
              <a:rPr lang="en-US" altLang="zh-CN" sz="2800" b="0" i="0">
                <a:solidFill>
                  <a:srgbClr val="FF0000"/>
                </a:solidFill>
                <a:latin typeface="Times New Roman" pitchFamily="34" charset="0"/>
                <a:ea typeface="SimSun" pitchFamily="34" charset="-122"/>
                <a:cs typeface="Times New Roman" pitchFamily="34" charset="-120"/>
              </a:rPr>
              <a:t>，为发展新质生产力创造良好的外部条</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件</a:t>
            </a:r>
            <a:r>
              <a:rPr lang="en-US" altLang="zh-CN" sz="2800" b="0" i="0" dirty="0">
                <a:solidFill>
                  <a:srgbClr val="FF0000"/>
                </a:solidFill>
                <a:latin typeface="Times New Roman" pitchFamily="34" charset="0"/>
                <a:ea typeface="SimSun" pitchFamily="34" charset="-122"/>
                <a:cs typeface="Times New Roman" pitchFamily="34" charset="-120"/>
              </a:rPr>
              <a:t>。③广西坚持对外开放，印发</a:t>
            </a:r>
            <a:r>
              <a:rPr lang="en-US" altLang="zh-CN" sz="2800" b="0" i="0">
                <a:solidFill>
                  <a:srgbClr val="FF0000"/>
                </a:solidFill>
                <a:latin typeface="Times New Roman" pitchFamily="34" charset="0"/>
                <a:ea typeface="SimSun" pitchFamily="34" charset="-122"/>
                <a:cs typeface="Times New Roman" pitchFamily="34" charset="-120"/>
              </a:rPr>
              <a:t>《广西加大吸引外商投资力度若干措</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施</a:t>
            </a:r>
            <a:r>
              <a:rPr lang="en-US" altLang="zh-CN" sz="2800" b="0" i="0" dirty="0">
                <a:solidFill>
                  <a:srgbClr val="FF0000"/>
                </a:solidFill>
                <a:latin typeface="Times New Roman" pitchFamily="34" charset="0"/>
                <a:ea typeface="SimSun" pitchFamily="34" charset="-122"/>
                <a:cs typeface="Times New Roman" pitchFamily="34" charset="-120"/>
              </a:rPr>
              <a:t>》，为发展新质生产力提供政策支持。④</a:t>
            </a:r>
            <a:r>
              <a:rPr lang="en-US" altLang="zh-CN" sz="2800" b="0" i="0">
                <a:solidFill>
                  <a:srgbClr val="FF0000"/>
                </a:solidFill>
                <a:latin typeface="Times New Roman" pitchFamily="34" charset="0"/>
                <a:ea typeface="SimSun" pitchFamily="34" charset="-122"/>
                <a:cs typeface="Times New Roman" pitchFamily="34" charset="-120"/>
              </a:rPr>
              <a:t>广西支持各项人才培养项目，</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为发展新质生产力打下坚实的人才基础</a:t>
            </a:r>
            <a:r>
              <a:rPr lang="en-US" altLang="zh-CN" sz="2800" b="0" i="0" dirty="0">
                <a:solidFill>
                  <a:srgbClr val="FF0000"/>
                </a:solidFill>
                <a:latin typeface="Times New Roman" pitchFamily="34" charset="0"/>
                <a:ea typeface="SimSun" pitchFamily="34" charset="-122"/>
                <a:cs typeface="Times New Roman" pitchFamily="34" charset="-120"/>
              </a:rPr>
              <a:t>。⑤广西扶持企业发展</a:t>
            </a:r>
            <a:r>
              <a:rPr lang="en-US" altLang="zh-CN" sz="2800" b="0" i="0">
                <a:solidFill>
                  <a:srgbClr val="FF0000"/>
                </a:solidFill>
                <a:latin typeface="Times New Roman" pitchFamily="34" charset="0"/>
                <a:ea typeface="SimSun" pitchFamily="34" charset="-122"/>
                <a:cs typeface="Times New Roman" pitchFamily="34" charset="-120"/>
              </a:rPr>
              <a:t>，充分发</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挥企业在科技创新中的重要作用</a:t>
            </a:r>
            <a:r>
              <a:rPr lang="en-US" altLang="zh-CN" sz="2800" b="0" i="0" dirty="0">
                <a:solidFill>
                  <a:srgbClr val="FF0000"/>
                </a:solidFill>
                <a:latin typeface="Times New Roman" pitchFamily="34" charset="0"/>
                <a:ea typeface="SimSun" pitchFamily="34" charset="-122"/>
                <a:cs typeface="Times New Roman" pitchFamily="34" charset="-120"/>
              </a:rPr>
              <a:t>，为发展新质生产力注入强大动力。</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P_6_BD#3d3260769?vcp=1&amp;pid=ebc1ac3d0&amp;color=0,0,0&amp;vtp=1&amp;vaab=1&amp;bt=1&amp;bbb=1&amp;hb=1"/>
          <p:cNvSpPr/>
          <p:nvPr/>
        </p:nvSpPr>
        <p:spPr>
          <a:xfrm>
            <a:off x="539496" y="721233"/>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材料三</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新质生产力助推中国梦的实现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八桂儿女当与时代同频</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向</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而行</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努力成为符合新质生产力发展要求的时代新人</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奋力谱写中国</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式现代化广西篇章</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6_BD.28_1#efed791fe?vaa=1&amp;vcp=1&amp;pid=ebc1ac3d0&amp;color=0,0,0&amp;vtp=1&amp;vaab=1&amp;bbb=1&amp;hb=1"/>
          <p:cNvSpPr/>
          <p:nvPr/>
        </p:nvSpPr>
        <p:spPr>
          <a:xfrm>
            <a:off x="539496" y="264496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（3）作为八桂儿女，你将如何向“新”而行</a:t>
            </a:r>
            <a:r>
              <a:rPr lang="en-US" altLang="zh-CN" sz="2800" b="0" i="0">
                <a:solidFill>
                  <a:srgbClr val="000000"/>
                </a:solidFill>
                <a:latin typeface="Times New Roman" pitchFamily="34" charset="0"/>
                <a:ea typeface="SimSun" pitchFamily="34" charset="-122"/>
                <a:cs typeface="Times New Roman" pitchFamily="34" charset="-120"/>
              </a:rPr>
              <a:t>，成为符合新质生产力发展</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要求的时代新人</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O_6_AN.1_1#efed791fe?vaa=1&amp;vcp=1&amp;pid=ebc1ac3d0&amp;color=0,0,0&amp;vtp=1&amp;vaab=1&amp;bbb=1&amp;hb=1"/>
          <p:cNvSpPr/>
          <p:nvPr/>
        </p:nvSpPr>
        <p:spPr>
          <a:xfrm>
            <a:off x="539496" y="392195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SimSun" pitchFamily="34" charset="-122"/>
                <a:cs typeface="Times New Roman" pitchFamily="34" charset="-120"/>
              </a:rPr>
              <a:t>认真学习科学文化知识，积极参加科技创新实践活动，如小</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发明、小制作等</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SimSun" pitchFamily="34" charset="-122"/>
                <a:cs typeface="Times New Roman" pitchFamily="34" charset="-120"/>
              </a:rPr>
              <a:t>培养创新精神、提高创新能力，把创新热情与科学</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求实态度结合起来，为建设世界科技创新强国作出自己的贡献</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P_5#6e2e53641?sp=1&amp;vcp=1&amp;pid=59bd74a35&amp;color=0,0,0&amp;vtp=1&amp;vaab=1&amp;bt=1&amp;bbb=1"/>
          <p:cNvSpPr/>
          <p:nvPr/>
        </p:nvSpPr>
        <p:spPr>
          <a:xfrm>
            <a:off x="539496" y="92046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知识概览</a:t>
            </a:r>
          </a:p>
          <a:p>
            <a:pPr algn="ct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创新</a:t>
            </a:r>
            <a:endParaRPr lang="en-US" altLang="zh-CN" sz="2800" dirty="0"/>
          </a:p>
        </p:txBody>
      </p:sp>
      <p:graphicFrame>
        <p:nvGraphicFramePr>
          <p:cNvPr id="5" name="P_5_BD#6e2e53641?colgroup=2,27&amp;vcp=1&amp;pid=59bd74a35&amp;color=0,0,0&amp;vtp=1&amp;vaab=1&amp;bbb=1&amp;hb=1"/>
          <p:cNvGraphicFramePr>
            <a:graphicFrameLocks noGrp="1"/>
          </p:cNvGraphicFramePr>
          <p:nvPr>
            <p:extLst>
              <p:ext uri="{D42A27DB-BD31-4B8C-83A1-F6EECF244321}">
                <p14:modId xmlns:p14="http://schemas.microsoft.com/office/powerpoint/2010/main" val="2959645144"/>
              </p:ext>
            </p:extLst>
          </p:nvPr>
        </p:nvGraphicFramePr>
        <p:xfrm>
          <a:off x="389862" y="2257393"/>
          <a:ext cx="11409227" cy="2798128"/>
        </p:xfrm>
        <a:graphic>
          <a:graphicData uri="http://schemas.openxmlformats.org/drawingml/2006/table">
            <a:tbl>
              <a:tblPr/>
              <a:tblGrid>
                <a:gridCol w="1260000">
                  <a:extLst>
                    <a:ext uri="{9D8B030D-6E8A-4147-A177-3AD203B41FA5}">
                      <a16:colId xmlns:a16="http://schemas.microsoft.com/office/drawing/2014/main" val="20000"/>
                    </a:ext>
                  </a:extLst>
                </a:gridCol>
                <a:gridCol w="10051827">
                  <a:extLst>
                    <a:ext uri="{9D8B030D-6E8A-4147-A177-3AD203B41FA5}">
                      <a16:colId xmlns:a16="http://schemas.microsoft.com/office/drawing/2014/main" val="20001"/>
                    </a:ext>
                  </a:extLst>
                </a:gridCol>
                <a:gridCol w="97400">
                  <a:extLst>
                    <a:ext uri="{9D8B030D-6E8A-4147-A177-3AD203B41FA5}">
                      <a16:colId xmlns:a16="http://schemas.microsoft.com/office/drawing/2014/main" val="20002"/>
                    </a:ext>
                  </a:extLst>
                </a:gridCol>
              </a:tblGrid>
              <a:tr h="2798128">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是什么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创新是一种生活方式</a:t>
                      </a:r>
                      <a:endParaRPr lang="en-US" altLang="zh-CN" sz="12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它不只是从无到有的创造发明</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还可以是对已有成果的改进和</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完善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②它不局限于科技领域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还渗透在生活的方方面面</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③它</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不只是灵光乍现的顿悟</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更需要年复一年的积累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它是个人的</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创意行为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也是团队</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集体的创造活动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graphicFrame>
        <p:nvGraphicFramePr>
          <p:cNvPr id="6" name="P_5_BD#6e2e53641?colgroup=2,2,25&amp;vcp=1&amp;pid=59bd74a35&amp;color=0,0,0&amp;mp=1&amp;vtp=1&amp;vaab=1&amp;bt=1&amp;bbb=1&amp;hb=1"/>
          <p:cNvGraphicFramePr>
            <a:graphicFrameLocks noGrp="1"/>
          </p:cNvGraphicFramePr>
          <p:nvPr>
            <p:extLst>
              <p:ext uri="{D42A27DB-BD31-4B8C-83A1-F6EECF244321}">
                <p14:modId xmlns:p14="http://schemas.microsoft.com/office/powerpoint/2010/main" val="2992368235"/>
              </p:ext>
            </p:extLst>
          </p:nvPr>
        </p:nvGraphicFramePr>
        <p:xfrm>
          <a:off x="406146" y="1642268"/>
          <a:ext cx="11268000" cy="3870136"/>
        </p:xfrm>
        <a:graphic>
          <a:graphicData uri="http://schemas.openxmlformats.org/drawingml/2006/table">
            <a:tbl>
              <a:tblPr/>
              <a:tblGrid>
                <a:gridCol w="1224000">
                  <a:extLst>
                    <a:ext uri="{9D8B030D-6E8A-4147-A177-3AD203B41FA5}">
                      <a16:colId xmlns:a16="http://schemas.microsoft.com/office/drawing/2014/main" val="20000"/>
                    </a:ext>
                  </a:extLst>
                </a:gridCol>
                <a:gridCol w="1260000">
                  <a:extLst>
                    <a:ext uri="{9D8B030D-6E8A-4147-A177-3AD203B41FA5}">
                      <a16:colId xmlns:a16="http://schemas.microsoft.com/office/drawing/2014/main" val="20001"/>
                    </a:ext>
                  </a:extLst>
                </a:gridCol>
                <a:gridCol w="8784000">
                  <a:extLst>
                    <a:ext uri="{9D8B030D-6E8A-4147-A177-3AD203B41FA5}">
                      <a16:colId xmlns:a16="http://schemas.microsoft.com/office/drawing/2014/main" val="20002"/>
                    </a:ext>
                  </a:extLst>
                </a:gridCol>
              </a:tblGrid>
              <a:tr h="1675956">
                <a:tc rowSpan="3">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为什么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人类进步发展的角度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国际形势</a:t>
                      </a:r>
                      <a:r>
                        <a:rPr lang="en-US" altLang="zh-CN" sz="2800" b="0" i="0" dirty="0">
                          <a:solidFill>
                            <a:srgbClr val="000000"/>
                          </a:solidFill>
                          <a:latin typeface="Times New Roman" pitchFamily="34" charset="0"/>
                          <a:ea typeface="SimSun" pitchFamily="34" charset="-122"/>
                          <a:cs typeface="Times New Roman" pitchFamily="34" charset="-120"/>
                        </a:rPr>
                        <a:t>：当前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全球新一轮科技革命和产业变革深入发展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创新已经成为世界主要国家发展战略的重心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在激烈的国际竞争中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唯创新者进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唯创新者强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唯创新者胜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重要性</a:t>
                      </a:r>
                      <a:r>
                        <a:rPr lang="en-US" altLang="zh-CN" sz="2800" b="0" i="0" dirty="0" err="1">
                          <a:solidFill>
                            <a:srgbClr val="000000"/>
                          </a:solidFill>
                          <a:latin typeface="Times New Roman" pitchFamily="34" charset="0"/>
                          <a:ea typeface="SimSun" pitchFamily="34" charset="-122"/>
                          <a:cs typeface="Times New Roman" pitchFamily="34" charset="-120"/>
                        </a:rPr>
                        <a:t>：创新是引领发展的第一动力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是推动人类社会向前发展的重要力量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vMerge="1">
                  <a:txBody>
                    <a:bodyPr/>
                    <a:lstStyle/>
                    <a:p>
                      <a:endParaRPr lang="zh-CN"/>
                    </a:p>
                  </a:txBody>
                  <a:tcPr/>
                </a:tc>
                <a:tc vMerge="1">
                  <a:txBody>
                    <a:bodyPr/>
                    <a:lstStyle/>
                    <a:p>
                      <a:endParaRPr lang="zh-CN"/>
                    </a:p>
                  </a:txBody>
                  <a:tcPr/>
                </a:tc>
                <a:tc>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目的</a:t>
                      </a:r>
                      <a:r>
                        <a:rPr lang="en-US" altLang="zh-CN" sz="2800" b="0" i="0" dirty="0">
                          <a:solidFill>
                            <a:srgbClr val="000000"/>
                          </a:solidFill>
                          <a:latin typeface="Times New Roman" pitchFamily="34" charset="0"/>
                          <a:ea typeface="SimSun" pitchFamily="34" charset="-122"/>
                          <a:cs typeface="Times New Roman" pitchFamily="34" charset="-120"/>
                        </a:rPr>
                        <a:t>：创新的目的是增进人类福祉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让生活更美好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6e2e53641?colgroup=2,2,25&amp;vcp=1&amp;pid=59bd74a35&amp;color=0,0,0&amp;mp=1&amp;vtp=1&amp;vaab=1&amp;bt=1&amp;bbb=1">
            <a:extLst>
              <a:ext uri="{FF2B5EF4-FFF2-40B4-BE49-F238E27FC236}">
                <a16:creationId xmlns:a16="http://schemas.microsoft.com/office/drawing/2014/main" id="{6C10F98E-950B-CBFE-31E8-2A5E8B292720}"/>
              </a:ext>
            </a:extLst>
          </p:cNvPr>
          <p:cNvSpPr txBox="1"/>
          <p:nvPr/>
        </p:nvSpPr>
        <p:spPr>
          <a:xfrm>
            <a:off x="10761385" y="9338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graphicFrame>
        <p:nvGraphicFramePr>
          <p:cNvPr id="7" name="P_5_BD#6e2e53641?colgroup=2,2,25&amp;vcp=1&amp;pid=59bd74a35&amp;color=0,0,0&amp;mp=1&amp;vtp=1&amp;vaab=1&amp;bt=1&amp;bbb=1&amp;hb=1"/>
          <p:cNvGraphicFramePr>
            <a:graphicFrameLocks noGrp="1"/>
          </p:cNvGraphicFramePr>
          <p:nvPr>
            <p:extLst>
              <p:ext uri="{D42A27DB-BD31-4B8C-83A1-F6EECF244321}">
                <p14:modId xmlns:p14="http://schemas.microsoft.com/office/powerpoint/2010/main" val="3885936517"/>
              </p:ext>
            </p:extLst>
          </p:nvPr>
        </p:nvGraphicFramePr>
        <p:xfrm>
          <a:off x="318000" y="1489456"/>
          <a:ext cx="11556000" cy="3906648"/>
        </p:xfrm>
        <a:graphic>
          <a:graphicData uri="http://schemas.openxmlformats.org/drawingml/2006/table">
            <a:tbl>
              <a:tblPr/>
              <a:tblGrid>
                <a:gridCol w="1296000">
                  <a:extLst>
                    <a:ext uri="{9D8B030D-6E8A-4147-A177-3AD203B41FA5}">
                      <a16:colId xmlns:a16="http://schemas.microsoft.com/office/drawing/2014/main" val="20000"/>
                    </a:ext>
                  </a:extLst>
                </a:gridCol>
                <a:gridCol w="1584000">
                  <a:extLst>
                    <a:ext uri="{9D8B030D-6E8A-4147-A177-3AD203B41FA5}">
                      <a16:colId xmlns:a16="http://schemas.microsoft.com/office/drawing/2014/main" val="20001"/>
                    </a:ext>
                  </a:extLst>
                </a:gridCol>
                <a:gridCol w="8676000">
                  <a:extLst>
                    <a:ext uri="{9D8B030D-6E8A-4147-A177-3AD203B41FA5}">
                      <a16:colId xmlns:a16="http://schemas.microsoft.com/office/drawing/2014/main" val="20002"/>
                    </a:ext>
                  </a:extLst>
                </a:gridCol>
              </a:tblGrid>
              <a:tr h="1675956">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为什么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国家发展的角度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国情方面</a:t>
                      </a:r>
                      <a:r>
                        <a:rPr lang="en-US" altLang="zh-CN" sz="2800" b="0" i="0" dirty="0" err="1">
                          <a:solidFill>
                            <a:srgbClr val="000000"/>
                          </a:solidFill>
                          <a:latin typeface="Times New Roman" pitchFamily="34" charset="0"/>
                          <a:ea typeface="SimSun" pitchFamily="34" charset="-122"/>
                          <a:cs typeface="Times New Roman" pitchFamily="34" charset="-120"/>
                        </a:rPr>
                        <a:t>：我国推进高质量发展还有许多卡点瓶颈</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科技创新能力还需进一步提高</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我国要建成世界科技创新强国</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任重道远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vMerge="1">
                  <a:txBody>
                    <a:bodyPr/>
                    <a:lstStyle/>
                    <a:p>
                      <a:endParaRPr lang="zh-CN"/>
                    </a:p>
                  </a:txBody>
                  <a:tcPr/>
                </a:tc>
                <a:tc vMerge="1">
                  <a:txBody>
                    <a:bodyPr/>
                    <a:lstStyle/>
                    <a:p>
                      <a:endParaRPr lang="zh-CN"/>
                    </a:p>
                  </a:txBody>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重要性</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创新是一个民族进步的灵魂</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是一个国家兴旺发达的不竭源泉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也是中华民族最鲜明的民族禀赋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创新驱动是国家命运所系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创新是改革开放的生命</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改革创新推动中国走向富强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6e2e53641?colgroup=2,2,25&amp;vcp=1&amp;pid=59bd74a35&amp;color=0,0,0&amp;mp=1&amp;vtp=1&amp;vaab=1&amp;bt=1&amp;bbb=1">
            <a:extLst>
              <a:ext uri="{FF2B5EF4-FFF2-40B4-BE49-F238E27FC236}">
                <a16:creationId xmlns:a16="http://schemas.microsoft.com/office/drawing/2014/main" id="{A7C761FE-7FB3-D329-B9B6-BA0832B4A763}"/>
              </a:ext>
            </a:extLst>
          </p:cNvPr>
          <p:cNvSpPr txBox="1"/>
          <p:nvPr/>
        </p:nvSpPr>
        <p:spPr>
          <a:xfrm>
            <a:off x="10894735" y="77666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graphicFrame>
        <p:nvGraphicFramePr>
          <p:cNvPr id="8" name="P_5_BD#6e2e53641?colgroup=2,2,25&amp;vcp=1&amp;pid=59bd74a35&amp;color=0,0,0&amp;vtp=1&amp;vaab=1&amp;bt=1&amp;bbb=1&amp;hb=1"/>
          <p:cNvGraphicFramePr>
            <a:graphicFrameLocks noGrp="1"/>
          </p:cNvGraphicFramePr>
          <p:nvPr>
            <p:extLst>
              <p:ext uri="{D42A27DB-BD31-4B8C-83A1-F6EECF244321}">
                <p14:modId xmlns:p14="http://schemas.microsoft.com/office/powerpoint/2010/main" val="1698944383"/>
              </p:ext>
            </p:extLst>
          </p:nvPr>
        </p:nvGraphicFramePr>
        <p:xfrm>
          <a:off x="320421" y="1262824"/>
          <a:ext cx="11578968" cy="5004372"/>
        </p:xfrm>
        <a:graphic>
          <a:graphicData uri="http://schemas.openxmlformats.org/drawingml/2006/table">
            <a:tbl>
              <a:tblPr/>
              <a:tblGrid>
                <a:gridCol w="1296000">
                  <a:extLst>
                    <a:ext uri="{9D8B030D-6E8A-4147-A177-3AD203B41FA5}">
                      <a16:colId xmlns:a16="http://schemas.microsoft.com/office/drawing/2014/main" val="20000"/>
                    </a:ext>
                  </a:extLst>
                </a:gridCol>
                <a:gridCol w="886968">
                  <a:extLst>
                    <a:ext uri="{9D8B030D-6E8A-4147-A177-3AD203B41FA5}">
                      <a16:colId xmlns:a16="http://schemas.microsoft.com/office/drawing/2014/main" val="20001"/>
                    </a:ext>
                  </a:extLst>
                </a:gridCol>
                <a:gridCol w="9396000">
                  <a:extLst>
                    <a:ext uri="{9D8B030D-6E8A-4147-A177-3AD203B41FA5}">
                      <a16:colId xmlns:a16="http://schemas.microsoft.com/office/drawing/2014/main" val="20002"/>
                    </a:ext>
                  </a:extLst>
                </a:gridCol>
              </a:tblGrid>
              <a:tr h="5004372">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怎么做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国家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①坚持科技是第一生产力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人才是第一资源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创新是第一动力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深入实施科教兴国战略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人才强国战略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创新驱动发展战略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坚持教育优先发展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科技自立自强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人才引领驱动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加快建设教育强国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科技强国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人才强国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增强自主创新能力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坚持自主创新</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重点跨越</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支撑发展</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引领未来的方针</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坚定不移地走中国特色自主创新道路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大力发展教育</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培养创新型人才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加快形成有利于创新的治理格局和协同机制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搭建有利于创新的活动平台和融资平台</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营造有利于创新的舆论氛围和法治环境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6e2e53641?colgroup=2,2,25&amp;vcp=1&amp;pid=59bd74a35&amp;color=0,0,0&amp;vtp=1&amp;vaab=1&amp;bt=1&amp;bbb=1">
            <a:extLst>
              <a:ext uri="{FF2B5EF4-FFF2-40B4-BE49-F238E27FC236}">
                <a16:creationId xmlns:a16="http://schemas.microsoft.com/office/drawing/2014/main" id="{1B076128-31FA-49E6-0D28-9CC08011F9F4}"/>
              </a:ext>
            </a:extLst>
          </p:cNvPr>
          <p:cNvSpPr txBox="1"/>
          <p:nvPr/>
        </p:nvSpPr>
        <p:spPr>
          <a:xfrm>
            <a:off x="10894735" y="57070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graphicFrame>
        <p:nvGraphicFramePr>
          <p:cNvPr id="9" name="P_5_BD#6e2e53641?colgroup=2,2,25&amp;vcp=1&amp;pid=59bd74a35&amp;color=0,0,0&amp;vtp=1&amp;vaab=1&amp;bt=1&amp;bbb=1&amp;hb=1"/>
          <p:cNvGraphicFramePr>
            <a:graphicFrameLocks noGrp="1"/>
          </p:cNvGraphicFramePr>
          <p:nvPr>
            <p:extLst>
              <p:ext uri="{D42A27DB-BD31-4B8C-83A1-F6EECF244321}">
                <p14:modId xmlns:p14="http://schemas.microsoft.com/office/powerpoint/2010/main" val="2336415655"/>
              </p:ext>
            </p:extLst>
          </p:nvPr>
        </p:nvGraphicFramePr>
        <p:xfrm>
          <a:off x="539496" y="2660078"/>
          <a:ext cx="11400120" cy="2242440"/>
        </p:xfrm>
        <a:graphic>
          <a:graphicData uri="http://schemas.openxmlformats.org/drawingml/2006/table">
            <a:tbl>
              <a:tblPr/>
              <a:tblGrid>
                <a:gridCol w="1432179">
                  <a:extLst>
                    <a:ext uri="{9D8B030D-6E8A-4147-A177-3AD203B41FA5}">
                      <a16:colId xmlns:a16="http://schemas.microsoft.com/office/drawing/2014/main" val="20000"/>
                    </a:ext>
                  </a:extLst>
                </a:gridCol>
                <a:gridCol w="1123950">
                  <a:extLst>
                    <a:ext uri="{9D8B030D-6E8A-4147-A177-3AD203B41FA5}">
                      <a16:colId xmlns:a16="http://schemas.microsoft.com/office/drawing/2014/main" val="20001"/>
                    </a:ext>
                  </a:extLst>
                </a:gridCol>
                <a:gridCol w="8843991">
                  <a:extLst>
                    <a:ext uri="{9D8B030D-6E8A-4147-A177-3AD203B41FA5}">
                      <a16:colId xmlns:a16="http://schemas.microsoft.com/office/drawing/2014/main" val="20002"/>
                    </a:ext>
                  </a:extLst>
                </a:gridCol>
              </a:tblGrid>
              <a:tr h="1675956">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怎么做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企业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提升创新能力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强化企业科技创新主体地位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加强企业主导的产学研深度融合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使企业真正成为技术创新决策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研发投入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科研组织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成果转化的主体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社会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①弘扬创新精神</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②尊重和保护知识产权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6e2e53641?colgroup=2,2,25&amp;vcp=1&amp;pid=59bd74a35&amp;color=0,0,0&amp;vtp=1&amp;vaab=1&amp;bt=1&amp;bbb=1">
            <a:extLst>
              <a:ext uri="{FF2B5EF4-FFF2-40B4-BE49-F238E27FC236}">
                <a16:creationId xmlns:a16="http://schemas.microsoft.com/office/drawing/2014/main" id="{A38B4DD9-0A06-A689-7F24-D2F16790C150}"/>
              </a:ext>
            </a:extLst>
          </p:cNvPr>
          <p:cNvSpPr txBox="1"/>
          <p:nvPr/>
        </p:nvSpPr>
        <p:spPr>
          <a:xfrm>
            <a:off x="10894735" y="195167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graphicFrame>
        <p:nvGraphicFramePr>
          <p:cNvPr id="10" name="P_5_BD#6e2e53641?colgroup=2,2,25&amp;vcp=1&amp;pid=59bd74a35&amp;color=0,0,0&amp;mp=1&amp;vtp=1&amp;vaab=1&amp;bt=1&amp;bbb=1&amp;hb=1"/>
          <p:cNvGraphicFramePr>
            <a:graphicFrameLocks noGrp="1"/>
          </p:cNvGraphicFramePr>
          <p:nvPr>
            <p:extLst>
              <p:ext uri="{D42A27DB-BD31-4B8C-83A1-F6EECF244321}">
                <p14:modId xmlns:p14="http://schemas.microsoft.com/office/powerpoint/2010/main" val="784915553"/>
              </p:ext>
            </p:extLst>
          </p:nvPr>
        </p:nvGraphicFramePr>
        <p:xfrm>
          <a:off x="348996" y="2098357"/>
          <a:ext cx="11556000" cy="3340164"/>
        </p:xfrm>
        <a:graphic>
          <a:graphicData uri="http://schemas.openxmlformats.org/drawingml/2006/table">
            <a:tbl>
              <a:tblPr/>
              <a:tblGrid>
                <a:gridCol w="1296000">
                  <a:extLst>
                    <a:ext uri="{9D8B030D-6E8A-4147-A177-3AD203B41FA5}">
                      <a16:colId xmlns:a16="http://schemas.microsoft.com/office/drawing/2014/main" val="20000"/>
                    </a:ext>
                  </a:extLst>
                </a:gridCol>
                <a:gridCol w="1224000">
                  <a:extLst>
                    <a:ext uri="{9D8B030D-6E8A-4147-A177-3AD203B41FA5}">
                      <a16:colId xmlns:a16="http://schemas.microsoft.com/office/drawing/2014/main" val="20001"/>
                    </a:ext>
                  </a:extLst>
                </a:gridCol>
                <a:gridCol w="9036000">
                  <a:extLst>
                    <a:ext uri="{9D8B030D-6E8A-4147-A177-3AD203B41FA5}">
                      <a16:colId xmlns:a16="http://schemas.microsoft.com/office/drawing/2014/main" val="20002"/>
                    </a:ext>
                  </a:extLst>
                </a:gridCol>
              </a:tblGrid>
              <a:tr h="3340164">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怎么做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青少年学生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①努力学习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不断提高自身的科学文化素质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树立终身学习的理念</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敢于创新</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善于创新</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勤于动手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开发创造潜力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培养自主探究的学习能力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发展独立思维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敢于质疑</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善于质疑</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敢于向传统挑战</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向权威挑战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增强创新意识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拓宽思维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多角度思考问题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⑤</a:t>
                      </a:r>
                      <a:r>
                        <a:rPr lang="en-US" altLang="zh-CN" sz="2800" b="0" i="0" dirty="0" err="1">
                          <a:solidFill>
                            <a:srgbClr val="000000"/>
                          </a:solidFill>
                          <a:latin typeface="Times New Roman" pitchFamily="34" charset="0"/>
                          <a:ea typeface="SimSun" pitchFamily="34" charset="-122"/>
                          <a:cs typeface="Times New Roman" pitchFamily="34" charset="-120"/>
                        </a:rPr>
                        <a:t>积极参加科技创新活动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6e2e53641?colgroup=2,2,25&amp;vcp=1&amp;pid=59bd74a35&amp;color=0,0,0&amp;mp=1&amp;vtp=1&amp;vaab=1&amp;bt=1&amp;bbb=1">
            <a:extLst>
              <a:ext uri="{FF2B5EF4-FFF2-40B4-BE49-F238E27FC236}">
                <a16:creationId xmlns:a16="http://schemas.microsoft.com/office/drawing/2014/main" id="{82FC2D55-1FE2-91B7-BF21-5B8F33A15324}"/>
              </a:ext>
            </a:extLst>
          </p:cNvPr>
          <p:cNvSpPr txBox="1"/>
          <p:nvPr/>
        </p:nvSpPr>
        <p:spPr>
          <a:xfrm>
            <a:off x="10894735" y="140281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TotalTime>
  <Words>1403</Words>
  <Application>Microsoft Office PowerPoint</Application>
  <PresentationFormat>宽屏</PresentationFormat>
  <Paragraphs>260</Paragraphs>
  <Slides>36</Slides>
  <Notes>36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36</vt:i4>
      </vt:variant>
    </vt:vector>
  </HeadingPairs>
  <TitlesOfParts>
    <vt:vector size="45" baseType="lpstr">
      <vt:lpstr>Arial (正文)</vt:lpstr>
      <vt:lpstr>华文隶书</vt:lpstr>
      <vt:lpstr>楷体</vt:lpstr>
      <vt:lpstr>SimSun</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5</cp:revision>
  <dcterms:created xsi:type="dcterms:W3CDTF">2024-11-29T08:15:10Z</dcterms:created>
  <dcterms:modified xsi:type="dcterms:W3CDTF">2025-07-24T08:18:18Z</dcterms:modified>
  <cp:category/>
  <cp:contentStatus/>
</cp:coreProperties>
</file>